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58" r:id="rId3"/>
    <p:sldId id="259" r:id="rId4"/>
    <p:sldId id="313" r:id="rId5"/>
    <p:sldId id="334" r:id="rId6"/>
    <p:sldId id="335" r:id="rId7"/>
    <p:sldId id="336" r:id="rId8"/>
    <p:sldId id="337" r:id="rId9"/>
    <p:sldId id="338" r:id="rId10"/>
    <p:sldId id="339" r:id="rId11"/>
    <p:sldId id="295" r:id="rId12"/>
    <p:sldId id="320" r:id="rId13"/>
    <p:sldId id="321" r:id="rId14"/>
    <p:sldId id="322" r:id="rId15"/>
    <p:sldId id="323" r:id="rId16"/>
    <p:sldId id="324" r:id="rId17"/>
    <p:sldId id="326" r:id="rId18"/>
    <p:sldId id="314" r:id="rId19"/>
    <p:sldId id="327" r:id="rId20"/>
    <p:sldId id="271" r:id="rId21"/>
    <p:sldId id="279" r:id="rId22"/>
    <p:sldId id="280" r:id="rId23"/>
    <p:sldId id="262" r:id="rId24"/>
    <p:sldId id="265" r:id="rId25"/>
    <p:sldId id="290" r:id="rId26"/>
    <p:sldId id="288" r:id="rId27"/>
    <p:sldId id="266" r:id="rId28"/>
    <p:sldId id="267" r:id="rId29"/>
    <p:sldId id="268" r:id="rId30"/>
    <p:sldId id="269" r:id="rId31"/>
    <p:sldId id="270" r:id="rId32"/>
    <p:sldId id="272" r:id="rId33"/>
    <p:sldId id="273" r:id="rId34"/>
    <p:sldId id="275" r:id="rId35"/>
    <p:sldId id="276" r:id="rId36"/>
    <p:sldId id="277" r:id="rId37"/>
    <p:sldId id="278" r:id="rId38"/>
    <p:sldId id="281" r:id="rId39"/>
    <p:sldId id="282" r:id="rId40"/>
    <p:sldId id="283" r:id="rId41"/>
    <p:sldId id="284" r:id="rId42"/>
    <p:sldId id="285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Roboto Slab" panose="020B0604020202020204" charset="0"/>
      <p:regular r:id="rId53"/>
      <p:bold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032F015-F402-458C-AAC2-E72CB6525D54}">
          <p14:sldIdLst>
            <p14:sldId id="256"/>
            <p14:sldId id="258"/>
            <p14:sldId id="259"/>
            <p14:sldId id="313"/>
            <p14:sldId id="334"/>
            <p14:sldId id="335"/>
            <p14:sldId id="336"/>
            <p14:sldId id="337"/>
            <p14:sldId id="338"/>
            <p14:sldId id="339"/>
            <p14:sldId id="295"/>
          </p14:sldIdLst>
        </p14:section>
        <p14:section name="Untitled Section" id="{D231F467-6A9F-4D5D-86AB-41E24930496D}">
          <p14:sldIdLst>
            <p14:sldId id="320"/>
            <p14:sldId id="321"/>
            <p14:sldId id="322"/>
            <p14:sldId id="323"/>
            <p14:sldId id="324"/>
            <p14:sldId id="326"/>
            <p14:sldId id="314"/>
            <p14:sldId id="327"/>
            <p14:sldId id="271"/>
            <p14:sldId id="279"/>
            <p14:sldId id="280"/>
            <p14:sldId id="262"/>
            <p14:sldId id="265"/>
            <p14:sldId id="290"/>
            <p14:sldId id="288"/>
            <p14:sldId id="266"/>
            <p14:sldId id="267"/>
            <p14:sldId id="268"/>
            <p14:sldId id="269"/>
            <p14:sldId id="270"/>
            <p14:sldId id="272"/>
            <p14:sldId id="273"/>
            <p14:sldId id="275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9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98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07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104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9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04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72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7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28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9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9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17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</a:t>
            </a:r>
            <a:r>
              <a:rPr lang="en" sz="4400" dirty="0"/>
              <a:t> Security</a:t>
            </a:r>
            <a:br>
              <a:rPr lang="en" dirty="0"/>
            </a:br>
            <a:r>
              <a:rPr lang="en" sz="4400" dirty="0"/>
              <a:t>Storage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Files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Enable identity-based authentication</a:t>
            </a:r>
          </a:p>
          <a:p>
            <a:r>
              <a:rPr lang="en-SG" dirty="0"/>
              <a:t>Use Azure AD DS or on-premises AD DS (preview)</a:t>
            </a:r>
          </a:p>
          <a:p>
            <a:r>
              <a:rPr lang="en-SG" dirty="0"/>
              <a:t>Use RBAC roles to assign access rights to the file shares</a:t>
            </a:r>
          </a:p>
          <a:p>
            <a:r>
              <a:rPr lang="en-SG" dirty="0"/>
              <a:t>Enforces standard Windows file permissions at both the directory and file level</a:t>
            </a:r>
          </a:p>
        </p:txBody>
      </p:sp>
    </p:spTree>
    <p:extLst>
      <p:ext uri="{BB962C8B-B14F-4D97-AF65-F5344CB8AC3E}">
        <p14:creationId xmlns:p14="http://schemas.microsoft.com/office/powerpoint/2010/main" val="38683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 Transfer Required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Storage account connections must be secure (HTTPs)</a:t>
            </a:r>
          </a:p>
          <a:p>
            <a:r>
              <a:rPr lang="en-SG" dirty="0"/>
              <a:t>HTTPs for custom domain names not supported</a:t>
            </a:r>
          </a:p>
          <a:p>
            <a:r>
              <a:rPr lang="en-SG" dirty="0"/>
              <a:t>Azure Files connections require encryption (SMB)</a:t>
            </a:r>
          </a:p>
        </p:txBody>
      </p: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Container Registry (ACR)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Docker registry service</a:t>
            </a:r>
          </a:p>
          <a:p>
            <a:r>
              <a:rPr lang="en-SG" dirty="0"/>
              <a:t>Private and hosted in Azure</a:t>
            </a:r>
          </a:p>
          <a:p>
            <a:r>
              <a:rPr lang="en-SG" dirty="0"/>
              <a:t>Build, store, and manage images</a:t>
            </a:r>
          </a:p>
          <a:p>
            <a:r>
              <a:rPr lang="en-SG" dirty="0"/>
              <a:t>Push and pull with the Docker CLI or the Azure CLI</a:t>
            </a:r>
          </a:p>
          <a:p>
            <a:r>
              <a:rPr lang="en-SG" dirty="0"/>
              <a:t>Access with Azure AD</a:t>
            </a:r>
          </a:p>
          <a:p>
            <a:r>
              <a:rPr lang="en-SG" dirty="0"/>
              <a:t>RBAC to assign permissions</a:t>
            </a:r>
          </a:p>
          <a:p>
            <a:r>
              <a:rPr lang="en-SG" dirty="0"/>
              <a:t>Automate using DevOps</a:t>
            </a:r>
          </a:p>
        </p:txBody>
      </p:sp>
    </p:spTree>
    <p:extLst>
      <p:ext uri="{BB962C8B-B14F-4D97-AF65-F5344CB8AC3E}">
        <p14:creationId xmlns:p14="http://schemas.microsoft.com/office/powerpoint/2010/main" val="90938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Container Registry (ACR)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Require authentication for all operations – unauthenticated access is not supported.</a:t>
            </a:r>
          </a:p>
          <a:p>
            <a:pPr marL="76200" indent="0">
              <a:buNone/>
            </a:pPr>
            <a:endParaRPr lang="en-S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B5FF66-74F5-4F81-86AF-6CC07EC5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26367"/>
              </p:ext>
            </p:extLst>
          </p:nvPr>
        </p:nvGraphicFramePr>
        <p:xfrm>
          <a:off x="1524000" y="2398440"/>
          <a:ext cx="6096000" cy="2565400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5638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96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96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Identity</a:t>
                      </a:r>
                      <a:endParaRPr lang="en-US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Usage Scenario</a:t>
                      </a:r>
                      <a:endParaRPr lang="en-US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Details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Azure AD identities including user and service principals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Unattended push from DevOps, Unattended pull to Azure or external services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Role-based access – Read, Contributor, Owner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Individual AD identity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Interactive push/pull by developers and testers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Admin user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Interactive push/pull by individual developer or tester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By default, disabled.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7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Kubernetes Service (AKS)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131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Portable, extensible open-source platform for automating deployment, scaling, and the management of containerized workloads.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33F2B-865F-48F2-8BD5-C37F68CEC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914093"/>
            <a:ext cx="2619544" cy="1369466"/>
          </a:xfrm>
          <a:prstGeom prst="rect">
            <a:avLst/>
          </a:prstGeom>
        </p:spPr>
      </p:pic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7D3C1E82-37ED-4E9E-BEFD-AB449FF24D4D}"/>
              </a:ext>
            </a:extLst>
          </p:cNvPr>
          <p:cNvSpPr txBox="1">
            <a:spLocks/>
          </p:cNvSpPr>
          <p:nvPr/>
        </p:nvSpPr>
        <p:spPr>
          <a:xfrm>
            <a:off x="832684" y="2551630"/>
            <a:ext cx="4983325" cy="13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SG" sz="1400" dirty="0"/>
              <a:t>Fully managed</a:t>
            </a:r>
          </a:p>
          <a:p>
            <a:r>
              <a:rPr lang="en-SG" sz="1400" dirty="0"/>
              <a:t>Public IP and FQDN (Private IP option)</a:t>
            </a:r>
          </a:p>
          <a:p>
            <a:r>
              <a:rPr lang="en-SG" sz="1400" dirty="0"/>
              <a:t>Accessed with RBAC or Azure AD</a:t>
            </a:r>
          </a:p>
          <a:p>
            <a:r>
              <a:rPr lang="en-SG" sz="1400" dirty="0"/>
              <a:t>Dynamic scale containers</a:t>
            </a:r>
          </a:p>
          <a:p>
            <a:r>
              <a:rPr lang="en-SG" sz="1400" dirty="0"/>
              <a:t>Automation of rolling updates and rollbacks of containers</a:t>
            </a:r>
          </a:p>
          <a:p>
            <a:r>
              <a:rPr lang="en-SG" sz="1400" dirty="0"/>
              <a:t>Management of storage, network traffic, and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934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Terminology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B5FF66-74F5-4F81-86AF-6CC07EC5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78480"/>
              </p:ext>
            </p:extLst>
          </p:nvPr>
        </p:nvGraphicFramePr>
        <p:xfrm>
          <a:off x="786150" y="1091442"/>
          <a:ext cx="4642992" cy="2960615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1006728">
                  <a:extLst>
                    <a:ext uri="{9D8B030D-6E8A-4147-A177-3AD203B41FA5}">
                      <a16:colId xmlns:a16="http://schemas.microsoft.com/office/drawing/2014/main" val="2955638016"/>
                    </a:ext>
                  </a:extLst>
                </a:gridCol>
                <a:gridCol w="3636264">
                  <a:extLst>
                    <a:ext uri="{9D8B030D-6E8A-4147-A177-3AD203B41FA5}">
                      <a16:colId xmlns:a16="http://schemas.microsoft.com/office/drawing/2014/main" val="109696307"/>
                    </a:ext>
                  </a:extLst>
                </a:gridCol>
              </a:tblGrid>
              <a:tr h="312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Term</a:t>
                      </a:r>
                      <a:endParaRPr lang="en-US" sz="14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6582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Groups of nodes with identical configurations.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1120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Individual VM running containerized applications.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5831"/>
                  </a:ext>
                </a:extLst>
              </a:tr>
              <a:tr h="640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Single instance of an application. A pod can contain multiple containers.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9131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One or more identical pods managed by Kubernetes</a:t>
                      </a:r>
                      <a:r>
                        <a:rPr lang="en-US" sz="1400" b="0" i="0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03"/>
                  </a:ext>
                </a:extLst>
              </a:tr>
              <a:tr h="351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YAML file describing a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8407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5E729E-81DC-4453-8678-DEA4162C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41" y="1488557"/>
            <a:ext cx="2916286" cy="21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Architecture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4" descr="DevOps creates containers that are stored in the ACR. The AKS cluster uses the ACR to provide Azure-managed and Customer-managed services. ">
            <a:extLst>
              <a:ext uri="{FF2B5EF4-FFF2-40B4-BE49-F238E27FC236}">
                <a16:creationId xmlns:a16="http://schemas.microsoft.com/office/drawing/2014/main" id="{84C09D33-DF11-425D-A0E9-7D3E689A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3" y="1270502"/>
            <a:ext cx="7812454" cy="2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Networking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69BBBD-E32A-4207-B487-0FF8BE91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6" y="1445447"/>
            <a:ext cx="7761768" cy="2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Storage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007146"/>
            <a:ext cx="493431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Local storage on the node is fast and simple to use</a:t>
            </a:r>
          </a:p>
          <a:p>
            <a:r>
              <a:rPr lang="en-SG" dirty="0"/>
              <a:t>Local storage might not be available after the pod is deleted</a:t>
            </a:r>
          </a:p>
          <a:p>
            <a:r>
              <a:rPr lang="en-SG" dirty="0"/>
              <a:t>Multiple pods may share data volumes</a:t>
            </a:r>
          </a:p>
          <a:p>
            <a:r>
              <a:rPr lang="en-SG" dirty="0"/>
              <a:t>Storage could potentially be reattached to another pod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846DA0D-ED90-455C-B6B2-682AC755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60" y="1592801"/>
            <a:ext cx="3002046" cy="24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and Azure Active Directory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A4BC2B-3B5C-4B67-BBBE-34576C44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312430"/>
            <a:ext cx="6996224" cy="2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Service Endpoints and Securing Storage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Sovereignty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The concept that information which has been converted and stored in binary digital form is subject to the laws of the country or region in which it is located.</a:t>
            </a:r>
          </a:p>
          <a:p>
            <a:r>
              <a:rPr lang="en-SG" dirty="0"/>
              <a:t>In Azure, customer data might be replicated within a selected geographic area for enhanced data durability in case of a major data </a:t>
            </a:r>
            <a:r>
              <a:rPr lang="en-SG" dirty="0" err="1"/>
              <a:t>center</a:t>
            </a:r>
            <a:r>
              <a:rPr lang="en-SG" dirty="0"/>
              <a:t> disaster, and in some cases will not be replicated outside it.</a:t>
            </a:r>
          </a:p>
        </p:txBody>
      </p:sp>
    </p:spTree>
    <p:extLst>
      <p:ext uri="{BB962C8B-B14F-4D97-AF65-F5344CB8AC3E}">
        <p14:creationId xmlns:p14="http://schemas.microsoft.com/office/powerpoint/2010/main" val="114699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Storage Access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5F518-D800-4BB8-BF5A-0761DAA43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6D9DC3-512A-4FD0-B259-A4EC1910F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53439"/>
              </p:ext>
            </p:extLst>
          </p:nvPr>
        </p:nvGraphicFramePr>
        <p:xfrm>
          <a:off x="1336158" y="1372100"/>
          <a:ext cx="6471684" cy="3352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78614">
                  <a:extLst>
                    <a:ext uri="{9D8B030D-6E8A-4147-A177-3AD203B41FA5}">
                      <a16:colId xmlns:a16="http://schemas.microsoft.com/office/drawing/2014/main" val="109156794"/>
                    </a:ext>
                  </a:extLst>
                </a:gridCol>
                <a:gridCol w="1078614">
                  <a:extLst>
                    <a:ext uri="{9D8B030D-6E8A-4147-A177-3AD203B41FA5}">
                      <a16:colId xmlns:a16="http://schemas.microsoft.com/office/drawing/2014/main" val="2501966221"/>
                    </a:ext>
                  </a:extLst>
                </a:gridCol>
                <a:gridCol w="1078614">
                  <a:extLst>
                    <a:ext uri="{9D8B030D-6E8A-4147-A177-3AD203B41FA5}">
                      <a16:colId xmlns:a16="http://schemas.microsoft.com/office/drawing/2014/main" val="113938494"/>
                    </a:ext>
                  </a:extLst>
                </a:gridCol>
                <a:gridCol w="1078614">
                  <a:extLst>
                    <a:ext uri="{9D8B030D-6E8A-4147-A177-3AD203B41FA5}">
                      <a16:colId xmlns:a16="http://schemas.microsoft.com/office/drawing/2014/main" val="2166099403"/>
                    </a:ext>
                  </a:extLst>
                </a:gridCol>
                <a:gridCol w="1078614">
                  <a:extLst>
                    <a:ext uri="{9D8B030D-6E8A-4147-A177-3AD203B41FA5}">
                      <a16:colId xmlns:a16="http://schemas.microsoft.com/office/drawing/2014/main" val="711393212"/>
                    </a:ext>
                  </a:extLst>
                </a:gridCol>
                <a:gridCol w="1078614">
                  <a:extLst>
                    <a:ext uri="{9D8B030D-6E8A-4147-A177-3AD203B41FA5}">
                      <a16:colId xmlns:a16="http://schemas.microsoft.com/office/drawing/2014/main" val="271051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Account Share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access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Directory (preview)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Anonymous public read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5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Not 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Files (SMB)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Supported, only with Azure AD Domain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Supported, credentials must be synced to Azure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2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Files (REST)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Supported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6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1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Shared Access Signatures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Digitally signed URIs of target storage resources</a:t>
            </a:r>
          </a:p>
          <a:p>
            <a:r>
              <a:rPr lang="en-SG" dirty="0"/>
              <a:t>Grants access to clients without sharing your storage account keys</a:t>
            </a:r>
          </a:p>
          <a:p>
            <a:r>
              <a:rPr lang="en-SG" dirty="0"/>
              <a:t>Two SAS types: Account and Service</a:t>
            </a:r>
          </a:p>
          <a:p>
            <a:r>
              <a:rPr lang="en-SG" dirty="0"/>
              <a:t>Configure permissions, start/expiry times, IP address, and allowed protocols</a:t>
            </a:r>
          </a:p>
        </p:txBody>
      </p:sp>
    </p:spTree>
    <p:extLst>
      <p:ext uri="{BB962C8B-B14F-4D97-AF65-F5344CB8AC3E}">
        <p14:creationId xmlns:p14="http://schemas.microsoft.com/office/powerpoint/2010/main" val="36909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Storage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Authorization with Azure AD is available for all general-purpose and Blob storage accounts in all public regions and national clouds.</a:t>
            </a:r>
          </a:p>
          <a:p>
            <a:r>
              <a:rPr lang="en-SG" dirty="0"/>
              <a:t>Built-in storage roles are provided including Owner, Contributor, and Reader.</a:t>
            </a:r>
          </a:p>
          <a:p>
            <a:r>
              <a:rPr lang="en-SG" dirty="0"/>
              <a:t>The role can be scoped from Management Group to individual blob or queue. Best practices dictate granting only the narrowest possible scope.</a:t>
            </a:r>
          </a:p>
        </p:txBody>
      </p:sp>
    </p:spTree>
    <p:extLst>
      <p:ext uri="{BB962C8B-B14F-4D97-AF65-F5344CB8AC3E}">
        <p14:creationId xmlns:p14="http://schemas.microsoft.com/office/powerpoint/2010/main" val="276974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Storage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RBAC role assignments may take up to five minutes to propagate.</a:t>
            </a:r>
          </a:p>
        </p:txBody>
      </p:sp>
    </p:spTree>
    <p:extLst>
      <p:ext uri="{BB962C8B-B14F-4D97-AF65-F5344CB8AC3E}">
        <p14:creationId xmlns:p14="http://schemas.microsoft.com/office/powerpoint/2010/main" val="217567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Blob Data Retention Policies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Data recovery and disposal rules</a:t>
            </a:r>
          </a:p>
          <a:p>
            <a:r>
              <a:rPr lang="en-SG" dirty="0"/>
              <a:t>Time-based retention for a specified interval (days)</a:t>
            </a:r>
          </a:p>
          <a:p>
            <a:r>
              <a:rPr lang="en-SG" dirty="0"/>
              <a:t>Legal-hold retention based on tags – no editing or deleting of the content</a:t>
            </a:r>
          </a:p>
          <a:p>
            <a:r>
              <a:rPr lang="en-SG" dirty="0"/>
              <a:t>Container policies apply to all existing and new content</a:t>
            </a:r>
          </a:p>
          <a:p>
            <a:r>
              <a:rPr lang="en-SG" dirty="0"/>
              <a:t>Supports audit logging</a:t>
            </a:r>
          </a:p>
        </p:txBody>
      </p:sp>
    </p:spTree>
    <p:extLst>
      <p:ext uri="{BB962C8B-B14F-4D97-AF65-F5344CB8AC3E}">
        <p14:creationId xmlns:p14="http://schemas.microsoft.com/office/powerpoint/2010/main" val="202302073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1244</Words>
  <Application>Microsoft Office PowerPoint</Application>
  <PresentationFormat>On-screen Show (16:9)</PresentationFormat>
  <Paragraphs>258</Paragraphs>
  <Slides>42</Slides>
  <Notes>42</Notes>
  <HiddenSlides>28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Roboto Slab</vt:lpstr>
      <vt:lpstr>Montserrat</vt:lpstr>
      <vt:lpstr>Calibri</vt:lpstr>
      <vt:lpstr>Source Sans Pro</vt:lpstr>
      <vt:lpstr>Cordelia template</vt:lpstr>
      <vt:lpstr>Data Security Storage Security</vt:lpstr>
      <vt:lpstr>Hello!</vt:lpstr>
      <vt:lpstr> Data Security</vt:lpstr>
      <vt:lpstr>Data Sovereignty</vt:lpstr>
      <vt:lpstr>Azure Storage Access</vt:lpstr>
      <vt:lpstr>Shared Access Signatures</vt:lpstr>
      <vt:lpstr>Azure AD Storage Authentication</vt:lpstr>
      <vt:lpstr>Azure AD Storage Authentication</vt:lpstr>
      <vt:lpstr>Blob Data Retention Policies</vt:lpstr>
      <vt:lpstr>Azure Files Authentication</vt:lpstr>
      <vt:lpstr>Secure Transfer Required</vt:lpstr>
      <vt:lpstr>Azure Container Registry (ACR)</vt:lpstr>
      <vt:lpstr>Azure Container Registry (ACR) Authentication</vt:lpstr>
      <vt:lpstr>Azure Kubernetes Service (AKS)</vt:lpstr>
      <vt:lpstr>AKS Terminology</vt:lpstr>
      <vt:lpstr>AKS Architecture</vt:lpstr>
      <vt:lpstr>AKS Networking</vt:lpstr>
      <vt:lpstr>AKS Storage</vt:lpstr>
      <vt:lpstr>AKS and Azure Active Directory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113</cp:revision>
  <dcterms:modified xsi:type="dcterms:W3CDTF">2021-03-13T15:19:33Z</dcterms:modified>
</cp:coreProperties>
</file>