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68" r:id="rId4"/>
    <p:sldId id="273" r:id="rId5"/>
    <p:sldId id="274" r:id="rId6"/>
    <p:sldId id="275" r:id="rId7"/>
    <p:sldId id="276" r:id="rId8"/>
    <p:sldId id="279" r:id="rId9"/>
    <p:sldId id="277" r:id="rId10"/>
    <p:sldId id="278" r:id="rId11"/>
    <p:sldId id="280" r:id="rId12"/>
    <p:sldId id="281" r:id="rId13"/>
    <p:sldId id="282" r:id="rId14"/>
    <p:sldId id="28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DA88-EA9E-4EA6-A257-4AD7692321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5B2A02-D049-46A5-A104-2532FB09F8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BD03AC-F38C-48EE-B352-9D0CB829737F}"/>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5" name="Footer Placeholder 4">
            <a:extLst>
              <a:ext uri="{FF2B5EF4-FFF2-40B4-BE49-F238E27FC236}">
                <a16:creationId xmlns:a16="http://schemas.microsoft.com/office/drawing/2014/main" id="{B8CDA8FD-7F1A-4592-B768-74412C35D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668D3-AC0B-4E35-A639-693CABFA8877}"/>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199642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351D-5238-4CD1-8C6F-08DB725292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3F9F5-361E-4D3E-8995-EC44E8A4F3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1C636-67A4-4788-A7E1-51D07CE4E6A9}"/>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5" name="Footer Placeholder 4">
            <a:extLst>
              <a:ext uri="{FF2B5EF4-FFF2-40B4-BE49-F238E27FC236}">
                <a16:creationId xmlns:a16="http://schemas.microsoft.com/office/drawing/2014/main" id="{71BBFCAA-BB23-4140-A8E0-EB1E01429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A7B5A-4E06-445D-8358-84A872DAD0D0}"/>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04793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28EF0-B1DE-453E-8EF0-54DF0BDD1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D9C938-5D11-4355-B3A1-300DB14F8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7F991-F257-4AE5-89FA-CFC25C970611}"/>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5" name="Footer Placeholder 4">
            <a:extLst>
              <a:ext uri="{FF2B5EF4-FFF2-40B4-BE49-F238E27FC236}">
                <a16:creationId xmlns:a16="http://schemas.microsoft.com/office/drawing/2014/main" id="{8B6AB0BE-09E1-4788-B05F-FE0BA3494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DC6F6-33B1-4313-9E07-7FC7C54B4134}"/>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404736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9008-E889-4B50-9326-B6E54E5B3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28D06-7B7D-40E0-9AB9-A23773672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0F88D-7485-4981-8D41-7656159BEDC7}"/>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5" name="Footer Placeholder 4">
            <a:extLst>
              <a:ext uri="{FF2B5EF4-FFF2-40B4-BE49-F238E27FC236}">
                <a16:creationId xmlns:a16="http://schemas.microsoft.com/office/drawing/2014/main" id="{3C4A3861-284C-40ED-BD8D-8040CE852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73827-7C09-4139-B0AA-E71B46B74441}"/>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49424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1036-2BE0-43FF-AAD1-165A3068A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855D8-E80F-49B8-93C2-7F495442A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368C58-55DB-4074-A216-318D67B5589E}"/>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5" name="Footer Placeholder 4">
            <a:extLst>
              <a:ext uri="{FF2B5EF4-FFF2-40B4-BE49-F238E27FC236}">
                <a16:creationId xmlns:a16="http://schemas.microsoft.com/office/drawing/2014/main" id="{7B30B9E6-A923-41DB-A4D1-D08FBB8CA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2AC3-321A-445B-B1D7-E2DF0EBAA281}"/>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323267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BAD2-0D05-45A1-8B75-15B2F1245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02613-D2D2-488E-BE0E-958F6C13DA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CBF21-5D18-4053-9307-B0D390E2F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F5250-064D-4F51-85F9-6EF12B330414}"/>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6" name="Footer Placeholder 5">
            <a:extLst>
              <a:ext uri="{FF2B5EF4-FFF2-40B4-BE49-F238E27FC236}">
                <a16:creationId xmlns:a16="http://schemas.microsoft.com/office/drawing/2014/main" id="{24A5180B-9583-4A36-ABCA-2D42FA186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06F6D-97B0-4F48-9A40-AD861FA90417}"/>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174374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279E-BE96-49C4-9DE2-218968A7DE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FDD7A5-C4AF-4A83-88AA-150D8BC9A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B82C1-B1D7-4AEF-B761-267CAF14C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F33CB-43E7-4DD1-8053-091C57E1D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997A65-9A8A-4CD5-87D7-E10D0D7AD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16C69-7BAD-432C-ABE2-66828B6AA546}"/>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8" name="Footer Placeholder 7">
            <a:extLst>
              <a:ext uri="{FF2B5EF4-FFF2-40B4-BE49-F238E27FC236}">
                <a16:creationId xmlns:a16="http://schemas.microsoft.com/office/drawing/2014/main" id="{52DBEEEA-31F9-4740-B01B-3B59ECD05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747B01-67CE-4444-BD28-F7CD48DFD3BD}"/>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06590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9EDA-A8E8-48F6-9FC9-650FDE232D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D15DCA-5881-484E-AA76-FAA4A02918CE}"/>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4" name="Footer Placeholder 3">
            <a:extLst>
              <a:ext uri="{FF2B5EF4-FFF2-40B4-BE49-F238E27FC236}">
                <a16:creationId xmlns:a16="http://schemas.microsoft.com/office/drawing/2014/main" id="{29A9B881-CCC9-4500-A63B-429C7E19C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E11AB-2B9F-4C34-B218-AA0837D01135}"/>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60697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5DB41-17BA-47CD-A839-6DA23AE24DAA}"/>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3" name="Footer Placeholder 2">
            <a:extLst>
              <a:ext uri="{FF2B5EF4-FFF2-40B4-BE49-F238E27FC236}">
                <a16:creationId xmlns:a16="http://schemas.microsoft.com/office/drawing/2014/main" id="{1E3D5004-185B-4C0C-92F1-0694C9A5C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42198-F024-4ABE-A810-6B3712771570}"/>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86396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95F8-60FE-4CDD-9BE7-08E02067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6803CF-7A75-41EE-8C0D-0D68CA2AE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044B3-8F4B-4EF1-B4B3-FBA6E68BC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7E097-D746-4777-964C-C720FAC5DE7B}"/>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6" name="Footer Placeholder 5">
            <a:extLst>
              <a:ext uri="{FF2B5EF4-FFF2-40B4-BE49-F238E27FC236}">
                <a16:creationId xmlns:a16="http://schemas.microsoft.com/office/drawing/2014/main" id="{3FD2F73D-F887-4E3F-82AF-472DB2446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FD772-A84E-4461-A802-3CC597BB5B65}"/>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337777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FFAD-3CCC-4EE6-AD0D-5D60E2C46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58278D-A248-4935-B38A-C695F1574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FF6DEB-EBBB-4EB0-8086-207816B18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DD98-0EC9-4A8C-8BDC-42CFAE7A1C6F}"/>
              </a:ext>
            </a:extLst>
          </p:cNvPr>
          <p:cNvSpPr>
            <a:spLocks noGrp="1"/>
          </p:cNvSpPr>
          <p:nvPr>
            <p:ph type="dt" sz="half" idx="10"/>
          </p:nvPr>
        </p:nvSpPr>
        <p:spPr/>
        <p:txBody>
          <a:bodyPr/>
          <a:lstStyle/>
          <a:p>
            <a:fld id="{CCA4416E-9685-46BA-8E42-6BC8F6CB8600}" type="datetimeFigureOut">
              <a:rPr lang="en-US" smtClean="0"/>
              <a:t>6/2/2019</a:t>
            </a:fld>
            <a:endParaRPr lang="en-US"/>
          </a:p>
        </p:txBody>
      </p:sp>
      <p:sp>
        <p:nvSpPr>
          <p:cNvPr id="6" name="Footer Placeholder 5">
            <a:extLst>
              <a:ext uri="{FF2B5EF4-FFF2-40B4-BE49-F238E27FC236}">
                <a16:creationId xmlns:a16="http://schemas.microsoft.com/office/drawing/2014/main" id="{52EFEA5B-D690-430A-B73C-93AD087D2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F0C0A-48D9-4101-BEC2-61F2019DF079}"/>
              </a:ext>
            </a:extLst>
          </p:cNvPr>
          <p:cNvSpPr>
            <a:spLocks noGrp="1"/>
          </p:cNvSpPr>
          <p:nvPr>
            <p:ph type="sldNum" sz="quarter" idx="12"/>
          </p:nvPr>
        </p:nvSpPr>
        <p:spPr/>
        <p:txBody>
          <a:bodyPr/>
          <a:lstStyle/>
          <a:p>
            <a:fld id="{DBBDB508-D7DF-460F-98E4-448233DE7E17}" type="slidenum">
              <a:rPr lang="en-US" smtClean="0"/>
              <a:t>‹#›</a:t>
            </a:fld>
            <a:endParaRPr lang="en-US"/>
          </a:p>
        </p:txBody>
      </p:sp>
    </p:spTree>
    <p:extLst>
      <p:ext uri="{BB962C8B-B14F-4D97-AF65-F5344CB8AC3E}">
        <p14:creationId xmlns:p14="http://schemas.microsoft.com/office/powerpoint/2010/main" val="286998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30827-A11C-4BB4-B4C0-0620F07F4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54A4AE-3FB3-44A7-9835-11F45ACAD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F676B-DD83-400A-A9C7-BB76C5979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4416E-9685-46BA-8E42-6BC8F6CB8600}" type="datetimeFigureOut">
              <a:rPr lang="en-US" smtClean="0"/>
              <a:t>6/2/2019</a:t>
            </a:fld>
            <a:endParaRPr lang="en-US"/>
          </a:p>
        </p:txBody>
      </p:sp>
      <p:sp>
        <p:nvSpPr>
          <p:cNvPr id="5" name="Footer Placeholder 4">
            <a:extLst>
              <a:ext uri="{FF2B5EF4-FFF2-40B4-BE49-F238E27FC236}">
                <a16:creationId xmlns:a16="http://schemas.microsoft.com/office/drawing/2014/main" id="{96F9A847-4CF4-4C43-8A8A-477FE2E52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F26BD-EA0A-49A8-8060-2EFFC4A20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DB508-D7DF-460F-98E4-448233DE7E17}" type="slidenum">
              <a:rPr lang="en-US" smtClean="0"/>
              <a:t>‹#›</a:t>
            </a:fld>
            <a:endParaRPr lang="en-US"/>
          </a:p>
        </p:txBody>
      </p:sp>
    </p:spTree>
    <p:extLst>
      <p:ext uri="{BB962C8B-B14F-4D97-AF65-F5344CB8AC3E}">
        <p14:creationId xmlns:p14="http://schemas.microsoft.com/office/powerpoint/2010/main" val="2992104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FDC265-FD7E-4E4A-BFBB-496FA16EC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281859" cy="6858000"/>
          </a:xfrm>
          <a:prstGeom prst="rect">
            <a:avLst/>
          </a:prstGeom>
        </p:spPr>
      </p:pic>
      <p:sp>
        <p:nvSpPr>
          <p:cNvPr id="5" name="Parallelogram 4">
            <a:extLst>
              <a:ext uri="{FF2B5EF4-FFF2-40B4-BE49-F238E27FC236}">
                <a16:creationId xmlns:a16="http://schemas.microsoft.com/office/drawing/2014/main" id="{2E96B885-03F0-4C57-974F-7FFE788A8FBA}"/>
              </a:ext>
            </a:extLst>
          </p:cNvPr>
          <p:cNvSpPr/>
          <p:nvPr/>
        </p:nvSpPr>
        <p:spPr>
          <a:xfrm>
            <a:off x="5753577" y="-1"/>
            <a:ext cx="8163035" cy="7358231"/>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4A0E4A2-22F4-49E2-9BED-83E1F7B1418E}"/>
              </a:ext>
            </a:extLst>
          </p:cNvPr>
          <p:cNvSpPr txBox="1"/>
          <p:nvPr/>
        </p:nvSpPr>
        <p:spPr>
          <a:xfrm>
            <a:off x="7207474" y="1627892"/>
            <a:ext cx="4005072" cy="2031325"/>
          </a:xfrm>
          <a:prstGeom prst="rect">
            <a:avLst/>
          </a:prstGeom>
          <a:noFill/>
        </p:spPr>
        <p:txBody>
          <a:bodyPr wrap="square" rtlCol="0">
            <a:spAutoFit/>
          </a:bodyPr>
          <a:lstStyle/>
          <a:p>
            <a:r>
              <a:rPr lang="en-US" sz="3600" dirty="0">
                <a:solidFill>
                  <a:schemeClr val="bg1"/>
                </a:solidFill>
                <a:latin typeface="Segoe UI Semibold" panose="020B0702040204020203" pitchFamily="34" charset="0"/>
                <a:cs typeface="Segoe UI Semibold" panose="020B0702040204020203" pitchFamily="34" charset="0"/>
              </a:rPr>
              <a:t>Implement and Manage Build Infrastructure</a:t>
            </a:r>
          </a:p>
          <a:p>
            <a:endParaRPr lang="en-US" dirty="0"/>
          </a:p>
        </p:txBody>
      </p:sp>
      <p:sp>
        <p:nvSpPr>
          <p:cNvPr id="9" name="Text Placeholder 4">
            <a:extLst>
              <a:ext uri="{FF2B5EF4-FFF2-40B4-BE49-F238E27FC236}">
                <a16:creationId xmlns:a16="http://schemas.microsoft.com/office/drawing/2014/main" id="{CA98C399-4A8E-4D57-97F4-155E20590EDD}"/>
              </a:ext>
            </a:extLst>
          </p:cNvPr>
          <p:cNvSpPr txBox="1">
            <a:spLocks/>
          </p:cNvSpPr>
          <p:nvPr/>
        </p:nvSpPr>
        <p:spPr bwMode="black">
          <a:xfrm>
            <a:off x="7207474" y="4530566"/>
            <a:ext cx="7589520" cy="30777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latin typeface="Segoe UI" panose="020B0502040204020203" pitchFamily="34" charset="0"/>
                <a:cs typeface="Segoe UI" panose="020B0502040204020203" pitchFamily="34" charset="0"/>
              </a:rPr>
              <a:t>Eng Teong Cheah</a:t>
            </a:r>
          </a:p>
        </p:txBody>
      </p:sp>
      <p:sp>
        <p:nvSpPr>
          <p:cNvPr id="10" name="Text Placeholder 4">
            <a:extLst>
              <a:ext uri="{FF2B5EF4-FFF2-40B4-BE49-F238E27FC236}">
                <a16:creationId xmlns:a16="http://schemas.microsoft.com/office/drawing/2014/main" id="{2B125D07-2E34-4461-9F70-1AF9E333566D}"/>
              </a:ext>
            </a:extLst>
          </p:cNvPr>
          <p:cNvSpPr txBox="1">
            <a:spLocks/>
          </p:cNvSpPr>
          <p:nvPr/>
        </p:nvSpPr>
        <p:spPr bwMode="black">
          <a:xfrm>
            <a:off x="7207474" y="4943345"/>
            <a:ext cx="7589520" cy="30777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latin typeface="Segoe UI" panose="020B0502040204020203" pitchFamily="34" charset="0"/>
                <a:cs typeface="Segoe UI" panose="020B0502040204020203" pitchFamily="34" charset="0"/>
              </a:rPr>
              <a:t>Microsoft MVP for Developer Technologies</a:t>
            </a:r>
          </a:p>
        </p:txBody>
      </p:sp>
      <p:pic>
        <p:nvPicPr>
          <p:cNvPr id="3" name="Picture 2">
            <a:extLst>
              <a:ext uri="{FF2B5EF4-FFF2-40B4-BE49-F238E27FC236}">
                <a16:creationId xmlns:a16="http://schemas.microsoft.com/office/drawing/2014/main" id="{E38E92B2-27F4-4D6C-8F56-D00FBFFB9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256" y="230689"/>
            <a:ext cx="3185160" cy="796290"/>
          </a:xfrm>
          <a:prstGeom prst="rect">
            <a:avLst/>
          </a:prstGeom>
        </p:spPr>
      </p:pic>
    </p:spTree>
    <p:extLst>
      <p:ext uri="{BB962C8B-B14F-4D97-AF65-F5344CB8AC3E}">
        <p14:creationId xmlns:p14="http://schemas.microsoft.com/office/powerpoint/2010/main" val="353907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Instead of managing each agent individually, you organize agents into agent pools. In Azure Pipelines, pools are scoped to the entire organization; so you can share the agent machines across projects. In Azure DevOps Server, agent pools are scoped to the entire server; so you can share the agent machines across projects and collections.</a:t>
            </a:r>
          </a:p>
        </p:txBody>
      </p:sp>
    </p:spTree>
    <p:extLst>
      <p:ext uri="{BB962C8B-B14F-4D97-AF65-F5344CB8AC3E}">
        <p14:creationId xmlns:p14="http://schemas.microsoft.com/office/powerpoint/2010/main" val="275211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Instead of managing each agent individually, you organize agents into agent pools. In Azure Pipelines, pools are scoped to the entire organization; so you can share the agent machines across projects. In Azure DevOps Server, agent pools are scoped to the entire server; so you can share the agent machines across projects and collections.</a:t>
            </a:r>
          </a:p>
        </p:txBody>
      </p:sp>
    </p:spTree>
    <p:extLst>
      <p:ext uri="{BB962C8B-B14F-4D97-AF65-F5344CB8AC3E}">
        <p14:creationId xmlns:p14="http://schemas.microsoft.com/office/powerpoint/2010/main" val="198399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Typical situations for create self-hosted 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a:buFontTx/>
              <a:buChar char="-"/>
            </a:pPr>
            <a:r>
              <a:rPr lang="en-US" dirty="0">
                <a:latin typeface="Segoe UI Semilight" panose="020B0402040204020203" pitchFamily="34" charset="0"/>
                <a:cs typeface="Segoe UI Semilight" panose="020B0402040204020203" pitchFamily="34" charset="0"/>
              </a:rPr>
              <a:t>You’re a member of a project and you want to use a set of machines owned by your team for running build and deployment jobs.</a:t>
            </a:r>
          </a:p>
          <a:p>
            <a:pPr>
              <a:buFontTx/>
              <a:buChar char="-"/>
            </a:pPr>
            <a:r>
              <a:rPr lang="en-US" dirty="0">
                <a:latin typeface="Segoe UI Semilight" panose="020B0402040204020203" pitchFamily="34" charset="0"/>
                <a:cs typeface="Segoe UI Semilight" panose="020B0402040204020203" pitchFamily="34" charset="0"/>
              </a:rPr>
              <a:t>You’re member of the infrastructure team and would like to set up a pool of agents for use in all projects.</a:t>
            </a:r>
          </a:p>
          <a:p>
            <a:pPr>
              <a:buFontTx/>
              <a:buChar char="-"/>
            </a:pPr>
            <a:r>
              <a:rPr lang="en-US" dirty="0">
                <a:latin typeface="Segoe UI Semilight" panose="020B0402040204020203" pitchFamily="34" charset="0"/>
                <a:cs typeface="Segoe UI Semilight" panose="020B0402040204020203" pitchFamily="34" charset="0"/>
              </a:rPr>
              <a:t>You want to share a set of agent machines with multiple projects, but not all of them.</a:t>
            </a:r>
          </a:p>
        </p:txBody>
      </p:sp>
    </p:spTree>
    <p:extLst>
      <p:ext uri="{BB962C8B-B14F-4D97-AF65-F5344CB8AC3E}">
        <p14:creationId xmlns:p14="http://schemas.microsoft.com/office/powerpoint/2010/main" val="257251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Security of 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b="1" dirty="0">
                <a:latin typeface="Segoe UI Semilight" panose="020B0402040204020203" pitchFamily="34" charset="0"/>
                <a:cs typeface="Segoe UI Semilight" panose="020B0402040204020203" pitchFamily="34" charset="0"/>
              </a:rPr>
              <a:t>Roles</a:t>
            </a:r>
            <a:r>
              <a:rPr lang="en-US" dirty="0">
                <a:latin typeface="Segoe UI Semilight" panose="020B0402040204020203" pitchFamily="34" charset="0"/>
                <a:cs typeface="Segoe UI Semilight" panose="020B0402040204020203" pitchFamily="34" charset="0"/>
              </a:rPr>
              <a:t> are defined on each agent pool, and </a:t>
            </a:r>
            <a:r>
              <a:rPr lang="en-US" b="1" dirty="0">
                <a:latin typeface="Segoe UI Semilight" panose="020B0402040204020203" pitchFamily="34" charset="0"/>
                <a:cs typeface="Segoe UI Semilight" panose="020B0402040204020203" pitchFamily="34" charset="0"/>
              </a:rPr>
              <a:t>membership</a:t>
            </a:r>
            <a:r>
              <a:rPr lang="en-US" dirty="0">
                <a:latin typeface="Segoe UI Semilight" panose="020B0402040204020203" pitchFamily="34" charset="0"/>
                <a:cs typeface="Segoe UI Semilight" panose="020B0402040204020203" pitchFamily="34" charset="0"/>
              </a:rPr>
              <a:t> in these roles governs what operations you can perform on an agent pool/</a:t>
            </a:r>
          </a:p>
          <a:p>
            <a:pPr marL="0" indent="0">
              <a:buNone/>
            </a:pPr>
            <a:endParaRPr lang="en-US" dirty="0">
              <a:latin typeface="Segoe UI Semilight" panose="020B0402040204020203" pitchFamily="34" charset="0"/>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E6707DD8-0C60-4EE7-8D19-F17D6F4C1ECA}"/>
              </a:ext>
            </a:extLst>
          </p:cNvPr>
          <p:cNvGraphicFramePr>
            <a:graphicFrameLocks noGrp="1"/>
          </p:cNvGraphicFramePr>
          <p:nvPr>
            <p:extLst>
              <p:ext uri="{D42A27DB-BD31-4B8C-83A1-F6EECF244321}">
                <p14:modId xmlns:p14="http://schemas.microsoft.com/office/powerpoint/2010/main" val="4108745351"/>
              </p:ext>
            </p:extLst>
          </p:nvPr>
        </p:nvGraphicFramePr>
        <p:xfrm>
          <a:off x="838199" y="2850306"/>
          <a:ext cx="10267766" cy="3850846"/>
        </p:xfrm>
        <a:graphic>
          <a:graphicData uri="http://schemas.openxmlformats.org/drawingml/2006/table">
            <a:tbl>
              <a:tblPr firstRow="1" bandRow="1">
                <a:tableStyleId>{073A0DAA-6AF3-43AB-8588-CEC1D06C72B9}</a:tableStyleId>
              </a:tblPr>
              <a:tblGrid>
                <a:gridCol w="1957553">
                  <a:extLst>
                    <a:ext uri="{9D8B030D-6E8A-4147-A177-3AD203B41FA5}">
                      <a16:colId xmlns:a16="http://schemas.microsoft.com/office/drawing/2014/main" val="2816657080"/>
                    </a:ext>
                  </a:extLst>
                </a:gridCol>
                <a:gridCol w="8310213">
                  <a:extLst>
                    <a:ext uri="{9D8B030D-6E8A-4147-A177-3AD203B41FA5}">
                      <a16:colId xmlns:a16="http://schemas.microsoft.com/office/drawing/2014/main" val="3471075345"/>
                    </a:ext>
                  </a:extLst>
                </a:gridCol>
              </a:tblGrid>
              <a:tr h="736703">
                <a:tc>
                  <a:txBody>
                    <a:bodyPr/>
                    <a:lstStyle/>
                    <a:p>
                      <a:r>
                        <a:rPr lang="en-US" dirty="0"/>
                        <a:t>Role</a:t>
                      </a:r>
                    </a:p>
                  </a:txBody>
                  <a:tcPr/>
                </a:tc>
                <a:tc>
                  <a:txBody>
                    <a:bodyPr/>
                    <a:lstStyle/>
                    <a:p>
                      <a:r>
                        <a:rPr lang="en-US" dirty="0"/>
                        <a:t>Purpose</a:t>
                      </a:r>
                    </a:p>
                  </a:txBody>
                  <a:tcPr/>
                </a:tc>
                <a:extLst>
                  <a:ext uri="{0D108BD9-81ED-4DB2-BD59-A6C34878D82A}">
                    <a16:rowId xmlns:a16="http://schemas.microsoft.com/office/drawing/2014/main" val="2459305463"/>
                  </a:ext>
                </a:extLst>
              </a:tr>
              <a:tr h="736703">
                <a:tc>
                  <a:txBody>
                    <a:bodyPr/>
                    <a:lstStyle/>
                    <a:p>
                      <a:r>
                        <a:rPr lang="en-US" dirty="0"/>
                        <a:t>Reader</a:t>
                      </a:r>
                    </a:p>
                  </a:txBody>
                  <a:tcPr/>
                </a:tc>
                <a:tc>
                  <a:txBody>
                    <a:bodyPr/>
                    <a:lstStyle/>
                    <a:p>
                      <a:r>
                        <a:rPr lang="en-US" dirty="0"/>
                        <a:t>Members of this role can view the agent pool as well as agents. You typically use this to add operators that are responsible for monitoring the agents and their health.</a:t>
                      </a:r>
                    </a:p>
                  </a:txBody>
                  <a:tcPr/>
                </a:tc>
                <a:extLst>
                  <a:ext uri="{0D108BD9-81ED-4DB2-BD59-A6C34878D82A}">
                    <a16:rowId xmlns:a16="http://schemas.microsoft.com/office/drawing/2014/main" val="2429588417"/>
                  </a:ext>
                </a:extLst>
              </a:tr>
              <a:tr h="736703">
                <a:tc>
                  <a:txBody>
                    <a:bodyPr/>
                    <a:lstStyle/>
                    <a:p>
                      <a:r>
                        <a:rPr lang="en-US" dirty="0"/>
                        <a:t>Service Account</a:t>
                      </a:r>
                    </a:p>
                  </a:txBody>
                  <a:tcPr/>
                </a:tc>
                <a:tc>
                  <a:txBody>
                    <a:bodyPr/>
                    <a:lstStyle/>
                    <a:p>
                      <a:r>
                        <a:rPr lang="en-US" dirty="0"/>
                        <a:t>Members of this role can use the organization agent pool to create a project agent pool in a project. If you follow the guidelines above for creating new project agent pools, you typically do not have to add any members here.</a:t>
                      </a:r>
                    </a:p>
                  </a:txBody>
                  <a:tcPr/>
                </a:tc>
                <a:extLst>
                  <a:ext uri="{0D108BD9-81ED-4DB2-BD59-A6C34878D82A}">
                    <a16:rowId xmlns:a16="http://schemas.microsoft.com/office/drawing/2014/main" val="4253823098"/>
                  </a:ext>
                </a:extLst>
              </a:tr>
              <a:tr h="736703">
                <a:tc>
                  <a:txBody>
                    <a:bodyPr/>
                    <a:lstStyle/>
                    <a:p>
                      <a:r>
                        <a:rPr lang="en-US" dirty="0"/>
                        <a:t>Administrator</a:t>
                      </a:r>
                    </a:p>
                  </a:txBody>
                  <a:tcPr/>
                </a:tc>
                <a:tc>
                  <a:txBody>
                    <a:bodyPr/>
                    <a:lstStyle/>
                    <a:p>
                      <a:r>
                        <a:rPr lang="en-US" dirty="0"/>
                        <a:t>In addition to all the above permissions, members of this role can register or unregister agents from the organization agent pool. They can also refer to the organization agent pool when creating a project agent pool in a project. Finally, they can also manage membership for all roles of the organization agent pool. The user that created the organization agent pool is automatically added to the Administrator role for that pool.</a:t>
                      </a:r>
                    </a:p>
                  </a:txBody>
                  <a:tcPr/>
                </a:tc>
                <a:extLst>
                  <a:ext uri="{0D108BD9-81ED-4DB2-BD59-A6C34878D82A}">
                    <a16:rowId xmlns:a16="http://schemas.microsoft.com/office/drawing/2014/main" val="881744680"/>
                  </a:ext>
                </a:extLst>
              </a:tr>
            </a:tbl>
          </a:graphicData>
        </a:graphic>
      </p:graphicFrame>
    </p:spTree>
    <p:extLst>
      <p:ext uri="{BB962C8B-B14F-4D97-AF65-F5344CB8AC3E}">
        <p14:creationId xmlns:p14="http://schemas.microsoft.com/office/powerpoint/2010/main" val="77737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FF24-E935-45D6-A3F5-6CBEC1AE0439}"/>
              </a:ext>
            </a:extLst>
          </p:cNvPr>
          <p:cNvSpPr txBox="1">
            <a:spLocks/>
          </p:cNvSpPr>
          <p:nvPr/>
        </p:nvSpPr>
        <p:spPr>
          <a:xfrm>
            <a:off x="588262" y="2425541"/>
            <a:ext cx="11162304" cy="11079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Demo</a:t>
            </a:r>
          </a:p>
          <a:p>
            <a:pPr algn="l"/>
            <a:r>
              <a:rPr lang="en-US" sz="3600" dirty="0">
                <a:latin typeface="Segoe UI Semibold" panose="020B0702040204020203" pitchFamily="34" charset="0"/>
                <a:cs typeface="Segoe UI Semibold" panose="020B0702040204020203" pitchFamily="34" charset="0"/>
              </a:rPr>
              <a:t>Deploying a multi-container to Azure Kubernetes Services </a:t>
            </a:r>
          </a:p>
        </p:txBody>
      </p:sp>
    </p:spTree>
    <p:extLst>
      <p:ext uri="{BB962C8B-B14F-4D97-AF65-F5344CB8AC3E}">
        <p14:creationId xmlns:p14="http://schemas.microsoft.com/office/powerpoint/2010/main" val="282241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References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docs.microsoft.com</a:t>
            </a:r>
          </a:p>
        </p:txBody>
      </p:sp>
    </p:spTree>
    <p:extLst>
      <p:ext uri="{BB962C8B-B14F-4D97-AF65-F5344CB8AC3E}">
        <p14:creationId xmlns:p14="http://schemas.microsoft.com/office/powerpoint/2010/main" val="114024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FF24-E935-45D6-A3F5-6CBEC1AE0439}"/>
              </a:ext>
            </a:extLst>
          </p:cNvPr>
          <p:cNvSpPr txBox="1">
            <a:spLocks/>
          </p:cNvSpPr>
          <p:nvPr/>
        </p:nvSpPr>
        <p:spPr>
          <a:xfrm>
            <a:off x="588263" y="2425541"/>
            <a:ext cx="7073778"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Azure Pipelines</a:t>
            </a:r>
          </a:p>
        </p:txBody>
      </p:sp>
    </p:spTree>
    <p:extLst>
      <p:ext uri="{BB962C8B-B14F-4D97-AF65-F5344CB8AC3E}">
        <p14:creationId xmlns:p14="http://schemas.microsoft.com/office/powerpoint/2010/main" val="386465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Azure Pipelines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Azure Pipelines is a fully featured continuous integration (CI) and continuous delivery (CD) service. It works with your preferred Git provider and can deploy to most major cloud services, which include Azure services.</a:t>
            </a:r>
          </a:p>
          <a:p>
            <a:pPr marL="0" indent="0">
              <a:buNone/>
            </a:pPr>
            <a:endParaRPr lang="en-US" dirty="0">
              <a:latin typeface="Segoe UI Semilight" panose="020B0402040204020203" pitchFamily="34" charset="0"/>
              <a:cs typeface="Segoe UI Semilight" panose="020B0402040204020203" pitchFamily="34" charset="0"/>
            </a:endParaRPr>
          </a:p>
          <a:p>
            <a:pPr marL="0" indent="0">
              <a:buNone/>
            </a:pPr>
            <a:r>
              <a:rPr lang="en-US" dirty="0">
                <a:latin typeface="Segoe UI Semilight" panose="020B0402040204020203" pitchFamily="34" charset="0"/>
                <a:cs typeface="Segoe UI Semilight" panose="020B0402040204020203" pitchFamily="34" charset="0"/>
              </a:rPr>
              <a:t>Start with your code on GitHub, GitHub Enterprise Server, GitLab, Bitbucket Cloud, or Azure Repos. Then you can automate the build, testing, and deployment of your code to Microsoft Azure, Google Cloud Platform, or Amazon Web Services.</a:t>
            </a:r>
          </a:p>
        </p:txBody>
      </p:sp>
    </p:spTree>
    <p:extLst>
      <p:ext uri="{BB962C8B-B14F-4D97-AF65-F5344CB8AC3E}">
        <p14:creationId xmlns:p14="http://schemas.microsoft.com/office/powerpoint/2010/main" val="9525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Key concepts for new Azure Pipelines users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normAutofit fontScale="85000" lnSpcReduction="20000"/>
          </a:bodyPr>
          <a:lstStyle/>
          <a:p>
            <a:pPr marL="514350" indent="-514350">
              <a:buAutoNum type="arabicPeriod"/>
            </a:pPr>
            <a:r>
              <a:rPr lang="en-US" dirty="0">
                <a:latin typeface="Segoe UI Semilight" panose="020B0402040204020203" pitchFamily="34" charset="0"/>
                <a:cs typeface="Segoe UI Semilight" panose="020B0402040204020203" pitchFamily="34" charset="0"/>
              </a:rPr>
              <a:t>Agent</a:t>
            </a:r>
          </a:p>
          <a:p>
            <a:pPr marL="514350" indent="-514350">
              <a:buAutoNum type="arabicPeriod"/>
            </a:pPr>
            <a:r>
              <a:rPr lang="en-US" dirty="0">
                <a:latin typeface="Segoe UI Semilight" panose="020B0402040204020203" pitchFamily="34" charset="0"/>
                <a:cs typeface="Segoe UI Semilight" panose="020B0402040204020203" pitchFamily="34" charset="0"/>
              </a:rPr>
              <a:t>Artifacts</a:t>
            </a:r>
          </a:p>
          <a:p>
            <a:pPr marL="514350" indent="-514350">
              <a:buAutoNum type="arabicPeriod"/>
            </a:pPr>
            <a:r>
              <a:rPr lang="en-US" dirty="0">
                <a:latin typeface="Segoe UI Semilight" panose="020B0402040204020203" pitchFamily="34" charset="0"/>
                <a:cs typeface="Segoe UI Semilight" panose="020B0402040204020203" pitchFamily="34" charset="0"/>
              </a:rPr>
              <a:t>Continuous delivery</a:t>
            </a:r>
          </a:p>
          <a:p>
            <a:pPr marL="514350" indent="-514350">
              <a:buAutoNum type="arabicPeriod"/>
            </a:pPr>
            <a:r>
              <a:rPr lang="en-US" dirty="0">
                <a:latin typeface="Segoe UI Semilight" panose="020B0402040204020203" pitchFamily="34" charset="0"/>
                <a:cs typeface="Segoe UI Semilight" panose="020B0402040204020203" pitchFamily="34" charset="0"/>
              </a:rPr>
              <a:t>Continuous integration</a:t>
            </a:r>
          </a:p>
          <a:p>
            <a:pPr marL="514350" indent="-514350">
              <a:buAutoNum type="arabicPeriod"/>
            </a:pPr>
            <a:r>
              <a:rPr lang="en-US" dirty="0">
                <a:latin typeface="Segoe UI Semilight" panose="020B0402040204020203" pitchFamily="34" charset="0"/>
                <a:cs typeface="Segoe UI Semilight" panose="020B0402040204020203" pitchFamily="34" charset="0"/>
              </a:rPr>
              <a:t>Environment</a:t>
            </a:r>
          </a:p>
          <a:p>
            <a:pPr marL="514350" indent="-514350">
              <a:buAutoNum type="arabicPeriod"/>
            </a:pPr>
            <a:r>
              <a:rPr lang="en-US" dirty="0">
                <a:latin typeface="Segoe UI Semilight" panose="020B0402040204020203" pitchFamily="34" charset="0"/>
                <a:cs typeface="Segoe UI Semilight" panose="020B0402040204020203" pitchFamily="34" charset="0"/>
              </a:rPr>
              <a:t>Job</a:t>
            </a:r>
          </a:p>
          <a:p>
            <a:pPr marL="514350" indent="-514350">
              <a:buAutoNum type="arabicPeriod"/>
            </a:pPr>
            <a:r>
              <a:rPr lang="en-US" dirty="0">
                <a:latin typeface="Segoe UI Semilight" panose="020B0402040204020203" pitchFamily="34" charset="0"/>
                <a:cs typeface="Segoe UI Semilight" panose="020B0402040204020203" pitchFamily="34" charset="0"/>
              </a:rPr>
              <a:t>Pipeline</a:t>
            </a:r>
          </a:p>
          <a:p>
            <a:pPr marL="514350" indent="-514350">
              <a:buAutoNum type="arabicPeriod"/>
            </a:pPr>
            <a:r>
              <a:rPr lang="en-US" dirty="0">
                <a:latin typeface="Segoe UI Semilight" panose="020B0402040204020203" pitchFamily="34" charset="0"/>
                <a:cs typeface="Segoe UI Semilight" panose="020B0402040204020203" pitchFamily="34" charset="0"/>
              </a:rPr>
              <a:t>Run</a:t>
            </a:r>
          </a:p>
          <a:p>
            <a:pPr marL="514350" indent="-514350">
              <a:buAutoNum type="arabicPeriod"/>
            </a:pPr>
            <a:r>
              <a:rPr lang="en-US" dirty="0">
                <a:latin typeface="Segoe UI Semilight" panose="020B0402040204020203" pitchFamily="34" charset="0"/>
                <a:cs typeface="Segoe UI Semilight" panose="020B0402040204020203" pitchFamily="34" charset="0"/>
              </a:rPr>
              <a:t>Stage</a:t>
            </a:r>
          </a:p>
          <a:p>
            <a:pPr marL="514350" indent="-514350">
              <a:buAutoNum type="arabicPeriod"/>
            </a:pPr>
            <a:r>
              <a:rPr lang="en-US" dirty="0">
                <a:latin typeface="Segoe UI Semilight" panose="020B0402040204020203" pitchFamily="34" charset="0"/>
                <a:cs typeface="Segoe UI Semilight" panose="020B0402040204020203" pitchFamily="34" charset="0"/>
              </a:rPr>
              <a:t>Step</a:t>
            </a:r>
          </a:p>
          <a:p>
            <a:pPr marL="514350" indent="-514350">
              <a:buAutoNum type="arabicPeriod"/>
            </a:pPr>
            <a:r>
              <a:rPr lang="en-US" dirty="0">
                <a:latin typeface="Segoe UI Semilight" panose="020B0402040204020203" pitchFamily="34" charset="0"/>
                <a:cs typeface="Segoe UI Semilight" panose="020B0402040204020203" pitchFamily="34" charset="0"/>
              </a:rPr>
              <a:t>Trigger</a:t>
            </a:r>
          </a:p>
        </p:txBody>
      </p:sp>
    </p:spTree>
    <p:extLst>
      <p:ext uri="{BB962C8B-B14F-4D97-AF65-F5344CB8AC3E}">
        <p14:creationId xmlns:p14="http://schemas.microsoft.com/office/powerpoint/2010/main" val="221948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FF24-E935-45D6-A3F5-6CBEC1AE0439}"/>
              </a:ext>
            </a:extLst>
          </p:cNvPr>
          <p:cNvSpPr txBox="1">
            <a:spLocks/>
          </p:cNvSpPr>
          <p:nvPr/>
        </p:nvSpPr>
        <p:spPr>
          <a:xfrm>
            <a:off x="588263" y="2425541"/>
            <a:ext cx="7073778"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Agents</a:t>
            </a:r>
          </a:p>
        </p:txBody>
      </p:sp>
    </p:spTree>
    <p:extLst>
      <p:ext uri="{BB962C8B-B14F-4D97-AF65-F5344CB8AC3E}">
        <p14:creationId xmlns:p14="http://schemas.microsoft.com/office/powerpoint/2010/main" val="73929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Microsoft-hosted agents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If your pipelines are in Azure Pipelines, then you’ve got a convenient option to run your jobs using a </a:t>
            </a:r>
            <a:r>
              <a:rPr lang="en-US" b="1" dirty="0">
                <a:latin typeface="Segoe UI Semilight" panose="020B0402040204020203" pitchFamily="34" charset="0"/>
                <a:cs typeface="Segoe UI Semilight" panose="020B0402040204020203" pitchFamily="34" charset="0"/>
              </a:rPr>
              <a:t>Microsoft hosted agent</a:t>
            </a:r>
            <a:r>
              <a:rPr lang="en-US" dirty="0">
                <a:latin typeface="Segoe UI Semilight" panose="020B0402040204020203" pitchFamily="34" charset="0"/>
                <a:cs typeface="Segoe UI Semilight" panose="020B0402040204020203" pitchFamily="34" charset="0"/>
              </a:rPr>
              <a:t>. With Microsoft-hosted agents, maintenance and upgrades are taken care of for you. Each time you run a pipeline, you get a fresh virtual machine. The virtual machine is discarded after one use. Like self-hosted agents, Microsoft-hosted agents can run jobs directly on the VM or in a container.</a:t>
            </a:r>
          </a:p>
        </p:txBody>
      </p:sp>
    </p:spTree>
    <p:extLst>
      <p:ext uri="{BB962C8B-B14F-4D97-AF65-F5344CB8AC3E}">
        <p14:creationId xmlns:p14="http://schemas.microsoft.com/office/powerpoint/2010/main" val="164756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Self-hosted agents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marL="0" indent="0">
              <a:buNone/>
            </a:pPr>
            <a:r>
              <a:rPr lang="en-US" dirty="0">
                <a:latin typeface="Segoe UI Semilight" panose="020B0402040204020203" pitchFamily="34" charset="0"/>
                <a:cs typeface="Segoe UI Semilight" panose="020B0402040204020203" pitchFamily="34" charset="0"/>
              </a:rPr>
              <a:t>An agent that you set up and manage on your own to run jobs is a </a:t>
            </a:r>
            <a:r>
              <a:rPr lang="en-US" b="1" dirty="0">
                <a:latin typeface="Segoe UI Semilight" panose="020B0402040204020203" pitchFamily="34" charset="0"/>
                <a:cs typeface="Segoe UI Semilight" panose="020B0402040204020203" pitchFamily="34" charset="0"/>
              </a:rPr>
              <a:t>self-hosted agent</a:t>
            </a:r>
            <a:r>
              <a:rPr lang="en-US" dirty="0">
                <a:latin typeface="Segoe UI Semilight" panose="020B0402040204020203" pitchFamily="34" charset="0"/>
                <a:cs typeface="Segoe UI Semilight" panose="020B0402040204020203" pitchFamily="34" charset="0"/>
              </a:rPr>
              <a:t>. You can use self-hosted agents in Azure Pipelines or Team Foundation Server(TFS). Self-hosted agents give you more control to install dependent software needed for your builds and deployments. Also, machine-level caches and configuration persist from run to run, which can boost speed.</a:t>
            </a:r>
          </a:p>
        </p:txBody>
      </p:sp>
    </p:spTree>
    <p:extLst>
      <p:ext uri="{BB962C8B-B14F-4D97-AF65-F5344CB8AC3E}">
        <p14:creationId xmlns:p14="http://schemas.microsoft.com/office/powerpoint/2010/main" val="122805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6149-03B0-4F27-879E-29E8F940A7BB}"/>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Default agent pools</a:t>
            </a:r>
          </a:p>
        </p:txBody>
      </p:sp>
      <p:sp>
        <p:nvSpPr>
          <p:cNvPr id="3" name="Content Placeholder 2">
            <a:extLst>
              <a:ext uri="{FF2B5EF4-FFF2-40B4-BE49-F238E27FC236}">
                <a16:creationId xmlns:a16="http://schemas.microsoft.com/office/drawing/2014/main" id="{FC4D979C-6A82-41A3-8759-30C14146EA56}"/>
              </a:ext>
            </a:extLst>
          </p:cNvPr>
          <p:cNvSpPr>
            <a:spLocks noGrp="1"/>
          </p:cNvSpPr>
          <p:nvPr>
            <p:ph idx="1"/>
          </p:nvPr>
        </p:nvSpPr>
        <p:spPr/>
        <p:txBody>
          <a:bodyPr/>
          <a:lstStyle/>
          <a:p>
            <a:pPr>
              <a:buFontTx/>
              <a:buChar char="-"/>
            </a:pPr>
            <a:r>
              <a:rPr lang="en-US" dirty="0">
                <a:latin typeface="Segoe UI Semilight" panose="020B0402040204020203" pitchFamily="34" charset="0"/>
                <a:cs typeface="Segoe UI Semilight" panose="020B0402040204020203" pitchFamily="34" charset="0"/>
              </a:rPr>
              <a:t>Default pool: for self-hosted agents</a:t>
            </a:r>
          </a:p>
          <a:p>
            <a:pPr>
              <a:buFontTx/>
              <a:buChar char="-"/>
            </a:pPr>
            <a:r>
              <a:rPr lang="en-US" dirty="0">
                <a:latin typeface="Segoe UI Semilight" panose="020B0402040204020203" pitchFamily="34" charset="0"/>
                <a:cs typeface="Segoe UI Semilight" panose="020B0402040204020203" pitchFamily="34" charset="0"/>
              </a:rPr>
              <a:t>Hosted Ubuntu 1604 pool</a:t>
            </a:r>
          </a:p>
          <a:p>
            <a:pPr>
              <a:buFontTx/>
              <a:buChar char="-"/>
            </a:pPr>
            <a:r>
              <a:rPr lang="en-US" dirty="0">
                <a:latin typeface="Segoe UI Semilight" panose="020B0402040204020203" pitchFamily="34" charset="0"/>
                <a:cs typeface="Segoe UI Semilight" panose="020B0402040204020203" pitchFamily="34" charset="0"/>
              </a:rPr>
              <a:t>Hosted macOS pool</a:t>
            </a:r>
          </a:p>
          <a:p>
            <a:pPr>
              <a:buFontTx/>
              <a:buChar char="-"/>
            </a:pPr>
            <a:r>
              <a:rPr lang="en-US" dirty="0">
                <a:latin typeface="Segoe UI Semilight" panose="020B0402040204020203" pitchFamily="34" charset="0"/>
                <a:cs typeface="Segoe UI Semilight" panose="020B0402040204020203" pitchFamily="34" charset="0"/>
              </a:rPr>
              <a:t>Hosted macOS High Sierra pool</a:t>
            </a:r>
          </a:p>
          <a:p>
            <a:pPr>
              <a:buFontTx/>
              <a:buChar char="-"/>
            </a:pPr>
            <a:r>
              <a:rPr lang="en-US" dirty="0">
                <a:latin typeface="Segoe UI Semilight" panose="020B0402040204020203" pitchFamily="34" charset="0"/>
                <a:cs typeface="Segoe UI Semilight" panose="020B0402040204020203" pitchFamily="34" charset="0"/>
              </a:rPr>
              <a:t>Hosted Windows 2019 with VS2019 pool</a:t>
            </a:r>
          </a:p>
          <a:p>
            <a:pPr>
              <a:buFontTx/>
              <a:buChar char="-"/>
            </a:pPr>
            <a:r>
              <a:rPr lang="en-US" dirty="0">
                <a:latin typeface="Segoe UI Semilight" panose="020B0402040204020203" pitchFamily="34" charset="0"/>
                <a:cs typeface="Segoe UI Semilight" panose="020B0402040204020203" pitchFamily="34" charset="0"/>
              </a:rPr>
              <a:t>Hosted VS2017 pool</a:t>
            </a:r>
          </a:p>
          <a:p>
            <a:pPr>
              <a:buFontTx/>
              <a:buChar char="-"/>
            </a:pPr>
            <a:r>
              <a:rPr lang="en-US" dirty="0">
                <a:latin typeface="Segoe UI Semilight" panose="020B0402040204020203" pitchFamily="34" charset="0"/>
                <a:cs typeface="Segoe UI Semilight" panose="020B0402040204020203" pitchFamily="34" charset="0"/>
              </a:rPr>
              <a:t>Hosted pool</a:t>
            </a:r>
          </a:p>
          <a:p>
            <a:pPr>
              <a:buFontTx/>
              <a:buChar char="-"/>
            </a:pPr>
            <a:r>
              <a:rPr lang="en-US" dirty="0">
                <a:latin typeface="Segoe UI Semilight" panose="020B0402040204020203" pitchFamily="34" charset="0"/>
                <a:cs typeface="Segoe UI Semilight" panose="020B0402040204020203" pitchFamily="34" charset="0"/>
              </a:rPr>
              <a:t>Hosted Windows Container pool</a:t>
            </a:r>
          </a:p>
        </p:txBody>
      </p:sp>
    </p:spTree>
    <p:extLst>
      <p:ext uri="{BB962C8B-B14F-4D97-AF65-F5344CB8AC3E}">
        <p14:creationId xmlns:p14="http://schemas.microsoft.com/office/powerpoint/2010/main" val="402732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71FF24-E935-45D6-A3F5-6CBEC1AE0439}"/>
              </a:ext>
            </a:extLst>
          </p:cNvPr>
          <p:cNvSpPr txBox="1">
            <a:spLocks/>
          </p:cNvSpPr>
          <p:nvPr/>
        </p:nvSpPr>
        <p:spPr>
          <a:xfrm>
            <a:off x="588263" y="2425541"/>
            <a:ext cx="7073778"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Agent Pools</a:t>
            </a:r>
          </a:p>
        </p:txBody>
      </p:sp>
    </p:spTree>
    <p:extLst>
      <p:ext uri="{BB962C8B-B14F-4D97-AF65-F5344CB8AC3E}">
        <p14:creationId xmlns:p14="http://schemas.microsoft.com/office/powerpoint/2010/main" val="764384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717</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vt:lpstr>
      <vt:lpstr>Segoe UI Semibold</vt:lpstr>
      <vt:lpstr>Segoe UI Semilight</vt:lpstr>
      <vt:lpstr>Office Theme</vt:lpstr>
      <vt:lpstr>PowerPoint Presentation</vt:lpstr>
      <vt:lpstr>PowerPoint Presentation</vt:lpstr>
      <vt:lpstr>Azure Pipelines</vt:lpstr>
      <vt:lpstr>Key concepts for new Azure Pipelines users</vt:lpstr>
      <vt:lpstr>PowerPoint Presentation</vt:lpstr>
      <vt:lpstr>Microsoft-hosted agents</vt:lpstr>
      <vt:lpstr>Self-hosted agents</vt:lpstr>
      <vt:lpstr>Default agent pools</vt:lpstr>
      <vt:lpstr>PowerPoint Presentation</vt:lpstr>
      <vt:lpstr>Agent pools</vt:lpstr>
      <vt:lpstr>Agent pools</vt:lpstr>
      <vt:lpstr>Typical situations for create self-hosted agent pools</vt:lpstr>
      <vt:lpstr>Security of agent pools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9</cp:revision>
  <dcterms:created xsi:type="dcterms:W3CDTF">2019-05-22T06:54:02Z</dcterms:created>
  <dcterms:modified xsi:type="dcterms:W3CDTF">2019-06-02T12:27:15Z</dcterms:modified>
</cp:coreProperties>
</file>