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65" r:id="rId2"/>
    <p:sldId id="296" r:id="rId3"/>
    <p:sldId id="320" r:id="rId4"/>
    <p:sldId id="324" r:id="rId5"/>
    <p:sldId id="330" r:id="rId6"/>
    <p:sldId id="325" r:id="rId7"/>
    <p:sldId id="331" r:id="rId8"/>
    <p:sldId id="332" r:id="rId9"/>
    <p:sldId id="333" r:id="rId10"/>
    <p:sldId id="334" r:id="rId11"/>
    <p:sldId id="326" r:id="rId12"/>
    <p:sldId id="335" r:id="rId13"/>
    <p:sldId id="336" r:id="rId14"/>
    <p:sldId id="327" r:id="rId15"/>
    <p:sldId id="337" r:id="rId16"/>
    <p:sldId id="338" r:id="rId17"/>
    <p:sldId id="328" r:id="rId18"/>
    <p:sldId id="339" r:id="rId19"/>
    <p:sldId id="340" r:id="rId20"/>
    <p:sldId id="341" r:id="rId21"/>
    <p:sldId id="342" r:id="rId22"/>
    <p:sldId id="343" r:id="rId23"/>
    <p:sldId id="285" r:id="rId24"/>
    <p:sldId id="286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69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3578DB-0091-4EF0-9620-E708B7FBB15F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8A7835-A609-40F4-AF8F-B5435EE80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2189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" name="Google Shape;15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79302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55727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54502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91133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25991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87153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63855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56345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75809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16751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64223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74292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398122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892602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4" name="Google Shape;5404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05" name="Google Shape;5405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0" name="Google Shape;5410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11" name="Google Shape;5411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35560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40374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35732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41717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47498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16082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40769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B2098-40E6-491A-9F07-3F2C7AB538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21E3C8-02B9-49B9-96F9-DE991E7ED6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048E6A-F7B5-42DA-9BDA-1CE643AA1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023D-B61A-4551-8136-DCD5A45A20F2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1623DE-F064-4A2F-80F9-2E56BD240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B3B653-8A98-4F2A-98DB-9E7B1BA3C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E5A5-5BF9-4287-A870-EA006C7E5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325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50AD-F2B7-4441-B058-E35F6AA7A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EF8A1C-D3F4-45F0-936F-002314840D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AF3EF3-70D4-46A8-AFEB-1E9BF2DB7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023D-B61A-4551-8136-DCD5A45A20F2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15B702-A53A-4C15-8677-02F3C8F3F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850379-4705-481C-A1EC-4603F05E7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E5A5-5BF9-4287-A870-EA006C7E5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847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ED4F08-3EB4-4A56-B9BC-A079820463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F51ED8-0BEA-45B1-9B82-47E35060B3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298380-5E8A-4A82-B990-317EB96D5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023D-B61A-4551-8136-DCD5A45A20F2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3233B1-C249-4426-8675-4C0537015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94FC7A-7298-41D4-8FEB-963974CBC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E5A5-5BF9-4287-A870-EA006C7E5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2728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 slide">
  <p:cSld name="Big 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 t="6568"/>
          <a:stretch/>
        </p:blipFill>
        <p:spPr>
          <a:xfrm>
            <a:off x="460034" y="467085"/>
            <a:ext cx="11271932" cy="5923833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/>
          <p:nvPr/>
        </p:nvSpPr>
        <p:spPr>
          <a:xfrm>
            <a:off x="-10200" y="4032667"/>
            <a:ext cx="10206000" cy="1965600"/>
          </a:xfrm>
          <a:prstGeom prst="rect">
            <a:avLst/>
          </a:prstGeom>
          <a:solidFill>
            <a:srgbClr val="A5B7C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title"/>
          </p:nvPr>
        </p:nvSpPr>
        <p:spPr>
          <a:xfrm>
            <a:off x="635067" y="2592700"/>
            <a:ext cx="11096800" cy="25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36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738733" y="5027433"/>
            <a:ext cx="9991600" cy="72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2667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856411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and text left 1">
  <p:cSld name="Title slide and text left 1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/>
          <p:nvPr/>
        </p:nvSpPr>
        <p:spPr>
          <a:xfrm flipH="1">
            <a:off x="0" y="2159367"/>
            <a:ext cx="5932000" cy="947600"/>
          </a:xfrm>
          <a:prstGeom prst="rect">
            <a:avLst/>
          </a:prstGeom>
          <a:solidFill>
            <a:srgbClr val="19344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27"/>
          <p:cNvSpPr txBox="1">
            <a:spLocks noGrp="1"/>
          </p:cNvSpPr>
          <p:nvPr>
            <p:ph type="title"/>
          </p:nvPr>
        </p:nvSpPr>
        <p:spPr>
          <a:xfrm flipH="1">
            <a:off x="616200" y="2251367"/>
            <a:ext cx="4798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Roboto Medium"/>
              <a:buNone/>
              <a:defRPr sz="3467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3733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3733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3733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3733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3733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3733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3733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3733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>
            <a:endParaRPr/>
          </a:p>
        </p:txBody>
      </p:sp>
      <p:sp>
        <p:nvSpPr>
          <p:cNvPr id="145" name="Google Shape;145;p27"/>
          <p:cNvSpPr txBox="1">
            <a:spLocks noGrp="1"/>
          </p:cNvSpPr>
          <p:nvPr>
            <p:ph type="title" idx="2"/>
          </p:nvPr>
        </p:nvSpPr>
        <p:spPr>
          <a:xfrm flipH="1">
            <a:off x="1624733" y="3425467"/>
            <a:ext cx="9274400" cy="1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58585"/>
              </a:buClr>
              <a:buSzPts val="1400"/>
              <a:buFont typeface="Roboto"/>
              <a:buNone/>
              <a:defRPr sz="1867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079971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image and title 1">
  <p:cSld name="Slide with image and title 1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>
            <a:spLocks noGrp="1"/>
          </p:cNvSpPr>
          <p:nvPr>
            <p:ph type="title"/>
          </p:nvPr>
        </p:nvSpPr>
        <p:spPr>
          <a:xfrm>
            <a:off x="6778400" y="1776333"/>
            <a:ext cx="48512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200"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9pPr>
          </a:lstStyle>
          <a:p>
            <a:endParaRPr/>
          </a:p>
        </p:txBody>
      </p:sp>
      <p:sp>
        <p:nvSpPr>
          <p:cNvPr id="130" name="Google Shape;130;p24"/>
          <p:cNvSpPr txBox="1">
            <a:spLocks noGrp="1"/>
          </p:cNvSpPr>
          <p:nvPr>
            <p:ph type="body" idx="1"/>
          </p:nvPr>
        </p:nvSpPr>
        <p:spPr>
          <a:xfrm>
            <a:off x="6778400" y="3304933"/>
            <a:ext cx="4851200" cy="12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40256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600"/>
              <a:buFont typeface="Roboto"/>
              <a:buChar char="●"/>
              <a:defRPr sz="2133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1219170" lvl="1" indent="-440256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600"/>
              <a:buFont typeface="Roboto"/>
              <a:buChar char="○"/>
              <a:defRPr sz="2133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828754" lvl="2" indent="-431789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500"/>
              <a:buFont typeface="Roboto"/>
              <a:buChar char="■"/>
              <a:defRPr sz="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2438339" lvl="3" indent="-431789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500"/>
              <a:buFont typeface="Roboto"/>
              <a:buChar char="●"/>
              <a:defRPr sz="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3047924" lvl="4" indent="-423323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3657509" lvl="5" indent="-423323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4267093" lvl="6" indent="-414856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300"/>
              <a:buFont typeface="Roboto"/>
              <a:buChar char="●"/>
              <a:defRPr sz="1733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4876678" lvl="7" indent="-414856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300"/>
              <a:buFont typeface="Roboto"/>
              <a:buChar char="○"/>
              <a:defRPr sz="1733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5486263" lvl="8" indent="-40639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200"/>
              <a:buFont typeface="Roboto"/>
              <a:buChar char="■"/>
              <a:defRPr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cxnSp>
        <p:nvCxnSpPr>
          <p:cNvPr id="131" name="Google Shape;131;p24"/>
          <p:cNvCxnSpPr/>
          <p:nvPr/>
        </p:nvCxnSpPr>
        <p:spPr>
          <a:xfrm>
            <a:off x="6882433" y="1547767"/>
            <a:ext cx="1520000" cy="0"/>
          </a:xfrm>
          <a:prstGeom prst="straightConnector1">
            <a:avLst/>
          </a:prstGeom>
          <a:noFill/>
          <a:ln w="19050" cap="flat" cmpd="sng">
            <a:solidFill>
              <a:srgbClr val="193441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23658876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ubtitle slide">
  <p:cSld name="Title and subtitle slid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490233" y="550900"/>
            <a:ext cx="11604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200"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title" idx="2"/>
          </p:nvPr>
        </p:nvSpPr>
        <p:spPr>
          <a:xfrm>
            <a:off x="490233" y="1212900"/>
            <a:ext cx="100712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0A0"/>
              </a:buClr>
              <a:buSzPts val="2600"/>
              <a:buNone/>
              <a:defRPr sz="2667">
                <a:solidFill>
                  <a:srgbClr val="A0A0A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63255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0D1D7-70E3-405D-A5AB-D53E9BB43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5B7FD3-DE9D-41C6-AB39-A9667F66D3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5255E1-F0F8-487E-87D6-E05D3E986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023D-B61A-4551-8136-DCD5A45A20F2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B66030-115E-4C32-A50E-E63BB8ACB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BA5461-269C-4883-95CE-AE4FCAA6A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E5A5-5BF9-4287-A870-EA006C7E5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433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D56B6-96BE-4A70-894D-ED910D512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A000D4-3CF8-4A72-B829-D0589D98E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8F634E-D9F3-4586-A3E7-F136CD115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023D-B61A-4551-8136-DCD5A45A20F2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97A5C3-4A78-4A48-B2AB-9CC0FE059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3A7988-42BC-456E-B022-2FBF51EAB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E5A5-5BF9-4287-A870-EA006C7E5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060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FD6CC-8F89-4A22-8EE1-56ED85004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BA1EF1-9FC9-48F6-BAE0-1A4616139D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BE74F5-FEE6-4FF9-ADDB-3F1DBF334A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A12979-776F-45CB-BA1B-757FA1D4F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023D-B61A-4551-8136-DCD5A45A20F2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A186F3-C3F9-4A78-9F3A-9A9CAF9C3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A2FECF-DFDC-4B46-B3B5-B9D5DCE77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E5A5-5BF9-4287-A870-EA006C7E5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165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C27FE-26B1-43E4-899C-C37C7425E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265FB2-EC41-485F-9424-39B7F62717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467397-38C3-428B-8435-22163C7295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F0E675-12A2-4A3D-B607-FF49D36286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37CD7A-B067-4911-BC27-71570863B3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ACE867-65CC-4EF6-AEBA-4CD8E7A7F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023D-B61A-4551-8136-DCD5A45A20F2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9C0615-E63C-4371-A9E9-F561512A0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BF19A9-669E-4953-929D-DC38EE80F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E5A5-5BF9-4287-A870-EA006C7E5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135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33C7C-BBC5-4D13-B73C-C8773EC26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92ABF5-4686-4803-834D-AC0AB55B4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023D-B61A-4551-8136-DCD5A45A20F2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9D4EDF-93CC-42FF-AACA-11126E9C1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F54CC4-7826-486F-9519-B32495E2B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E5A5-5BF9-4287-A870-EA006C7E5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108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F56190-7512-448A-8223-A94746CEF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023D-B61A-4551-8136-DCD5A45A20F2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D32AA3-0321-4CB1-AD23-E751E086B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012851-C1FB-4E34-B9EB-685950979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E5A5-5BF9-4287-A870-EA006C7E5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423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37A1A-6E4C-411C-A9D2-E9A8C76B1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E9CCB-0AD0-428A-A37C-92D85AF248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C79E21-CC68-46B2-A6B5-D2BF5E89A6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26C963-62FB-481D-91D8-FF7183ADE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023D-B61A-4551-8136-DCD5A45A20F2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4F0B7E-EC46-47A2-A175-9ACD9D723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AEC43B-1299-4F9F-A183-9B3187A7A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E5A5-5BF9-4287-A870-EA006C7E5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331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396FC-1AD6-4D6A-8598-196D9631E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24AAF8-03ED-4495-8EFC-F785666B44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F8DB16-ED2F-472E-93B2-14F5AA2A59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0AB9B2-1957-42CA-A05C-15A0443D1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023D-B61A-4551-8136-DCD5A45A20F2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0D8B80-2BF9-41BD-B877-1624C8C84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8D7194-E620-45F0-9148-E96661902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E5A5-5BF9-4287-A870-EA006C7E5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792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2D0D84-786C-469A-8A27-C653216C3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9F0B46-68D2-4043-AECF-98695ED136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E58AD1-39AB-4FB8-B6CD-C231B652AA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EC023D-B61A-4551-8136-DCD5A45A20F2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3673F6-F6FE-4336-834C-38535ACB33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D7D0F-8F6D-47F7-B16A-FF9B77EC06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25E5A5-5BF9-4287-A870-EA006C7E5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820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4" r:id="rId14"/>
    <p:sldLayoutId id="2147483665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/house-prices-advanced-regression-technique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0"/>
          <p:cNvSpPr/>
          <p:nvPr/>
        </p:nvSpPr>
        <p:spPr>
          <a:xfrm>
            <a:off x="0" y="4044633"/>
            <a:ext cx="10206000" cy="1965600"/>
          </a:xfrm>
          <a:prstGeom prst="rect">
            <a:avLst/>
          </a:prstGeom>
          <a:solidFill>
            <a:srgbClr val="A5B7C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30"/>
          <p:cNvSpPr txBox="1">
            <a:spLocks noGrp="1"/>
          </p:cNvSpPr>
          <p:nvPr>
            <p:ph type="title"/>
          </p:nvPr>
        </p:nvSpPr>
        <p:spPr>
          <a:xfrm>
            <a:off x="635067" y="2592700"/>
            <a:ext cx="11096800" cy="2550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zh-CN" altLang="en-US" dirty="0"/>
              <a:t>实战</a:t>
            </a:r>
            <a:r>
              <a:rPr lang="en-US" altLang="zh-CN" dirty="0"/>
              <a:t>Kaggle</a:t>
            </a:r>
            <a:r>
              <a:rPr lang="zh-CN" altLang="en-US" dirty="0"/>
              <a:t>比赛：房价预测</a:t>
            </a:r>
          </a:p>
        </p:txBody>
      </p:sp>
      <p:sp>
        <p:nvSpPr>
          <p:cNvPr id="5" name="Google Shape;158;p30">
            <a:extLst>
              <a:ext uri="{FF2B5EF4-FFF2-40B4-BE49-F238E27FC236}">
                <a16:creationId xmlns:a16="http://schemas.microsoft.com/office/drawing/2014/main" id="{A527B140-A86A-4B5C-B5AD-6BF5268BF5B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38188" y="5027613"/>
            <a:ext cx="9991725" cy="7270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 dirty="0">
                <a:solidFill>
                  <a:schemeClr val="bg1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Eng Teong Chea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h </a:t>
            </a:r>
            <a:endParaRPr sz="2000" dirty="0">
              <a:solidFill>
                <a:schemeClr val="bg1">
                  <a:lumMod val="50000"/>
                </a:schemeClr>
              </a:solidFill>
              <a:latin typeface="Roboto" panose="020B0604020202020204" charset="0"/>
              <a:ea typeface="Roboto" panose="020B060402020202020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>
            <a:spLocks noGrp="1"/>
          </p:cNvSpPr>
          <p:nvPr>
            <p:ph type="title"/>
          </p:nvPr>
        </p:nvSpPr>
        <p:spPr>
          <a:xfrm>
            <a:off x="490233" y="550900"/>
            <a:ext cx="11604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zh-CN" altLang="en-US" dirty="0"/>
              <a:t>获取和读取数据集</a:t>
            </a:r>
            <a:br>
              <a:rPr lang="zh-CN" altLang="en-US" b="0" dirty="0"/>
            </a:br>
            <a:br>
              <a:rPr lang="zh-CN" altLang="en-US" b="0" dirty="0"/>
            </a:br>
            <a:br>
              <a:rPr lang="zh-TW" altLang="en-US" b="0" dirty="0"/>
            </a:br>
            <a:br>
              <a:rPr lang="zh-TW" altLang="en-US" b="0" dirty="0"/>
            </a:br>
            <a:endParaRPr dirty="0"/>
          </a:p>
        </p:txBody>
      </p:sp>
      <p:sp>
        <p:nvSpPr>
          <p:cNvPr id="178" name="Google Shape;178;p33"/>
          <p:cNvSpPr txBox="1">
            <a:spLocks noGrp="1"/>
          </p:cNvSpPr>
          <p:nvPr>
            <p:ph type="title" idx="2"/>
          </p:nvPr>
        </p:nvSpPr>
        <p:spPr>
          <a:xfrm>
            <a:off x="490232" y="1212899"/>
            <a:ext cx="11015227" cy="520565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endParaRPr lang="zh-CN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6F8254-92EB-4129-AA25-1AB4F69985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399" y="2533572"/>
            <a:ext cx="10181202" cy="1790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8609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>
            <a:spLocks noGrp="1"/>
          </p:cNvSpPr>
          <p:nvPr>
            <p:ph type="title"/>
          </p:nvPr>
        </p:nvSpPr>
        <p:spPr>
          <a:xfrm>
            <a:off x="490233" y="550900"/>
            <a:ext cx="11604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zh-TW" altLang="en-US" dirty="0"/>
              <a:t>预处理数据</a:t>
            </a:r>
            <a:br>
              <a:rPr lang="zh-TW" altLang="en-US" b="0" dirty="0"/>
            </a:br>
            <a:br>
              <a:rPr lang="zh-CN" altLang="en-US" b="0" dirty="0"/>
            </a:br>
            <a:br>
              <a:rPr lang="zh-TW" altLang="en-US" b="0" dirty="0"/>
            </a:br>
            <a:br>
              <a:rPr lang="zh-TW" altLang="en-US" b="0" dirty="0"/>
            </a:br>
            <a:endParaRPr dirty="0"/>
          </a:p>
        </p:txBody>
      </p:sp>
      <p:sp>
        <p:nvSpPr>
          <p:cNvPr id="178" name="Google Shape;178;p33"/>
          <p:cNvSpPr txBox="1">
            <a:spLocks noGrp="1"/>
          </p:cNvSpPr>
          <p:nvPr>
            <p:ph type="title" idx="2"/>
          </p:nvPr>
        </p:nvSpPr>
        <p:spPr>
          <a:xfrm>
            <a:off x="490232" y="1212899"/>
            <a:ext cx="11015227" cy="520565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endParaRPr lang="zh-CN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CC5BA35-CBB7-4714-8603-91038E045C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076" y="1966669"/>
            <a:ext cx="10025848" cy="2924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6668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>
            <a:spLocks noGrp="1"/>
          </p:cNvSpPr>
          <p:nvPr>
            <p:ph type="title"/>
          </p:nvPr>
        </p:nvSpPr>
        <p:spPr>
          <a:xfrm>
            <a:off x="490233" y="550900"/>
            <a:ext cx="11604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zh-TW" altLang="en-US" dirty="0"/>
              <a:t>预处理数据</a:t>
            </a:r>
            <a:br>
              <a:rPr lang="zh-TW" altLang="en-US" b="0" dirty="0"/>
            </a:br>
            <a:br>
              <a:rPr lang="zh-CN" altLang="en-US" b="0" dirty="0"/>
            </a:br>
            <a:br>
              <a:rPr lang="zh-TW" altLang="en-US" b="0" dirty="0"/>
            </a:br>
            <a:br>
              <a:rPr lang="zh-TW" altLang="en-US" b="0" dirty="0"/>
            </a:br>
            <a:endParaRPr dirty="0"/>
          </a:p>
        </p:txBody>
      </p:sp>
      <p:sp>
        <p:nvSpPr>
          <p:cNvPr id="178" name="Google Shape;178;p33"/>
          <p:cNvSpPr txBox="1">
            <a:spLocks noGrp="1"/>
          </p:cNvSpPr>
          <p:nvPr>
            <p:ph type="title" idx="2"/>
          </p:nvPr>
        </p:nvSpPr>
        <p:spPr>
          <a:xfrm>
            <a:off x="490232" y="1212899"/>
            <a:ext cx="11015227" cy="520565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endParaRPr lang="zh-CN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E3A620-7A25-41E9-A8E4-4EE3B4E080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918" y="2210540"/>
            <a:ext cx="9736164" cy="2436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9195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>
            <a:spLocks noGrp="1"/>
          </p:cNvSpPr>
          <p:nvPr>
            <p:ph type="title"/>
          </p:nvPr>
        </p:nvSpPr>
        <p:spPr>
          <a:xfrm>
            <a:off x="490233" y="550900"/>
            <a:ext cx="11604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zh-TW" altLang="en-US" dirty="0"/>
              <a:t>预处理数据</a:t>
            </a:r>
            <a:br>
              <a:rPr lang="zh-TW" altLang="en-US" b="0" dirty="0"/>
            </a:br>
            <a:br>
              <a:rPr lang="zh-CN" altLang="en-US" b="0" dirty="0"/>
            </a:br>
            <a:br>
              <a:rPr lang="zh-TW" altLang="en-US" b="0" dirty="0"/>
            </a:br>
            <a:br>
              <a:rPr lang="zh-TW" altLang="en-US" b="0" dirty="0"/>
            </a:br>
            <a:endParaRPr dirty="0"/>
          </a:p>
        </p:txBody>
      </p:sp>
      <p:sp>
        <p:nvSpPr>
          <p:cNvPr id="178" name="Google Shape;178;p33"/>
          <p:cNvSpPr txBox="1">
            <a:spLocks noGrp="1"/>
          </p:cNvSpPr>
          <p:nvPr>
            <p:ph type="title" idx="2"/>
          </p:nvPr>
        </p:nvSpPr>
        <p:spPr>
          <a:xfrm>
            <a:off x="490232" y="1212899"/>
            <a:ext cx="11015227" cy="520565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endParaRPr lang="zh-CN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2473096-A59A-4291-89DE-17F8643BB9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811" y="2221125"/>
            <a:ext cx="9434378" cy="2415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7629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>
            <a:spLocks noGrp="1"/>
          </p:cNvSpPr>
          <p:nvPr>
            <p:ph type="title"/>
          </p:nvPr>
        </p:nvSpPr>
        <p:spPr>
          <a:xfrm>
            <a:off x="490233" y="550900"/>
            <a:ext cx="11604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zh-TW" altLang="en-US" dirty="0"/>
              <a:t>训练模型</a:t>
            </a:r>
            <a:br>
              <a:rPr lang="zh-TW" altLang="en-US" b="0" dirty="0"/>
            </a:br>
            <a:br>
              <a:rPr lang="zh-TW" altLang="en-US" b="0" dirty="0"/>
            </a:br>
            <a:br>
              <a:rPr lang="zh-TW" altLang="en-US" b="0" dirty="0"/>
            </a:br>
            <a:br>
              <a:rPr lang="zh-TW" altLang="en-US" b="0" dirty="0"/>
            </a:br>
            <a:endParaRPr dirty="0"/>
          </a:p>
        </p:txBody>
      </p:sp>
      <p:sp>
        <p:nvSpPr>
          <p:cNvPr id="178" name="Google Shape;178;p33"/>
          <p:cNvSpPr txBox="1">
            <a:spLocks noGrp="1"/>
          </p:cNvSpPr>
          <p:nvPr>
            <p:ph type="title" idx="2"/>
          </p:nvPr>
        </p:nvSpPr>
        <p:spPr>
          <a:xfrm>
            <a:off x="490232" y="1212899"/>
            <a:ext cx="11015227" cy="520565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endParaRPr lang="zh-CN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B442C7-A1A5-4DD9-B2F1-B160599A50E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50" t="16668" r="15264" b="16728"/>
          <a:stretch/>
        </p:blipFill>
        <p:spPr>
          <a:xfrm>
            <a:off x="3524435" y="1314500"/>
            <a:ext cx="4758431" cy="4225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9846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>
            <a:spLocks noGrp="1"/>
          </p:cNvSpPr>
          <p:nvPr>
            <p:ph type="title"/>
          </p:nvPr>
        </p:nvSpPr>
        <p:spPr>
          <a:xfrm>
            <a:off x="490233" y="550900"/>
            <a:ext cx="11604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zh-TW" altLang="en-US" dirty="0"/>
              <a:t>训练模型</a:t>
            </a:r>
            <a:br>
              <a:rPr lang="zh-TW" altLang="en-US" b="0" dirty="0"/>
            </a:br>
            <a:br>
              <a:rPr lang="zh-TW" altLang="en-US" b="0" dirty="0"/>
            </a:br>
            <a:br>
              <a:rPr lang="zh-TW" altLang="en-US" b="0" dirty="0"/>
            </a:br>
            <a:br>
              <a:rPr lang="zh-TW" altLang="en-US" b="0" dirty="0"/>
            </a:br>
            <a:endParaRPr dirty="0"/>
          </a:p>
        </p:txBody>
      </p:sp>
      <p:sp>
        <p:nvSpPr>
          <p:cNvPr id="178" name="Google Shape;178;p33"/>
          <p:cNvSpPr txBox="1">
            <a:spLocks noGrp="1"/>
          </p:cNvSpPr>
          <p:nvPr>
            <p:ph type="title" idx="2"/>
          </p:nvPr>
        </p:nvSpPr>
        <p:spPr>
          <a:xfrm>
            <a:off x="490232" y="1212899"/>
            <a:ext cx="11015227" cy="520565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endParaRPr lang="zh-CN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9BFA819-1A10-4EE8-990E-2CC9B7C1C6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2419" y="1314500"/>
            <a:ext cx="3550852" cy="11496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1634582-52F6-448A-B8A7-939C09265B0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36" t="17546" r="7232" b="17636"/>
          <a:stretch/>
        </p:blipFill>
        <p:spPr>
          <a:xfrm>
            <a:off x="875930" y="2707691"/>
            <a:ext cx="10440139" cy="3231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8149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>
            <a:spLocks noGrp="1"/>
          </p:cNvSpPr>
          <p:nvPr>
            <p:ph type="title"/>
          </p:nvPr>
        </p:nvSpPr>
        <p:spPr>
          <a:xfrm>
            <a:off x="490233" y="550900"/>
            <a:ext cx="11604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zh-TW" altLang="en-US" dirty="0"/>
              <a:t>训练模型</a:t>
            </a:r>
            <a:br>
              <a:rPr lang="zh-TW" altLang="en-US" b="0" dirty="0"/>
            </a:br>
            <a:br>
              <a:rPr lang="zh-TW" altLang="en-US" b="0" dirty="0"/>
            </a:br>
            <a:br>
              <a:rPr lang="zh-TW" altLang="en-US" b="0" dirty="0"/>
            </a:br>
            <a:br>
              <a:rPr lang="zh-TW" altLang="en-US" b="0" dirty="0"/>
            </a:br>
            <a:endParaRPr dirty="0"/>
          </a:p>
        </p:txBody>
      </p:sp>
      <p:sp>
        <p:nvSpPr>
          <p:cNvPr id="178" name="Google Shape;178;p33"/>
          <p:cNvSpPr txBox="1">
            <a:spLocks noGrp="1"/>
          </p:cNvSpPr>
          <p:nvPr>
            <p:ph type="title" idx="2"/>
          </p:nvPr>
        </p:nvSpPr>
        <p:spPr>
          <a:xfrm>
            <a:off x="490232" y="1212899"/>
            <a:ext cx="11015227" cy="520565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endParaRPr lang="zh-CN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791216-3AB9-4A13-B20C-69CA57FCCD4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92" t="9838" r="7127" b="10032"/>
          <a:stretch/>
        </p:blipFill>
        <p:spPr>
          <a:xfrm>
            <a:off x="3622088" y="1118888"/>
            <a:ext cx="7883371" cy="5495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4322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>
            <a:spLocks noGrp="1"/>
          </p:cNvSpPr>
          <p:nvPr>
            <p:ph type="title"/>
          </p:nvPr>
        </p:nvSpPr>
        <p:spPr>
          <a:xfrm>
            <a:off x="490233" y="550900"/>
            <a:ext cx="11604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altLang="zh-CN" dirty="0"/>
              <a:t>K</a:t>
            </a:r>
            <a:r>
              <a:rPr lang="zh-TW" altLang="en-US" dirty="0"/>
              <a:t>折交叉验证</a:t>
            </a:r>
            <a:br>
              <a:rPr lang="zh-TW" altLang="en-US" b="0" dirty="0"/>
            </a:br>
            <a:br>
              <a:rPr lang="zh-CN" altLang="en-US" b="0" dirty="0"/>
            </a:br>
            <a:br>
              <a:rPr lang="zh-TW" altLang="en-US" b="0" dirty="0"/>
            </a:br>
            <a:br>
              <a:rPr lang="zh-TW" altLang="en-US" b="0" dirty="0"/>
            </a:br>
            <a:br>
              <a:rPr lang="zh-TW" altLang="en-US" b="0" dirty="0"/>
            </a:br>
            <a:endParaRPr dirty="0"/>
          </a:p>
        </p:txBody>
      </p:sp>
      <p:sp>
        <p:nvSpPr>
          <p:cNvPr id="178" name="Google Shape;178;p33"/>
          <p:cNvSpPr txBox="1">
            <a:spLocks noGrp="1"/>
          </p:cNvSpPr>
          <p:nvPr>
            <p:ph type="title" idx="2"/>
          </p:nvPr>
        </p:nvSpPr>
        <p:spPr>
          <a:xfrm>
            <a:off x="490232" y="1212899"/>
            <a:ext cx="11015227" cy="520565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endParaRPr lang="zh-CN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C0C7B4-F204-404E-87B7-7A5A00828EF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72" t="11004" r="9118" b="11068"/>
          <a:stretch/>
        </p:blipFill>
        <p:spPr>
          <a:xfrm>
            <a:off x="4527611" y="1143547"/>
            <a:ext cx="6897949" cy="5344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0716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>
            <a:spLocks noGrp="1"/>
          </p:cNvSpPr>
          <p:nvPr>
            <p:ph type="title"/>
          </p:nvPr>
        </p:nvSpPr>
        <p:spPr>
          <a:xfrm>
            <a:off x="490233" y="550900"/>
            <a:ext cx="11604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altLang="zh-CN" dirty="0"/>
              <a:t>K</a:t>
            </a:r>
            <a:r>
              <a:rPr lang="zh-TW" altLang="en-US" dirty="0"/>
              <a:t>折交叉验证</a:t>
            </a:r>
            <a:br>
              <a:rPr lang="zh-TW" altLang="en-US" b="0" dirty="0"/>
            </a:br>
            <a:br>
              <a:rPr lang="zh-CN" altLang="en-US" b="0" dirty="0"/>
            </a:br>
            <a:br>
              <a:rPr lang="zh-TW" altLang="en-US" b="0" dirty="0"/>
            </a:br>
            <a:br>
              <a:rPr lang="zh-TW" altLang="en-US" b="0" dirty="0"/>
            </a:br>
            <a:br>
              <a:rPr lang="zh-TW" altLang="en-US" b="0" dirty="0"/>
            </a:br>
            <a:endParaRPr dirty="0"/>
          </a:p>
        </p:txBody>
      </p:sp>
      <p:sp>
        <p:nvSpPr>
          <p:cNvPr id="178" name="Google Shape;178;p33"/>
          <p:cNvSpPr txBox="1">
            <a:spLocks noGrp="1"/>
          </p:cNvSpPr>
          <p:nvPr>
            <p:ph type="title" idx="2"/>
          </p:nvPr>
        </p:nvSpPr>
        <p:spPr>
          <a:xfrm>
            <a:off x="490232" y="1212899"/>
            <a:ext cx="11015227" cy="520565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endParaRPr lang="zh-CN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D1CE23-9B89-476F-B7AB-B52973D8667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50" t="9969" r="7198" b="10162"/>
          <a:stretch/>
        </p:blipFill>
        <p:spPr>
          <a:xfrm>
            <a:off x="3151572" y="1127766"/>
            <a:ext cx="8265111" cy="5477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8747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>
            <a:spLocks noGrp="1"/>
          </p:cNvSpPr>
          <p:nvPr>
            <p:ph type="title"/>
          </p:nvPr>
        </p:nvSpPr>
        <p:spPr>
          <a:xfrm>
            <a:off x="490233" y="550900"/>
            <a:ext cx="11604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zh-TW" altLang="en-US" dirty="0"/>
              <a:t>模型选择</a:t>
            </a:r>
            <a:br>
              <a:rPr lang="zh-TW" altLang="en-US" b="0" dirty="0"/>
            </a:br>
            <a:br>
              <a:rPr lang="zh-TW" altLang="en-US" b="0" dirty="0"/>
            </a:br>
            <a:br>
              <a:rPr lang="zh-CN" altLang="en-US" b="0" dirty="0"/>
            </a:br>
            <a:br>
              <a:rPr lang="zh-TW" altLang="en-US" b="0" dirty="0"/>
            </a:br>
            <a:br>
              <a:rPr lang="zh-TW" altLang="en-US" b="0" dirty="0"/>
            </a:br>
            <a:br>
              <a:rPr lang="zh-TW" altLang="en-US" b="0" dirty="0"/>
            </a:br>
            <a:endParaRPr dirty="0"/>
          </a:p>
        </p:txBody>
      </p:sp>
      <p:sp>
        <p:nvSpPr>
          <p:cNvPr id="178" name="Google Shape;178;p33"/>
          <p:cNvSpPr txBox="1">
            <a:spLocks noGrp="1"/>
          </p:cNvSpPr>
          <p:nvPr>
            <p:ph type="title" idx="2"/>
          </p:nvPr>
        </p:nvSpPr>
        <p:spPr>
          <a:xfrm>
            <a:off x="490232" y="1212899"/>
            <a:ext cx="11015227" cy="520565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endParaRPr lang="zh-CN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83A031-81DB-4A61-92AC-518F17165F3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36" t="18394" r="7232" b="18947"/>
          <a:stretch/>
        </p:blipFill>
        <p:spPr>
          <a:xfrm>
            <a:off x="686541" y="1212899"/>
            <a:ext cx="10440139" cy="287958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3F64E65-62E0-4764-B1ED-A3593A154B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1144" y="4228318"/>
            <a:ext cx="3290932" cy="2403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018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>
            <a:spLocks noGrp="1"/>
          </p:cNvSpPr>
          <p:nvPr>
            <p:ph type="title"/>
          </p:nvPr>
        </p:nvSpPr>
        <p:spPr>
          <a:xfrm>
            <a:off x="490233" y="550900"/>
            <a:ext cx="11604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s" dirty="0"/>
              <a:t>Objective</a:t>
            </a:r>
            <a:endParaRPr dirty="0"/>
          </a:p>
          <a:p>
            <a:endParaRPr dirty="0"/>
          </a:p>
        </p:txBody>
      </p:sp>
      <p:sp>
        <p:nvSpPr>
          <p:cNvPr id="178" name="Google Shape;178;p33"/>
          <p:cNvSpPr txBox="1">
            <a:spLocks noGrp="1"/>
          </p:cNvSpPr>
          <p:nvPr>
            <p:ph type="title" idx="2"/>
          </p:nvPr>
        </p:nvSpPr>
        <p:spPr>
          <a:xfrm>
            <a:off x="490232" y="1212899"/>
            <a:ext cx="11015227" cy="520565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zh-CN" altLang="en-US" dirty="0"/>
              <a:t>通常需要对真实数据做预处理。</a:t>
            </a:r>
          </a:p>
        </p:txBody>
      </p:sp>
    </p:spTree>
    <p:extLst>
      <p:ext uri="{BB962C8B-B14F-4D97-AF65-F5344CB8AC3E}">
        <p14:creationId xmlns:p14="http://schemas.microsoft.com/office/powerpoint/2010/main" val="41856220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>
            <a:spLocks noGrp="1"/>
          </p:cNvSpPr>
          <p:nvPr>
            <p:ph type="title"/>
          </p:nvPr>
        </p:nvSpPr>
        <p:spPr>
          <a:xfrm>
            <a:off x="490233" y="550900"/>
            <a:ext cx="11604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zh-CN" altLang="en-US" dirty="0"/>
              <a:t>预测并在</a:t>
            </a:r>
            <a:r>
              <a:rPr lang="en-US" altLang="zh-CN" dirty="0"/>
              <a:t>Kaggle</a:t>
            </a:r>
            <a:r>
              <a:rPr lang="zh-CN" altLang="en-US" dirty="0"/>
              <a:t>提交结果</a:t>
            </a:r>
            <a:br>
              <a:rPr lang="zh-CN" altLang="en-US" b="0" dirty="0"/>
            </a:br>
            <a:br>
              <a:rPr lang="zh-TW" altLang="en-US" b="0" dirty="0"/>
            </a:br>
            <a:br>
              <a:rPr lang="zh-CN" altLang="en-US" b="0" dirty="0"/>
            </a:br>
            <a:br>
              <a:rPr lang="zh-TW" altLang="en-US" b="0" dirty="0"/>
            </a:br>
            <a:br>
              <a:rPr lang="zh-TW" altLang="en-US" b="0" dirty="0"/>
            </a:br>
            <a:br>
              <a:rPr lang="zh-TW" altLang="en-US" b="0" dirty="0"/>
            </a:br>
            <a:endParaRPr dirty="0"/>
          </a:p>
        </p:txBody>
      </p:sp>
      <p:sp>
        <p:nvSpPr>
          <p:cNvPr id="178" name="Google Shape;178;p33"/>
          <p:cNvSpPr txBox="1">
            <a:spLocks noGrp="1"/>
          </p:cNvSpPr>
          <p:nvPr>
            <p:ph type="title" idx="2"/>
          </p:nvPr>
        </p:nvSpPr>
        <p:spPr>
          <a:xfrm>
            <a:off x="490232" y="1212899"/>
            <a:ext cx="11015227" cy="520565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endParaRPr lang="zh-CN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518BF2-FF6F-49B0-8917-354F09ABDF5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91" t="13274" r="7015" b="13485"/>
          <a:stretch/>
        </p:blipFill>
        <p:spPr>
          <a:xfrm>
            <a:off x="853736" y="1485337"/>
            <a:ext cx="10484528" cy="4660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2718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>
            <a:spLocks noGrp="1"/>
          </p:cNvSpPr>
          <p:nvPr>
            <p:ph type="title"/>
          </p:nvPr>
        </p:nvSpPr>
        <p:spPr>
          <a:xfrm>
            <a:off x="490233" y="550900"/>
            <a:ext cx="11604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zh-CN" altLang="en-US" dirty="0"/>
              <a:t>预测并在</a:t>
            </a:r>
            <a:r>
              <a:rPr lang="en-US" altLang="zh-CN" dirty="0"/>
              <a:t>Kaggle</a:t>
            </a:r>
            <a:r>
              <a:rPr lang="zh-CN" altLang="en-US" dirty="0"/>
              <a:t>提交结果</a:t>
            </a:r>
            <a:br>
              <a:rPr lang="zh-CN" altLang="en-US" b="0" dirty="0"/>
            </a:br>
            <a:br>
              <a:rPr lang="zh-TW" altLang="en-US" b="0" dirty="0"/>
            </a:br>
            <a:br>
              <a:rPr lang="zh-CN" altLang="en-US" b="0" dirty="0"/>
            </a:br>
            <a:br>
              <a:rPr lang="zh-TW" altLang="en-US" b="0" dirty="0"/>
            </a:br>
            <a:br>
              <a:rPr lang="zh-TW" altLang="en-US" b="0" dirty="0"/>
            </a:br>
            <a:br>
              <a:rPr lang="zh-TW" altLang="en-US" b="0" dirty="0"/>
            </a:br>
            <a:endParaRPr dirty="0"/>
          </a:p>
        </p:txBody>
      </p:sp>
      <p:sp>
        <p:nvSpPr>
          <p:cNvPr id="178" name="Google Shape;178;p33"/>
          <p:cNvSpPr txBox="1">
            <a:spLocks noGrp="1"/>
          </p:cNvSpPr>
          <p:nvPr>
            <p:ph type="title" idx="2"/>
          </p:nvPr>
        </p:nvSpPr>
        <p:spPr>
          <a:xfrm>
            <a:off x="490232" y="1212899"/>
            <a:ext cx="11015227" cy="520565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endParaRPr lang="zh-CN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ED33BFB-8490-43E5-929B-10B4E70A498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27" t="24129" r="7378" b="24011"/>
          <a:stretch/>
        </p:blipFill>
        <p:spPr>
          <a:xfrm>
            <a:off x="686541" y="1252477"/>
            <a:ext cx="10386874" cy="19619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9B2E5FA-B92E-4206-9454-0BCF6A4778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8943" y="3254020"/>
            <a:ext cx="4457804" cy="3256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1253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>
            <a:spLocks noGrp="1"/>
          </p:cNvSpPr>
          <p:nvPr>
            <p:ph type="title"/>
          </p:nvPr>
        </p:nvSpPr>
        <p:spPr>
          <a:xfrm>
            <a:off x="490233" y="550900"/>
            <a:ext cx="11604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zh-CN" altLang="en-US" dirty="0"/>
              <a:t>预测并在</a:t>
            </a:r>
            <a:r>
              <a:rPr lang="en-US" altLang="zh-CN" dirty="0"/>
              <a:t>Kaggle</a:t>
            </a:r>
            <a:r>
              <a:rPr lang="zh-CN" altLang="en-US" dirty="0"/>
              <a:t>提交结果</a:t>
            </a:r>
            <a:br>
              <a:rPr lang="zh-CN" altLang="en-US" b="0" dirty="0"/>
            </a:br>
            <a:br>
              <a:rPr lang="zh-TW" altLang="en-US" b="0" dirty="0"/>
            </a:br>
            <a:br>
              <a:rPr lang="zh-CN" altLang="en-US" b="0" dirty="0"/>
            </a:br>
            <a:br>
              <a:rPr lang="zh-TW" altLang="en-US" b="0" dirty="0"/>
            </a:br>
            <a:br>
              <a:rPr lang="zh-TW" altLang="en-US" b="0" dirty="0"/>
            </a:br>
            <a:br>
              <a:rPr lang="zh-TW" altLang="en-US" b="0" dirty="0"/>
            </a:br>
            <a:endParaRPr dirty="0"/>
          </a:p>
        </p:txBody>
      </p:sp>
      <p:sp>
        <p:nvSpPr>
          <p:cNvPr id="178" name="Google Shape;178;p33"/>
          <p:cNvSpPr txBox="1">
            <a:spLocks noGrp="1"/>
          </p:cNvSpPr>
          <p:nvPr>
            <p:ph type="title" idx="2"/>
          </p:nvPr>
        </p:nvSpPr>
        <p:spPr>
          <a:xfrm>
            <a:off x="490232" y="1212899"/>
            <a:ext cx="11015227" cy="520565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endParaRPr lang="zh-CN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5B4C67-2AE0-4672-94CD-8AA3BF9949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8901" y="1204506"/>
            <a:ext cx="8694198" cy="5102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7355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7" name="Google Shape;5407;p59"/>
          <p:cNvSpPr txBox="1">
            <a:spLocks noGrp="1"/>
          </p:cNvSpPr>
          <p:nvPr>
            <p:ph type="title"/>
          </p:nvPr>
        </p:nvSpPr>
        <p:spPr>
          <a:xfrm>
            <a:off x="6778400" y="1776333"/>
            <a:ext cx="48512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zh-CN" altLang="en-US" sz="4667"/>
              <a:t>谢</a:t>
            </a:r>
            <a:r>
              <a:rPr lang="zh-CN" altLang="en-US" sz="4667" dirty="0"/>
              <a:t>谢！</a:t>
            </a:r>
            <a:r>
              <a:rPr lang="es" sz="4667" dirty="0"/>
              <a:t> </a:t>
            </a:r>
            <a:endParaRPr sz="4667" dirty="0"/>
          </a:p>
        </p:txBody>
      </p:sp>
      <p:sp>
        <p:nvSpPr>
          <p:cNvPr id="5408" name="Google Shape;5408;p59"/>
          <p:cNvSpPr txBox="1">
            <a:spLocks noGrp="1"/>
          </p:cNvSpPr>
          <p:nvPr>
            <p:ph type="body" idx="1"/>
          </p:nvPr>
        </p:nvSpPr>
        <p:spPr>
          <a:xfrm>
            <a:off x="6778400" y="3304933"/>
            <a:ext cx="4851200" cy="2524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es" b="1" dirty="0"/>
              <a:t>Does anyone have any questions?</a:t>
            </a:r>
            <a:endParaRPr b="1" dirty="0"/>
          </a:p>
          <a:p>
            <a:pPr marL="0" indent="0">
              <a:buClr>
                <a:schemeClr val="dk1"/>
              </a:buClr>
              <a:buSzPts val="1100"/>
              <a:buNone/>
            </a:pPr>
            <a:endParaRPr dirty="0"/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s" sz="1600" b="1" dirty="0"/>
              <a:t>Twitter</a:t>
            </a:r>
            <a:r>
              <a:rPr lang="es" sz="1600" dirty="0"/>
              <a:t>: @walkercet</a:t>
            </a:r>
            <a:endParaRPr sz="1600" dirty="0"/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s" sz="1600" b="1" dirty="0"/>
              <a:t>Blog</a:t>
            </a:r>
            <a:r>
              <a:rPr lang="es" sz="1600" dirty="0"/>
              <a:t>: </a:t>
            </a:r>
            <a:r>
              <a:rPr lang="en-US" sz="1600" dirty="0"/>
              <a:t>https://ceteongvanness.wordpress.com</a:t>
            </a:r>
            <a:endParaRPr sz="1600" dirty="0"/>
          </a:p>
          <a:p>
            <a:pPr marL="0" indent="0">
              <a:buClr>
                <a:schemeClr val="dk1"/>
              </a:buClr>
              <a:buSzPts val="1100"/>
              <a:buNone/>
            </a:pPr>
            <a:endParaRPr dirty="0"/>
          </a:p>
          <a:p>
            <a:pPr marL="0" indent="0">
              <a:buClr>
                <a:schemeClr val="dk1"/>
              </a:buClr>
              <a:buSzPts val="1100"/>
              <a:buNone/>
            </a:pPr>
            <a:endParaRPr dirty="0"/>
          </a:p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13" name="Google Shape;5413;p60"/>
          <p:cNvCxnSpPr/>
          <p:nvPr/>
        </p:nvCxnSpPr>
        <p:spPr>
          <a:xfrm>
            <a:off x="1319533" y="2206133"/>
            <a:ext cx="675600" cy="6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414" name="Google Shape;5414;p60"/>
          <p:cNvSpPr txBox="1">
            <a:spLocks noGrp="1"/>
          </p:cNvSpPr>
          <p:nvPr>
            <p:ph type="title"/>
          </p:nvPr>
        </p:nvSpPr>
        <p:spPr>
          <a:xfrm flipH="1">
            <a:off x="616200" y="2251367"/>
            <a:ext cx="4798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zh-CN" altLang="en-US" b="1" dirty="0"/>
              <a:t>资源</a:t>
            </a:r>
            <a:endParaRPr b="1" dirty="0"/>
          </a:p>
        </p:txBody>
      </p:sp>
      <p:sp>
        <p:nvSpPr>
          <p:cNvPr id="5415" name="Google Shape;5415;p60"/>
          <p:cNvSpPr txBox="1">
            <a:spLocks noGrp="1"/>
          </p:cNvSpPr>
          <p:nvPr>
            <p:ph type="title" idx="2"/>
          </p:nvPr>
        </p:nvSpPr>
        <p:spPr>
          <a:xfrm flipH="1">
            <a:off x="5948038" y="3425467"/>
            <a:ext cx="4951094" cy="1553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lnSpc>
                <a:spcPct val="114000"/>
              </a:lnSpc>
              <a:buClr>
                <a:schemeClr val="dk1"/>
              </a:buClr>
              <a:buSzPts val="1600"/>
            </a:pPr>
            <a:r>
              <a:rPr lang="en-US" sz="1600" dirty="0"/>
              <a:t>Dive into Deep Learning</a:t>
            </a:r>
            <a:endParaRPr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>
            <a:spLocks noGrp="1"/>
          </p:cNvSpPr>
          <p:nvPr>
            <p:ph type="title"/>
          </p:nvPr>
        </p:nvSpPr>
        <p:spPr>
          <a:xfrm>
            <a:off x="490233" y="550900"/>
            <a:ext cx="11604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zh-CN" altLang="en-US" dirty="0"/>
              <a:t>目录</a:t>
            </a:r>
            <a:endParaRPr dirty="0"/>
          </a:p>
          <a:p>
            <a:endParaRPr dirty="0"/>
          </a:p>
        </p:txBody>
      </p:sp>
      <p:sp>
        <p:nvSpPr>
          <p:cNvPr id="178" name="Google Shape;178;p33"/>
          <p:cNvSpPr txBox="1">
            <a:spLocks noGrp="1"/>
          </p:cNvSpPr>
          <p:nvPr>
            <p:ph type="title" idx="2"/>
          </p:nvPr>
        </p:nvSpPr>
        <p:spPr>
          <a:xfrm>
            <a:off x="490232" y="1212899"/>
            <a:ext cx="11015227" cy="520565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Roboto" panose="020B0604020202020204"/>
                <a:ea typeface="+mn-ea"/>
              </a:rPr>
              <a:t>1. </a:t>
            </a:r>
            <a:r>
              <a:rPr lang="zh-CN" altLang="en-US" dirty="0"/>
              <a:t>实战</a:t>
            </a:r>
            <a:r>
              <a:rPr lang="en-US" altLang="zh-CN" dirty="0"/>
              <a:t>Kaggle</a:t>
            </a:r>
            <a:r>
              <a:rPr lang="zh-CN" altLang="en-US" dirty="0"/>
              <a:t>比赛：房价预测</a:t>
            </a:r>
            <a:br>
              <a:rPr lang="zh-TW" altLang="en-US" dirty="0"/>
            </a:br>
            <a:endParaRPr dirty="0">
              <a:solidFill>
                <a:srgbClr val="858585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47619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>
            <a:spLocks noGrp="1"/>
          </p:cNvSpPr>
          <p:nvPr>
            <p:ph type="title"/>
          </p:nvPr>
        </p:nvSpPr>
        <p:spPr>
          <a:xfrm>
            <a:off x="490233" y="550900"/>
            <a:ext cx="11604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dirty="0"/>
              <a:t>Kaggle</a:t>
            </a:r>
            <a:r>
              <a:rPr lang="zh-TW" altLang="en-US" dirty="0"/>
              <a:t>比赛</a:t>
            </a:r>
            <a:br>
              <a:rPr lang="zh-TW" altLang="en-US" b="0" dirty="0"/>
            </a:br>
            <a:br>
              <a:rPr lang="zh-TW" altLang="en-US" b="0" dirty="0"/>
            </a:br>
            <a:endParaRPr dirty="0"/>
          </a:p>
        </p:txBody>
      </p:sp>
      <p:sp>
        <p:nvSpPr>
          <p:cNvPr id="178" name="Google Shape;178;p33"/>
          <p:cNvSpPr txBox="1">
            <a:spLocks noGrp="1"/>
          </p:cNvSpPr>
          <p:nvPr>
            <p:ph type="title" idx="2"/>
          </p:nvPr>
        </p:nvSpPr>
        <p:spPr>
          <a:xfrm>
            <a:off x="490232" y="1212899"/>
            <a:ext cx="11015227" cy="520565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endParaRPr lang="zh-CN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95C8FD4-70D0-427E-9111-7D8A25BDB5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4008" y="1439161"/>
            <a:ext cx="7983984" cy="3979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641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>
            <a:spLocks noGrp="1"/>
          </p:cNvSpPr>
          <p:nvPr>
            <p:ph type="title"/>
          </p:nvPr>
        </p:nvSpPr>
        <p:spPr>
          <a:xfrm>
            <a:off x="490233" y="550900"/>
            <a:ext cx="11604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dirty="0"/>
              <a:t>Kaggle</a:t>
            </a:r>
            <a:r>
              <a:rPr lang="zh-TW" altLang="en-US" dirty="0"/>
              <a:t>比赛</a:t>
            </a:r>
            <a:br>
              <a:rPr lang="zh-TW" altLang="en-US" b="0" dirty="0"/>
            </a:br>
            <a:br>
              <a:rPr lang="zh-TW" altLang="en-US" b="0" dirty="0"/>
            </a:br>
            <a:endParaRPr dirty="0"/>
          </a:p>
        </p:txBody>
      </p:sp>
      <p:sp>
        <p:nvSpPr>
          <p:cNvPr id="178" name="Google Shape;178;p33"/>
          <p:cNvSpPr txBox="1">
            <a:spLocks noGrp="1"/>
          </p:cNvSpPr>
          <p:nvPr>
            <p:ph type="title" idx="2"/>
          </p:nvPr>
        </p:nvSpPr>
        <p:spPr>
          <a:xfrm>
            <a:off x="1187473" y="5956916"/>
            <a:ext cx="10210319" cy="47939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i="1" dirty="0">
                <a:hlinkClick r:id="rId3"/>
              </a:rPr>
              <a:t>https://www.kaggle.com/c/house-prices-advanced-regression-techniques</a:t>
            </a:r>
            <a:endParaRPr lang="zh-CN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4C028D-8E52-4B5F-90F1-DB95D5AAC4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9103" y="1340514"/>
            <a:ext cx="9013794" cy="41769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74C2232-8CA7-44E7-BBFC-D841E1A315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6758" y="1366528"/>
            <a:ext cx="9013794" cy="4176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801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>
            <a:spLocks noGrp="1"/>
          </p:cNvSpPr>
          <p:nvPr>
            <p:ph type="title"/>
          </p:nvPr>
        </p:nvSpPr>
        <p:spPr>
          <a:xfrm>
            <a:off x="490233" y="550900"/>
            <a:ext cx="11604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zh-CN" altLang="en-US" dirty="0"/>
              <a:t>获取和读取数据集</a:t>
            </a:r>
            <a:br>
              <a:rPr lang="zh-CN" altLang="en-US" b="0" dirty="0"/>
            </a:br>
            <a:br>
              <a:rPr lang="zh-CN" altLang="en-US" b="0" dirty="0"/>
            </a:br>
            <a:br>
              <a:rPr lang="zh-TW" altLang="en-US" b="0" dirty="0"/>
            </a:br>
            <a:br>
              <a:rPr lang="zh-TW" altLang="en-US" b="0" dirty="0"/>
            </a:br>
            <a:endParaRPr dirty="0"/>
          </a:p>
        </p:txBody>
      </p:sp>
      <p:sp>
        <p:nvSpPr>
          <p:cNvPr id="178" name="Google Shape;178;p33"/>
          <p:cNvSpPr txBox="1">
            <a:spLocks noGrp="1"/>
          </p:cNvSpPr>
          <p:nvPr>
            <p:ph type="title" idx="2"/>
          </p:nvPr>
        </p:nvSpPr>
        <p:spPr>
          <a:xfrm>
            <a:off x="490232" y="1212899"/>
            <a:ext cx="11015227" cy="520565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endParaRPr lang="zh-CN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8E7675-2A03-4D6A-A389-87558E988E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948" y="1424766"/>
            <a:ext cx="9038103" cy="4008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245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>
            <a:spLocks noGrp="1"/>
          </p:cNvSpPr>
          <p:nvPr>
            <p:ph type="title"/>
          </p:nvPr>
        </p:nvSpPr>
        <p:spPr>
          <a:xfrm>
            <a:off x="490233" y="550900"/>
            <a:ext cx="11604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zh-CN" altLang="en-US" dirty="0"/>
              <a:t>获取和读取数据集</a:t>
            </a:r>
            <a:br>
              <a:rPr lang="zh-CN" altLang="en-US" b="0" dirty="0"/>
            </a:br>
            <a:br>
              <a:rPr lang="zh-CN" altLang="en-US" b="0" dirty="0"/>
            </a:br>
            <a:br>
              <a:rPr lang="zh-TW" altLang="en-US" b="0" dirty="0"/>
            </a:br>
            <a:br>
              <a:rPr lang="zh-TW" altLang="en-US" b="0" dirty="0"/>
            </a:br>
            <a:endParaRPr dirty="0"/>
          </a:p>
        </p:txBody>
      </p:sp>
      <p:sp>
        <p:nvSpPr>
          <p:cNvPr id="178" name="Google Shape;178;p33"/>
          <p:cNvSpPr txBox="1">
            <a:spLocks noGrp="1"/>
          </p:cNvSpPr>
          <p:nvPr>
            <p:ph type="title" idx="2"/>
          </p:nvPr>
        </p:nvSpPr>
        <p:spPr>
          <a:xfrm>
            <a:off x="490232" y="1212899"/>
            <a:ext cx="11015227" cy="520565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endParaRPr lang="zh-CN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E68104C-8BE1-466B-82FB-CFE62D35FA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6034" y="2533572"/>
            <a:ext cx="8679932" cy="1790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3062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>
            <a:spLocks noGrp="1"/>
          </p:cNvSpPr>
          <p:nvPr>
            <p:ph type="title"/>
          </p:nvPr>
        </p:nvSpPr>
        <p:spPr>
          <a:xfrm>
            <a:off x="490233" y="550900"/>
            <a:ext cx="11604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zh-CN" altLang="en-US" dirty="0"/>
              <a:t>获取和读取数据集</a:t>
            </a:r>
            <a:br>
              <a:rPr lang="zh-CN" altLang="en-US" b="0" dirty="0"/>
            </a:br>
            <a:br>
              <a:rPr lang="zh-CN" altLang="en-US" b="0" dirty="0"/>
            </a:br>
            <a:br>
              <a:rPr lang="zh-TW" altLang="en-US" b="0" dirty="0"/>
            </a:br>
            <a:br>
              <a:rPr lang="zh-TW" altLang="en-US" b="0" dirty="0"/>
            </a:br>
            <a:endParaRPr dirty="0"/>
          </a:p>
        </p:txBody>
      </p:sp>
      <p:sp>
        <p:nvSpPr>
          <p:cNvPr id="178" name="Google Shape;178;p33"/>
          <p:cNvSpPr txBox="1">
            <a:spLocks noGrp="1"/>
          </p:cNvSpPr>
          <p:nvPr>
            <p:ph type="title" idx="2"/>
          </p:nvPr>
        </p:nvSpPr>
        <p:spPr>
          <a:xfrm>
            <a:off x="490232" y="1212899"/>
            <a:ext cx="11015227" cy="520565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endParaRPr lang="zh-CN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3B2A17-ABC4-4A04-BCE0-FF4B35DD0F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6576" y="2533572"/>
            <a:ext cx="3558848" cy="1790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5754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>
            <a:spLocks noGrp="1"/>
          </p:cNvSpPr>
          <p:nvPr>
            <p:ph type="title"/>
          </p:nvPr>
        </p:nvSpPr>
        <p:spPr>
          <a:xfrm>
            <a:off x="490233" y="550900"/>
            <a:ext cx="11604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zh-CN" altLang="en-US" dirty="0"/>
              <a:t>获取和读取数据集</a:t>
            </a:r>
            <a:br>
              <a:rPr lang="zh-CN" altLang="en-US" b="0" dirty="0"/>
            </a:br>
            <a:br>
              <a:rPr lang="zh-CN" altLang="en-US" b="0" dirty="0"/>
            </a:br>
            <a:br>
              <a:rPr lang="zh-TW" altLang="en-US" b="0" dirty="0"/>
            </a:br>
            <a:br>
              <a:rPr lang="zh-TW" altLang="en-US" b="0" dirty="0"/>
            </a:br>
            <a:endParaRPr dirty="0"/>
          </a:p>
        </p:txBody>
      </p:sp>
      <p:sp>
        <p:nvSpPr>
          <p:cNvPr id="178" name="Google Shape;178;p33"/>
          <p:cNvSpPr txBox="1">
            <a:spLocks noGrp="1"/>
          </p:cNvSpPr>
          <p:nvPr>
            <p:ph type="title" idx="2"/>
          </p:nvPr>
        </p:nvSpPr>
        <p:spPr>
          <a:xfrm>
            <a:off x="490232" y="1212899"/>
            <a:ext cx="11015227" cy="520565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endParaRPr lang="zh-CN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8F75DEE-A6C0-4BFB-BF3C-8C1F2212E6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541" y="1314500"/>
            <a:ext cx="6492803" cy="147078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D4BFDEB-5BC6-491E-94F3-97D4C1BE58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876" y="3048237"/>
            <a:ext cx="7965340" cy="2882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1000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899</TotalTime>
  <Words>198</Words>
  <Application>Microsoft Office PowerPoint</Application>
  <PresentationFormat>Widescreen</PresentationFormat>
  <Paragraphs>34</Paragraphs>
  <Slides>24</Slides>
  <Notes>24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Roboto</vt:lpstr>
      <vt:lpstr>Roboto Medium</vt:lpstr>
      <vt:lpstr>Arial</vt:lpstr>
      <vt:lpstr>Calibri</vt:lpstr>
      <vt:lpstr>Calibri Light</vt:lpstr>
      <vt:lpstr>Office Theme</vt:lpstr>
      <vt:lpstr>实战Kaggle比赛：房价预测</vt:lpstr>
      <vt:lpstr>Objective </vt:lpstr>
      <vt:lpstr>目录 </vt:lpstr>
      <vt:lpstr>Kaggle比赛  </vt:lpstr>
      <vt:lpstr>Kaggle比赛  </vt:lpstr>
      <vt:lpstr>获取和读取数据集    </vt:lpstr>
      <vt:lpstr>获取和读取数据集    </vt:lpstr>
      <vt:lpstr>获取和读取数据集    </vt:lpstr>
      <vt:lpstr>获取和读取数据集    </vt:lpstr>
      <vt:lpstr>获取和读取数据集    </vt:lpstr>
      <vt:lpstr>预处理数据    </vt:lpstr>
      <vt:lpstr>预处理数据    </vt:lpstr>
      <vt:lpstr>预处理数据    </vt:lpstr>
      <vt:lpstr>训练模型    </vt:lpstr>
      <vt:lpstr>训练模型    </vt:lpstr>
      <vt:lpstr>训练模型    </vt:lpstr>
      <vt:lpstr>K折交叉验证     </vt:lpstr>
      <vt:lpstr>K折交叉验证     </vt:lpstr>
      <vt:lpstr>模型选择      </vt:lpstr>
      <vt:lpstr>预测并在Kaggle提交结果      </vt:lpstr>
      <vt:lpstr>预测并在Kaggle提交结果      </vt:lpstr>
      <vt:lpstr>预测并在Kaggle提交结果      </vt:lpstr>
      <vt:lpstr>谢谢！ </vt:lpstr>
      <vt:lpstr>资源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Eng Teong Cheah</dc:creator>
  <cp:lastModifiedBy>Eng Teong Cheah</cp:lastModifiedBy>
  <cp:revision>57</cp:revision>
  <dcterms:created xsi:type="dcterms:W3CDTF">2019-07-03T06:03:38Z</dcterms:created>
  <dcterms:modified xsi:type="dcterms:W3CDTF">2019-10-22T11:07:14Z</dcterms:modified>
</cp:coreProperties>
</file>