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1"/>
  </p:notesMasterIdLst>
  <p:sldIdLst>
    <p:sldId id="256" r:id="rId2"/>
    <p:sldId id="258" r:id="rId3"/>
    <p:sldId id="259" r:id="rId4"/>
    <p:sldId id="313" r:id="rId5"/>
    <p:sldId id="330" r:id="rId6"/>
    <p:sldId id="332" r:id="rId7"/>
    <p:sldId id="295" r:id="rId8"/>
    <p:sldId id="333" r:id="rId9"/>
    <p:sldId id="320" r:id="rId10"/>
    <p:sldId id="321" r:id="rId11"/>
    <p:sldId id="322" r:id="rId12"/>
    <p:sldId id="323" r:id="rId13"/>
    <p:sldId id="324" r:id="rId14"/>
    <p:sldId id="326" r:id="rId15"/>
    <p:sldId id="314" r:id="rId16"/>
    <p:sldId id="327" r:id="rId17"/>
    <p:sldId id="271" r:id="rId18"/>
    <p:sldId id="279" r:id="rId19"/>
    <p:sldId id="280" r:id="rId20"/>
    <p:sldId id="262" r:id="rId21"/>
    <p:sldId id="265" r:id="rId22"/>
    <p:sldId id="290" r:id="rId23"/>
    <p:sldId id="288" r:id="rId24"/>
    <p:sldId id="266" r:id="rId25"/>
    <p:sldId id="267" r:id="rId26"/>
    <p:sldId id="268" r:id="rId27"/>
    <p:sldId id="269" r:id="rId28"/>
    <p:sldId id="270" r:id="rId29"/>
    <p:sldId id="272" r:id="rId30"/>
    <p:sldId id="273" r:id="rId31"/>
    <p:sldId id="275" r:id="rId32"/>
    <p:sldId id="276" r:id="rId33"/>
    <p:sldId id="277" r:id="rId34"/>
    <p:sldId id="278" r:id="rId35"/>
    <p:sldId id="281" r:id="rId36"/>
    <p:sldId id="282" r:id="rId37"/>
    <p:sldId id="283" r:id="rId38"/>
    <p:sldId id="284" r:id="rId39"/>
    <p:sldId id="285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20B0604020202020204" charset="0"/>
      <p:regular r:id="rId46"/>
      <p:bold r:id="rId47"/>
      <p:italic r:id="rId48"/>
      <p:boldItalic r:id="rId49"/>
    </p:embeddedFont>
    <p:embeddedFont>
      <p:font typeface="Roboto Slab" panose="020B0604020202020204" charset="0"/>
      <p:regular r:id="rId50"/>
      <p:bold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032F015-F402-458C-AAC2-E72CB6525D54}">
          <p14:sldIdLst>
            <p14:sldId id="256"/>
            <p14:sldId id="258"/>
            <p14:sldId id="259"/>
            <p14:sldId id="313"/>
            <p14:sldId id="330"/>
            <p14:sldId id="332"/>
            <p14:sldId id="295"/>
            <p14:sldId id="333"/>
          </p14:sldIdLst>
        </p14:section>
        <p14:section name="Untitled Section" id="{D231F467-6A9F-4D5D-86AB-41E24930496D}">
          <p14:sldIdLst>
            <p14:sldId id="320"/>
            <p14:sldId id="321"/>
            <p14:sldId id="322"/>
            <p14:sldId id="323"/>
            <p14:sldId id="324"/>
            <p14:sldId id="326"/>
            <p14:sldId id="314"/>
            <p14:sldId id="327"/>
            <p14:sldId id="271"/>
            <p14:sldId id="279"/>
            <p14:sldId id="280"/>
            <p14:sldId id="262"/>
            <p14:sldId id="265"/>
            <p14:sldId id="290"/>
            <p14:sldId id="288"/>
            <p14:sldId id="266"/>
            <p14:sldId id="267"/>
            <p14:sldId id="268"/>
            <p14:sldId id="269"/>
            <p14:sldId id="270"/>
            <p14:sldId id="272"/>
            <p14:sldId id="273"/>
            <p14:sldId id="275"/>
            <p14:sldId id="276"/>
            <p14:sldId id="277"/>
            <p14:sldId id="278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07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104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9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19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060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04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50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825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7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5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04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56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71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google.com/sheets/about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699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/>
              <a:t>Application</a:t>
            </a:r>
            <a:r>
              <a:rPr lang="en" sz="4400" dirty="0"/>
              <a:t> Security</a:t>
            </a:r>
            <a:br>
              <a:rPr lang="en" dirty="0"/>
            </a:br>
            <a:r>
              <a:rPr lang="en" sz="4400" dirty="0"/>
              <a:t>App Security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 Authentication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Require authentication for all operations – unauthenticated access is not supported.</a:t>
            </a:r>
          </a:p>
          <a:p>
            <a:pPr marL="76200" indent="0">
              <a:buNone/>
            </a:pPr>
            <a:endParaRPr lang="en-S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26367"/>
              </p:ext>
            </p:extLst>
          </p:nvPr>
        </p:nvGraphicFramePr>
        <p:xfrm>
          <a:off x="1524000" y="2398440"/>
          <a:ext cx="6096000" cy="2565400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3965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Identity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Usage Scenario</a:t>
                      </a:r>
                      <a:endParaRPr lang="en-US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Details</a:t>
                      </a:r>
                      <a:endParaRPr lang="en-US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Azure AD identities including user and service principals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Unattended push from DevOps, Unattended pull to Azure or external services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Role-based access – Read, Contributor, Owner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AD identity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developers and testers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Admin user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Interactive push/pull by individual developer or tester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By default, disabled. </a:t>
                      </a:r>
                      <a:endParaRPr lang="en-US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endParaRPr lang="en-US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7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Kubernetes Service (AKS)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31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SG" dirty="0"/>
              <a:t>Portable, extensible open-source platform for automating deployment, scaling, and the management of containerized workloads.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33F2B-865F-48F2-8BD5-C37F68CEC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914093"/>
            <a:ext cx="2619544" cy="1369466"/>
          </a:xfrm>
          <a:prstGeom prst="rect">
            <a:avLst/>
          </a:prstGeom>
        </p:spPr>
      </p:pic>
      <p:sp>
        <p:nvSpPr>
          <p:cNvPr id="7" name="Google Shape;111;p17">
            <a:extLst>
              <a:ext uri="{FF2B5EF4-FFF2-40B4-BE49-F238E27FC236}">
                <a16:creationId xmlns:a16="http://schemas.microsoft.com/office/drawing/2014/main" id="{7D3C1E82-37ED-4E9E-BEFD-AB449FF24D4D}"/>
              </a:ext>
            </a:extLst>
          </p:cNvPr>
          <p:cNvSpPr txBox="1">
            <a:spLocks/>
          </p:cNvSpPr>
          <p:nvPr/>
        </p:nvSpPr>
        <p:spPr>
          <a:xfrm>
            <a:off x="832684" y="2551630"/>
            <a:ext cx="4983325" cy="13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SG" sz="1400" dirty="0"/>
              <a:t>Fully managed</a:t>
            </a:r>
          </a:p>
          <a:p>
            <a:r>
              <a:rPr lang="en-SG" sz="1400" dirty="0"/>
              <a:t>Public IP and FQDN (Private IP option)</a:t>
            </a:r>
          </a:p>
          <a:p>
            <a:r>
              <a:rPr lang="en-SG" sz="1400" dirty="0"/>
              <a:t>Accessed with RBAC or Azure AD</a:t>
            </a:r>
          </a:p>
          <a:p>
            <a:r>
              <a:rPr lang="en-SG" sz="1400" dirty="0"/>
              <a:t>Dynamic scale containers</a:t>
            </a:r>
          </a:p>
          <a:p>
            <a:r>
              <a:rPr lang="en-SG" sz="1400" dirty="0"/>
              <a:t>Automation of rolling updates and rollbacks of containers</a:t>
            </a:r>
          </a:p>
          <a:p>
            <a:r>
              <a:rPr lang="en-SG" sz="1400" dirty="0"/>
              <a:t>Management of storage, network traffic, and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934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Terminology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9B5FF66-74F5-4F81-86AF-6CC07EC5B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78480"/>
              </p:ext>
            </p:extLst>
          </p:nvPr>
        </p:nvGraphicFramePr>
        <p:xfrm>
          <a:off x="786150" y="1091442"/>
          <a:ext cx="4642992" cy="2960615"/>
        </p:xfrm>
        <a:graphic>
          <a:graphicData uri="http://schemas.openxmlformats.org/drawingml/2006/table">
            <a:tbl>
              <a:tblPr firstRow="1" bandRow="1">
                <a:tableStyleId>{34705F12-C8F7-42B8-ACEC-4B4F5BDFB36E}</a:tableStyleId>
              </a:tblPr>
              <a:tblGrid>
                <a:gridCol w="1006728">
                  <a:extLst>
                    <a:ext uri="{9D8B030D-6E8A-4147-A177-3AD203B41FA5}">
                      <a16:colId xmlns:a16="http://schemas.microsoft.com/office/drawing/2014/main" val="2955638016"/>
                    </a:ext>
                  </a:extLst>
                </a:gridCol>
                <a:gridCol w="3636264">
                  <a:extLst>
                    <a:ext uri="{9D8B030D-6E8A-4147-A177-3AD203B41FA5}">
                      <a16:colId xmlns:a16="http://schemas.microsoft.com/office/drawing/2014/main" val="109696307"/>
                    </a:ext>
                  </a:extLst>
                </a:gridCol>
              </a:tblGrid>
              <a:tr h="312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Term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96582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Groups of nodes with identical configurations.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11120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Individual VM running containerized applications.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55831"/>
                  </a:ext>
                </a:extLst>
              </a:tr>
              <a:tr h="640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Single instance of an application. A pod can contain multiple containers.</a:t>
                      </a:r>
                      <a:endParaRPr lang="en-US" sz="14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319131"/>
                  </a:ext>
                </a:extLst>
              </a:tr>
              <a:tr h="552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One or more identical pods managed by Kubernetes</a:t>
                      </a:r>
                      <a:r>
                        <a:rPr lang="en-US" sz="1400" b="0" i="0" dirty="0">
                          <a:solidFill>
                            <a:srgbClr val="1A1A1A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03"/>
                  </a:ext>
                </a:extLst>
              </a:tr>
              <a:tr h="351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YAML file describing a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84071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25E729E-81DC-4453-8678-DEA4162C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41" y="1488557"/>
            <a:ext cx="2916286" cy="21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Architecture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Picture 4" descr="DevOps creates containers that are stored in the ACR. The AKS cluster uses the ACR to provide Azure-managed and Customer-managed services. ">
            <a:extLst>
              <a:ext uri="{FF2B5EF4-FFF2-40B4-BE49-F238E27FC236}">
                <a16:creationId xmlns:a16="http://schemas.microsoft.com/office/drawing/2014/main" id="{84C09D33-DF11-425D-A0E9-7D3E689A0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3" y="1270502"/>
            <a:ext cx="7812454" cy="2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Networking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069BBBD-E32A-4207-B487-0FF8BE914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6" y="1445447"/>
            <a:ext cx="7761768" cy="22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Storage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007146"/>
            <a:ext cx="493431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Local storage on the node is fast and simple to use</a:t>
            </a:r>
          </a:p>
          <a:p>
            <a:r>
              <a:rPr lang="en-SG" dirty="0"/>
              <a:t>Local storage might not be available after the pod is deleted</a:t>
            </a:r>
          </a:p>
          <a:p>
            <a:r>
              <a:rPr lang="en-SG" dirty="0"/>
              <a:t>Multiple pods may share data volumes</a:t>
            </a:r>
          </a:p>
          <a:p>
            <a:r>
              <a:rPr lang="en-SG" dirty="0"/>
              <a:t>Storage could potentially be reattached to another pod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846DA0D-ED90-455C-B6B2-682AC755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60" y="1592801"/>
            <a:ext cx="3002046" cy="24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AKS and Azure Active Directory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A4BC2B-3B5C-4B67-BBBE-34576C44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312430"/>
            <a:ext cx="6996224" cy="251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Demostrations</a:t>
            </a:r>
            <a:endParaRPr sz="7200" b="1" dirty="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Key Vault</a:t>
            </a:r>
            <a:endParaRPr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376" name="Google Shape;376;p35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@walkercet</a:t>
            </a:r>
            <a:endParaRPr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hlinkClick r:id="rId3"/>
              </a:rPr>
              <a:t>https://docs.microsoft.com/en-us/</a:t>
            </a:r>
            <a:endParaRPr lang="en-US" dirty="0"/>
          </a:p>
          <a:p>
            <a:pPr marL="76200" lvl="0" indent="0">
              <a:lnSpc>
                <a:spcPct val="115000"/>
              </a:lnSpc>
              <a:buNone/>
            </a:pPr>
            <a:endParaRPr lang="en-US" sz="2400" dirty="0"/>
          </a:p>
        </p:txBody>
      </p:sp>
      <p:sp>
        <p:nvSpPr>
          <p:cNvPr id="384" name="Google Shape;384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Hello!</a:t>
            </a:r>
            <a:endParaRPr sz="60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Eng Teong Cheah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Microsoft MVP </a:t>
            </a:r>
            <a:endParaRPr sz="26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Big concept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2394538"/>
            <a:ext cx="4779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6224310" y="1351742"/>
            <a:ext cx="878284" cy="816182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Enabling MFA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040-33A6-4697-8C03-0E6DA0267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991798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</a:t>
            </a:r>
            <a:r>
              <a:rPr lang="en-SG" dirty="0"/>
              <a:t>MFA Concepts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Group Types</a:t>
            </a:r>
          </a:p>
          <a:p>
            <a:pPr marL="285750" indent="-285750"/>
            <a:r>
              <a:rPr lang="en" dirty="0"/>
              <a:t>Security groups</a:t>
            </a:r>
          </a:p>
          <a:p>
            <a:pPr marL="285750" indent="-285750"/>
            <a:r>
              <a:rPr lang="en" dirty="0"/>
              <a:t>Office 365 groups</a:t>
            </a:r>
            <a:br>
              <a:rPr lang="en" b="1" dirty="0"/>
            </a:br>
            <a:endParaRPr lang="en" b="1" dirty="0"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270167" y="1236699"/>
            <a:ext cx="2419800" cy="267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Assignment Types</a:t>
            </a:r>
          </a:p>
          <a:p>
            <a:pPr marL="285750" indent="-285750"/>
            <a:r>
              <a:rPr lang="en" dirty="0"/>
              <a:t>Assigned</a:t>
            </a:r>
          </a:p>
          <a:p>
            <a:pPr marL="285750" indent="-285750"/>
            <a:r>
              <a:rPr lang="en" dirty="0"/>
              <a:t>Dynamic User</a:t>
            </a:r>
          </a:p>
          <a:p>
            <a:pPr marL="285750" indent="-285750"/>
            <a:r>
              <a:rPr lang="en" dirty="0"/>
              <a:t>Dynamic Dev</a:t>
            </a:r>
            <a:r>
              <a:rPr lang="en-SG" dirty="0"/>
              <a:t>ice (Security groups only)</a:t>
            </a:r>
            <a:endParaRPr dirty="0"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45338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{34705F12-C8F7-42B8-ACEC-4B4F5BDFB36E}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3683125" y="481100"/>
            <a:chExt cx="270000" cy="270000"/>
          </a:xfrm>
        </p:grpSpPr>
        <p:sp>
          <p:nvSpPr>
            <p:cNvPr id="225" name="Google Shape;22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2801763" y="3752807"/>
            <a:ext cx="175959" cy="180333"/>
            <a:chOff x="3683125" y="481100"/>
            <a:chExt cx="270000" cy="270000"/>
          </a:xfrm>
        </p:grpSpPr>
        <p:sp>
          <p:nvSpPr>
            <p:cNvPr id="228" name="Google Shape;22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3854536" y="1972525"/>
            <a:ext cx="175959" cy="180333"/>
            <a:chOff x="3683125" y="481100"/>
            <a:chExt cx="270000" cy="270000"/>
          </a:xfrm>
        </p:grpSpPr>
        <p:sp>
          <p:nvSpPr>
            <p:cNvPr id="231" name="Google Shape;23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4484018" y="4090476"/>
            <a:ext cx="175959" cy="180333"/>
            <a:chOff x="3683125" y="481100"/>
            <a:chExt cx="270000" cy="270000"/>
          </a:xfrm>
        </p:grpSpPr>
        <p:sp>
          <p:nvSpPr>
            <p:cNvPr id="234" name="Google Shape;234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6"/>
          <p:cNvGrpSpPr/>
          <p:nvPr/>
        </p:nvGrpSpPr>
        <p:grpSpPr>
          <a:xfrm>
            <a:off x="6705494" y="2481578"/>
            <a:ext cx="175959" cy="180333"/>
            <a:chOff x="3683125" y="481100"/>
            <a:chExt cx="270000" cy="270000"/>
          </a:xfrm>
        </p:grpSpPr>
        <p:sp>
          <p:nvSpPr>
            <p:cNvPr id="237" name="Google Shape;237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6"/>
          <p:cNvGrpSpPr/>
          <p:nvPr/>
        </p:nvGrpSpPr>
        <p:grpSpPr>
          <a:xfrm>
            <a:off x="7381080" y="4162942"/>
            <a:ext cx="175959" cy="180333"/>
            <a:chOff x="3683125" y="481100"/>
            <a:chExt cx="270000" cy="270000"/>
          </a:xfrm>
        </p:grpSpPr>
        <p:sp>
          <p:nvSpPr>
            <p:cNvPr id="240" name="Google Shape;240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w="28575" cap="flat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4" y="1754794"/>
            <a:ext cx="634333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Security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2" name="Google Shape;272;p29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9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575" y="-2286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46" name="Google Shape;34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5290100" y="851275"/>
            <a:ext cx="2598600" cy="34410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57" name="Google Shape;357;p33"/>
          <p:cNvGrpSpPr/>
          <p:nvPr/>
        </p:nvGrpSpPr>
        <p:grpSpPr>
          <a:xfrm>
            <a:off x="5225402" y="465959"/>
            <a:ext cx="2736410" cy="4222433"/>
            <a:chOff x="2112475" y="238125"/>
            <a:chExt cx="3395050" cy="5238750"/>
          </a:xfrm>
        </p:grpSpPr>
        <p:sp>
          <p:nvSpPr>
            <p:cNvPr id="358" name="Google Shape;358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/>
          <p:nvPr/>
        </p:nvSpPr>
        <p:spPr>
          <a:xfrm>
            <a:off x="2483112" y="596100"/>
            <a:ext cx="4140581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2653235" y="755503"/>
            <a:ext cx="3800100" cy="22557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1800">
              <a:highlight>
                <a:srgbClr val="ECEFF1"/>
              </a:highlight>
            </a:endParaRPr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Titles: </a:t>
            </a:r>
            <a:r>
              <a:rPr lang="en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1E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091EA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Blue </a:t>
            </a:r>
            <a:r>
              <a:rPr lang="en" sz="1400" b="1">
                <a:solidFill>
                  <a:srgbClr val="0091EA"/>
                </a:solidFill>
              </a:rPr>
              <a:t>#0091ea</a:t>
            </a:r>
            <a:endParaRPr sz="1400" b="1">
              <a:solidFill>
                <a:srgbClr val="0091EA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Dark gray </a:t>
            </a:r>
            <a:r>
              <a:rPr lang="en" sz="1400" b="1"/>
              <a:t>#263238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Medium gray </a:t>
            </a:r>
            <a:r>
              <a:rPr lang="en" sz="1400" b="1">
                <a:solidFill>
                  <a:srgbClr val="607D8B"/>
                </a:solidFill>
              </a:rPr>
              <a:t>#607d8b</a:t>
            </a:r>
            <a:endParaRPr sz="1400" b="1">
              <a:solidFill>
                <a:srgbClr val="607D8B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Light gray </a:t>
            </a:r>
            <a:r>
              <a:rPr lang="en" sz="1400" b="1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sz="1400" b="1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98" name="Google Shape;398;p3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400" name="Google Shape;400;p3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415" name="Google Shape;415;p3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421" name="Google Shape;421;p3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429" name="Google Shape;429;p3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435" name="Google Shape;435;p3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443" name="Google Shape;443;p3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452" name="Google Shape;452;p3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455" name="Google Shape;45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458" name="Google Shape;458;p3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462" name="Google Shape;462;p3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470" name="Google Shape;470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483" name="Google Shape;483;p3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486" name="Google Shape;486;p3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492" name="Google Shape;492;p3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495" name="Google Shape;495;p3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503" name="Google Shape;503;p3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509" name="Google Shape;509;p3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518" name="Google Shape;51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523" name="Google Shape;523;p3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528" name="Google Shape;528;p3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533" name="Google Shape;533;p3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536" name="Google Shape;536;p3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539" name="Google Shape;539;p3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543" name="Google Shape;543;p3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546" name="Google Shape;546;p3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557" name="Google Shape;557;p3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561" name="Google Shape;561;p3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564" name="Google Shape;564;p3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569" name="Google Shape;569;p3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574" name="Google Shape;574;p3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581" name="Google Shape;581;p3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591" name="Google Shape;591;p3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595" name="Google Shape;595;p3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599" name="Google Shape;599;p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605" name="Google Shape;605;p3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608" name="Google Shape;608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616" name="Google Shape;616;p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623" name="Google Shape;623;p3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626" name="Google Shape;626;p3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635" name="Google Shape;635;p3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644" name="Google Shape;644;p3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647" name="Google Shape;647;p3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654" name="Google Shape;654;p3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662" name="Google Shape;662;p3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666" name="Google Shape;666;p3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673" name="Google Shape;673;p3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677" name="Google Shape;677;p3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681" name="Google Shape;681;p3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687" name="Google Shape;687;p3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715" name="Google Shape;715;p3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739" name="Google Shape;739;p3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754" name="Google Shape;754;p3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758" name="Google Shape;758;p3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765" name="Google Shape;765;p3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774" name="Google Shape;774;p3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778" name="Google Shape;778;p3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784" name="Google Shape;784;p3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792" name="Google Shape;792;p3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799" name="Google Shape;799;p3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809" name="Google Shape;809;p3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821" name="Google Shape;821;p3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827" name="Google Shape;827;p3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835" name="Google Shape;835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838" name="Google Shape;838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841" name="Google Shape;841;p3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3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51" name="Google Shape;851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58" name="Google Shape;858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63" name="Google Shape;863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867" name="Google Shape;867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73" name="Google Shape;873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77" name="Google Shape;877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82" name="Google Shape;882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88" name="Google Shape;888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95" name="Google Shape;895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98" name="Google Shape;898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02" name="Google Shape;902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09" name="Google Shape;909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4" name="Google Shape;914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15" name="Google Shape;915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19" name="Google Shape;919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20" name="Google Shape;920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0" name="Google Shape;930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37" name="Google Shape;937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42" name="Google Shape;942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48" name="Google Shape;948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55" name="Google Shape;955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60" name="Google Shape;960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965" name="Google Shape;965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0" name="Google Shape;970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971" name="Google Shape;97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1" name="Google Shape;981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82" name="Google Shape;982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5" name="Google Shape;985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86" name="Google Shape;98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6" name="Google Shape;996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97" name="Google Shape;997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1" name="Google Shape;1001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02" name="Google Shape;1002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2" name="Google Shape;1012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13" name="Google Shape;1013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21" name="Google Shape;1021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26" name="Google Shape;1026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31" name="Google Shape;1031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37" name="Google Shape;1037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44" name="Google Shape;1044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48" name="Google Shape;1048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54" name="Google Shape;1054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61" name="Google Shape;1061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065" name="Google Shape;1065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070" name="Google Shape;1070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77" name="Google Shape;1077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85" name="Google Shape;1085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90" name="Google Shape;1090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94" name="Google Shape;1094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98" name="Google Shape;1098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03" name="Google Shape;1103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08" name="Google Shape;1108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14" name="Google Shape;1114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21" name="Google Shape;1121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29" name="Google Shape;1129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42" name="Google Shape;1142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47" name="Google Shape;1147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51" name="Google Shape;1151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58" name="Google Shape;1158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167" name="Google Shape;1167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9" name="Google Shape;1179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80" name="Google Shape;1180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93" name="Google Shape;1193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06" name="Google Shape;1206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13" name="Google Shape;1213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29" name="Google Shape;1229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35" name="Google Shape;1235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36" name="Google Shape;1236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40" name="Google Shape;1240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44" name="Google Shape;1244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7" name="Google Shape;1247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48" name="Google Shape;1248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1" name="Google Shape;1251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52" name="Google Shape;1252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61" name="Google Shape;1261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86" name="Google Shape;1286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87" name="Google Shape;128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90" name="Google Shape;1290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93" name="Google Shape;1293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5" name="Google Shape;1295;p3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96" name="Google Shape;1296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0"/>
          <p:cNvSpPr txBox="1"/>
          <p:nvPr/>
        </p:nvSpPr>
        <p:spPr>
          <a:xfrm>
            <a:off x="2163850" y="83810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648975" y="79471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1304" name="Google Shape;1304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1" name="Google Shape;1311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12" name="Google Shape;1312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13" name="Google Shape;1313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4" name="Google Shape;1314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5" name="Google Shape;1315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16" name="Google Shape;1316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7" name="Google Shape;1317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18" name="Google Shape;1318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19" name="Google Shape;1319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0" name="Google Shape;1320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21" name="Google Shape;1321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22" name="Google Shape;1322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23" name="Google Shape;1323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Identity Platform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OAuth 2.0 and OpenID Connect standard-compliant authentication service</a:t>
            </a:r>
          </a:p>
          <a:p>
            <a:r>
              <a:rPr lang="en-SG" dirty="0"/>
              <a:t>Open-source libraries</a:t>
            </a:r>
          </a:p>
          <a:p>
            <a:r>
              <a:rPr lang="en-SG" dirty="0"/>
              <a:t>Application management portal</a:t>
            </a:r>
          </a:p>
          <a:p>
            <a:r>
              <a:rPr lang="en-SG" dirty="0"/>
              <a:t>Application configuration API and PowerShell</a:t>
            </a:r>
          </a:p>
          <a:p>
            <a:r>
              <a:rPr lang="en-SG" dirty="0"/>
              <a:t>Developer content</a:t>
            </a:r>
          </a:p>
        </p:txBody>
      </p:sp>
    </p:spTree>
    <p:extLst>
      <p:ext uri="{BB962C8B-B14F-4D97-AF65-F5344CB8AC3E}">
        <p14:creationId xmlns:p14="http://schemas.microsoft.com/office/powerpoint/2010/main" val="114699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AD Application Scenarios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/>
              <a:t>Single page frontends run in a browser</a:t>
            </a:r>
          </a:p>
          <a:p>
            <a:r>
              <a:rPr lang="en-SG" sz="1800" dirty="0"/>
              <a:t>Web browser to a web application</a:t>
            </a:r>
          </a:p>
          <a:p>
            <a:r>
              <a:rPr lang="en-SG" sz="1800" dirty="0"/>
              <a:t>Web API on behalf of a user</a:t>
            </a:r>
          </a:p>
          <a:p>
            <a:r>
              <a:rPr lang="en-SG" sz="1800" dirty="0"/>
              <a:t>Web applications that need resources from a web API</a:t>
            </a:r>
          </a:p>
          <a:p>
            <a:r>
              <a:rPr lang="en-SG" sz="1800" dirty="0"/>
              <a:t>Daemon or server application that needs resources from a web API</a:t>
            </a:r>
          </a:p>
        </p:txBody>
      </p:sp>
      <p:pic>
        <p:nvPicPr>
          <p:cNvPr id="7" name="Picture 6" descr="A service principal is created by an application and used to authenticate the user. ">
            <a:extLst>
              <a:ext uri="{FF2B5EF4-FFF2-40B4-BE49-F238E27FC236}">
                <a16:creationId xmlns:a16="http://schemas.microsoft.com/office/drawing/2014/main" id="{FE69E87A-A2E0-4FD7-96BA-D3C6D4CE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98" y="1101338"/>
            <a:ext cx="3007386" cy="29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Registration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/>
              <a:t>Any application that outsources authentication to Azure AD must be registered in a directory</a:t>
            </a:r>
          </a:p>
          <a:p>
            <a:r>
              <a:rPr lang="en-SG" sz="1800" dirty="0"/>
              <a:t>Registration creates token information including a unique application id, one or more endpoints, and an application secret</a:t>
            </a:r>
          </a:p>
        </p:txBody>
      </p:sp>
      <p:pic>
        <p:nvPicPr>
          <p:cNvPr id="6" name="Picture 5" descr="Screenshot of the Register an application page. Accounts in this organizational directory only is selected. ">
            <a:extLst>
              <a:ext uri="{FF2B5EF4-FFF2-40B4-BE49-F238E27FC236}">
                <a16:creationId xmlns:a16="http://schemas.microsoft.com/office/drawing/2014/main" id="{B72A9AB5-8676-4FE7-8CD9-E7309121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84" y="1128980"/>
            <a:ext cx="3430200" cy="28855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26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Graph Permissions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Applications are authorized to call APIs when they are granted permissions by users/admins as part of the consent process</a:t>
            </a:r>
          </a:p>
          <a:p>
            <a:r>
              <a:rPr lang="en-SG" dirty="0"/>
              <a:t>Delegated permissions are used by apps that have a signed-in user present</a:t>
            </a:r>
          </a:p>
          <a:p>
            <a:r>
              <a:rPr lang="en-SG" dirty="0"/>
              <a:t>Application permissions are used by apps that run without a signed-in user present</a:t>
            </a:r>
          </a:p>
        </p:txBody>
      </p:sp>
    </p:spTree>
    <p:extLst>
      <p:ext uri="{BB962C8B-B14F-4D97-AF65-F5344CB8AC3E}">
        <p14:creationId xmlns:p14="http://schemas.microsoft.com/office/powerpoint/2010/main" val="157848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 Certificates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3924073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800" dirty="0"/>
              <a:t>Enable require incoming certificate</a:t>
            </a:r>
          </a:p>
          <a:p>
            <a:r>
              <a:rPr lang="en-SG" sz="1800" dirty="0"/>
              <a:t>Basic app plan tier or above</a:t>
            </a:r>
          </a:p>
          <a:p>
            <a:r>
              <a:rPr lang="en-SG" sz="1800" dirty="0"/>
              <a:t>Requires HTTPs</a:t>
            </a:r>
          </a:p>
          <a:p>
            <a:r>
              <a:rPr lang="en-SG" sz="1800" dirty="0"/>
              <a:t>Private or public certificates</a:t>
            </a:r>
          </a:p>
          <a:p>
            <a:r>
              <a:rPr lang="en-SG" sz="1800" dirty="0"/>
              <a:t>Allow anonymous access with an exclusion path</a:t>
            </a:r>
          </a:p>
        </p:txBody>
      </p:sp>
      <p:pic>
        <p:nvPicPr>
          <p:cNvPr id="7" name="Picture 3" descr="Screenshot of the TLS/SSL settings page. HTTPS only is On and TLS version is 1.2. ">
            <a:extLst>
              <a:ext uri="{FF2B5EF4-FFF2-40B4-BE49-F238E27FC236}">
                <a16:creationId xmlns:a16="http://schemas.microsoft.com/office/drawing/2014/main" id="{E861274B-9693-46C3-B74C-EE9D36EE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7" y="822414"/>
            <a:ext cx="3390162" cy="34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7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Azure Container Registry (ACR)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437F7FB4-C826-4227-8A92-3DAF848C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dirty="0"/>
              <a:t>Docker registry service</a:t>
            </a:r>
          </a:p>
          <a:p>
            <a:r>
              <a:rPr lang="en-SG" dirty="0"/>
              <a:t>Private and hosted in Azure</a:t>
            </a:r>
          </a:p>
          <a:p>
            <a:r>
              <a:rPr lang="en-SG" dirty="0"/>
              <a:t>Build, store, and manage images</a:t>
            </a:r>
          </a:p>
          <a:p>
            <a:r>
              <a:rPr lang="en-SG" dirty="0"/>
              <a:t>Push and pull with the Docker CLI or the Azure CLI</a:t>
            </a:r>
          </a:p>
          <a:p>
            <a:r>
              <a:rPr lang="en-SG" dirty="0"/>
              <a:t>Access with Azure AD</a:t>
            </a:r>
          </a:p>
          <a:p>
            <a:r>
              <a:rPr lang="en-SG" dirty="0"/>
              <a:t>RBAC to assign permissions</a:t>
            </a:r>
          </a:p>
          <a:p>
            <a:r>
              <a:rPr lang="en-SG" dirty="0"/>
              <a:t>Automate using DevOps</a:t>
            </a:r>
          </a:p>
        </p:txBody>
      </p:sp>
    </p:spTree>
    <p:extLst>
      <p:ext uri="{BB962C8B-B14F-4D97-AF65-F5344CB8AC3E}">
        <p14:creationId xmlns:p14="http://schemas.microsoft.com/office/powerpoint/2010/main" val="90938462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1046</Words>
  <Application>Microsoft Office PowerPoint</Application>
  <PresentationFormat>On-screen Show (16:9)</PresentationFormat>
  <Paragraphs>226</Paragraphs>
  <Slides>39</Slides>
  <Notes>39</Notes>
  <HiddenSlides>29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Roboto Slab</vt:lpstr>
      <vt:lpstr>Montserrat</vt:lpstr>
      <vt:lpstr>Arial</vt:lpstr>
      <vt:lpstr>Source Sans Pro</vt:lpstr>
      <vt:lpstr>Calibri</vt:lpstr>
      <vt:lpstr>Cordelia template</vt:lpstr>
      <vt:lpstr>Application Security App Security</vt:lpstr>
      <vt:lpstr>Hello!</vt:lpstr>
      <vt:lpstr> App Security</vt:lpstr>
      <vt:lpstr>Microsoft Identity Platform</vt:lpstr>
      <vt:lpstr>Azure AD Application Scenarios</vt:lpstr>
      <vt:lpstr>App Registration</vt:lpstr>
      <vt:lpstr>Microsoft Graph Permissions</vt:lpstr>
      <vt:lpstr>Web App Certificates</vt:lpstr>
      <vt:lpstr>Azure Container Registry (ACR)</vt:lpstr>
      <vt:lpstr>Azure Container Registry (ACR) Authentication</vt:lpstr>
      <vt:lpstr>Azure Kubernetes Service (AKS)</vt:lpstr>
      <vt:lpstr>AKS Terminology</vt:lpstr>
      <vt:lpstr>AKS Architecture</vt:lpstr>
      <vt:lpstr>AKS Networking</vt:lpstr>
      <vt:lpstr>AKS Storage</vt:lpstr>
      <vt:lpstr>AKS and Azure Active Directory</vt:lpstr>
      <vt:lpstr>Demostrations</vt:lpstr>
      <vt:lpstr>Thanks!</vt:lpstr>
      <vt:lpstr>References</vt:lpstr>
      <vt:lpstr>Big concept</vt:lpstr>
      <vt:lpstr>A picture is worth a thousand words</vt:lpstr>
      <vt:lpstr>Enabling MFA</vt:lpstr>
      <vt:lpstr>Azure MFA Concepts</vt:lpstr>
      <vt:lpstr>PowerPoint Presentation</vt:lpstr>
      <vt:lpstr>Use charts to explain your ideas</vt:lpstr>
      <vt:lpstr>Or diagrams to explain complex ideas</vt:lpstr>
      <vt:lpstr>And tables to compare data</vt:lpstr>
      <vt:lpstr>Maps</vt:lpstr>
      <vt:lpstr>89,526,124$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Azure Active Directory</dc:title>
  <dc:creator>cheahengsoon</dc:creator>
  <cp:lastModifiedBy>Eng Teong Cheah</cp:lastModifiedBy>
  <cp:revision>107</cp:revision>
  <dcterms:modified xsi:type="dcterms:W3CDTF">2021-03-07T04:10:49Z</dcterms:modified>
</cp:coreProperties>
</file>