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076138162" r:id="rId6"/>
    <p:sldId id="2076138163" r:id="rId7"/>
    <p:sldId id="2076138176" r:id="rId8"/>
    <p:sldId id="2076138161" r:id="rId9"/>
    <p:sldId id="2076138164" r:id="rId10"/>
    <p:sldId id="2076138165" r:id="rId11"/>
    <p:sldId id="2076138177" r:id="rId12"/>
    <p:sldId id="2076138166" r:id="rId13"/>
    <p:sldId id="2076138178" r:id="rId14"/>
    <p:sldId id="2076138179" r:id="rId15"/>
    <p:sldId id="2076138175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6F2"/>
    <a:srgbClr val="50E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216CB-350A-4854-857B-7D44090FBF7E}" v="15" dt="2020-10-06T02:48:3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8DD4-6AF7-42E6-B711-718B416531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FCEA2-3847-4777-AD2D-092B9AEBE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658EF8E-28B9-4C06-B518-F15F231D938E}"/>
              </a:ext>
            </a:extLst>
          </p:cNvPr>
          <p:cNvGrpSpPr/>
          <p:nvPr userDrawn="1"/>
        </p:nvGrpSpPr>
        <p:grpSpPr>
          <a:xfrm>
            <a:off x="1524000" y="0"/>
            <a:ext cx="11072801" cy="6858000"/>
            <a:chOff x="1524000" y="0"/>
            <a:chExt cx="11072801" cy="685800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9BC3BD0F-89EB-4E9F-884E-A88A75FAFAD6}"/>
                </a:ext>
              </a:extLst>
            </p:cNvPr>
            <p:cNvSpPr/>
            <p:nvPr userDrawn="1"/>
          </p:nvSpPr>
          <p:spPr>
            <a:xfrm>
              <a:off x="1524000" y="0"/>
              <a:ext cx="10668000" cy="685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1000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612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50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rocess 20">
              <a:extLst>
                <a:ext uri="{FF2B5EF4-FFF2-40B4-BE49-F238E27FC236}">
                  <a16:creationId xmlns:a16="http://schemas.microsoft.com/office/drawing/2014/main" id="{78C8D2A4-E4FC-4359-9531-081BE96D2E17}"/>
                </a:ext>
              </a:extLst>
            </p:cNvPr>
            <p:cNvSpPr/>
            <p:nvPr userDrawn="1"/>
          </p:nvSpPr>
          <p:spPr>
            <a:xfrm>
              <a:off x="1928801" y="0"/>
              <a:ext cx="10668000" cy="685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10000 h 10000"/>
                <a:gd name="connsiteX1" fmla="*/ 3612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612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34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3790C4-B84A-4080-A051-7674ABD0CE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9251" y="2249390"/>
            <a:ext cx="8105350" cy="268953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70BA-85D7-4D64-9BE9-8297CEEB59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9251" y="5084530"/>
            <a:ext cx="8105350" cy="12623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BE29531-6FBE-4292-AC22-F12F8A45A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" y="263638"/>
            <a:ext cx="1281879" cy="1134458"/>
          </a:xfrm>
          <a:prstGeom prst="rect">
            <a:avLst/>
          </a:prstGeom>
        </p:spPr>
      </p:pic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62375BCD-892F-44DB-A50A-9BED1F5912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39" y="263852"/>
            <a:ext cx="2935982" cy="567015"/>
          </a:xfrm>
        </p:spPr>
        <p:txBody>
          <a:bodyPr lIns="182880" tIns="146304" rIns="182880" bIns="146304"/>
          <a:lstStyle>
            <a:lvl1pPr marL="0" indent="0" algn="l">
              <a:buNone/>
              <a:defRPr sz="196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3690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9 3.7037E-7 L 3.75E-6 3.7037E-7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9 3.7037E-7 L 3.75E-6 3.7037E-7 " pathEditMode="relative" rAng="0" ptsTypes="AA">
                      <p:cBhvr>
                        <p:cTn dur="95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9" y="0"/>
                    </p:animMotion>
                  </p:childTnLst>
                </p:cTn>
              </p:par>
            </p:tnLst>
          </p:tmpl>
        </p:tmplLst>
      </p:bldP>
      <p:bldP spid="27" grpId="2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8560BE7-F85F-4322-99FC-9D44CAF0FF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01C08BE-089E-4205-9A73-A648858F9E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2ACD2-D09A-4274-A122-29D4BFDB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3AF7-D8A2-411B-B334-569399A9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A8630-CB20-4EFE-8146-4D68A9F8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8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7A66B72-C512-4327-9595-ABF2463875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DD9B8E6-F9C7-4DEF-A183-830A1434C4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E9C72-2336-4E5B-A611-03728E96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6F5D4-7963-4DC1-B292-1D0A70771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C3049-6FD6-4190-A5FA-8A1806E67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75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72891E-D70F-4EA3-A273-3B936005D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2816B05-C76C-42F5-B069-757036C8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sp>
        <p:nvSpPr>
          <p:cNvPr id="9" name="Picture Placeholder 8" descr="Drag &amp; drop your photo here or click or tap icon below to insert">
            <a:extLst>
              <a:ext uri="{FF2B5EF4-FFF2-40B4-BE49-F238E27FC236}">
                <a16:creationId xmlns:a16="http://schemas.microsoft.com/office/drawing/2014/main" id="{38933055-1409-4A32-875D-711A950170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34000" y="0"/>
            <a:ext cx="6858000" cy="6858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tIns="91440" bIns="91440" anchor="t" anchorCtr="0">
            <a:noAutofit/>
          </a:bodyPr>
          <a:lstStyle>
            <a:lvl1pPr marL="0" indent="0" algn="ctr">
              <a:buFont typeface="+mj-lt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153325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C56F19-C10F-4F58-94E7-124B294C83AB}"/>
              </a:ext>
            </a:extLst>
          </p:cNvPr>
          <p:cNvSpPr txBox="1">
            <a:spLocks/>
          </p:cNvSpPr>
          <p:nvPr userDrawn="1"/>
        </p:nvSpPr>
        <p:spPr>
          <a:xfrm>
            <a:off x="7126887" y="2731181"/>
            <a:ext cx="4795873" cy="1395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5" kern="12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Square photo layout 2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31F82F6-FD5F-4B4E-8746-A79429427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9" name="Picture Placeholder 8" descr="Drag &amp; drop your photo here or click or tap icon below to insert">
            <a:extLst>
              <a:ext uri="{FF2B5EF4-FFF2-40B4-BE49-F238E27FC236}">
                <a16:creationId xmlns:a16="http://schemas.microsoft.com/office/drawing/2014/main" id="{C7D6E02E-F401-45BC-BA72-D077243939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6858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tIns="91440" bIns="91440" anchor="t" anchorCtr="0">
            <a:noAutofit/>
          </a:bodyPr>
          <a:lstStyle>
            <a:lvl1pPr marL="0" indent="0" algn="ctr">
              <a:buFont typeface="+mj-lt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133662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DF5E9EC-8B24-4B38-86FE-F7836B5E2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16F17D3-9886-485C-BDEE-2EF9A44882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9D7C18E2-722D-44CD-89DD-8F4F83D8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E1EA-68F3-400A-B7BB-2DB0212F3B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5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660B4ABC-1925-4314-B0E7-82725335F1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4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97640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54739A7-15E8-4615-888A-FF6005E2B076}"/>
              </a:ext>
            </a:extLst>
          </p:cNvPr>
          <p:cNvSpPr/>
          <p:nvPr userDrawn="1"/>
        </p:nvSpPr>
        <p:spPr>
          <a:xfrm>
            <a:off x="0" y="12686"/>
            <a:ext cx="12192000" cy="117649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F78786A-131C-4F54-BCD3-8D10FB7D1A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389456-F13F-4655-8336-52F7CDABD7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9D73E5-90D0-414E-A199-2ECD92CF5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3B9A73D-2A50-4B9C-A98B-5D38BB75E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31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0B6552C-C2D2-4DAB-BF30-82FDD1606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0CFCAE2-89F6-4EE3-9AB5-6B533B9138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E6392FEF-BFBD-4274-912C-888958940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35537"/>
            <a:ext cx="3632388" cy="2583813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5FE7718E-2513-4258-8496-EF31A9B6D8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81364" y="2135537"/>
            <a:ext cx="3623050" cy="2583813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53EFF151-276F-47A7-BFE5-A9E9A1BE02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26963" y="2135536"/>
            <a:ext cx="3634002" cy="2583814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360B4A-4FE4-4988-AABE-D66EC6EEEA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10C11A1-A215-41FC-B88B-6F3D1D17BC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4927922"/>
            <a:ext cx="3623050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14AB751-8729-4064-9B18-5E80A9A089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4927922"/>
            <a:ext cx="363052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37DD0E7-8EA9-453F-AA92-EDED341FE5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</a:t>
            </a:r>
          </a:p>
        </p:txBody>
      </p:sp>
    </p:spTree>
    <p:extLst>
      <p:ext uri="{BB962C8B-B14F-4D97-AF65-F5344CB8AC3E}">
        <p14:creationId xmlns:p14="http://schemas.microsoft.com/office/powerpoint/2010/main" val="87217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93B2-9444-4879-B77C-53B1F09A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053F-0FAF-4654-A248-21EB51EA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F218E89-7224-42F1-B0B9-4F4488E1B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F0D39A1-1053-483E-A4B8-972A57D5C1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FDA1-4154-4896-BCB1-71025E455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57A99-72D1-426C-B008-6DB7BEBC2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section title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D4057AA-B0F4-40D6-8B8D-7E1342AD2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" y="263638"/>
            <a:ext cx="1281879" cy="11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62FD36-9A42-4F6D-AA6E-811FE63F74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0888" y="209652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B608BEC-5AED-4562-BB82-7E502921CE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0889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4D86FAC-2CB0-4B62-83E5-9732BC9BF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" y="2108693"/>
            <a:ext cx="1281879" cy="11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FDA1-4154-4896-BCB1-71025E45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57A99-72D1-426C-B008-6DB7BEBC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08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50A8B4B-2FB2-487F-97B5-A5197AA3F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A458EF9-1C9F-4E49-81DB-463D7BD1A1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F58F0-5D0A-4EB1-9646-7FF4C65F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61D2-D949-4F07-AFCA-C34E950FD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FAAC0-D25E-4007-936B-3E88E9B8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9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E5013F7-E3DD-4295-8BE7-B75B79C51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AA3685D-2A9B-4AEF-B3FA-0A48D1429C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9EA88-2084-4297-AEA8-4A488BB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3E772-30D3-41CB-BA98-6F50EBED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0AC31-8BA4-45AC-BA82-CD1B793A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C5924-9D85-4A38-B09B-97CBE22C4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2A4B6-ABF6-47FF-BCB6-AF112F231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55410-82A7-4EF1-86DC-713E6F88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B7AC3-B4B5-4C36-870C-962B78B0595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2B8CF-060F-4CF0-8A50-CBB0D8B2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68D6-C082-4E85-94F4-1143E2C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5CFA86-5948-4B5F-A44B-F81B4C65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AE6C444-2B16-47E9-8827-7EC390180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8880" cy="93202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78DA944-9E95-467E-BC0F-CED57034ED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5927019"/>
            <a:ext cx="2466107" cy="930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8795B-D481-4FA2-8648-9445A8BD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15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75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76183-7DBC-4004-BE16-3532908F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3BDE-6C16-48E1-8020-15317995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129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65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5" r:id="rId12"/>
    <p:sldLayoutId id="2147483663" r:id="rId13"/>
    <p:sldLayoutId id="2147483664" r:id="rId14"/>
    <p:sldLayoutId id="2147483661" r:id="rId15"/>
    <p:sldLayoutId id="214748366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31" Type="http://schemas.openxmlformats.org/officeDocument/2006/relationships/image" Target="../media/image39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svg"/><Relationship Id="rId18" Type="http://schemas.openxmlformats.org/officeDocument/2006/relationships/image" Target="../media/image46.png"/><Relationship Id="rId26" Type="http://schemas.openxmlformats.org/officeDocument/2006/relationships/image" Target="../media/image26.png"/><Relationship Id="rId21" Type="http://schemas.openxmlformats.org/officeDocument/2006/relationships/image" Target="../media/image49.svg"/><Relationship Id="rId34" Type="http://schemas.openxmlformats.org/officeDocument/2006/relationships/image" Target="../media/image54.png"/><Relationship Id="rId7" Type="http://schemas.openxmlformats.org/officeDocument/2006/relationships/image" Target="../media/image15.svg"/><Relationship Id="rId12" Type="http://schemas.openxmlformats.org/officeDocument/2006/relationships/image" Target="../media/image42.png"/><Relationship Id="rId17" Type="http://schemas.openxmlformats.org/officeDocument/2006/relationships/image" Target="../media/image45.svg"/><Relationship Id="rId25" Type="http://schemas.openxmlformats.org/officeDocument/2006/relationships/image" Target="../media/image39.svg"/><Relationship Id="rId33" Type="http://schemas.openxmlformats.org/officeDocument/2006/relationships/image" Target="../media/image53.svg"/><Relationship Id="rId2" Type="http://schemas.openxmlformats.org/officeDocument/2006/relationships/image" Target="../media/image1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8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5" Type="http://schemas.openxmlformats.org/officeDocument/2006/relationships/image" Target="../media/image41.svg"/><Relationship Id="rId15" Type="http://schemas.openxmlformats.org/officeDocument/2006/relationships/image" Target="../media/image23.svg"/><Relationship Id="rId23" Type="http://schemas.openxmlformats.org/officeDocument/2006/relationships/image" Target="../media/image37.svg"/><Relationship Id="rId28" Type="http://schemas.openxmlformats.org/officeDocument/2006/relationships/image" Target="../media/image34.png"/><Relationship Id="rId36" Type="http://schemas.openxmlformats.org/officeDocument/2006/relationships/image" Target="../media/image56.png"/><Relationship Id="rId10" Type="http://schemas.openxmlformats.org/officeDocument/2006/relationships/image" Target="../media/image18.png"/><Relationship Id="rId19" Type="http://schemas.openxmlformats.org/officeDocument/2006/relationships/image" Target="../media/image47.svg"/><Relationship Id="rId31" Type="http://schemas.openxmlformats.org/officeDocument/2006/relationships/image" Target="../media/image51.svg"/><Relationship Id="rId4" Type="http://schemas.openxmlformats.org/officeDocument/2006/relationships/image" Target="../media/image40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6.png"/><Relationship Id="rId27" Type="http://schemas.openxmlformats.org/officeDocument/2006/relationships/image" Target="../media/image27.svg"/><Relationship Id="rId30" Type="http://schemas.openxmlformats.org/officeDocument/2006/relationships/image" Target="../media/image50.png"/><Relationship Id="rId35" Type="http://schemas.openxmlformats.org/officeDocument/2006/relationships/image" Target="../media/image55.svg"/><Relationship Id="rId8" Type="http://schemas.openxmlformats.org/officeDocument/2006/relationships/image" Target="../media/image16.png"/><Relationship Id="rId3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B3B1-374C-4DAC-BA5B-923DBEA1F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Weekend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2DAE4-C18A-40EF-BDED-6B3F5C591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Machine Learning SDK for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117C3-F985-4220-AE0E-87D85C7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Code-based configuration for machine learning assets:</a:t>
            </a:r>
          </a:p>
          <a:p>
            <a:r>
              <a:rPr lang="en-US" sz="2400" dirty="0"/>
              <a:t>Automate repeatable asset creation</a:t>
            </a:r>
          </a:p>
          <a:p>
            <a:r>
              <a:rPr lang="en-US" sz="2400" dirty="0"/>
              <a:t>Ensure consistency across development, test, and production environments</a:t>
            </a:r>
          </a:p>
          <a:p>
            <a:r>
              <a:rPr lang="en-US" sz="2400" dirty="0"/>
              <a:t>Incorporate machine learning asset configuration into DevOps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35FD75-32D1-4192-B4F7-E6C372821526}"/>
              </a:ext>
            </a:extLst>
          </p:cNvPr>
          <p:cNvSpPr/>
          <p:nvPr/>
        </p:nvSpPr>
        <p:spPr bwMode="auto">
          <a:xfrm>
            <a:off x="838199" y="3535517"/>
            <a:ext cx="9882018" cy="59876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azureml-sdk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36462-A022-466E-B022-60546B5A5224}"/>
              </a:ext>
            </a:extLst>
          </p:cNvPr>
          <p:cNvSpPr/>
          <p:nvPr/>
        </p:nvSpPr>
        <p:spPr bwMode="auto">
          <a:xfrm>
            <a:off x="838199" y="4370235"/>
            <a:ext cx="9882018" cy="230302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azureml.core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import Workspace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Workspace.from_config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compute_name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ws.compute_targets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   compute =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ws.compute_targets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compute_name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   print(compute.name, ":",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compute.type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18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CLI Extension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117C3-F985-4220-AE0E-87D85C7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Machine Learning commands for the Azure CLI</a:t>
            </a:r>
          </a:p>
          <a:p>
            <a:r>
              <a:rPr lang="en-US" sz="2800" dirty="0"/>
              <a:t>Cross-platform command-line management of Azure Machine Learning assets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5EA60-59D4-48BE-ACF8-E6A4AD07CCF6}"/>
              </a:ext>
            </a:extLst>
          </p:cNvPr>
          <p:cNvSpPr/>
          <p:nvPr/>
        </p:nvSpPr>
        <p:spPr bwMode="auto">
          <a:xfrm>
            <a:off x="838199" y="3429000"/>
            <a:ext cx="9882018" cy="59876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az extension add -n azure-cli-ml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74272-8413-4D3E-A5B5-8C920C8E6159}"/>
              </a:ext>
            </a:extLst>
          </p:cNvPr>
          <p:cNvSpPr/>
          <p:nvPr/>
        </p:nvSpPr>
        <p:spPr bwMode="auto">
          <a:xfrm>
            <a:off x="838199" y="4486515"/>
            <a:ext cx="9882018" cy="59876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ml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computetarget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list -g '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aml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-resources' -w '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aml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-workspace'</a:t>
            </a:r>
          </a:p>
        </p:txBody>
      </p:sp>
    </p:spTree>
    <p:extLst>
      <p:ext uri="{BB962C8B-B14F-4D97-AF65-F5344CB8AC3E}">
        <p14:creationId xmlns:p14="http://schemas.microsoft.com/office/powerpoint/2010/main" val="150681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Instances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117C3-F985-4220-AE0E-87D85C7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and </a:t>
            </a:r>
            <a:r>
              <a:rPr lang="en-US" dirty="0" err="1"/>
              <a:t>JupyterLab</a:t>
            </a:r>
            <a:r>
              <a:rPr lang="en-US" dirty="0"/>
              <a:t> servers in your workspace</a:t>
            </a:r>
          </a:p>
          <a:p>
            <a:r>
              <a:rPr lang="en-US" dirty="0"/>
              <a:t>Choose the compute specifications you need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13ED14-2D39-4852-A684-8DB4689F827E}"/>
              </a:ext>
            </a:extLst>
          </p:cNvPr>
          <p:cNvGrpSpPr/>
          <p:nvPr/>
        </p:nvGrpSpPr>
        <p:grpSpPr>
          <a:xfrm>
            <a:off x="1044367" y="2747841"/>
            <a:ext cx="9417614" cy="3908246"/>
            <a:chOff x="1044367" y="2747841"/>
            <a:chExt cx="9417614" cy="3908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1DE210-11CD-424D-8764-A9E210AF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367" y="2747841"/>
              <a:ext cx="5143488" cy="35415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A321E-BC5B-487D-975B-A5FCD036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0360" y="3148098"/>
              <a:ext cx="5091621" cy="3507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8A7138C-A787-4097-9677-8AF7B468168F}"/>
                </a:ext>
              </a:extLst>
            </p:cNvPr>
            <p:cNvCxnSpPr/>
            <p:nvPr/>
          </p:nvCxnSpPr>
          <p:spPr>
            <a:xfrm>
              <a:off x="4015006" y="4465243"/>
              <a:ext cx="1564227" cy="492012"/>
            </a:xfrm>
            <a:prstGeom prst="bentConnector3">
              <a:avLst>
                <a:gd name="adj1" fmla="val 1632"/>
              </a:avLst>
            </a:prstGeom>
            <a:ln w="57150">
              <a:solidFill>
                <a:srgbClr val="00B050"/>
              </a:solidFill>
              <a:headEnd type="none" w="lg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3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Machine Learning Extension for VS Code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B8F967-7C3A-480B-928F-1C0AC0D120CD}"/>
              </a:ext>
            </a:extLst>
          </p:cNvPr>
          <p:cNvSpPr txBox="1">
            <a:spLocks/>
          </p:cNvSpPr>
          <p:nvPr/>
        </p:nvSpPr>
        <p:spPr>
          <a:xfrm>
            <a:off x="730050" y="1696721"/>
            <a:ext cx="4505702" cy="1378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Graphical Interface for working with Azure Machine Learning</a:t>
            </a:r>
          </a:p>
          <a:p>
            <a:r>
              <a:rPr lang="en-US"/>
              <a:t>When combined with the Python extension, a complete development environment for Azure Machine Learning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746F5-BF93-4DA2-8108-C6006ACB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48132" y="1454665"/>
            <a:ext cx="6594846" cy="4946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4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B38A-64FC-4660-B287-B6ACE1EB0CAA}"/>
              </a:ext>
            </a:extLst>
          </p:cNvPr>
          <p:cNvSpPr txBox="1">
            <a:spLocks/>
          </p:cNvSpPr>
          <p:nvPr/>
        </p:nvSpPr>
        <p:spPr>
          <a:xfrm>
            <a:off x="584200" y="3035178"/>
            <a:ext cx="8928768" cy="498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600" dirty="0">
                <a:solidFill>
                  <a:srgbClr val="3486F2"/>
                </a:solidFill>
                <a:latin typeface="+mj-lt"/>
              </a:rPr>
              <a:t>Demo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EEC1AB-089D-46AE-AA8B-486DA9A3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199" y="3631096"/>
            <a:ext cx="10136809" cy="498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Working with Azure Machine Learning Tools</a:t>
            </a:r>
          </a:p>
        </p:txBody>
      </p:sp>
    </p:spTree>
    <p:extLst>
      <p:ext uri="{BB962C8B-B14F-4D97-AF65-F5344CB8AC3E}">
        <p14:creationId xmlns:p14="http://schemas.microsoft.com/office/powerpoint/2010/main" val="47941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BDD55-329C-41AB-BA52-BF87C25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768DA-D866-496E-9801-172CDA7A0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 URL: http://bit.ly/azwefeedback 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CAB06516-02A5-4429-989E-48F5ECC4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8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0923-EABB-43FC-9217-9BD0E4E3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057007"/>
            <a:ext cx="4795873" cy="7439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5CD94-1E3D-46B8-ABB5-9CC6BE2052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0002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248091-0ECB-45C7-8EF0-AF3941A1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5AD54-C768-4596-8F75-B4910781F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B38A-64FC-4660-B287-B6ACE1EB0CAA}"/>
              </a:ext>
            </a:extLst>
          </p:cNvPr>
          <p:cNvSpPr txBox="1">
            <a:spLocks/>
          </p:cNvSpPr>
          <p:nvPr/>
        </p:nvSpPr>
        <p:spPr>
          <a:xfrm>
            <a:off x="584200" y="3035178"/>
            <a:ext cx="8928768" cy="498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600" dirty="0">
                <a:solidFill>
                  <a:srgbClr val="3486F2"/>
                </a:solidFill>
                <a:latin typeface="+mj-lt"/>
              </a:rPr>
              <a:t>Azure Machine Learning for Data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4DF8C-361F-4B4F-B94C-609551D5ABC4}"/>
              </a:ext>
            </a:extLst>
          </p:cNvPr>
          <p:cNvSpPr txBox="1">
            <a:spLocks/>
          </p:cNvSpPr>
          <p:nvPr/>
        </p:nvSpPr>
        <p:spPr>
          <a:xfrm>
            <a:off x="584200" y="3962400"/>
            <a:ext cx="9144000" cy="1692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b="1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Eng Teong Cheah</a:t>
            </a:r>
          </a:p>
          <a:p>
            <a:pPr marL="0" indent="0">
              <a:buNone/>
            </a:pPr>
            <a:r>
              <a:rPr lang="en-US" sz="2200" dirty="0"/>
              <a:t>Microsoft MVP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49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BDD55-329C-41AB-BA52-BF87C25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Azure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768DA-D866-496E-9801-172CDA7A0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Machine Learning?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117C3-F985-4220-AE0E-87D85C7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80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platform for operating machine learning workloads in the cloud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61ABD9-0B8C-4141-96C6-8CE2662719DA}"/>
              </a:ext>
            </a:extLst>
          </p:cNvPr>
          <p:cNvGrpSpPr/>
          <p:nvPr/>
        </p:nvGrpSpPr>
        <p:grpSpPr>
          <a:xfrm>
            <a:off x="2374119" y="5328083"/>
            <a:ext cx="7001690" cy="987236"/>
            <a:chOff x="2534195" y="5161015"/>
            <a:chExt cx="7001690" cy="9872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C7DE7F-005D-4675-BF36-BA1675302B27}"/>
                </a:ext>
              </a:extLst>
            </p:cNvPr>
            <p:cNvSpPr/>
            <p:nvPr/>
          </p:nvSpPr>
          <p:spPr bwMode="auto">
            <a:xfrm>
              <a:off x="2534195" y="5181600"/>
              <a:ext cx="7001690" cy="966651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Microsoft Azure</a:t>
              </a:r>
            </a:p>
          </p:txBody>
        </p:sp>
        <p:pic>
          <p:nvPicPr>
            <p:cNvPr id="8" name="Graphic 62" descr="Cloud">
              <a:extLst>
                <a:ext uri="{FF2B5EF4-FFF2-40B4-BE49-F238E27FC236}">
                  <a16:creationId xmlns:a16="http://schemas.microsoft.com/office/drawing/2014/main" id="{AB0430B1-ECD3-4E52-928A-94C6E5216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8778" y="5161015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13C185-762B-4BD4-811E-E32A95D31D55}"/>
              </a:ext>
            </a:extLst>
          </p:cNvPr>
          <p:cNvGrpSpPr/>
          <p:nvPr/>
        </p:nvGrpSpPr>
        <p:grpSpPr>
          <a:xfrm>
            <a:off x="2374120" y="2433470"/>
            <a:ext cx="7001686" cy="2915198"/>
            <a:chOff x="2351316" y="2013854"/>
            <a:chExt cx="7001686" cy="29151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D23E0A-7377-45EC-B0A2-D0BCA052A9B2}"/>
                </a:ext>
              </a:extLst>
            </p:cNvPr>
            <p:cNvGrpSpPr/>
            <p:nvPr/>
          </p:nvGrpSpPr>
          <p:grpSpPr>
            <a:xfrm>
              <a:off x="2351316" y="2013854"/>
              <a:ext cx="7001686" cy="2915198"/>
              <a:chOff x="2534197" y="3233053"/>
              <a:chExt cx="7001686" cy="291519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0925B4-9215-4ADB-9576-736DC7AF5C74}"/>
                  </a:ext>
                </a:extLst>
              </p:cNvPr>
              <p:cNvSpPr/>
              <p:nvPr/>
            </p:nvSpPr>
            <p:spPr bwMode="auto">
              <a:xfrm>
                <a:off x="2534197" y="3386028"/>
                <a:ext cx="7001686" cy="2762223"/>
              </a:xfrm>
              <a:prstGeom prst="rect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 Machine Learning</a:t>
                </a:r>
              </a:p>
            </p:txBody>
          </p:sp>
          <p:pic>
            <p:nvPicPr>
              <p:cNvPr id="13" name="Graphic 62" descr="Cloud">
                <a:extLst>
                  <a:ext uri="{FF2B5EF4-FFF2-40B4-BE49-F238E27FC236}">
                    <a16:creationId xmlns:a16="http://schemas.microsoft.com/office/drawing/2014/main" id="{5B1746DB-C0C0-4B6D-AE69-2CB213E49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73721" y="3233053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1" name="Graphic 2" descr="Flask">
              <a:extLst>
                <a:ext uri="{FF2B5EF4-FFF2-40B4-BE49-F238E27FC236}">
                  <a16:creationId xmlns:a16="http://schemas.microsoft.com/office/drawing/2014/main" id="{C7A5B593-4A70-48C9-A9C5-F3628ABE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75725" y="2301761"/>
              <a:ext cx="744630" cy="62580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74145-4335-45BE-A94D-33DE1126D59E}"/>
              </a:ext>
            </a:extLst>
          </p:cNvPr>
          <p:cNvGrpSpPr/>
          <p:nvPr/>
        </p:nvGrpSpPr>
        <p:grpSpPr>
          <a:xfrm>
            <a:off x="2429987" y="3580840"/>
            <a:ext cx="980933" cy="1346954"/>
            <a:chOff x="2479678" y="3659076"/>
            <a:chExt cx="980933" cy="134695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1AA765-045E-4A97-91AF-8C7FE35E4F83}"/>
                </a:ext>
              </a:extLst>
            </p:cNvPr>
            <p:cNvGrpSpPr/>
            <p:nvPr/>
          </p:nvGrpSpPr>
          <p:grpSpPr>
            <a:xfrm>
              <a:off x="2542266" y="3659076"/>
              <a:ext cx="841600" cy="841600"/>
              <a:chOff x="2397989" y="4005741"/>
              <a:chExt cx="1108953" cy="1108953"/>
            </a:xfrm>
          </p:grpSpPr>
          <p:pic>
            <p:nvPicPr>
              <p:cNvPr id="17" name="Graphic 58" descr="Computer">
                <a:extLst>
                  <a:ext uri="{FF2B5EF4-FFF2-40B4-BE49-F238E27FC236}">
                    <a16:creationId xmlns:a16="http://schemas.microsoft.com/office/drawing/2014/main" id="{CC0B12B8-F9B7-4C14-A55A-056C917AC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97989" y="4005741"/>
                <a:ext cx="1108953" cy="1108953"/>
              </a:xfrm>
              <a:prstGeom prst="rect">
                <a:avLst/>
              </a:prstGeom>
            </p:spPr>
          </p:pic>
          <p:pic>
            <p:nvPicPr>
              <p:cNvPr id="18" name="Graphic 54" descr="Processor">
                <a:extLst>
                  <a:ext uri="{FF2B5EF4-FFF2-40B4-BE49-F238E27FC236}">
                    <a16:creationId xmlns:a16="http://schemas.microsoft.com/office/drawing/2014/main" id="{7A965F48-194F-486F-8B20-1C1802E79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51895" y="4261787"/>
                <a:ext cx="436123" cy="4361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9F9E53-BBB8-4767-BDDC-18ED50432FF1}"/>
                </a:ext>
              </a:extLst>
            </p:cNvPr>
            <p:cNvSpPr txBox="1"/>
            <p:nvPr/>
          </p:nvSpPr>
          <p:spPr>
            <a:xfrm>
              <a:off x="2479678" y="4359699"/>
              <a:ext cx="98093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Scalable, on-demand compute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6E51BB-4D77-4101-B878-D14D915E9EC1}"/>
              </a:ext>
            </a:extLst>
          </p:cNvPr>
          <p:cNvGrpSpPr/>
          <p:nvPr/>
        </p:nvGrpSpPr>
        <p:grpSpPr>
          <a:xfrm>
            <a:off x="8343705" y="3580840"/>
            <a:ext cx="980933" cy="1094482"/>
            <a:chOff x="8317579" y="3033287"/>
            <a:chExt cx="980933" cy="1094482"/>
          </a:xfrm>
        </p:grpSpPr>
        <p:pic>
          <p:nvPicPr>
            <p:cNvPr id="20" name="Graphic 28" descr="Download from cloud">
              <a:extLst>
                <a:ext uri="{FF2B5EF4-FFF2-40B4-BE49-F238E27FC236}">
                  <a16:creationId xmlns:a16="http://schemas.microsoft.com/office/drawing/2014/main" id="{75D5AAC3-8CA0-47DC-835B-D9FE7BA09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24261" y="3033287"/>
              <a:ext cx="805916" cy="78606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973312-AA85-430C-89F9-BD803301C0C5}"/>
                </a:ext>
              </a:extLst>
            </p:cNvPr>
            <p:cNvSpPr txBox="1"/>
            <p:nvPr/>
          </p:nvSpPr>
          <p:spPr>
            <a:xfrm>
              <a:off x="8317579" y="3696882"/>
              <a:ext cx="98093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Model deployment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32CB32-8A26-40CD-B037-4647E679F87B}"/>
              </a:ext>
            </a:extLst>
          </p:cNvPr>
          <p:cNvGrpSpPr/>
          <p:nvPr/>
        </p:nvGrpSpPr>
        <p:grpSpPr>
          <a:xfrm>
            <a:off x="3616271" y="3678150"/>
            <a:ext cx="980933" cy="1231642"/>
            <a:chOff x="3590145" y="3130597"/>
            <a:chExt cx="980933" cy="12316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A09974-4C27-4430-8B2C-61E6A7FC24BE}"/>
                </a:ext>
              </a:extLst>
            </p:cNvPr>
            <p:cNvGrpSpPr/>
            <p:nvPr/>
          </p:nvGrpSpPr>
          <p:grpSpPr>
            <a:xfrm>
              <a:off x="3596946" y="3130597"/>
              <a:ext cx="971260" cy="634396"/>
              <a:chOff x="265357" y="3776994"/>
              <a:chExt cx="1475175" cy="963537"/>
            </a:xfrm>
          </p:grpSpPr>
          <p:pic>
            <p:nvPicPr>
              <p:cNvPr id="25" name="Graphic 4" descr="Database">
                <a:extLst>
                  <a:ext uri="{FF2B5EF4-FFF2-40B4-BE49-F238E27FC236}">
                    <a16:creationId xmlns:a16="http://schemas.microsoft.com/office/drawing/2014/main" id="{7611962A-60A9-407C-B9B0-50FB18FDD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65357" y="3776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18" descr="Open folder">
                <a:extLst>
                  <a:ext uri="{FF2B5EF4-FFF2-40B4-BE49-F238E27FC236}">
                    <a16:creationId xmlns:a16="http://schemas.microsoft.com/office/drawing/2014/main" id="{656D56B1-F4DB-4503-AD8A-3E903D4A1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47727" y="3939620"/>
                <a:ext cx="792805" cy="800911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179739-99BA-48E3-8054-CD6CED4A21E7}"/>
                </a:ext>
              </a:extLst>
            </p:cNvPr>
            <p:cNvSpPr txBox="1"/>
            <p:nvPr/>
          </p:nvSpPr>
          <p:spPr>
            <a:xfrm>
              <a:off x="3590145" y="3715908"/>
              <a:ext cx="98093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storage and connectivity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327078-618D-4559-BE01-6BF9FABB5C89}"/>
              </a:ext>
            </a:extLst>
          </p:cNvPr>
          <p:cNvGrpSpPr/>
          <p:nvPr/>
        </p:nvGrpSpPr>
        <p:grpSpPr>
          <a:xfrm>
            <a:off x="4802590" y="3645366"/>
            <a:ext cx="1072373" cy="1045315"/>
            <a:chOff x="4776464" y="3097813"/>
            <a:chExt cx="1072373" cy="104531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600A9B-1745-4BC4-BE93-2F26D7B40182}"/>
                </a:ext>
              </a:extLst>
            </p:cNvPr>
            <p:cNvGrpSpPr/>
            <p:nvPr/>
          </p:nvGrpSpPr>
          <p:grpSpPr>
            <a:xfrm>
              <a:off x="4874078" y="3097813"/>
              <a:ext cx="694664" cy="602044"/>
              <a:chOff x="4611812" y="3200051"/>
              <a:chExt cx="831498" cy="720634"/>
            </a:xfrm>
          </p:grpSpPr>
          <p:pic>
            <p:nvPicPr>
              <p:cNvPr id="30" name="Graphic 42" descr="Decision chart">
                <a:extLst>
                  <a:ext uri="{FF2B5EF4-FFF2-40B4-BE49-F238E27FC236}">
                    <a16:creationId xmlns:a16="http://schemas.microsoft.com/office/drawing/2014/main" id="{98F89DF9-F6D3-488A-A327-9EE0EDBE2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909737" y="3379368"/>
                <a:ext cx="533573" cy="541317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938BFC-0443-4A75-A2DE-1C179E58C1ED}"/>
                  </a:ext>
                </a:extLst>
              </p:cNvPr>
              <p:cNvGrpSpPr/>
              <p:nvPr/>
            </p:nvGrpSpPr>
            <p:grpSpPr>
              <a:xfrm>
                <a:off x="4611812" y="3200051"/>
                <a:ext cx="590696" cy="378704"/>
                <a:chOff x="4192824" y="5530377"/>
                <a:chExt cx="1039035" cy="666142"/>
              </a:xfrm>
            </p:grpSpPr>
            <p:pic>
              <p:nvPicPr>
                <p:cNvPr id="32" name="Graphic 14" descr="Gears">
                  <a:extLst>
                    <a:ext uri="{FF2B5EF4-FFF2-40B4-BE49-F238E27FC236}">
                      <a16:creationId xmlns:a16="http://schemas.microsoft.com/office/drawing/2014/main" id="{35254DBB-B774-4D91-BFC9-C0320CBC16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0650" y="5533416"/>
                  <a:ext cx="671209" cy="663103"/>
                </a:xfrm>
                <a:prstGeom prst="rect">
                  <a:avLst/>
                </a:prstGeom>
              </p:spPr>
            </p:pic>
            <p:pic>
              <p:nvPicPr>
                <p:cNvPr id="33" name="Graphic 18" descr="Share">
                  <a:extLst>
                    <a:ext uri="{FF2B5EF4-FFF2-40B4-BE49-F238E27FC236}">
                      <a16:creationId xmlns:a16="http://schemas.microsoft.com/office/drawing/2014/main" id="{286CB714-41A6-4A0D-8CE0-8E1B782185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824" y="5530377"/>
                  <a:ext cx="638783" cy="638784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89E4C9-09EB-4E0A-958C-41FEF66337A6}"/>
                </a:ext>
              </a:extLst>
            </p:cNvPr>
            <p:cNvSpPr txBox="1"/>
            <p:nvPr/>
          </p:nvSpPr>
          <p:spPr>
            <a:xfrm>
              <a:off x="4776464" y="3712241"/>
              <a:ext cx="107237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ML workflow orchestration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C622AE-B4A5-4308-ACBB-39987FFB2AAD}"/>
              </a:ext>
            </a:extLst>
          </p:cNvPr>
          <p:cNvGrpSpPr/>
          <p:nvPr/>
        </p:nvGrpSpPr>
        <p:grpSpPr>
          <a:xfrm>
            <a:off x="5922706" y="3526742"/>
            <a:ext cx="1186419" cy="1594826"/>
            <a:chOff x="5896580" y="2979189"/>
            <a:chExt cx="1186419" cy="15948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0C73BC-E562-4766-B3F8-508BFE64AE00}"/>
                </a:ext>
              </a:extLst>
            </p:cNvPr>
            <p:cNvGrpSpPr/>
            <p:nvPr/>
          </p:nvGrpSpPr>
          <p:grpSpPr>
            <a:xfrm>
              <a:off x="6100660" y="2979189"/>
              <a:ext cx="755976" cy="791620"/>
              <a:chOff x="9278566" y="718225"/>
              <a:chExt cx="1173804" cy="1181912"/>
            </a:xfrm>
          </p:grpSpPr>
          <p:pic>
            <p:nvPicPr>
              <p:cNvPr id="37" name="Graphic 19" descr="Clipboard">
                <a:extLst>
                  <a:ext uri="{FF2B5EF4-FFF2-40B4-BE49-F238E27FC236}">
                    <a16:creationId xmlns:a16="http://schemas.microsoft.com/office/drawing/2014/main" id="{F1AF0BC3-F8E4-4EE1-AEC7-A4E5C561B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278566" y="718225"/>
                <a:ext cx="1173804" cy="1181912"/>
              </a:xfrm>
              <a:prstGeom prst="rect">
                <a:avLst/>
              </a:prstGeom>
            </p:spPr>
          </p:pic>
          <p:pic>
            <p:nvPicPr>
              <p:cNvPr id="38" name="Graphic 67" descr="Single gear">
                <a:extLst>
                  <a:ext uri="{FF2B5EF4-FFF2-40B4-BE49-F238E27FC236}">
                    <a16:creationId xmlns:a16="http://schemas.microsoft.com/office/drawing/2014/main" id="{CB34D2F7-F0D0-4943-85C4-741E6ABFF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9554183" y="1050587"/>
                <a:ext cx="614463" cy="614462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9182F3-A80F-4431-8065-6AD8BC7200DA}"/>
                </a:ext>
              </a:extLst>
            </p:cNvPr>
            <p:cNvSpPr txBox="1"/>
            <p:nvPr/>
          </p:nvSpPr>
          <p:spPr>
            <a:xfrm>
              <a:off x="5896580" y="3712241"/>
              <a:ext cx="1186419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Model registration and management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547AFC-BF3F-48C9-82D4-B2F839241E29}"/>
              </a:ext>
            </a:extLst>
          </p:cNvPr>
          <p:cNvGrpSpPr/>
          <p:nvPr/>
        </p:nvGrpSpPr>
        <p:grpSpPr>
          <a:xfrm>
            <a:off x="7106118" y="3644152"/>
            <a:ext cx="1186419" cy="1048338"/>
            <a:chOff x="7079992" y="3096599"/>
            <a:chExt cx="1186419" cy="10483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8DD9941-BCCA-4183-A867-3DC105F17D39}"/>
                </a:ext>
              </a:extLst>
            </p:cNvPr>
            <p:cNvGrpSpPr/>
            <p:nvPr/>
          </p:nvGrpSpPr>
          <p:grpSpPr>
            <a:xfrm>
              <a:off x="7350204" y="3096599"/>
              <a:ext cx="602045" cy="635194"/>
              <a:chOff x="6011693" y="2965720"/>
              <a:chExt cx="956959" cy="1009650"/>
            </a:xfrm>
          </p:grpSpPr>
          <p:pic>
            <p:nvPicPr>
              <p:cNvPr id="42" name="Graphic 22" descr="Bar chart">
                <a:extLst>
                  <a:ext uri="{FF2B5EF4-FFF2-40B4-BE49-F238E27FC236}">
                    <a16:creationId xmlns:a16="http://schemas.microsoft.com/office/drawing/2014/main" id="{5C919518-0E10-45CF-AB83-8EBB63E0B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011693" y="3352799"/>
                <a:ext cx="630677" cy="622571"/>
              </a:xfrm>
              <a:prstGeom prst="rect">
                <a:avLst/>
              </a:prstGeom>
            </p:spPr>
          </p:pic>
          <p:pic>
            <p:nvPicPr>
              <p:cNvPr id="43" name="Graphic 30" descr="Checklist RTL">
                <a:extLst>
                  <a:ext uri="{FF2B5EF4-FFF2-40B4-BE49-F238E27FC236}">
                    <a16:creationId xmlns:a16="http://schemas.microsoft.com/office/drawing/2014/main" id="{046A75D7-F3EF-4000-9B4F-F4D7215A6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329869" y="2965720"/>
                <a:ext cx="638783" cy="63067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97583E-110E-45F0-803C-D6A51E43195A}"/>
                </a:ext>
              </a:extLst>
            </p:cNvPr>
            <p:cNvSpPr txBox="1"/>
            <p:nvPr/>
          </p:nvSpPr>
          <p:spPr>
            <a:xfrm>
              <a:off x="7079992" y="3714050"/>
              <a:ext cx="118641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Metrics and 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6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Workspaces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74E12E-498F-452C-897C-A32549FB5EBB}"/>
              </a:ext>
            </a:extLst>
          </p:cNvPr>
          <p:cNvGrpSpPr/>
          <p:nvPr/>
        </p:nvGrpSpPr>
        <p:grpSpPr>
          <a:xfrm>
            <a:off x="902277" y="1011198"/>
            <a:ext cx="9592541" cy="5304121"/>
            <a:chOff x="902277" y="1011198"/>
            <a:chExt cx="9592541" cy="53041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CD01B-950D-4DC3-8BBD-E71AA429073F}"/>
                </a:ext>
              </a:extLst>
            </p:cNvPr>
            <p:cNvGrpSpPr/>
            <p:nvPr/>
          </p:nvGrpSpPr>
          <p:grpSpPr>
            <a:xfrm>
              <a:off x="902277" y="1011198"/>
              <a:ext cx="9592541" cy="5304121"/>
              <a:chOff x="902277" y="1011198"/>
              <a:chExt cx="9592541" cy="530412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AFEC233-9F0F-4D61-AFB4-E809EC03B0C1}"/>
                  </a:ext>
                </a:extLst>
              </p:cNvPr>
              <p:cNvGrpSpPr/>
              <p:nvPr/>
            </p:nvGrpSpPr>
            <p:grpSpPr>
              <a:xfrm>
                <a:off x="902277" y="1011198"/>
                <a:ext cx="9592541" cy="5304121"/>
                <a:chOff x="1062353" y="844130"/>
                <a:chExt cx="9592541" cy="530412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36E7DB7-E13F-4227-A866-1387411E53E0}"/>
                    </a:ext>
                  </a:extLst>
                </p:cNvPr>
                <p:cNvSpPr/>
                <p:nvPr/>
              </p:nvSpPr>
              <p:spPr bwMode="auto">
                <a:xfrm>
                  <a:off x="1635586" y="1682514"/>
                  <a:ext cx="9019308" cy="4465737"/>
                </a:xfrm>
                <a:prstGeom prst="rect">
                  <a:avLst/>
                </a:prstGeom>
                <a:ln w="28575">
                  <a:solidFill>
                    <a:schemeClr val="accent6">
                      <a:lumMod val="9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2" descr="Cloud">
                  <a:extLst>
                    <a:ext uri="{FF2B5EF4-FFF2-40B4-BE49-F238E27FC236}">
                      <a16:creationId xmlns:a16="http://schemas.microsoft.com/office/drawing/2014/main" id="{7F766A61-2AFA-48B2-8259-5D544CA1D0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2353" y="844130"/>
                  <a:ext cx="1423554" cy="1423554"/>
                </a:xfrm>
                <a:prstGeom prst="rect">
                  <a:avLst/>
                </a:prstGeom>
              </p:spPr>
            </p:pic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41C88F-FF9D-44D0-B5FD-7083D70BFE2A}"/>
                  </a:ext>
                </a:extLst>
              </p:cNvPr>
              <p:cNvSpPr/>
              <p:nvPr/>
            </p:nvSpPr>
            <p:spPr>
              <a:xfrm>
                <a:off x="2143320" y="1387917"/>
                <a:ext cx="2335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ea typeface="Segoe UI" pitchFamily="34" charset="0"/>
                    <a:cs typeface="Segoe UI" pitchFamily="34" charset="0"/>
                  </a:rPr>
                  <a:t>Microsoft Azure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0C4930-58D9-457D-AD8D-7ED2F2839241}"/>
                </a:ext>
              </a:extLst>
            </p:cNvPr>
            <p:cNvGrpSpPr/>
            <p:nvPr/>
          </p:nvGrpSpPr>
          <p:grpSpPr>
            <a:xfrm>
              <a:off x="1860872" y="1840490"/>
              <a:ext cx="8405346" cy="4352492"/>
              <a:chOff x="1860872" y="1840490"/>
              <a:chExt cx="8405346" cy="435249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27A140F-56FF-490C-9640-5853BCD74A65}"/>
                  </a:ext>
                </a:extLst>
              </p:cNvPr>
              <p:cNvSpPr/>
              <p:nvPr/>
            </p:nvSpPr>
            <p:spPr bwMode="auto">
              <a:xfrm>
                <a:off x="1943100" y="2311247"/>
                <a:ext cx="8323118" cy="3881735"/>
              </a:xfrm>
              <a:prstGeom prst="roundRect">
                <a:avLst>
                  <a:gd name="adj" fmla="val 5961"/>
                </a:avLst>
              </a:prstGeom>
              <a:ln w="19050">
                <a:solidFill>
                  <a:schemeClr val="accent6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Graphic 59" descr="Key">
                <a:extLst>
                  <a:ext uri="{FF2B5EF4-FFF2-40B4-BE49-F238E27FC236}">
                    <a16:creationId xmlns:a16="http://schemas.microsoft.com/office/drawing/2014/main" id="{F0CC1DB5-2E1B-483F-AAFA-412423E44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60872" y="18404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C4635D-DAA5-48E0-81BD-17C12350D189}"/>
                  </a:ext>
                </a:extLst>
              </p:cNvPr>
              <p:cNvSpPr txBox="1"/>
              <p:nvPr/>
            </p:nvSpPr>
            <p:spPr>
              <a:xfrm>
                <a:off x="2763847" y="2003621"/>
                <a:ext cx="1409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Subscription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FC8CD1-BD88-4151-8022-78A54A9FFC34}"/>
                </a:ext>
              </a:extLst>
            </p:cNvPr>
            <p:cNvGrpSpPr/>
            <p:nvPr/>
          </p:nvGrpSpPr>
          <p:grpSpPr>
            <a:xfrm>
              <a:off x="2561359" y="2581297"/>
              <a:ext cx="7145551" cy="3403867"/>
              <a:chOff x="2408959" y="2428897"/>
              <a:chExt cx="7145551" cy="340386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B9ED435E-B027-4F0C-AA3D-746B4CEE7006}"/>
                  </a:ext>
                </a:extLst>
              </p:cNvPr>
              <p:cNvSpPr/>
              <p:nvPr/>
            </p:nvSpPr>
            <p:spPr bwMode="auto">
              <a:xfrm>
                <a:off x="2408959" y="2756529"/>
                <a:ext cx="7145551" cy="3076235"/>
              </a:xfrm>
              <a:prstGeom prst="roundRect">
                <a:avLst>
                  <a:gd name="adj" fmla="val 5961"/>
                </a:avLst>
              </a:prstGeom>
              <a:ln w="19050">
                <a:solidFill>
                  <a:schemeClr val="accent6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632605-5963-4863-910D-87D200D6CB2A}"/>
                  </a:ext>
                </a:extLst>
              </p:cNvPr>
              <p:cNvSpPr txBox="1"/>
              <p:nvPr/>
            </p:nvSpPr>
            <p:spPr>
              <a:xfrm>
                <a:off x="2903291" y="2428897"/>
                <a:ext cx="1807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Resource Group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EF91A3-757E-4422-BD72-1ADC58D6D0F1}"/>
                </a:ext>
              </a:extLst>
            </p:cNvPr>
            <p:cNvGrpSpPr/>
            <p:nvPr/>
          </p:nvGrpSpPr>
          <p:grpSpPr>
            <a:xfrm>
              <a:off x="2485090" y="2668169"/>
              <a:ext cx="488373" cy="441811"/>
              <a:chOff x="8873836" y="1031051"/>
              <a:chExt cx="488373" cy="441811"/>
            </a:xfrm>
          </p:grpSpPr>
          <p:sp>
            <p:nvSpPr>
              <p:cNvPr id="55" name="Double Bracket 54">
                <a:extLst>
                  <a:ext uri="{FF2B5EF4-FFF2-40B4-BE49-F238E27FC236}">
                    <a16:creationId xmlns:a16="http://schemas.microsoft.com/office/drawing/2014/main" id="{4166B6DD-0B76-4975-822D-4E59A70C571F}"/>
                  </a:ext>
                </a:extLst>
              </p:cNvPr>
              <p:cNvSpPr/>
              <p:nvPr/>
            </p:nvSpPr>
            <p:spPr>
              <a:xfrm>
                <a:off x="8873836" y="1031051"/>
                <a:ext cx="488373" cy="441811"/>
              </a:xfrm>
              <a:prstGeom prst="bracketPair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CE6ED4E8-9F10-4426-8982-AE61CE58C30B}"/>
                  </a:ext>
                </a:extLst>
              </p:cNvPr>
              <p:cNvSpPr/>
              <p:nvPr/>
            </p:nvSpPr>
            <p:spPr bwMode="auto">
              <a:xfrm>
                <a:off x="8930985" y="1099926"/>
                <a:ext cx="374073" cy="338408"/>
              </a:xfrm>
              <a:prstGeom prst="cube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D2A91E-5A7F-46F0-8BCA-E3C3CB22BBA9}"/>
                </a:ext>
              </a:extLst>
            </p:cNvPr>
            <p:cNvGrpSpPr/>
            <p:nvPr/>
          </p:nvGrpSpPr>
          <p:grpSpPr>
            <a:xfrm>
              <a:off x="2962647" y="2980117"/>
              <a:ext cx="3781053" cy="2797863"/>
              <a:chOff x="2962647" y="2980117"/>
              <a:chExt cx="3781053" cy="2797863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5577351-8A23-4E49-915C-A4EF48B536D4}"/>
                  </a:ext>
                </a:extLst>
              </p:cNvPr>
              <p:cNvSpPr/>
              <p:nvPr/>
            </p:nvSpPr>
            <p:spPr bwMode="auto">
              <a:xfrm>
                <a:off x="3383902" y="3429000"/>
                <a:ext cx="3359798" cy="2348980"/>
              </a:xfrm>
              <a:prstGeom prst="roundRect">
                <a:avLst>
                  <a:gd name="adj" fmla="val 5961"/>
                </a:avLst>
              </a:prstGeom>
              <a:no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Graphic 2" descr="Flask">
                <a:extLst>
                  <a:ext uri="{FF2B5EF4-FFF2-40B4-BE49-F238E27FC236}">
                    <a16:creationId xmlns:a16="http://schemas.microsoft.com/office/drawing/2014/main" id="{AB98BCE6-F447-467F-A4DE-DFFAADAE4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62647" y="2980117"/>
                <a:ext cx="833359" cy="70037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3F3ECD-814B-4126-8607-B3DD8B6D0E65}"/>
                  </a:ext>
                </a:extLst>
              </p:cNvPr>
              <p:cNvSpPr txBox="1"/>
              <p:nvPr/>
            </p:nvSpPr>
            <p:spPr>
              <a:xfrm>
                <a:off x="3623565" y="3075452"/>
                <a:ext cx="1240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2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Workspace</a:t>
                </a:r>
              </a:p>
            </p:txBody>
          </p:sp>
          <p:pic>
            <p:nvPicPr>
              <p:cNvPr id="54" name="Graphic 2" descr="Flask">
                <a:extLst>
                  <a:ext uri="{FF2B5EF4-FFF2-40B4-BE49-F238E27FC236}">
                    <a16:creationId xmlns:a16="http://schemas.microsoft.com/office/drawing/2014/main" id="{3C875062-A60B-4CBA-9192-72AC75CED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85958" y="4531721"/>
                <a:ext cx="244894" cy="205816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3C12AA-EEAE-413E-8D8E-7659EB7C773A}"/>
                </a:ext>
              </a:extLst>
            </p:cNvPr>
            <p:cNvGrpSpPr/>
            <p:nvPr/>
          </p:nvGrpSpPr>
          <p:grpSpPr>
            <a:xfrm>
              <a:off x="3668862" y="3587628"/>
              <a:ext cx="731162" cy="776338"/>
              <a:chOff x="3668862" y="3587628"/>
              <a:chExt cx="731162" cy="77633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BA0CA99-3715-4DEA-B2F2-E07E5905E3DD}"/>
                  </a:ext>
                </a:extLst>
              </p:cNvPr>
              <p:cNvGrpSpPr/>
              <p:nvPr/>
            </p:nvGrpSpPr>
            <p:grpSpPr>
              <a:xfrm>
                <a:off x="3668862" y="3587628"/>
                <a:ext cx="700377" cy="700377"/>
                <a:chOff x="2397989" y="4005741"/>
                <a:chExt cx="1108953" cy="1108953"/>
              </a:xfrm>
            </p:grpSpPr>
            <p:pic>
              <p:nvPicPr>
                <p:cNvPr id="49" name="Graphic 58" descr="Computer">
                  <a:extLst>
                    <a:ext uri="{FF2B5EF4-FFF2-40B4-BE49-F238E27FC236}">
                      <a16:creationId xmlns:a16="http://schemas.microsoft.com/office/drawing/2014/main" id="{E0617EAB-284A-468B-B1F5-44266AC79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97989" y="4005741"/>
                  <a:ext cx="1108953" cy="1108953"/>
                </a:xfrm>
                <a:prstGeom prst="rect">
                  <a:avLst/>
                </a:prstGeom>
              </p:spPr>
            </p:pic>
            <p:pic>
              <p:nvPicPr>
                <p:cNvPr id="50" name="Graphic 54" descr="Processor">
                  <a:extLst>
                    <a:ext uri="{FF2B5EF4-FFF2-40B4-BE49-F238E27FC236}">
                      <a16:creationId xmlns:a16="http://schemas.microsoft.com/office/drawing/2014/main" id="{5DD2FD95-E6A7-4632-B910-4D39F70F8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1895" y="4261787"/>
                  <a:ext cx="436123" cy="436123"/>
                </a:xfrm>
                <a:prstGeom prst="rect">
                  <a:avLst/>
                </a:prstGeom>
              </p:spPr>
            </p:pic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EABA2E-CCDF-4233-9BB3-85775E94C3CA}"/>
                  </a:ext>
                </a:extLst>
              </p:cNvPr>
              <p:cNvSpPr txBox="1"/>
              <p:nvPr/>
            </p:nvSpPr>
            <p:spPr>
              <a:xfrm>
                <a:off x="3668862" y="4148522"/>
                <a:ext cx="7311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Compute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8D9E04-4DE7-4570-9AE1-504187DB97E6}"/>
                </a:ext>
              </a:extLst>
            </p:cNvPr>
            <p:cNvGrpSpPr/>
            <p:nvPr/>
          </p:nvGrpSpPr>
          <p:grpSpPr>
            <a:xfrm>
              <a:off x="4693030" y="3694381"/>
              <a:ext cx="878638" cy="665455"/>
              <a:chOff x="4693030" y="3694381"/>
              <a:chExt cx="878638" cy="665455"/>
            </a:xfrm>
          </p:grpSpPr>
          <p:pic>
            <p:nvPicPr>
              <p:cNvPr id="45" name="Graphic 14" descr="Document">
                <a:extLst>
                  <a:ext uri="{FF2B5EF4-FFF2-40B4-BE49-F238E27FC236}">
                    <a16:creationId xmlns:a16="http://schemas.microsoft.com/office/drawing/2014/main" id="{B00B7595-2EB6-4DC2-AB0A-345272C74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862789" y="3694381"/>
                <a:ext cx="457257" cy="457257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6C23A0-1EB7-4F6A-AE31-2C1D17E0F458}"/>
                  </a:ext>
                </a:extLst>
              </p:cNvPr>
              <p:cNvSpPr txBox="1"/>
              <p:nvPr/>
            </p:nvSpPr>
            <p:spPr>
              <a:xfrm>
                <a:off x="4693030" y="4144392"/>
                <a:ext cx="8786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Notebooks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D43484-4D36-4730-B07E-9875309B5388}"/>
                </a:ext>
              </a:extLst>
            </p:cNvPr>
            <p:cNvGrpSpPr/>
            <p:nvPr/>
          </p:nvGrpSpPr>
          <p:grpSpPr>
            <a:xfrm>
              <a:off x="3623565" y="4563353"/>
              <a:ext cx="739916" cy="734448"/>
              <a:chOff x="3623565" y="4563353"/>
              <a:chExt cx="739916" cy="73444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06C4275-FB0A-418F-800F-FEBA78B209E1}"/>
                  </a:ext>
                </a:extLst>
              </p:cNvPr>
              <p:cNvGrpSpPr/>
              <p:nvPr/>
            </p:nvGrpSpPr>
            <p:grpSpPr>
              <a:xfrm>
                <a:off x="3623565" y="4563353"/>
                <a:ext cx="739916" cy="571092"/>
                <a:chOff x="3642983" y="4469269"/>
                <a:chExt cx="739916" cy="571092"/>
              </a:xfrm>
            </p:grpSpPr>
            <p:pic>
              <p:nvPicPr>
                <p:cNvPr id="41" name="Graphic 4" descr="Database">
                  <a:extLst>
                    <a:ext uri="{FF2B5EF4-FFF2-40B4-BE49-F238E27FC236}">
                      <a16:creationId xmlns:a16="http://schemas.microsoft.com/office/drawing/2014/main" id="{8754B658-94D2-4539-949D-8FB62DE51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2983" y="4469269"/>
                  <a:ext cx="414768" cy="414768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FF161CB6-6A8C-4EB5-84AE-02318A27E0E0}"/>
                    </a:ext>
                  </a:extLst>
                </p:cNvPr>
                <p:cNvGrpSpPr/>
                <p:nvPr/>
              </p:nvGrpSpPr>
              <p:grpSpPr>
                <a:xfrm>
                  <a:off x="3920614" y="4558624"/>
                  <a:ext cx="462285" cy="481737"/>
                  <a:chOff x="429176" y="695027"/>
                  <a:chExt cx="1074579" cy="1119796"/>
                </a:xfrm>
              </p:grpSpPr>
              <p:pic>
                <p:nvPicPr>
                  <p:cNvPr id="43" name="Graphic 6" descr="Table">
                    <a:extLst>
                      <a:ext uri="{FF2B5EF4-FFF2-40B4-BE49-F238E27FC236}">
                        <a16:creationId xmlns:a16="http://schemas.microsoft.com/office/drawing/2014/main" id="{8197B8E2-BC48-4700-B5E5-33650777E8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9176" y="1054444"/>
                    <a:ext cx="744166" cy="760379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16" descr="Paper">
                    <a:extLst>
                      <a:ext uri="{FF2B5EF4-FFF2-40B4-BE49-F238E27FC236}">
                        <a16:creationId xmlns:a16="http://schemas.microsoft.com/office/drawing/2014/main" id="{C9701767-57E8-484E-8E6D-12F6725107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5269" y="695027"/>
                    <a:ext cx="768486" cy="76848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442BC3-A48E-4387-8414-87E539B3FF71}"/>
                  </a:ext>
                </a:extLst>
              </p:cNvPr>
              <p:cNvSpPr txBox="1"/>
              <p:nvPr/>
            </p:nvSpPr>
            <p:spPr>
              <a:xfrm>
                <a:off x="3787290" y="5082357"/>
                <a:ext cx="37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Data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9B0946-141C-4F5C-9AA1-5D88CBADBAA3}"/>
                </a:ext>
              </a:extLst>
            </p:cNvPr>
            <p:cNvGrpSpPr/>
            <p:nvPr/>
          </p:nvGrpSpPr>
          <p:grpSpPr>
            <a:xfrm>
              <a:off x="4605057" y="4452220"/>
              <a:ext cx="966611" cy="847586"/>
              <a:chOff x="4605057" y="4452220"/>
              <a:chExt cx="966611" cy="84758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199D403-F42E-4A1F-856A-E39BCBB954A1}"/>
                  </a:ext>
                </a:extLst>
              </p:cNvPr>
              <p:cNvGrpSpPr/>
              <p:nvPr/>
            </p:nvGrpSpPr>
            <p:grpSpPr>
              <a:xfrm>
                <a:off x="4685973" y="4452220"/>
                <a:ext cx="717433" cy="701589"/>
                <a:chOff x="393654" y="5761556"/>
                <a:chExt cx="831856" cy="813486"/>
              </a:xfrm>
            </p:grpSpPr>
            <p:pic>
              <p:nvPicPr>
                <p:cNvPr id="35" name="Graphic 6" descr="Arrow circle">
                  <a:extLst>
                    <a:ext uri="{FF2B5EF4-FFF2-40B4-BE49-F238E27FC236}">
                      <a16:creationId xmlns:a16="http://schemas.microsoft.com/office/drawing/2014/main" id="{6A8F8AE3-B5A2-4C88-B845-8243CA845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654" y="5761556"/>
                  <a:ext cx="503241" cy="483219"/>
                </a:xfrm>
                <a:prstGeom prst="rect">
                  <a:avLst/>
                </a:prstGeom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82B92990-48DF-4CC2-A275-B45BC85CA5BB}"/>
                    </a:ext>
                  </a:extLst>
                </p:cNvPr>
                <p:cNvGrpSpPr/>
                <p:nvPr/>
              </p:nvGrpSpPr>
              <p:grpSpPr>
                <a:xfrm>
                  <a:off x="579043" y="5892980"/>
                  <a:ext cx="646467" cy="682062"/>
                  <a:chOff x="6011693" y="2965720"/>
                  <a:chExt cx="956959" cy="1009650"/>
                </a:xfrm>
              </p:grpSpPr>
              <p:pic>
                <p:nvPicPr>
                  <p:cNvPr id="37" name="Graphic 22" descr="Bar chart">
                    <a:extLst>
                      <a:ext uri="{FF2B5EF4-FFF2-40B4-BE49-F238E27FC236}">
                        <a16:creationId xmlns:a16="http://schemas.microsoft.com/office/drawing/2014/main" id="{B5F5F5D3-E889-483F-A039-632D6B506D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1693" y="3352799"/>
                    <a:ext cx="630677" cy="622571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0" descr="Checklist RTL">
                    <a:extLst>
                      <a:ext uri="{FF2B5EF4-FFF2-40B4-BE49-F238E27FC236}">
                        <a16:creationId xmlns:a16="http://schemas.microsoft.com/office/drawing/2014/main" id="{C8339067-0EBF-402D-BFEF-9EF858EAE6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9869" y="2965720"/>
                    <a:ext cx="638783" cy="63067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82C2D5-FDD3-4F1C-97AC-1A5457B84D20}"/>
                  </a:ext>
                </a:extLst>
              </p:cNvPr>
              <p:cNvSpPr txBox="1"/>
              <p:nvPr/>
            </p:nvSpPr>
            <p:spPr>
              <a:xfrm>
                <a:off x="4605057" y="5084362"/>
                <a:ext cx="9666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Experiments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24A099-7D46-4F60-9349-DF5B21928528}"/>
                </a:ext>
              </a:extLst>
            </p:cNvPr>
            <p:cNvGrpSpPr/>
            <p:nvPr/>
          </p:nvGrpSpPr>
          <p:grpSpPr>
            <a:xfrm>
              <a:off x="5813596" y="3609694"/>
              <a:ext cx="703719" cy="750142"/>
              <a:chOff x="5813596" y="3609694"/>
              <a:chExt cx="703719" cy="750142"/>
            </a:xfrm>
          </p:grpSpPr>
          <p:pic>
            <p:nvPicPr>
              <p:cNvPr id="31" name="Graphic 42" descr="Decision chart">
                <a:extLst>
                  <a:ext uri="{FF2B5EF4-FFF2-40B4-BE49-F238E27FC236}">
                    <a16:creationId xmlns:a16="http://schemas.microsoft.com/office/drawing/2014/main" id="{11D4A793-1847-4C77-B89A-F554419C9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5938305" y="3609694"/>
                <a:ext cx="534191" cy="54194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BA5D80-4216-47A0-9438-C09C2B6CEE23}"/>
                  </a:ext>
                </a:extLst>
              </p:cNvPr>
              <p:cNvSpPr txBox="1"/>
              <p:nvPr/>
            </p:nvSpPr>
            <p:spPr>
              <a:xfrm>
                <a:off x="5813596" y="4144392"/>
                <a:ext cx="7037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Pipelines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9F4C62-E6B1-4D26-95A6-CE03405294CA}"/>
                </a:ext>
              </a:extLst>
            </p:cNvPr>
            <p:cNvGrpSpPr/>
            <p:nvPr/>
          </p:nvGrpSpPr>
          <p:grpSpPr>
            <a:xfrm>
              <a:off x="5938305" y="4585236"/>
              <a:ext cx="588303" cy="705436"/>
              <a:chOff x="5938305" y="4585236"/>
              <a:chExt cx="588303" cy="705436"/>
            </a:xfrm>
          </p:grpSpPr>
          <p:pic>
            <p:nvPicPr>
              <p:cNvPr id="29" name="Graphic 67" descr="Single gear">
                <a:extLst>
                  <a:ext uri="{FF2B5EF4-FFF2-40B4-BE49-F238E27FC236}">
                    <a16:creationId xmlns:a16="http://schemas.microsoft.com/office/drawing/2014/main" id="{7FD702DC-9BB6-4657-B32D-6CD474DEA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960213" y="4585236"/>
                <a:ext cx="514750" cy="510558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358418-6AAD-430C-BE97-E1A5651AFEF5}"/>
                  </a:ext>
                </a:extLst>
              </p:cNvPr>
              <p:cNvSpPr txBox="1"/>
              <p:nvPr/>
            </p:nvSpPr>
            <p:spPr>
              <a:xfrm>
                <a:off x="5938305" y="5075228"/>
                <a:ext cx="5883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Models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BAC57F-CF6C-4E38-8F1B-098978F9E07A}"/>
                </a:ext>
              </a:extLst>
            </p:cNvPr>
            <p:cNvGrpSpPr/>
            <p:nvPr/>
          </p:nvGrpSpPr>
          <p:grpSpPr>
            <a:xfrm>
              <a:off x="7063414" y="3429000"/>
              <a:ext cx="2425469" cy="2078047"/>
              <a:chOff x="7113811" y="3346898"/>
              <a:chExt cx="2425469" cy="207804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829DEF-C918-4696-B9D3-BF73DD015CB0}"/>
                  </a:ext>
                </a:extLst>
              </p:cNvPr>
              <p:cNvSpPr txBox="1"/>
              <p:nvPr/>
            </p:nvSpPr>
            <p:spPr>
              <a:xfrm>
                <a:off x="7532320" y="3346898"/>
                <a:ext cx="2006960" cy="2025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Storage Account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 Insights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Key Vault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Virtual Machines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Container Registry</a:t>
                </a:r>
              </a:p>
            </p:txBody>
          </p:sp>
          <p:pic>
            <p:nvPicPr>
              <p:cNvPr id="20" name="Graphic 24" descr="Box">
                <a:extLst>
                  <a:ext uri="{FF2B5EF4-FFF2-40B4-BE49-F238E27FC236}">
                    <a16:creationId xmlns:a16="http://schemas.microsoft.com/office/drawing/2014/main" id="{3B7D2AC6-DA3F-4005-AC63-C6A184724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7113811" y="5009835"/>
                <a:ext cx="421606" cy="415110"/>
              </a:xfrm>
              <a:prstGeom prst="rect">
                <a:avLst/>
              </a:prstGeom>
            </p:spPr>
          </p:pic>
          <p:pic>
            <p:nvPicPr>
              <p:cNvPr id="21" name="Graphic 14" descr="Lightbulb and gear">
                <a:extLst>
                  <a:ext uri="{FF2B5EF4-FFF2-40B4-BE49-F238E27FC236}">
                    <a16:creationId xmlns:a16="http://schemas.microsoft.com/office/drawing/2014/main" id="{C5E7E914-2235-465D-A71B-E0DBF20F3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183689" y="3803371"/>
                <a:ext cx="344544" cy="341021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64BF983-2450-4474-9E85-4A19957F9185}"/>
                  </a:ext>
                </a:extLst>
              </p:cNvPr>
              <p:cNvGrpSpPr/>
              <p:nvPr/>
            </p:nvGrpSpPr>
            <p:grpSpPr>
              <a:xfrm>
                <a:off x="7175031" y="4266211"/>
                <a:ext cx="275321" cy="275321"/>
                <a:chOff x="10915688" y="3868418"/>
                <a:chExt cx="275321" cy="275321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FE7519D-FA5B-46FF-A5B4-A5AEDBF2EEE6}"/>
                    </a:ext>
                  </a:extLst>
                </p:cNvPr>
                <p:cNvSpPr/>
                <p:nvPr/>
              </p:nvSpPr>
              <p:spPr bwMode="auto">
                <a:xfrm>
                  <a:off x="10915688" y="3868418"/>
                  <a:ext cx="275321" cy="2753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8" name="Graphic 27" descr="Key">
                  <a:extLst>
                    <a:ext uri="{FF2B5EF4-FFF2-40B4-BE49-F238E27FC236}">
                      <a16:creationId xmlns:a16="http://schemas.microsoft.com/office/drawing/2014/main" id="{87897DE6-9761-4F48-998B-9F5D079ED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0915688" y="3868418"/>
                  <a:ext cx="275321" cy="275321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 descr="Server">
                <a:extLst>
                  <a:ext uri="{FF2B5EF4-FFF2-40B4-BE49-F238E27FC236}">
                    <a16:creationId xmlns:a16="http://schemas.microsoft.com/office/drawing/2014/main" id="{44D5A769-301B-46C7-B6B2-5A3C4FA4F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7175031" y="3436576"/>
                <a:ext cx="340015" cy="340015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483ED3C-5DD0-47AB-B9A9-C551AB2CEB43}"/>
                  </a:ext>
                </a:extLst>
              </p:cNvPr>
              <p:cNvGrpSpPr/>
              <p:nvPr/>
            </p:nvGrpSpPr>
            <p:grpSpPr>
              <a:xfrm>
                <a:off x="7162209" y="4659167"/>
                <a:ext cx="372113" cy="372113"/>
                <a:chOff x="7162209" y="4659167"/>
                <a:chExt cx="372113" cy="372113"/>
              </a:xfrm>
            </p:grpSpPr>
            <p:pic>
              <p:nvPicPr>
                <p:cNvPr id="25" name="Graphic 24" descr="Monitor">
                  <a:extLst>
                    <a:ext uri="{FF2B5EF4-FFF2-40B4-BE49-F238E27FC236}">
                      <a16:creationId xmlns:a16="http://schemas.microsoft.com/office/drawing/2014/main" id="{18652D53-7657-479A-B979-F0ABBA410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2209" y="4659167"/>
                  <a:ext cx="372113" cy="372113"/>
                </a:xfrm>
                <a:prstGeom prst="rect">
                  <a:avLst/>
                </a:prstGeom>
              </p:spPr>
            </p:pic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B3FB7884-1E6C-44F0-95CD-19A63683DEE5}"/>
                    </a:ext>
                  </a:extLst>
                </p:cNvPr>
                <p:cNvSpPr/>
                <p:nvPr/>
              </p:nvSpPr>
              <p:spPr bwMode="auto">
                <a:xfrm>
                  <a:off x="7290116" y="4759684"/>
                  <a:ext cx="117963" cy="10000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13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Creating a Workspace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973710-95F6-490B-932E-6E8F1A239D9B}"/>
              </a:ext>
            </a:extLst>
          </p:cNvPr>
          <p:cNvGrpSpPr/>
          <p:nvPr/>
        </p:nvGrpSpPr>
        <p:grpSpPr>
          <a:xfrm>
            <a:off x="6096000" y="1783081"/>
            <a:ext cx="4232703" cy="3557451"/>
            <a:chOff x="6096000" y="1783081"/>
            <a:chExt cx="4232703" cy="355745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7CC134-13C0-40B6-9F8B-171291F771EF}"/>
                </a:ext>
              </a:extLst>
            </p:cNvPr>
            <p:cNvSpPr/>
            <p:nvPr/>
          </p:nvSpPr>
          <p:spPr bwMode="auto">
            <a:xfrm>
              <a:off x="6096000" y="1783081"/>
              <a:ext cx="4068305" cy="3557451"/>
            </a:xfrm>
            <a:prstGeom prst="round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Edition</a:t>
              </a:r>
            </a:p>
          </p:txBody>
        </p:sp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37AEFC8E-B74D-4F5B-9AFB-AF621CA29AF5}"/>
                </a:ext>
              </a:extLst>
            </p:cNvPr>
            <p:cNvSpPr txBox="1">
              <a:spLocks/>
            </p:cNvSpPr>
            <p:nvPr/>
          </p:nvSpPr>
          <p:spPr>
            <a:xfrm>
              <a:off x="6260398" y="3080696"/>
              <a:ext cx="4068305" cy="18589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2286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lvl="1" indent="0">
                <a:buFont typeface="Wingdings" panose="05000000000000000000" pitchFamily="2" charset="2"/>
                <a:buNone/>
              </a:pPr>
              <a:r>
                <a:rPr lang="en-US" dirty="0"/>
                <a:t>Enterprise</a:t>
              </a:r>
            </a:p>
            <a:p>
              <a:pPr lvl="2"/>
              <a:r>
                <a:rPr lang="en-US" dirty="0"/>
                <a:t>All features</a:t>
              </a:r>
            </a:p>
            <a:p>
              <a:pPr marL="228600" lvl="1" indent="0">
                <a:buNone/>
              </a:pPr>
              <a:r>
                <a:rPr lang="en-US" dirty="0"/>
                <a:t>Basic</a:t>
              </a:r>
            </a:p>
            <a:p>
              <a:pPr lvl="2"/>
              <a:r>
                <a:rPr lang="en-US" dirty="0"/>
                <a:t>No Visual Designer</a:t>
              </a:r>
            </a:p>
            <a:p>
              <a:pPr lvl="2"/>
              <a:r>
                <a:rPr lang="en-US" dirty="0"/>
                <a:t>No Automated ML user interface</a:t>
              </a:r>
            </a:p>
            <a:p>
              <a:pPr lvl="2"/>
              <a:r>
                <a:rPr lang="en-US" dirty="0"/>
                <a:t>No Data Drift user interface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BDB043-C5B4-4497-B920-E6BA6C789A8E}"/>
                </a:ext>
              </a:extLst>
            </p:cNvPr>
            <p:cNvGrpSpPr/>
            <p:nvPr/>
          </p:nvGrpSpPr>
          <p:grpSpPr>
            <a:xfrm>
              <a:off x="6498229" y="1985823"/>
              <a:ext cx="821732" cy="682806"/>
              <a:chOff x="5134931" y="4300674"/>
              <a:chExt cx="821732" cy="6828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7C7C643-4059-43AC-88DD-4C6A76E4FA07}"/>
                  </a:ext>
                </a:extLst>
              </p:cNvPr>
              <p:cNvGrpSpPr/>
              <p:nvPr/>
            </p:nvGrpSpPr>
            <p:grpSpPr>
              <a:xfrm>
                <a:off x="5134931" y="4300674"/>
                <a:ext cx="821732" cy="682806"/>
                <a:chOff x="5134931" y="3710920"/>
                <a:chExt cx="1531480" cy="1272560"/>
              </a:xfrm>
            </p:grpSpPr>
            <p:pic>
              <p:nvPicPr>
                <p:cNvPr id="12" name="Graphic 11" descr="Coins">
                  <a:extLst>
                    <a:ext uri="{FF2B5EF4-FFF2-40B4-BE49-F238E27FC236}">
                      <a16:creationId xmlns:a16="http://schemas.microsoft.com/office/drawing/2014/main" id="{836FCA79-E021-4FA0-8ECF-18B347CC5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2011" y="406908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Checklist">
                  <a:extLst>
                    <a:ext uri="{FF2B5EF4-FFF2-40B4-BE49-F238E27FC236}">
                      <a16:creationId xmlns:a16="http://schemas.microsoft.com/office/drawing/2014/main" id="{55B28026-2954-4CE6-B5F1-1829C476E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4931" y="37109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5FDD0F-6F64-4593-AE33-79FAD162CF6B}"/>
                  </a:ext>
                </a:extLst>
              </p:cNvPr>
              <p:cNvSpPr/>
              <p:nvPr/>
            </p:nvSpPr>
            <p:spPr bwMode="auto">
              <a:xfrm>
                <a:off x="5361529" y="4624252"/>
                <a:ext cx="121920" cy="69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C7B35F-0778-4E2A-9F1B-C41FDF7A3286}"/>
              </a:ext>
            </a:extLst>
          </p:cNvPr>
          <p:cNvGrpSpPr/>
          <p:nvPr/>
        </p:nvGrpSpPr>
        <p:grpSpPr>
          <a:xfrm>
            <a:off x="1569233" y="1783081"/>
            <a:ext cx="4107351" cy="3557451"/>
            <a:chOff x="1569233" y="1783081"/>
            <a:chExt cx="4107351" cy="355745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6C5A79-C087-485F-AC47-142281049730}"/>
                </a:ext>
              </a:extLst>
            </p:cNvPr>
            <p:cNvSpPr/>
            <p:nvPr/>
          </p:nvSpPr>
          <p:spPr bwMode="auto">
            <a:xfrm>
              <a:off x="1608279" y="1783081"/>
              <a:ext cx="4068305" cy="3557451"/>
            </a:xfrm>
            <a:prstGeom prst="round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Region</a:t>
              </a:r>
            </a:p>
          </p:txBody>
        </p:sp>
        <p:pic>
          <p:nvPicPr>
            <p:cNvPr id="16" name="Graphic 15" descr="Earth globe Americas">
              <a:extLst>
                <a:ext uri="{FF2B5EF4-FFF2-40B4-BE49-F238E27FC236}">
                  <a16:creationId xmlns:a16="http://schemas.microsoft.com/office/drawing/2014/main" id="{41095115-AAE0-4B54-9C07-4EC567F9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4755" y="1842718"/>
              <a:ext cx="914400" cy="914400"/>
            </a:xfrm>
            <a:prstGeom prst="rect">
              <a:avLst/>
            </a:prstGeom>
          </p:spPr>
        </p:pic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15A09F6D-7901-4DDB-95EC-AA1674D0B930}"/>
                </a:ext>
              </a:extLst>
            </p:cNvPr>
            <p:cNvSpPr txBox="1">
              <a:spLocks/>
            </p:cNvSpPr>
            <p:nvPr/>
          </p:nvSpPr>
          <p:spPr>
            <a:xfrm>
              <a:off x="1569233" y="3104702"/>
              <a:ext cx="4068305" cy="8494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2286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lvl="1" indent="0">
                <a:buNone/>
              </a:pPr>
              <a:r>
                <a:rPr lang="en-US" dirty="0"/>
                <a:t>Check Azure Resource availability</a:t>
              </a:r>
            </a:p>
            <a:p>
              <a:pPr marL="457200" lvl="2" indent="0">
                <a:buNone/>
              </a:pPr>
              <a:r>
                <a:rPr lang="en-US" dirty="0"/>
                <a:t>For example, NC-Series Virtual Machines for GPU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86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10419-207D-46E6-AAD4-63B47C5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studio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4CFC894-EFEA-4410-BEF9-4C8DBD1157A2}"/>
              </a:ext>
            </a:extLst>
          </p:cNvPr>
          <p:cNvSpPr txBox="1">
            <a:spLocks/>
          </p:cNvSpPr>
          <p:nvPr/>
        </p:nvSpPr>
        <p:spPr>
          <a:xfrm>
            <a:off x="500850" y="1634506"/>
            <a:ext cx="5595150" cy="4598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 compute and data</a:t>
            </a:r>
          </a:p>
          <a:p>
            <a:r>
              <a:rPr lang="en-US" dirty="0"/>
              <a:t>Run experiments</a:t>
            </a:r>
          </a:p>
          <a:p>
            <a:r>
              <a:rPr lang="en-US" dirty="0"/>
              <a:t>View metrics</a:t>
            </a:r>
          </a:p>
          <a:p>
            <a:r>
              <a:rPr lang="en-US" dirty="0"/>
              <a:t>Manage and deploy models</a:t>
            </a:r>
          </a:p>
          <a:p>
            <a:r>
              <a:rPr lang="en-US" dirty="0"/>
              <a:t>Manage endpoints</a:t>
            </a:r>
          </a:p>
          <a:p>
            <a:r>
              <a:rPr lang="en-US" dirty="0"/>
              <a:t>Use graphical modeling tools:</a:t>
            </a:r>
          </a:p>
          <a:p>
            <a:pPr lvl="1"/>
            <a:r>
              <a:rPr lang="en-US" sz="2200" i="1" dirty="0"/>
              <a:t>Designer</a:t>
            </a:r>
            <a:r>
              <a:rPr lang="en-US" sz="2200" dirty="0"/>
              <a:t> - "no-code" model development</a:t>
            </a:r>
          </a:p>
          <a:p>
            <a:pPr lvl="1"/>
            <a:r>
              <a:rPr lang="en-US" sz="2200" i="1" dirty="0"/>
              <a:t>Automated Machine Learning </a:t>
            </a:r>
            <a:r>
              <a:rPr lang="en-US" sz="2200" dirty="0"/>
              <a:t>- find the best model for your data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779533-5707-4B22-82EF-7442B2B3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66" y="1847367"/>
            <a:ext cx="5736707" cy="3950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44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B38A-64FC-4660-B287-B6ACE1EB0CAA}"/>
              </a:ext>
            </a:extLst>
          </p:cNvPr>
          <p:cNvSpPr txBox="1">
            <a:spLocks/>
          </p:cNvSpPr>
          <p:nvPr/>
        </p:nvSpPr>
        <p:spPr>
          <a:xfrm>
            <a:off x="584200" y="3035178"/>
            <a:ext cx="8928768" cy="498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600" dirty="0">
                <a:solidFill>
                  <a:srgbClr val="3486F2"/>
                </a:solidFill>
                <a:latin typeface="+mj-lt"/>
              </a:rPr>
              <a:t>Demo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EEC1AB-089D-46AE-AA8B-486DA9A3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199" y="3631096"/>
            <a:ext cx="10136809" cy="498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Creating an Azure Machine Learning Workspace</a:t>
            </a:r>
          </a:p>
        </p:txBody>
      </p:sp>
    </p:spTree>
    <p:extLst>
      <p:ext uri="{BB962C8B-B14F-4D97-AF65-F5344CB8AC3E}">
        <p14:creationId xmlns:p14="http://schemas.microsoft.com/office/powerpoint/2010/main" val="65968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BDD55-329C-41AB-BA52-BF87C25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768DA-D866-496E-9801-172CDA7A0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371</Words>
  <Application>Microsoft Office PowerPoint</Application>
  <PresentationFormat>Widescreen</PresentationFormat>
  <Paragraphs>84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Segoe UI</vt:lpstr>
      <vt:lpstr>Segoe UI Semibold</vt:lpstr>
      <vt:lpstr>Segoe UI Semilight</vt:lpstr>
      <vt:lpstr>Wingdings</vt:lpstr>
      <vt:lpstr>Office Theme</vt:lpstr>
      <vt:lpstr>Azure Weekend 2020</vt:lpstr>
      <vt:lpstr>PowerPoint Presentation</vt:lpstr>
      <vt:lpstr>Getting Started with Azure Machine Learning</vt:lpstr>
      <vt:lpstr>What is Azure Machine Learning?</vt:lpstr>
      <vt:lpstr>Azure Machine Learning Workspaces</vt:lpstr>
      <vt:lpstr>Considerations for Creating a Workspace</vt:lpstr>
      <vt:lpstr>Azure Machine Learning studio</vt:lpstr>
      <vt:lpstr>PowerPoint Presentation</vt:lpstr>
      <vt:lpstr>Azure Machine Learning Tools</vt:lpstr>
      <vt:lpstr>The Azure Machine Learning SDK for Python</vt:lpstr>
      <vt:lpstr>Azure Machine Learning CLI Extension</vt:lpstr>
      <vt:lpstr>Compute Instances</vt:lpstr>
      <vt:lpstr>The Azure Machine Learning Extension for VS Code</vt:lpstr>
      <vt:lpstr>PowerPoint Presentation</vt:lpstr>
      <vt:lpstr>Thank You</vt:lpstr>
      <vt:lpstr>PowerPoint Presentation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IoT</dc:title>
  <dc:creator>Shaw Chyn Chia</dc:creator>
  <cp:lastModifiedBy>Eng Teong Cheah</cp:lastModifiedBy>
  <cp:revision>20</cp:revision>
  <dcterms:created xsi:type="dcterms:W3CDTF">2020-10-06T00:27:31Z</dcterms:created>
  <dcterms:modified xsi:type="dcterms:W3CDTF">2020-10-25T04:44:42Z</dcterms:modified>
</cp:coreProperties>
</file>