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60" r:id="rId12"/>
    <p:sldId id="25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5" autoAdjust="0"/>
    <p:restoredTop sz="74397" autoAdjust="0"/>
  </p:normalViewPr>
  <p:slideViewPr>
    <p:cSldViewPr snapToGrid="0">
      <p:cViewPr varScale="1">
        <p:scale>
          <a:sx n="53" d="100"/>
          <a:sy n="53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CA3C-DE9A-4E03-9683-EA9E0DCEF592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A0ABB-5C38-4D80-BC5C-024BB7E2B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74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-domain-services/overview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authentication/howto-mfa-mfasetting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Implement an Azure AD infrastructure including users, groups, and multi-factor authentication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47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https://docs.microsoft.com/en-us/azure/active-directory-domain-services/overview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97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48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355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69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902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https://docs.microsoft.com/en-us/azure/active-directory/authentication/howto-mfa-mfasettings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0ABB-5C38-4D80-BC5C-024BB7E2B3C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25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B535-590A-4FD9-8D5F-1DC7BAF40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A5167-F686-4989-B5F8-5A8DB3CBE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1CB5-DDEF-4942-86F9-CDB190A1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6C27-0864-44E1-B99E-9796B98B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1B74-6836-43A0-96C2-4F9B6D2B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415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B6F0-D6D2-492C-B521-5B13B5D0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8618A-2553-4AC5-87EB-C97D4AF1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E6EF-6713-4856-9399-4AAE8379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1E0-0A5C-4F1C-B33A-9DC11E94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ECD9-18C9-4B3B-8594-BD2D65E2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1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64A21-C784-4D3F-A474-7A24DE6E3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47B55-A361-4553-A6E1-BD4176AE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A76F1-31AB-443E-A1B6-71E4BC8F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E1566-DD05-4F10-8F29-61546B82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8AFB-9759-4C58-9F60-87256E8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02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B79-C433-4567-A30A-FC4C488F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5BBD-F912-4EA9-A5D9-74408416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C8E4-E7A7-411B-A7CC-3C600558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1CE6-5232-4E0E-B42A-13ADEBD4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120EC-9AA5-474E-B9F8-CE14E8A2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01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4D38-C645-454C-80EE-49E2A169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76C2-363E-4471-B8A0-F438C482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E44F9-AB2C-40E8-BEDB-E60941A0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87459-58AF-4C15-8E39-B570DF82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CAC2-C7E0-4334-83BB-FB05AA4D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199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E9A7-B1AA-445A-896B-A43A4D90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3574-2645-45AD-B6C9-4F165D371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11B76-DE63-4463-9442-E02B294FC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5E690-4FFB-4560-9267-E21B41DE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648A2-1174-42B6-9124-CDAE0630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45BD5-ACE1-4054-ADE0-713B059E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89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0AD9-F7B4-4383-9276-2D9672AB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A4623-5734-4D65-841C-031961ED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857AE-ABB7-47B2-B849-2CF7872C9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3755E-E3EE-4CCF-A4EF-ECF1A80F6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3A169-3A33-4E46-982E-4FC50056D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F0F49-B8B9-4267-A74C-38D2B0A3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E77B0-BBB3-42EB-A2E1-504524E3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37B83-5369-4815-B7BF-F96104F8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35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7D67-7CCA-4406-8ADC-655C27C5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A671-D687-4C07-BAE1-3F799384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EEE40-2D4D-4866-B5A4-95BE507C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D67A0-142E-4A1D-ACA9-5E250AD8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80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0CCF7-7C04-48A1-8497-E3147287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C362F-BC4C-4F3D-AE5E-BF84E426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1E250-F773-4F7A-BBEA-CBDC3D72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80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B6F0-42E0-47CC-88C3-43BE0C9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B3E2-EAED-4D13-A708-EA7991BF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B39D6-53FD-46B8-B036-AEB3A30B6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44AE-247F-46AE-B9B4-C77A3653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27E6-E200-4123-974C-5B72EFF9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E7747-6BDF-4145-9E2E-E1DE33B4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9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AA55-A4C2-4901-8FFB-716D7A6E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B15BB-0330-4C01-A644-97744890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84FC9-6290-43F4-AB1A-F62C469C7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2918D-043E-41E6-957F-CC084008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292EA-F108-41E4-B20A-14D256A8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1AFDD-88B0-48AA-B982-858543F0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731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0DEEB-CF4B-4856-ADFA-71D28C54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388B-A610-4F37-AE97-FE1ABB6D8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7E32-BF13-4014-BD25-2D03A7D02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EA77-B8A7-4BD0-B6C2-9C18EEAE97FB}" type="datetimeFigureOut">
              <a:rPr lang="en-SG" smtClean="0"/>
              <a:t>8/8/2020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1F08-0F21-40EB-AD2B-4206BCA9C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72666-8681-4F5B-98CC-F1044A034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D5F5-C0E5-4454-A6BF-3144A9B88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90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3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itle 3">
            <a:extLst>
              <a:ext uri="{FF2B5EF4-FFF2-40B4-BE49-F238E27FC236}">
                <a16:creationId xmlns:a16="http://schemas.microsoft.com/office/drawing/2014/main" id="{C8FC52BE-749B-4BBB-B2A5-20DF7C352312}"/>
              </a:ext>
            </a:extLst>
          </p:cNvPr>
          <p:cNvSpPr txBox="1">
            <a:spLocks/>
          </p:cNvSpPr>
          <p:nvPr/>
        </p:nvSpPr>
        <p:spPr>
          <a:xfrm>
            <a:off x="428682" y="1244582"/>
            <a:ext cx="6374454" cy="30808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710">
                <a:latin typeface="Segoe UI Semibold (Headings)"/>
              </a:rPr>
              <a:t>Identity Security</a:t>
            </a:r>
          </a:p>
          <a:p>
            <a:pPr algn="l"/>
            <a:r>
              <a:rPr lang="en-US" sz="4710">
                <a:latin typeface="Segoe UI Semibold (Headings)"/>
              </a:rPr>
              <a:t>Azure </a:t>
            </a:r>
            <a:r>
              <a:rPr lang="en-US" sz="4710" dirty="0">
                <a:latin typeface="Segoe UI Semibold (Headings)"/>
              </a:rPr>
              <a:t>Active Directory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B559A20E-F8C6-484D-9D1E-1DE2EA7ED89D}"/>
              </a:ext>
            </a:extLst>
          </p:cNvPr>
          <p:cNvSpPr txBox="1">
            <a:spLocks/>
          </p:cNvSpPr>
          <p:nvPr/>
        </p:nvSpPr>
        <p:spPr>
          <a:xfrm>
            <a:off x="442466" y="4349984"/>
            <a:ext cx="5413394" cy="271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7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Cheah Eng Teong</a:t>
            </a:r>
            <a:br>
              <a:rPr lang="en-US" sz="177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77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MVP</a:t>
            </a:r>
          </a:p>
        </p:txBody>
      </p:sp>
    </p:spTree>
    <p:extLst>
      <p:ext uri="{BB962C8B-B14F-4D97-AF65-F5344CB8AC3E}">
        <p14:creationId xmlns:p14="http://schemas.microsoft.com/office/powerpoint/2010/main" val="350555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MFA Settings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C51E00-2DDB-44DC-94B0-70E440E24936}"/>
              </a:ext>
            </a:extLst>
          </p:cNvPr>
          <p:cNvSpPr txBox="1">
            <a:spLocks/>
          </p:cNvSpPr>
          <p:nvPr/>
        </p:nvSpPr>
        <p:spPr>
          <a:xfrm>
            <a:off x="588263" y="1558398"/>
            <a:ext cx="5958841" cy="4077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Account lockout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Block/unblock users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Fraud alert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Notifications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OATH tokens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Phone call settings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</a:rPr>
              <a:t>Trusted IPs</a:t>
            </a:r>
          </a:p>
        </p:txBody>
      </p:sp>
      <p:pic>
        <p:nvPicPr>
          <p:cNvPr id="3" name="Picture 2" descr="Screenshot of MFA Settings page. ">
            <a:extLst>
              <a:ext uri="{FF2B5EF4-FFF2-40B4-BE49-F238E27FC236}">
                <a16:creationId xmlns:a16="http://schemas.microsoft.com/office/drawing/2014/main" id="{8A057187-46D9-47BD-8D44-54719750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248" y="1835803"/>
            <a:ext cx="5498469" cy="352245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34189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3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itle 3">
            <a:extLst>
              <a:ext uri="{FF2B5EF4-FFF2-40B4-BE49-F238E27FC236}">
                <a16:creationId xmlns:a16="http://schemas.microsoft.com/office/drawing/2014/main" id="{C8FC52BE-749B-4BBB-B2A5-20DF7C352312}"/>
              </a:ext>
            </a:extLst>
          </p:cNvPr>
          <p:cNvSpPr txBox="1">
            <a:spLocks/>
          </p:cNvSpPr>
          <p:nvPr/>
        </p:nvSpPr>
        <p:spPr>
          <a:xfrm>
            <a:off x="428682" y="1244582"/>
            <a:ext cx="5765384" cy="30808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710" dirty="0">
                <a:latin typeface="Segoe UI Semibold (Headings)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860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References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C2758C-6EF5-4EF3-912A-2F5EF0E043E1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150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2F2F2F"/>
                </a:solidFill>
                <a:latin typeface="Segoe UI (Body)"/>
              </a:rPr>
              <a:t>Microsoft Docs</a:t>
            </a:r>
          </a:p>
          <a:p>
            <a:endParaRPr lang="en-AU" sz="2800" dirty="0">
              <a:solidFill>
                <a:srgbClr val="2F2F2F"/>
              </a:solidFill>
              <a:latin typeface="Segoe UI (Body)"/>
            </a:endParaRPr>
          </a:p>
          <a:p>
            <a:endParaRPr lang="en-AU" sz="2800" dirty="0">
              <a:latin typeface="Segoe U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2322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3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itle 3">
            <a:extLst>
              <a:ext uri="{FF2B5EF4-FFF2-40B4-BE49-F238E27FC236}">
                <a16:creationId xmlns:a16="http://schemas.microsoft.com/office/drawing/2014/main" id="{C8FC52BE-749B-4BBB-B2A5-20DF7C352312}"/>
              </a:ext>
            </a:extLst>
          </p:cNvPr>
          <p:cNvSpPr txBox="1">
            <a:spLocks/>
          </p:cNvSpPr>
          <p:nvPr/>
        </p:nvSpPr>
        <p:spPr>
          <a:xfrm>
            <a:off x="428682" y="1244582"/>
            <a:ext cx="5765384" cy="30808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710" dirty="0">
                <a:latin typeface="Segoe UI Semibold (Headings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776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Azure Active Directory (Azure AD)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C2758C-6EF5-4EF3-912A-2F5EF0E043E1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379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2F2F2F"/>
                </a:solidFill>
                <a:latin typeface="Segoe UI (Body)"/>
              </a:rPr>
              <a:t>Microsoft’s cloud-based identity and access management service, which helps your employees sign in and access resources in:</a:t>
            </a:r>
          </a:p>
          <a:p>
            <a:pPr marL="457200" indent="-457200">
              <a:buFontTx/>
              <a:buChar char="-"/>
            </a:pPr>
            <a:r>
              <a:rPr lang="en-AU" sz="2800" dirty="0">
                <a:solidFill>
                  <a:srgbClr val="2F2F2F"/>
                </a:solidFill>
                <a:latin typeface="Segoe UI (Body)"/>
              </a:rPr>
              <a:t>External resources, such as Microsoft Office 365, the Azure portal, and thousands of other SaaS applications.</a:t>
            </a:r>
          </a:p>
          <a:p>
            <a:pPr marL="457200" indent="-457200">
              <a:buFontTx/>
              <a:buChar char="-"/>
            </a:pPr>
            <a:r>
              <a:rPr lang="en-AU" sz="2800" dirty="0">
                <a:solidFill>
                  <a:srgbClr val="2F2F2F"/>
                </a:solidFill>
                <a:latin typeface="Segoe UI (Body)"/>
              </a:rPr>
              <a:t>Internal resources, such as apps on your corporate network and intranet, along with any cloud apps developed by your own organization.</a:t>
            </a:r>
          </a:p>
          <a:p>
            <a:endParaRPr lang="en-AU" sz="2800" dirty="0">
              <a:latin typeface="Segoe U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346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Compare Active Directory to Azure Active Directory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C2758C-6EF5-4EF3-912A-2F5EF0E043E1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379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800" dirty="0">
              <a:latin typeface="Segoe UI (Body)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033BAA-3BFB-42E9-BB40-4666E1337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18039"/>
              </p:ext>
            </p:extLst>
          </p:nvPr>
        </p:nvGraphicFramePr>
        <p:xfrm>
          <a:off x="1470152" y="1113248"/>
          <a:ext cx="9246616" cy="51195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23308">
                  <a:extLst>
                    <a:ext uri="{9D8B030D-6E8A-4147-A177-3AD203B41FA5}">
                      <a16:colId xmlns:a16="http://schemas.microsoft.com/office/drawing/2014/main" val="3402117956"/>
                    </a:ext>
                  </a:extLst>
                </a:gridCol>
                <a:gridCol w="4623308">
                  <a:extLst>
                    <a:ext uri="{9D8B030D-6E8A-4147-A177-3AD203B41FA5}">
                      <a16:colId xmlns:a16="http://schemas.microsoft.com/office/drawing/2014/main" val="1760425589"/>
                    </a:ext>
                  </a:extLst>
                </a:gridCol>
              </a:tblGrid>
              <a:tr h="57893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2F2F2F"/>
                          </a:solidFill>
                          <a:latin typeface="Segoe UI (Body)"/>
                        </a:rPr>
                        <a:t>Azure Active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2F2F2F"/>
                          </a:solidFill>
                          <a:latin typeface="Segoe UI (Body)"/>
                        </a:rPr>
                        <a:t>Active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00494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On-Premises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064151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Designed for HTTP &amp; 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Query via LDAP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19241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Queried via REST API’s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Used Kerberos for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08942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Uses SAML, WS-Federation, or OpenID for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No Federated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83421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Uses OAuth for </a:t>
                      </a:r>
                      <a:r>
                        <a:rPr lang="en-SG" sz="2400" dirty="0" err="1">
                          <a:latin typeface="Segoe UI (Body)"/>
                        </a:rPr>
                        <a:t>autheration</a:t>
                      </a:r>
                      <a:endParaRPr lang="en-SG" sz="2400" dirty="0">
                        <a:latin typeface="Segoe U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Organizational Units (OU’s)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1485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Includes federation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Group Policy (GPO’s)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14449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Segoe UI (Body)"/>
                        </a:rPr>
                        <a:t>Flat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400" dirty="0">
                        <a:latin typeface="Segoe UI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8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3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Administrator role permissions in Azure AD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C2758C-6EF5-4EF3-912A-2F5EF0E043E1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379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AU" sz="2800" dirty="0">
                <a:solidFill>
                  <a:srgbClr val="2F2F2F"/>
                </a:solidFill>
                <a:latin typeface="Segoe UI (Body)"/>
              </a:rPr>
              <a:t>Using Azure Active Directory (Azure AD), you can designate limited administrators to manage identity tasks in less-privileged roles.</a:t>
            </a:r>
          </a:p>
          <a:p>
            <a:pPr marL="457200" indent="-457200">
              <a:buFontTx/>
              <a:buChar char="-"/>
            </a:pPr>
            <a:r>
              <a:rPr lang="en-AU" sz="2800" dirty="0">
                <a:solidFill>
                  <a:srgbClr val="2F2F2F"/>
                </a:solidFill>
                <a:latin typeface="Segoe UI (Body)"/>
              </a:rPr>
              <a:t>Administrators can be assigned for such purposes as adding or changing users, assigning administrative roles, resetting user passwords, managing user licenses, and managing domain names.</a:t>
            </a:r>
          </a:p>
          <a:p>
            <a:pPr marL="457200" indent="-457200">
              <a:buFontTx/>
              <a:buChar char="-"/>
            </a:pPr>
            <a:r>
              <a:rPr lang="en-AU" sz="2800" dirty="0">
                <a:solidFill>
                  <a:srgbClr val="2F2F2F"/>
                </a:solidFill>
                <a:latin typeface="Segoe UI (Body)"/>
              </a:rPr>
              <a:t>The default user permissions can be changed only in user settings in Azure AD.</a:t>
            </a:r>
          </a:p>
          <a:p>
            <a:endParaRPr lang="en-AU" sz="2800" dirty="0">
              <a:latin typeface="Segoe U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9204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Azure AD Domain Services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39EEC7B-A6F3-4BF7-80E2-3EBF87905CBD}"/>
              </a:ext>
            </a:extLst>
          </p:cNvPr>
          <p:cNvSpPr txBox="1">
            <a:spLocks/>
          </p:cNvSpPr>
          <p:nvPr/>
        </p:nvSpPr>
        <p:spPr>
          <a:xfrm>
            <a:off x="584200" y="4472725"/>
            <a:ext cx="10786607" cy="1899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800" dirty="0">
              <a:latin typeface="Segoe UI (Body)"/>
            </a:endParaRPr>
          </a:p>
        </p:txBody>
      </p:sp>
      <p:sp>
        <p:nvSpPr>
          <p:cNvPr id="9" name="Text Placeholder 41">
            <a:extLst>
              <a:ext uri="{FF2B5EF4-FFF2-40B4-BE49-F238E27FC236}">
                <a16:creationId xmlns:a16="http://schemas.microsoft.com/office/drawing/2014/main" id="{69E415F4-DFB6-4B73-B2F2-76BD08808479}"/>
              </a:ext>
            </a:extLst>
          </p:cNvPr>
          <p:cNvSpPr txBox="1">
            <a:spLocks/>
          </p:cNvSpPr>
          <p:nvPr/>
        </p:nvSpPr>
        <p:spPr>
          <a:xfrm>
            <a:off x="591309" y="4404454"/>
            <a:ext cx="11012428" cy="2453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F2F2F"/>
              </a:solidFill>
              <a:latin typeface="Segoe UI (Body)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AC6B2E-BAE6-47AE-A36E-40151B3D9478}"/>
              </a:ext>
            </a:extLst>
          </p:cNvPr>
          <p:cNvSpPr txBox="1">
            <a:spLocks/>
          </p:cNvSpPr>
          <p:nvPr/>
        </p:nvSpPr>
        <p:spPr>
          <a:xfrm>
            <a:off x="582171" y="4046175"/>
            <a:ext cx="11021566" cy="2453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Simplified deployment experience</a:t>
            </a: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Integrate with Azure AD</a:t>
            </a:r>
          </a:p>
          <a:p>
            <a:pPr marL="342900" indent="-342900">
              <a:buFontTx/>
              <a:buChar char="-"/>
            </a:pPr>
            <a:r>
              <a:rPr lang="en-US" sz="2400" i="0" dirty="0">
                <a:solidFill>
                  <a:srgbClr val="2F2F2F"/>
                </a:solidFill>
                <a:effectLst/>
                <a:latin typeface="Segoe UI (Body)"/>
              </a:rPr>
              <a:t>Use your corporate credentials/passwords</a:t>
            </a:r>
            <a:endParaRPr lang="en-AU" sz="2400" i="0" dirty="0">
              <a:solidFill>
                <a:srgbClr val="2F2F2F"/>
              </a:solidFill>
              <a:effectLst/>
              <a:latin typeface="Segoe UI (Body)"/>
            </a:endParaRPr>
          </a:p>
          <a:p>
            <a:pPr marL="342900" indent="-342900">
              <a:buFontTx/>
              <a:buChar char="-"/>
            </a:pPr>
            <a:r>
              <a:rPr lang="en-SG" sz="2400" i="0" dirty="0">
                <a:solidFill>
                  <a:srgbClr val="2F2F2F"/>
                </a:solidFill>
                <a:effectLst/>
                <a:latin typeface="Segoe UI (Body)"/>
              </a:rPr>
              <a:t>NTLM and Kerberos authentication</a:t>
            </a:r>
            <a:endParaRPr lang="en-AU" sz="2400" dirty="0">
              <a:solidFill>
                <a:srgbClr val="2F2F2F"/>
              </a:solidFill>
              <a:latin typeface="Segoe UI (Body)"/>
            </a:endParaRPr>
          </a:p>
          <a:p>
            <a:pPr marL="342900" indent="-342900">
              <a:buFontTx/>
              <a:buChar char="-"/>
            </a:pPr>
            <a:r>
              <a:rPr lang="en-SG" sz="2400" i="0" dirty="0">
                <a:solidFill>
                  <a:srgbClr val="2F2F2F"/>
                </a:solidFill>
                <a:effectLst/>
                <a:latin typeface="Segoe UI (Body)"/>
              </a:rPr>
              <a:t>High availability</a:t>
            </a:r>
            <a:endParaRPr lang="en-AU" sz="2400" dirty="0">
              <a:solidFill>
                <a:srgbClr val="2F2F2F"/>
              </a:solidFill>
              <a:latin typeface="Segoe UI (Body)"/>
            </a:endParaRPr>
          </a:p>
        </p:txBody>
      </p:sp>
      <p:grpSp>
        <p:nvGrpSpPr>
          <p:cNvPr id="11" name="Group 10" descr="Azure Active Directory uses Azure AD Domain Services for workloads and apps in IaaS. Azure Active Directory uses AD Connect to sync to your on-premises domain. ">
            <a:extLst>
              <a:ext uri="{FF2B5EF4-FFF2-40B4-BE49-F238E27FC236}">
                <a16:creationId xmlns:a16="http://schemas.microsoft.com/office/drawing/2014/main" id="{00390203-42CB-4C97-A465-7BE591BBD720}"/>
              </a:ext>
            </a:extLst>
          </p:cNvPr>
          <p:cNvGrpSpPr/>
          <p:nvPr/>
        </p:nvGrpSpPr>
        <p:grpSpPr>
          <a:xfrm>
            <a:off x="774465" y="1725616"/>
            <a:ext cx="10829272" cy="2551398"/>
            <a:chOff x="241043" y="1407670"/>
            <a:chExt cx="11896115" cy="318729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1C053B0-2BC8-4B8E-9D95-957A0A14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765" y="2526739"/>
              <a:ext cx="3253411" cy="159663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1B30556D-9D2D-4977-9557-5A801609FC32}"/>
                </a:ext>
              </a:extLst>
            </p:cNvPr>
            <p:cNvSpPr/>
            <p:nvPr/>
          </p:nvSpPr>
          <p:spPr bwMode="auto">
            <a:xfrm>
              <a:off x="1964360" y="1407670"/>
              <a:ext cx="2408731" cy="895624"/>
            </a:xfrm>
            <a:prstGeom prst="wedgeRectCallout">
              <a:avLst>
                <a:gd name="adj1" fmla="val 4911"/>
                <a:gd name="adj2" fmla="val 95083"/>
              </a:avLst>
            </a:prstGeom>
            <a:solidFill>
              <a:srgbClr val="FBFED2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Managed domain available in your Azure VNet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E1F08D-5A8A-40EC-AF80-3B4D56A9D14A}"/>
                </a:ext>
              </a:extLst>
            </p:cNvPr>
            <p:cNvSpPr txBox="1"/>
            <p:nvPr/>
          </p:nvSpPr>
          <p:spPr>
            <a:xfrm>
              <a:off x="241043" y="4219145"/>
              <a:ext cx="3171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Workloads and apps in IaaS</a:t>
              </a:r>
              <a:endParaRPr lang="en-US"/>
            </a:p>
          </p:txBody>
        </p:sp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7A9E2728-FECB-4DD9-A621-FCD383519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73092" y="2756309"/>
              <a:ext cx="1280093" cy="12791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FA044F-2AD0-4F0B-BC38-85FC3B5DA569}"/>
                </a:ext>
              </a:extLst>
            </p:cNvPr>
            <p:cNvSpPr txBox="1"/>
            <p:nvPr/>
          </p:nvSpPr>
          <p:spPr>
            <a:xfrm>
              <a:off x="3934957" y="4018191"/>
              <a:ext cx="1930298" cy="553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algn="ctr"/>
              <a:r>
                <a:rPr lang="en-US" sz="1800">
                  <a:cs typeface="Segoe UI" pitchFamily="34" charset="0"/>
                </a:rPr>
                <a:t>Domain Services</a:t>
              </a:r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77FC31-35A7-4D64-B257-0F78ED241E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3571" y="3270960"/>
              <a:ext cx="945515" cy="74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A106A63-3F8A-4895-9E09-D43A9A520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0510" y="2848174"/>
              <a:ext cx="1038353" cy="45226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2418BF-D506-4F1D-B983-EB2B69F18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38661" y="3395858"/>
              <a:ext cx="910202" cy="478682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55493E3-2FCB-4D9C-B433-5234B53A7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3186" y="3333316"/>
              <a:ext cx="174325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72E54364-7FA9-48E2-A456-0E1FBC231497}"/>
                </a:ext>
              </a:extLst>
            </p:cNvPr>
            <p:cNvSpPr/>
            <p:nvPr/>
          </p:nvSpPr>
          <p:spPr bwMode="auto">
            <a:xfrm>
              <a:off x="5410177" y="1407670"/>
              <a:ext cx="2514686" cy="895624"/>
            </a:xfrm>
            <a:prstGeom prst="wedgeRectCallout">
              <a:avLst>
                <a:gd name="adj1" fmla="val 4039"/>
                <a:gd name="adj2" fmla="val 109279"/>
              </a:avLst>
            </a:prstGeom>
            <a:solidFill>
              <a:srgbClr val="FBFED2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Automatic background sync to your managed domain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503685-469A-4EF3-A10B-DBF52BE1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06188" y="2602077"/>
              <a:ext cx="1144871" cy="121805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562C19-ABE4-4B95-A5CE-7E2A597E8F1C}"/>
                </a:ext>
              </a:extLst>
            </p:cNvPr>
            <p:cNvSpPr txBox="1"/>
            <p:nvPr/>
          </p:nvSpPr>
          <p:spPr>
            <a:xfrm>
              <a:off x="7326506" y="4036497"/>
              <a:ext cx="1704233" cy="558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 Active Directory</a:t>
              </a:r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75B3BE-20EE-49D6-B533-900A5394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4062" y="2810943"/>
              <a:ext cx="895350" cy="52672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27A39B-E33E-47D1-B221-EEBCDBEC6DC3}"/>
                </a:ext>
              </a:extLst>
            </p:cNvPr>
            <p:cNvSpPr txBox="1"/>
            <p:nvPr/>
          </p:nvSpPr>
          <p:spPr>
            <a:xfrm>
              <a:off x="10166315" y="3395858"/>
              <a:ext cx="1970843" cy="319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Active Directory</a:t>
              </a:r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FC7B29-1E68-4464-AA4E-1A6449053555}"/>
                </a:ext>
              </a:extLst>
            </p:cNvPr>
            <p:cNvSpPr txBox="1"/>
            <p:nvPr/>
          </p:nvSpPr>
          <p:spPr>
            <a:xfrm>
              <a:off x="8733219" y="2952789"/>
              <a:ext cx="1970843" cy="553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 AD </a:t>
              </a:r>
            </a:p>
            <a:p>
              <a:pPr algn="ctr"/>
              <a:r>
                <a:rPr lang="en-US" sz="1800" dirty="0">
                  <a:cs typeface="Segoe UI" pitchFamily="34" charset="0"/>
                </a:rPr>
                <a:t>Connect</a:t>
              </a:r>
              <a:endParaRPr 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192716-BA7A-4BD9-8DEC-711751B49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5725" y="3270959"/>
              <a:ext cx="174325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peech Bubble: Rectangle 27">
              <a:extLst>
                <a:ext uri="{FF2B5EF4-FFF2-40B4-BE49-F238E27FC236}">
                  <a16:creationId xmlns:a16="http://schemas.microsoft.com/office/drawing/2014/main" id="{B54E50FF-F341-43A0-99B5-5621C8DEE3E5}"/>
                </a:ext>
              </a:extLst>
            </p:cNvPr>
            <p:cNvSpPr/>
            <p:nvPr/>
          </p:nvSpPr>
          <p:spPr bwMode="auto">
            <a:xfrm>
              <a:off x="8855996" y="1407670"/>
              <a:ext cx="2514686" cy="895624"/>
            </a:xfrm>
            <a:prstGeom prst="wedgeRectCallout">
              <a:avLst>
                <a:gd name="adj1" fmla="val 4039"/>
                <a:gd name="adj2" fmla="val 109279"/>
              </a:avLst>
            </a:prstGeom>
            <a:solidFill>
              <a:srgbClr val="FBFED2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Automatic background sync to your on-premises domain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47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Azure AD Users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C51E00-2DDB-44DC-94B0-70E440E24936}"/>
              </a:ext>
            </a:extLst>
          </p:cNvPr>
          <p:cNvSpPr txBox="1">
            <a:spLocks/>
          </p:cNvSpPr>
          <p:nvPr/>
        </p:nvSpPr>
        <p:spPr>
          <a:xfrm>
            <a:off x="582171" y="4046175"/>
            <a:ext cx="11021566" cy="2453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2F2F2F"/>
                </a:solidFill>
                <a:latin typeface="Segoe UI (Body)"/>
              </a:rPr>
              <a:t>Azure AD defines users in three ways:</a:t>
            </a: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Cloud identities</a:t>
            </a: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Directory-synchronized identities</a:t>
            </a: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Guest users</a:t>
            </a:r>
          </a:p>
          <a:p>
            <a:pPr marL="342900" indent="-342900">
              <a:buFontTx/>
              <a:buChar char="-"/>
            </a:pPr>
            <a:endParaRPr lang="en-AU" sz="2400" dirty="0">
              <a:solidFill>
                <a:srgbClr val="2F2F2F"/>
              </a:solidFill>
              <a:latin typeface="Segoe UI (Body)"/>
            </a:endParaRPr>
          </a:p>
        </p:txBody>
      </p:sp>
      <p:pic>
        <p:nvPicPr>
          <p:cNvPr id="11" name="Picture 10" descr="Screenshot of the all users page. Members and guests are shown. ">
            <a:extLst>
              <a:ext uri="{FF2B5EF4-FFF2-40B4-BE49-F238E27FC236}">
                <a16:creationId xmlns:a16="http://schemas.microsoft.com/office/drawing/2014/main" id="{CE7EA038-8317-44C7-A631-7B2A12CEB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02" y="1551763"/>
            <a:ext cx="9477375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29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Azure AD Groups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C51E00-2DDB-44DC-94B0-70E440E24936}"/>
              </a:ext>
            </a:extLst>
          </p:cNvPr>
          <p:cNvSpPr txBox="1">
            <a:spLocks/>
          </p:cNvSpPr>
          <p:nvPr/>
        </p:nvSpPr>
        <p:spPr>
          <a:xfrm>
            <a:off x="582171" y="4046175"/>
            <a:ext cx="11021566" cy="2453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2F2F2F"/>
                </a:solidFill>
                <a:latin typeface="Segoe UI (Body)"/>
              </a:rPr>
              <a:t>Azure AD allows you to define two different types of groups:</a:t>
            </a: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Security groups</a:t>
            </a: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Office 365 groups</a:t>
            </a:r>
          </a:p>
          <a:p>
            <a:pPr marL="342900" indent="-342900">
              <a:buFontTx/>
              <a:buChar char="-"/>
            </a:pPr>
            <a:endParaRPr lang="en-AU" sz="2400" dirty="0">
              <a:solidFill>
                <a:srgbClr val="2F2F2F"/>
              </a:solidFill>
              <a:latin typeface="Segoe UI (Body)"/>
            </a:endParaRPr>
          </a:p>
        </p:txBody>
      </p:sp>
      <p:pic>
        <p:nvPicPr>
          <p:cNvPr id="2" name="Picture 1" descr="Screenshot of the All Groups page. ">
            <a:extLst>
              <a:ext uri="{FF2B5EF4-FFF2-40B4-BE49-F238E27FC236}">
                <a16:creationId xmlns:a16="http://schemas.microsoft.com/office/drawing/2014/main" id="{A6698A59-9A33-4F0E-8E23-765B2C6D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0" y="1011198"/>
            <a:ext cx="6874547" cy="3060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88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Azure MFA Concepts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C51E00-2DDB-44DC-94B0-70E440E24936}"/>
              </a:ext>
            </a:extLst>
          </p:cNvPr>
          <p:cNvSpPr txBox="1">
            <a:spLocks/>
          </p:cNvSpPr>
          <p:nvPr/>
        </p:nvSpPr>
        <p:spPr>
          <a:xfrm>
            <a:off x="582171" y="4046175"/>
            <a:ext cx="11021566" cy="2453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2F2F2F"/>
                </a:solidFill>
                <a:latin typeface="Segoe UI (Body)"/>
              </a:rPr>
              <a:t>Authentication methods include: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F2F2F"/>
                </a:solidFill>
                <a:latin typeface="Segoe UI (Body)"/>
              </a:rPr>
              <a:t>Something you know (typically a password)</a:t>
            </a:r>
            <a:endParaRPr lang="en-AU" sz="2400" dirty="0">
              <a:solidFill>
                <a:srgbClr val="2F2F2F"/>
              </a:solidFill>
              <a:latin typeface="Segoe UI (Body)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F2F2F"/>
                </a:solidFill>
                <a:latin typeface="Segoe UI (Body)"/>
              </a:rPr>
              <a:t>Something you have (a trusted device that is not easily duplicated, like a phone)</a:t>
            </a:r>
            <a:endParaRPr lang="en-AU" sz="2400" dirty="0">
              <a:solidFill>
                <a:srgbClr val="2F2F2F"/>
              </a:solidFill>
              <a:latin typeface="Segoe UI (Body)"/>
            </a:endParaRPr>
          </a:p>
          <a:p>
            <a:pPr marL="342900" indent="-342900">
              <a:buFontTx/>
              <a:buChar char="-"/>
            </a:pPr>
            <a:r>
              <a:rPr lang="en-AU" sz="2400" dirty="0">
                <a:solidFill>
                  <a:srgbClr val="2F2F2F"/>
                </a:solidFill>
                <a:latin typeface="Segoe UI (Body)"/>
              </a:rPr>
              <a:t>Something you are (biometrics)</a:t>
            </a:r>
          </a:p>
          <a:p>
            <a:pPr marL="342900" indent="-342900">
              <a:buFontTx/>
              <a:buChar char="-"/>
            </a:pPr>
            <a:endParaRPr lang="en-AU" sz="2400" dirty="0">
              <a:solidFill>
                <a:srgbClr val="2F2F2F"/>
              </a:solidFill>
              <a:latin typeface="Segoe UI (Body)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A5AB9A-0741-42A1-BCB7-919BAFD0A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52" y="1216589"/>
            <a:ext cx="6461804" cy="26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F7062523-A9A7-4946-9273-E5734072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Semibold (Headings)"/>
              </a:rPr>
              <a:t>Enable MFA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C51E00-2DDB-44DC-94B0-70E440E24936}"/>
              </a:ext>
            </a:extLst>
          </p:cNvPr>
          <p:cNvSpPr txBox="1">
            <a:spLocks/>
          </p:cNvSpPr>
          <p:nvPr/>
        </p:nvSpPr>
        <p:spPr>
          <a:xfrm>
            <a:off x="588263" y="1558398"/>
            <a:ext cx="5958841" cy="4077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  <a:cs typeface="Segoe UI Semilight"/>
              </a:rPr>
              <a:t>Select the users that you want to modify and enable for MFA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  <a:cs typeface="Segoe UI"/>
              </a:rPr>
              <a:t>User states can be Enabled, Enforced, or Disabled</a:t>
            </a:r>
            <a:endParaRPr lang="en-US" sz="2800" dirty="0">
              <a:solidFill>
                <a:srgbClr val="2F2F2F"/>
              </a:solidFill>
              <a:latin typeface="Segoe UI (Body)"/>
              <a:cs typeface="Segoe UI Semilight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  <a:cs typeface="Segoe UI Semilight"/>
              </a:rPr>
              <a:t>On first-time sign-in, after MFA has been enabled, users are prompted to configure their MFA settings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2F2F2F"/>
                </a:solidFill>
                <a:latin typeface="Segoe UI (Body)"/>
                <a:cs typeface="Segoe UI Semilight"/>
              </a:rPr>
              <a:t>Azure MFA is included free of charge for global administrator security</a:t>
            </a:r>
          </a:p>
        </p:txBody>
      </p:sp>
      <p:pic>
        <p:nvPicPr>
          <p:cNvPr id="2" name="Picture 1" descr="Screenshot of the multi-factor authentication user page. Several users are selected. Drop-downs are shown for Views and Multi-Factor Auth status.">
            <a:extLst>
              <a:ext uri="{FF2B5EF4-FFF2-40B4-BE49-F238E27FC236}">
                <a16:creationId xmlns:a16="http://schemas.microsoft.com/office/drawing/2014/main" id="{852F979D-FBCD-47E4-A8C6-1F8C9308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05" y="1558398"/>
            <a:ext cx="5220429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480</Words>
  <Application>Microsoft Office PowerPoint</Application>
  <PresentationFormat>Widescreen</PresentationFormat>
  <Paragraphs>84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Segoe UI (Body)</vt:lpstr>
      <vt:lpstr>Segoe UI Semibold (Headings)</vt:lpstr>
      <vt:lpstr>Arial</vt:lpstr>
      <vt:lpstr>Calibri</vt:lpstr>
      <vt:lpstr>Calibri Light</vt:lpstr>
      <vt:lpstr>Segoe UI Semilight</vt:lpstr>
      <vt:lpstr>Office Theme</vt:lpstr>
      <vt:lpstr>PowerPoint Presentation</vt:lpstr>
      <vt:lpstr>Azure Active Directory (Azure AD)</vt:lpstr>
      <vt:lpstr>Compare Active Directory to Azure Active Directory</vt:lpstr>
      <vt:lpstr>Administrator role permissions in Azure AD</vt:lpstr>
      <vt:lpstr>Azure AD Domain Services</vt:lpstr>
      <vt:lpstr>Azure AD Users</vt:lpstr>
      <vt:lpstr>Azure AD Groups</vt:lpstr>
      <vt:lpstr>Azure MFA Concepts</vt:lpstr>
      <vt:lpstr>Enable MFA</vt:lpstr>
      <vt:lpstr>MFA Settings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Soon Cheah</dc:creator>
  <cp:lastModifiedBy>Eng Soon Cheah</cp:lastModifiedBy>
  <cp:revision>16</cp:revision>
  <dcterms:created xsi:type="dcterms:W3CDTF">2020-08-08T02:06:26Z</dcterms:created>
  <dcterms:modified xsi:type="dcterms:W3CDTF">2020-08-08T04:17:18Z</dcterms:modified>
</cp:coreProperties>
</file>