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60" r:id="rId7"/>
    <p:sldId id="258" r:id="rId8"/>
    <p:sldId id="263" r:id="rId9"/>
    <p:sldId id="259" r:id="rId10"/>
    <p:sldId id="264" r:id="rId11"/>
    <p:sldId id="262" r:id="rId12"/>
    <p:sldId id="267" r:id="rId13"/>
    <p:sldId id="261" r:id="rId14"/>
    <p:sldId id="265" r:id="rId15"/>
    <p:sldId id="266" r:id="rId16"/>
    <p:sldId id="26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8CCE"/>
    <a:srgbClr val="038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30" autoAdjust="0"/>
  </p:normalViewPr>
  <p:slideViewPr>
    <p:cSldViewPr snapToGrid="0">
      <p:cViewPr>
        <p:scale>
          <a:sx n="100" d="100"/>
          <a:sy n="100" d="100"/>
        </p:scale>
        <p:origin x="1854"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3341F-0C55-4C8F-B15B-0191D7D89B5D}" type="datetimeFigureOut">
              <a:rPr lang="de-DE" smtClean="0"/>
              <a:t>14.12.2017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B1174-AD10-43F3-85BB-D9E528253736}" type="slidenum">
              <a:rPr lang="de-DE" smtClean="0"/>
              <a:t>‹#›</a:t>
            </a:fld>
            <a:endParaRPr lang="de-DE"/>
          </a:p>
        </p:txBody>
      </p:sp>
    </p:spTree>
    <p:extLst>
      <p:ext uri="{BB962C8B-B14F-4D97-AF65-F5344CB8AC3E}">
        <p14:creationId xmlns:p14="http://schemas.microsoft.com/office/powerpoint/2010/main" val="382217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akoellner-my.sharepoint.com/personal/raphael_koellner_rakoellner_com/_layouts/15/guestaccess.aspx?folderid=1c4f1691acbd84edf948ef88456e64e25&amp;authkey=AclPyIMF4JE_1JaqF9dzYgI&amp;expiration=2018-03-13T15:52:17.000Z&amp;e=3373313e678b425e9f36df0cdaa155b4"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t>Haftung: Jacken &amp; Laptops</a:t>
            </a:r>
          </a:p>
          <a:p>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4</a:t>
            </a:fld>
            <a:endParaRPr lang="de-DE"/>
          </a:p>
        </p:txBody>
      </p:sp>
    </p:spTree>
    <p:extLst>
      <p:ext uri="{BB962C8B-B14F-4D97-AF65-F5344CB8AC3E}">
        <p14:creationId xmlns:p14="http://schemas.microsoft.com/office/powerpoint/2010/main" val="117914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en-GB" sz="1200" b="0" i="0" u="none" strike="noStrike" kern="1200" baseline="0" dirty="0">
                <a:solidFill>
                  <a:schemeClr val="tx1"/>
                </a:solidFill>
                <a:latin typeface="+mn-lt"/>
                <a:ea typeface="+mn-ea"/>
                <a:cs typeface="+mn-cs"/>
              </a:rPr>
              <a:t>A Windows Azure Subscription grants access to Azure Resources.</a:t>
            </a:r>
          </a:p>
          <a:p>
            <a:pPr rtl="0"/>
            <a:r>
              <a:rPr lang="en-GB" sz="1200" b="0" i="0" u="none" strike="noStrike" kern="1200" baseline="0" dirty="0">
                <a:solidFill>
                  <a:schemeClr val="tx1"/>
                </a:solidFill>
                <a:latin typeface="+mn-lt"/>
                <a:ea typeface="+mn-ea"/>
                <a:cs typeface="+mn-cs"/>
              </a:rPr>
              <a:t>Billing is done by Microsoft on subscription Level. In </a:t>
            </a:r>
            <a:r>
              <a:rPr lang="en-GB" sz="1200" b="0" i="0" u="none" strike="noStrike" kern="1200" baseline="0" dirty="0" err="1">
                <a:solidFill>
                  <a:schemeClr val="tx1"/>
                </a:solidFill>
                <a:latin typeface="+mn-lt"/>
                <a:ea typeface="+mn-ea"/>
                <a:cs typeface="+mn-cs"/>
              </a:rPr>
              <a:t>Addittion</a:t>
            </a:r>
            <a:r>
              <a:rPr lang="en-GB" sz="1200" b="0" i="0" u="none" strike="noStrike" kern="1200" baseline="0" dirty="0">
                <a:solidFill>
                  <a:schemeClr val="tx1"/>
                </a:solidFill>
                <a:latin typeface="+mn-lt"/>
                <a:ea typeface="+mn-ea"/>
                <a:cs typeface="+mn-cs"/>
              </a:rPr>
              <a:t>, Subscription Owners have and can control access to all Resources in a Subscription, which includes giving Access to external Users.</a:t>
            </a:r>
          </a:p>
          <a:p>
            <a:pPr rtl="0"/>
            <a:endParaRPr lang="en-GB"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Resource Groups are used to logically arrange Resources in Azure, that share the same Lifecycle. You deploy, update and delete them together.</a:t>
            </a:r>
          </a:p>
          <a:p>
            <a:pPr rtl="0"/>
            <a:r>
              <a:rPr lang="en-GB" sz="1200" b="0" i="0" u="none" strike="noStrike" kern="1200" baseline="0" dirty="0">
                <a:solidFill>
                  <a:schemeClr val="tx1"/>
                </a:solidFill>
                <a:latin typeface="+mn-lt"/>
                <a:ea typeface="+mn-ea"/>
                <a:cs typeface="+mn-cs"/>
              </a:rPr>
              <a:t>A good practice is, to create a Resource group per service. </a:t>
            </a:r>
          </a:p>
          <a:p>
            <a:pPr rtl="0"/>
            <a:r>
              <a:rPr lang="en-GB" sz="1200" b="0" i="0" u="none" strike="noStrike" kern="1200" baseline="0" dirty="0">
                <a:solidFill>
                  <a:schemeClr val="tx1"/>
                </a:solidFill>
                <a:latin typeface="+mn-lt"/>
                <a:ea typeface="+mn-ea"/>
                <a:cs typeface="+mn-cs"/>
              </a:rPr>
              <a:t>You can also control access to resources in azure on Resource Group Level.</a:t>
            </a:r>
            <a:endParaRPr lang="de-DE" dirty="0"/>
          </a:p>
        </p:txBody>
      </p:sp>
      <p:sp>
        <p:nvSpPr>
          <p:cNvPr id="4" name="Foliennummernplatzhalter 3"/>
          <p:cNvSpPr>
            <a:spLocks noGrp="1"/>
          </p:cNvSpPr>
          <p:nvPr>
            <p:ph type="sldNum" sz="quarter" idx="10"/>
          </p:nvPr>
        </p:nvSpPr>
        <p:spPr/>
        <p:txBody>
          <a:bodyPr/>
          <a:lstStyle/>
          <a:p>
            <a:fld id="{A9CB1174-AD10-43F3-85BB-D9E528253736}" type="slidenum">
              <a:rPr lang="de-DE" smtClean="0"/>
              <a:t>5</a:t>
            </a:fld>
            <a:endParaRPr lang="de-DE"/>
          </a:p>
        </p:txBody>
      </p:sp>
    </p:spTree>
    <p:extLst>
      <p:ext uri="{BB962C8B-B14F-4D97-AF65-F5344CB8AC3E}">
        <p14:creationId xmlns:p14="http://schemas.microsoft.com/office/powerpoint/2010/main" val="335789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Azure Virtual Network (vNet)</a:t>
            </a:r>
          </a:p>
          <a:p>
            <a:pPr rtl="0"/>
            <a:r>
              <a:rPr lang="en-GB" sz="1200" b="0" i="0" u="none" strike="noStrike" kern="1200" baseline="0" dirty="0">
                <a:solidFill>
                  <a:schemeClr val="tx1"/>
                </a:solidFill>
                <a:latin typeface="+mn-lt"/>
                <a:ea typeface="+mn-ea"/>
                <a:cs typeface="+mn-cs"/>
              </a:rPr>
              <a:t>A vNet represents a Network for your Azure Resources. It can contain Subnets, custom routing, DNS Settings and can be secured with Network Security Groups. Setting up a custom DHCP Server is not allowed inside a vNet in Azure. Instead, IP-Addresses are managed via the Azure Portal or the various Azure APIs.</a:t>
            </a:r>
          </a:p>
          <a:p>
            <a:pPr rtl="0"/>
            <a:r>
              <a:rPr lang="en-GB" sz="1200" b="0" i="0" u="none" strike="noStrike" kern="1200" baseline="0" dirty="0">
                <a:solidFill>
                  <a:schemeClr val="tx1"/>
                </a:solidFill>
                <a:latin typeface="+mn-lt"/>
                <a:ea typeface="+mn-ea"/>
                <a:cs typeface="+mn-cs"/>
              </a:rPr>
              <a:t>Every vNet is isolated from each other, while communication between different subnets inside a vNet is possible by default. However,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can be connected to other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in Azure or even on Premises Networks by using VPN Gateways.</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Virtual Network Interface Card</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Network Security Group (NSG)</a:t>
            </a:r>
          </a:p>
          <a:p>
            <a:pPr rtl="0"/>
            <a:r>
              <a:rPr lang="en-GB" sz="1200" b="0" i="0" u="none" strike="noStrike" kern="1200" baseline="0" dirty="0">
                <a:solidFill>
                  <a:schemeClr val="tx1"/>
                </a:solidFill>
                <a:latin typeface="+mn-lt"/>
                <a:ea typeface="+mn-ea"/>
                <a:cs typeface="+mn-cs"/>
              </a:rPr>
              <a:t>NSGs are used to secure traffic to Azure Network interfaces or Subnets. Each NSG can contain multiple Security Rules and be connected to multiple NICs or Subnets.</a:t>
            </a:r>
          </a:p>
          <a:p>
            <a:pPr rtl="0"/>
            <a:r>
              <a:rPr lang="en-GB" sz="1200" b="0" i="0" u="none" strike="noStrike" kern="1200" baseline="0" dirty="0">
                <a:solidFill>
                  <a:schemeClr val="tx1"/>
                </a:solidFill>
                <a:latin typeface="+mn-lt"/>
                <a:ea typeface="+mn-ea"/>
                <a:cs typeface="+mn-cs"/>
              </a:rPr>
              <a:t>But each NIC or Subnet can only be connected to one NSG.</a:t>
            </a:r>
          </a:p>
          <a:p>
            <a:pPr rtl="0"/>
            <a:endParaRPr lang="en-GB" sz="1200" b="1"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Public IP Address</a:t>
            </a:r>
          </a:p>
          <a:p>
            <a:pPr rtl="0"/>
            <a:r>
              <a:rPr lang="en-GB" sz="1200" b="0" i="0" u="none" strike="noStrike" kern="1200" baseline="0" dirty="0">
                <a:solidFill>
                  <a:schemeClr val="tx1"/>
                </a:solidFill>
                <a:latin typeface="+mn-lt"/>
                <a:ea typeface="+mn-ea"/>
                <a:cs typeface="+mn-cs"/>
              </a:rPr>
              <a:t>Public IP Addresses in Azure provide connectivity to Azure resources from the public Internet. It can serve as frontend Address for external Load Balancers or directly enabled on Azure virtual Network Interface Cards</a:t>
            </a: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Azure VPN Gateway</a:t>
            </a:r>
          </a:p>
          <a:p>
            <a:pPr rtl="0"/>
            <a:r>
              <a:rPr lang="en-GB" sz="1200" b="0" i="0" u="none" strike="noStrike" kern="1200" baseline="0" dirty="0">
                <a:solidFill>
                  <a:schemeClr val="tx1"/>
                </a:solidFill>
                <a:latin typeface="+mn-lt"/>
                <a:ea typeface="+mn-ea"/>
                <a:cs typeface="+mn-cs"/>
              </a:rPr>
              <a:t>An Azure VPN Gateway is used to connect multiple Networks. This can be Azure Virtual Networks or On-Premises Networks. </a:t>
            </a:r>
          </a:p>
          <a:p>
            <a:pPr rtl="0"/>
            <a:r>
              <a:rPr lang="en-GB" sz="1200" b="0" i="0" u="none" strike="noStrike" kern="1200" baseline="0" dirty="0">
                <a:solidFill>
                  <a:schemeClr val="tx1"/>
                </a:solidFill>
                <a:latin typeface="+mn-lt"/>
                <a:ea typeface="+mn-ea"/>
                <a:cs typeface="+mn-cs"/>
              </a:rPr>
              <a:t>To connect an Azure Virtual Network with your On-Premises Network, you also need a VPN Device in your On-Premises Network</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Azure Load Balancer</a:t>
            </a:r>
          </a:p>
          <a:p>
            <a:r>
              <a:rPr lang="en-GB" sz="1200" b="0" i="0" u="none" strike="noStrike" kern="1200" baseline="0" dirty="0">
                <a:solidFill>
                  <a:schemeClr val="tx1"/>
                </a:solidFill>
                <a:latin typeface="+mn-lt"/>
                <a:ea typeface="+mn-ea"/>
                <a:cs typeface="+mn-cs"/>
              </a:rPr>
              <a:t>Azure Load Balancers are used to provide a single access point (internal or external) and forward traffic to Machines in an availability Set.</a:t>
            </a:r>
          </a:p>
          <a:p>
            <a:endParaRPr lang="en-GB"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6</a:t>
            </a:fld>
            <a:endParaRPr lang="de-DE"/>
          </a:p>
        </p:txBody>
      </p:sp>
    </p:spTree>
    <p:extLst>
      <p:ext uri="{BB962C8B-B14F-4D97-AF65-F5344CB8AC3E}">
        <p14:creationId xmlns:p14="http://schemas.microsoft.com/office/powerpoint/2010/main" val="109830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Storage Account</a:t>
            </a:r>
          </a:p>
          <a:p>
            <a:r>
              <a:rPr lang="en-GB" sz="1200" b="0" i="0" u="none" strike="noStrike" kern="1200" baseline="0" dirty="0">
                <a:solidFill>
                  <a:schemeClr val="tx1"/>
                </a:solidFill>
                <a:latin typeface="+mn-lt"/>
                <a:ea typeface="+mn-ea"/>
                <a:cs typeface="+mn-cs"/>
              </a:rPr>
              <a:t>Storage Accounts are containers for different types of Data stored in Azure.</a:t>
            </a:r>
          </a:p>
          <a:p>
            <a:r>
              <a:rPr lang="en-GB" sz="1200" b="0" i="0" u="none" strike="noStrike" kern="1200" baseline="0" dirty="0">
                <a:solidFill>
                  <a:schemeClr val="tx1"/>
                </a:solidFill>
                <a:latin typeface="+mn-lt"/>
                <a:ea typeface="+mn-ea"/>
                <a:cs typeface="+mn-cs"/>
              </a:rPr>
              <a:t>A Storage account can contain Blob, Table and File Storage. The most commonly used in Infrastructure Scenarios is Blob Storage, which is also the type, VHDs are stored in.</a:t>
            </a:r>
          </a:p>
          <a:p>
            <a:r>
              <a:rPr lang="en-GB" sz="1200" b="0" i="0" u="none" strike="noStrike" kern="1200" baseline="0" dirty="0">
                <a:solidFill>
                  <a:schemeClr val="tx1"/>
                </a:solidFill>
                <a:latin typeface="+mn-lt"/>
                <a:ea typeface="+mn-ea"/>
                <a:cs typeface="+mn-cs"/>
              </a:rPr>
              <a:t>Since managed disks were introduced, nowadays, Storage Accounts are most likely used to store Diagnostics and Backup data.</a:t>
            </a: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Managed Disk</a:t>
            </a:r>
          </a:p>
          <a:p>
            <a:pPr rtl="0"/>
            <a:r>
              <a:rPr lang="en-GB" sz="1200" b="0" i="0" u="none" strike="noStrike" kern="1200" baseline="0" dirty="0">
                <a:solidFill>
                  <a:schemeClr val="tx1"/>
                </a:solidFill>
                <a:latin typeface="+mn-lt"/>
                <a:ea typeface="+mn-ea"/>
                <a:cs typeface="+mn-cs"/>
              </a:rPr>
              <a:t>HA-Mechanisms for managed Disks are maintained automatically by Azure. If using Storage accounts with non-managed Disks, you have to ensure to use at least two different storage accounts to not have your disks on the same physical storage</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Storage Account</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Availability Set</a:t>
            </a:r>
          </a:p>
          <a:p>
            <a:pPr rtl="0"/>
            <a:r>
              <a:rPr lang="en-GB" sz="1200" b="0" i="0" u="none" strike="noStrike" kern="1200" baseline="0" dirty="0">
                <a:solidFill>
                  <a:schemeClr val="tx1"/>
                </a:solidFill>
                <a:latin typeface="+mn-lt"/>
                <a:ea typeface="+mn-ea"/>
                <a:cs typeface="+mn-cs"/>
              </a:rPr>
              <a:t>Availability Sets provide Update and fault Domains to ensure, that at least one Machine is available at a time</a:t>
            </a:r>
          </a:p>
          <a:p>
            <a:pPr rtl="0"/>
            <a:r>
              <a:rPr lang="en-GB" sz="1200" b="0" i="0" u="none" strike="noStrike" kern="1200" baseline="0" dirty="0">
                <a:solidFill>
                  <a:schemeClr val="tx1"/>
                </a:solidFill>
                <a:latin typeface="+mn-lt"/>
                <a:ea typeface="+mn-ea"/>
                <a:cs typeface="+mn-cs"/>
              </a:rPr>
              <a:t>Fault Domains ensure, virtual machines are running on different physical Hosts, while Update Domains ensure, That not every VM reboots the same time when  installing Updates.</a:t>
            </a:r>
            <a:endParaRPr lang="en-US"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Having at least two Machines in an availability Set per Service is essential to make use of Microsoft’s SLA of 99,95%</a:t>
            </a: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7</a:t>
            </a:fld>
            <a:endParaRPr lang="de-DE"/>
          </a:p>
        </p:txBody>
      </p:sp>
    </p:spTree>
    <p:extLst>
      <p:ext uri="{BB962C8B-B14F-4D97-AF65-F5344CB8AC3E}">
        <p14:creationId xmlns:p14="http://schemas.microsoft.com/office/powerpoint/2010/main" val="308092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sng" kern="1200">
                <a:solidFill>
                  <a:schemeClr val="tx1"/>
                </a:solidFill>
                <a:effectLst/>
                <a:latin typeface="+mn-lt"/>
                <a:ea typeface="+mn-ea"/>
                <a:cs typeface="+mn-cs"/>
                <a:hlinkClick r:id="rId3" tooltip="https://rakoellner-my.sharepoint.com/personal/raphael_koellner_rakoellner_com/_layouts/15/guestaccess.aspx?folderid=1c4f1691acbd84edf948ef88456e64e25&amp;authkey=AclPyIMF4JE_1JaqF9dzYgI&amp;expiration=2018-03-13T15%3A52%3A17.000Z&amp;e=3373313e678b425e9f36df0cdaa155b4"/>
              </a:rPr>
              <a:t>https://rakoellner-my.sharepoint.com/personal/raphael_koellner_rakoellner_com/_layouts/15/guestaccess.aspx?folderid=1c4f1691acbd84edf948ef88456e64e25&amp;authkey=AclPyIMF4JE_1JaqF9dzYgI&amp;expiration=2018-03-13T15%3A52%3A17.000Z&amp;e=3373313e678b425e9f36df0cdaa155b4</a:t>
            </a:r>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10</a:t>
            </a:fld>
            <a:endParaRPr lang="de-DE"/>
          </a:p>
        </p:txBody>
      </p:sp>
    </p:spTree>
    <p:extLst>
      <p:ext uri="{BB962C8B-B14F-4D97-AF65-F5344CB8AC3E}">
        <p14:creationId xmlns:p14="http://schemas.microsoft.com/office/powerpoint/2010/main" val="407372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B2667-D2B1-4FB1-AE6E-09292A6F403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FCCF819-8541-407E-ACC1-189FE86C4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1ADCE1F-6FDD-48CF-9A5E-A9C4951100E9}"/>
              </a:ext>
            </a:extLst>
          </p:cNvPr>
          <p:cNvSpPr>
            <a:spLocks noGrp="1"/>
          </p:cNvSpPr>
          <p:nvPr>
            <p:ph type="dt" sz="half" idx="10"/>
          </p:nvPr>
        </p:nvSpPr>
        <p:spPr/>
        <p:txBody>
          <a:bodyPr/>
          <a:lstStyle/>
          <a:p>
            <a:fld id="{EF617A4E-D3F1-4F1D-A735-6FDB733985F3}" type="datetime1">
              <a:rPr lang="de-DE" smtClean="0"/>
              <a:t>14.12.2017</a:t>
            </a:fld>
            <a:endParaRPr lang="de-DE"/>
          </a:p>
        </p:txBody>
      </p:sp>
      <p:sp>
        <p:nvSpPr>
          <p:cNvPr id="5" name="Fußzeilenplatzhalter 4">
            <a:extLst>
              <a:ext uri="{FF2B5EF4-FFF2-40B4-BE49-F238E27FC236}">
                <a16:creationId xmlns:a16="http://schemas.microsoft.com/office/drawing/2014/main" id="{69290CE7-681D-4230-ADE8-7909C372CDBA}"/>
              </a:ext>
            </a:extLst>
          </p:cNvPr>
          <p:cNvSpPr>
            <a:spLocks noGrp="1"/>
          </p:cNvSpPr>
          <p:nvPr>
            <p:ph type="ftr" sz="quarter" idx="11"/>
          </p:nvPr>
        </p:nvSpPr>
        <p:spPr/>
        <p:txBody>
          <a:bodyPr/>
          <a:lstStyle>
            <a:lvl1pPr>
              <a:defRPr>
                <a:solidFill>
                  <a:schemeClr val="bg1"/>
                </a:solidFill>
              </a:defRPr>
            </a:lvl1pPr>
          </a:lstStyle>
          <a:p>
            <a:r>
              <a:rPr lang="de-DE"/>
              <a:t>Deploy Christmas</a:t>
            </a:r>
          </a:p>
        </p:txBody>
      </p:sp>
      <p:sp>
        <p:nvSpPr>
          <p:cNvPr id="6" name="Foliennummernplatzhalter 5">
            <a:extLst>
              <a:ext uri="{FF2B5EF4-FFF2-40B4-BE49-F238E27FC236}">
                <a16:creationId xmlns:a16="http://schemas.microsoft.com/office/drawing/2014/main" id="{7251E8CC-A0B6-49C5-887B-CD51FFDC2238}"/>
              </a:ext>
            </a:extLst>
          </p:cNvPr>
          <p:cNvSpPr>
            <a:spLocks noGrp="1"/>
          </p:cNvSpPr>
          <p:nvPr>
            <p:ph type="sldNum" sz="quarter" idx="12"/>
          </p:nvPr>
        </p:nvSpPr>
        <p:spPr/>
        <p:txBody>
          <a:bodyPr/>
          <a:lstStyle>
            <a:lvl1pPr>
              <a:defRPr>
                <a:solidFill>
                  <a:schemeClr val="bg1"/>
                </a:solidFill>
              </a:defRPr>
            </a:lvl1pPr>
          </a:lstStyle>
          <a:p>
            <a:fld id="{EC4199FD-2E7C-41C7-A81B-1AFEDD0F02BC}" type="slidenum">
              <a:rPr lang="de-DE" smtClean="0"/>
              <a:pPr/>
              <a:t>‹#›</a:t>
            </a:fld>
            <a:endParaRPr lang="de-DE"/>
          </a:p>
        </p:txBody>
      </p:sp>
    </p:spTree>
    <p:extLst>
      <p:ext uri="{BB962C8B-B14F-4D97-AF65-F5344CB8AC3E}">
        <p14:creationId xmlns:p14="http://schemas.microsoft.com/office/powerpoint/2010/main" val="211444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CB88F-BC81-4475-A4A3-DE305E4C346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7472882-388D-4CA2-91DF-8F772EB1474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B38FBE-59E2-43D4-B9B2-986129C117E6}"/>
              </a:ext>
            </a:extLst>
          </p:cNvPr>
          <p:cNvSpPr>
            <a:spLocks noGrp="1"/>
          </p:cNvSpPr>
          <p:nvPr>
            <p:ph type="dt" sz="half" idx="10"/>
          </p:nvPr>
        </p:nvSpPr>
        <p:spPr/>
        <p:txBody>
          <a:bodyPr/>
          <a:lstStyle/>
          <a:p>
            <a:fld id="{20FA97AD-D0DD-468C-8962-6F6139B2CB67}" type="datetime1">
              <a:rPr lang="de-DE" smtClean="0"/>
              <a:t>14.12.2017</a:t>
            </a:fld>
            <a:endParaRPr lang="de-DE"/>
          </a:p>
        </p:txBody>
      </p:sp>
      <p:sp>
        <p:nvSpPr>
          <p:cNvPr id="5" name="Fußzeilenplatzhalter 4">
            <a:extLst>
              <a:ext uri="{FF2B5EF4-FFF2-40B4-BE49-F238E27FC236}">
                <a16:creationId xmlns:a16="http://schemas.microsoft.com/office/drawing/2014/main" id="{F02296AD-68F9-4AE1-A4B6-B37D285F9042}"/>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58227012-3F13-4FA7-AAE8-38BAF9DDD7E6}"/>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345203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C84427-F600-41F8-9C36-CBB16A5B4EB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492B701-6B58-4434-A11F-0DDB9EF9E56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E05E3F1-8191-43CE-8239-2742E77C67A6}"/>
              </a:ext>
            </a:extLst>
          </p:cNvPr>
          <p:cNvSpPr>
            <a:spLocks noGrp="1"/>
          </p:cNvSpPr>
          <p:nvPr>
            <p:ph type="dt" sz="half" idx="10"/>
          </p:nvPr>
        </p:nvSpPr>
        <p:spPr/>
        <p:txBody>
          <a:bodyPr/>
          <a:lstStyle/>
          <a:p>
            <a:fld id="{A5CCAB40-DC5B-4CA6-8A08-2243973DD615}" type="datetime1">
              <a:rPr lang="de-DE" smtClean="0"/>
              <a:t>14.12.2017</a:t>
            </a:fld>
            <a:endParaRPr lang="de-DE"/>
          </a:p>
        </p:txBody>
      </p:sp>
      <p:sp>
        <p:nvSpPr>
          <p:cNvPr id="5" name="Fußzeilenplatzhalter 4">
            <a:extLst>
              <a:ext uri="{FF2B5EF4-FFF2-40B4-BE49-F238E27FC236}">
                <a16:creationId xmlns:a16="http://schemas.microsoft.com/office/drawing/2014/main" id="{167C4018-FFC9-49CA-AE2B-B04049347BE0}"/>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3AE4A164-6DEB-4B46-A3C0-1BF3DCD8847E}"/>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264758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115BD-8DDE-456C-AC09-A062DE5B68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B261140-15B6-4E78-BB4D-B71DD6DD804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16E250-76C0-402E-BAC5-33A5B78F96A0}"/>
              </a:ext>
            </a:extLst>
          </p:cNvPr>
          <p:cNvSpPr>
            <a:spLocks noGrp="1"/>
          </p:cNvSpPr>
          <p:nvPr>
            <p:ph type="dt" sz="half" idx="10"/>
          </p:nvPr>
        </p:nvSpPr>
        <p:spPr/>
        <p:txBody>
          <a:bodyPr/>
          <a:lstStyle/>
          <a:p>
            <a:fld id="{93F60345-1EA2-4B69-B767-E525A3C2A026}" type="datetime1">
              <a:rPr lang="de-DE" smtClean="0"/>
              <a:t>14.12.2017</a:t>
            </a:fld>
            <a:endParaRPr lang="de-DE"/>
          </a:p>
        </p:txBody>
      </p:sp>
      <p:sp>
        <p:nvSpPr>
          <p:cNvPr id="5" name="Fußzeilenplatzhalter 4">
            <a:extLst>
              <a:ext uri="{FF2B5EF4-FFF2-40B4-BE49-F238E27FC236}">
                <a16:creationId xmlns:a16="http://schemas.microsoft.com/office/drawing/2014/main" id="{F4267F0F-9CC3-49F1-A289-D661A9184E4B}"/>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21BD5C91-3BF3-4376-86FB-AB028352543D}"/>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379922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AE9A83-A6B7-4667-A69A-24D73BDB4FB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50CF28-C17D-4567-97C4-7740838F0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8A019D8-FE0A-4201-AE20-9F1F2C2C32B9}"/>
              </a:ext>
            </a:extLst>
          </p:cNvPr>
          <p:cNvSpPr>
            <a:spLocks noGrp="1"/>
          </p:cNvSpPr>
          <p:nvPr>
            <p:ph type="dt" sz="half" idx="10"/>
          </p:nvPr>
        </p:nvSpPr>
        <p:spPr/>
        <p:txBody>
          <a:bodyPr/>
          <a:lstStyle/>
          <a:p>
            <a:fld id="{C52CB2D1-97A0-42A9-9D97-BD4889C5B434}" type="datetime1">
              <a:rPr lang="de-DE" smtClean="0"/>
              <a:t>14.12.2017</a:t>
            </a:fld>
            <a:endParaRPr lang="de-DE"/>
          </a:p>
        </p:txBody>
      </p:sp>
      <p:sp>
        <p:nvSpPr>
          <p:cNvPr id="5" name="Fußzeilenplatzhalter 4">
            <a:extLst>
              <a:ext uri="{FF2B5EF4-FFF2-40B4-BE49-F238E27FC236}">
                <a16:creationId xmlns:a16="http://schemas.microsoft.com/office/drawing/2014/main" id="{7BB5D0C7-EFBE-4F9D-B4EB-3C8320D4FECA}"/>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C536D38F-DC55-46AA-81EA-E3A8C69397EF}"/>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135694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8CB90-19D2-47AA-AEF0-2652A2E9DF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ADD7600-B411-4275-B39A-6001C6BE5CE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E472F5F-715D-405B-B4A3-15421E168FA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6A98826-BD4F-4A23-BC89-5F76A26E39DD}"/>
              </a:ext>
            </a:extLst>
          </p:cNvPr>
          <p:cNvSpPr>
            <a:spLocks noGrp="1"/>
          </p:cNvSpPr>
          <p:nvPr>
            <p:ph type="dt" sz="half" idx="10"/>
          </p:nvPr>
        </p:nvSpPr>
        <p:spPr/>
        <p:txBody>
          <a:bodyPr/>
          <a:lstStyle/>
          <a:p>
            <a:fld id="{E42E2172-073E-4F12-B886-B43846F0DF2F}" type="datetime1">
              <a:rPr lang="de-DE" smtClean="0"/>
              <a:t>14.12.2017</a:t>
            </a:fld>
            <a:endParaRPr lang="de-DE"/>
          </a:p>
        </p:txBody>
      </p:sp>
      <p:sp>
        <p:nvSpPr>
          <p:cNvPr id="6" name="Fußzeilenplatzhalter 5">
            <a:extLst>
              <a:ext uri="{FF2B5EF4-FFF2-40B4-BE49-F238E27FC236}">
                <a16:creationId xmlns:a16="http://schemas.microsoft.com/office/drawing/2014/main" id="{20428F65-3B6E-4C5A-8FA7-774E6C90C9CB}"/>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500B5286-258E-4337-8B63-8803EFFF5B55}"/>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272740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12BAD-C9E0-465F-A19A-513D3C15925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CCB2CA9-84BA-4AF9-912D-C89A261E8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DE74943-D4BA-4EF8-AED0-9812FECFDEE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103E28C-EEB8-4168-918E-8F1680EFF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A934725-9B64-44EC-A7BC-B302B1DA73C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D978A6D-9CD3-4172-B784-FF31824440EF}"/>
              </a:ext>
            </a:extLst>
          </p:cNvPr>
          <p:cNvSpPr>
            <a:spLocks noGrp="1"/>
          </p:cNvSpPr>
          <p:nvPr>
            <p:ph type="dt" sz="half" idx="10"/>
          </p:nvPr>
        </p:nvSpPr>
        <p:spPr/>
        <p:txBody>
          <a:bodyPr/>
          <a:lstStyle/>
          <a:p>
            <a:fld id="{BF7DAA22-8B0C-45B6-B1DF-56C5DBA5AFF7}" type="datetime1">
              <a:rPr lang="de-DE" smtClean="0"/>
              <a:t>14.12.2017</a:t>
            </a:fld>
            <a:endParaRPr lang="de-DE"/>
          </a:p>
        </p:txBody>
      </p:sp>
      <p:sp>
        <p:nvSpPr>
          <p:cNvPr id="8" name="Fußzeilenplatzhalter 7">
            <a:extLst>
              <a:ext uri="{FF2B5EF4-FFF2-40B4-BE49-F238E27FC236}">
                <a16:creationId xmlns:a16="http://schemas.microsoft.com/office/drawing/2014/main" id="{046E801F-8989-4063-9B8C-087F86943068}"/>
              </a:ext>
            </a:extLst>
          </p:cNvPr>
          <p:cNvSpPr>
            <a:spLocks noGrp="1"/>
          </p:cNvSpPr>
          <p:nvPr>
            <p:ph type="ftr" sz="quarter" idx="11"/>
          </p:nvPr>
        </p:nvSpPr>
        <p:spPr/>
        <p:txBody>
          <a:bodyPr/>
          <a:lstStyle/>
          <a:p>
            <a:r>
              <a:rPr lang="de-DE"/>
              <a:t>Deploy Christmas</a:t>
            </a:r>
          </a:p>
        </p:txBody>
      </p:sp>
      <p:sp>
        <p:nvSpPr>
          <p:cNvPr id="9" name="Foliennummernplatzhalter 8">
            <a:extLst>
              <a:ext uri="{FF2B5EF4-FFF2-40B4-BE49-F238E27FC236}">
                <a16:creationId xmlns:a16="http://schemas.microsoft.com/office/drawing/2014/main" id="{408D950C-B6E8-48BC-957F-C34863C262A2}"/>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46143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50768-2930-4D90-96DF-714F428E9BF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F054451-3381-4EDE-BC01-842A20787093}"/>
              </a:ext>
            </a:extLst>
          </p:cNvPr>
          <p:cNvSpPr>
            <a:spLocks noGrp="1"/>
          </p:cNvSpPr>
          <p:nvPr>
            <p:ph type="dt" sz="half" idx="10"/>
          </p:nvPr>
        </p:nvSpPr>
        <p:spPr/>
        <p:txBody>
          <a:bodyPr/>
          <a:lstStyle/>
          <a:p>
            <a:fld id="{E8E521B9-21AD-4309-B7CF-0B27FD850F88}" type="datetime1">
              <a:rPr lang="de-DE" smtClean="0"/>
              <a:t>14.12.2017</a:t>
            </a:fld>
            <a:endParaRPr lang="de-DE"/>
          </a:p>
        </p:txBody>
      </p:sp>
      <p:sp>
        <p:nvSpPr>
          <p:cNvPr id="4" name="Fußzeilenplatzhalter 3">
            <a:extLst>
              <a:ext uri="{FF2B5EF4-FFF2-40B4-BE49-F238E27FC236}">
                <a16:creationId xmlns:a16="http://schemas.microsoft.com/office/drawing/2014/main" id="{A2FA0207-34FA-4856-AABE-F14D2387B934}"/>
              </a:ext>
            </a:extLst>
          </p:cNvPr>
          <p:cNvSpPr>
            <a:spLocks noGrp="1"/>
          </p:cNvSpPr>
          <p:nvPr>
            <p:ph type="ftr" sz="quarter" idx="11"/>
          </p:nvPr>
        </p:nvSpPr>
        <p:spPr/>
        <p:txBody>
          <a:bodyPr/>
          <a:lstStyle/>
          <a:p>
            <a:r>
              <a:rPr lang="de-DE"/>
              <a:t>Deploy Christmas</a:t>
            </a:r>
          </a:p>
        </p:txBody>
      </p:sp>
      <p:sp>
        <p:nvSpPr>
          <p:cNvPr id="5" name="Foliennummernplatzhalter 4">
            <a:extLst>
              <a:ext uri="{FF2B5EF4-FFF2-40B4-BE49-F238E27FC236}">
                <a16:creationId xmlns:a16="http://schemas.microsoft.com/office/drawing/2014/main" id="{D711B287-9343-45AC-95A9-3D714B121D88}"/>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75732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5B32CD8-5577-4F1F-A2FB-272269FBEBB2}"/>
              </a:ext>
            </a:extLst>
          </p:cNvPr>
          <p:cNvSpPr>
            <a:spLocks noGrp="1"/>
          </p:cNvSpPr>
          <p:nvPr>
            <p:ph type="dt" sz="half" idx="10"/>
          </p:nvPr>
        </p:nvSpPr>
        <p:spPr/>
        <p:txBody>
          <a:bodyPr/>
          <a:lstStyle/>
          <a:p>
            <a:fld id="{FE3C7DAE-D66A-4092-B86F-77D15F07C7E4}" type="datetime1">
              <a:rPr lang="de-DE" smtClean="0"/>
              <a:t>14.12.2017</a:t>
            </a:fld>
            <a:endParaRPr lang="de-DE"/>
          </a:p>
        </p:txBody>
      </p:sp>
      <p:sp>
        <p:nvSpPr>
          <p:cNvPr id="3" name="Fußzeilenplatzhalter 2">
            <a:extLst>
              <a:ext uri="{FF2B5EF4-FFF2-40B4-BE49-F238E27FC236}">
                <a16:creationId xmlns:a16="http://schemas.microsoft.com/office/drawing/2014/main" id="{507CBB88-7D92-44B3-870C-74C27C658C5C}"/>
              </a:ext>
            </a:extLst>
          </p:cNvPr>
          <p:cNvSpPr>
            <a:spLocks noGrp="1"/>
          </p:cNvSpPr>
          <p:nvPr>
            <p:ph type="ftr" sz="quarter" idx="11"/>
          </p:nvPr>
        </p:nvSpPr>
        <p:spPr/>
        <p:txBody>
          <a:bodyPr/>
          <a:lstStyle/>
          <a:p>
            <a:r>
              <a:rPr lang="de-DE"/>
              <a:t>Deploy Christmas</a:t>
            </a:r>
          </a:p>
        </p:txBody>
      </p:sp>
      <p:sp>
        <p:nvSpPr>
          <p:cNvPr id="4" name="Foliennummernplatzhalter 3">
            <a:extLst>
              <a:ext uri="{FF2B5EF4-FFF2-40B4-BE49-F238E27FC236}">
                <a16:creationId xmlns:a16="http://schemas.microsoft.com/office/drawing/2014/main" id="{D0E3B48B-8C56-44BD-B11C-D4F2DCD6DB9B}"/>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91613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31F393-2C82-4429-82B4-63C9913EAE0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73889FE-586C-49FA-8DF5-55EC90783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124A7F5-C8D4-4F00-8B76-0C9E23F3F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D7BD2D-040F-4981-A201-AAD49C3C7936}"/>
              </a:ext>
            </a:extLst>
          </p:cNvPr>
          <p:cNvSpPr>
            <a:spLocks noGrp="1"/>
          </p:cNvSpPr>
          <p:nvPr>
            <p:ph type="dt" sz="half" idx="10"/>
          </p:nvPr>
        </p:nvSpPr>
        <p:spPr/>
        <p:txBody>
          <a:bodyPr/>
          <a:lstStyle/>
          <a:p>
            <a:fld id="{2B8383A9-53B2-43BD-8D6F-6423125336B7}" type="datetime1">
              <a:rPr lang="de-DE" smtClean="0"/>
              <a:t>14.12.2017</a:t>
            </a:fld>
            <a:endParaRPr lang="de-DE"/>
          </a:p>
        </p:txBody>
      </p:sp>
      <p:sp>
        <p:nvSpPr>
          <p:cNvPr id="6" name="Fußzeilenplatzhalter 5">
            <a:extLst>
              <a:ext uri="{FF2B5EF4-FFF2-40B4-BE49-F238E27FC236}">
                <a16:creationId xmlns:a16="http://schemas.microsoft.com/office/drawing/2014/main" id="{E8F33676-4564-49D1-8C11-39CE974A116A}"/>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9F9D00ED-7049-4445-B8CE-A66A7E7F3C80}"/>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21523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C105A-9976-4013-ACDE-997B747309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1B709CF-7523-41FF-A971-CE5AD3BFE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0524545-3780-439C-950D-2F67CD9AD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875160-2B2F-42E8-A1DA-AA67AE888551}"/>
              </a:ext>
            </a:extLst>
          </p:cNvPr>
          <p:cNvSpPr>
            <a:spLocks noGrp="1"/>
          </p:cNvSpPr>
          <p:nvPr>
            <p:ph type="dt" sz="half" idx="10"/>
          </p:nvPr>
        </p:nvSpPr>
        <p:spPr/>
        <p:txBody>
          <a:bodyPr/>
          <a:lstStyle/>
          <a:p>
            <a:fld id="{6FF1D10D-9FE0-4781-A466-F943D1D5EDF3}" type="datetime1">
              <a:rPr lang="de-DE" smtClean="0"/>
              <a:t>14.12.2017</a:t>
            </a:fld>
            <a:endParaRPr lang="de-DE"/>
          </a:p>
        </p:txBody>
      </p:sp>
      <p:sp>
        <p:nvSpPr>
          <p:cNvPr id="6" name="Fußzeilenplatzhalter 5">
            <a:extLst>
              <a:ext uri="{FF2B5EF4-FFF2-40B4-BE49-F238E27FC236}">
                <a16:creationId xmlns:a16="http://schemas.microsoft.com/office/drawing/2014/main" id="{1E23AEB0-83F0-40AE-BC11-7A2E99EAC61F}"/>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B30A37EB-EF55-4516-BC8D-16869E23B560}"/>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426414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B0E575AD-CB77-4232-86C5-F7EF49AFF759}"/>
              </a:ext>
            </a:extLst>
          </p:cNvPr>
          <p:cNvSpPr/>
          <p:nvPr userDrawn="1"/>
        </p:nvSpPr>
        <p:spPr>
          <a:xfrm>
            <a:off x="0" y="6290442"/>
            <a:ext cx="12192000" cy="567558"/>
          </a:xfrm>
          <a:prstGeom prst="rect">
            <a:avLst/>
          </a:prstGeom>
          <a:solidFill>
            <a:srgbClr val="038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a:extLst>
              <a:ext uri="{FF2B5EF4-FFF2-40B4-BE49-F238E27FC236}">
                <a16:creationId xmlns:a16="http://schemas.microsoft.com/office/drawing/2014/main" id="{1C27DCF7-C4F3-40A8-BE7C-02DD729EF3F3}"/>
              </a:ext>
            </a:extLst>
          </p:cNvPr>
          <p:cNvSpPr>
            <a:spLocks noGrp="1"/>
          </p:cNvSpPr>
          <p:nvPr>
            <p:ph type="title"/>
          </p:nvPr>
        </p:nvSpPr>
        <p:spPr>
          <a:xfrm>
            <a:off x="838200" y="365125"/>
            <a:ext cx="7517524"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4BCF7FB-4ED7-46E0-BFE0-D2D9C82A2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04ED807-31AA-4116-BC0A-D612AD8D2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110B1-5D0A-49F0-9940-964C42EA8456}" type="datetime1">
              <a:rPr lang="de-DE" smtClean="0"/>
              <a:t>14.12.2017</a:t>
            </a:fld>
            <a:endParaRPr lang="de-DE"/>
          </a:p>
        </p:txBody>
      </p:sp>
      <p:sp>
        <p:nvSpPr>
          <p:cNvPr id="5" name="Fußzeilenplatzhalter 4">
            <a:extLst>
              <a:ext uri="{FF2B5EF4-FFF2-40B4-BE49-F238E27FC236}">
                <a16:creationId xmlns:a16="http://schemas.microsoft.com/office/drawing/2014/main" id="{083EF368-6698-45EE-8280-351B4A70A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de-DE"/>
              <a:t>Deploy Christmas</a:t>
            </a:r>
          </a:p>
        </p:txBody>
      </p:sp>
      <p:sp>
        <p:nvSpPr>
          <p:cNvPr id="6" name="Foliennummernplatzhalter 5">
            <a:extLst>
              <a:ext uri="{FF2B5EF4-FFF2-40B4-BE49-F238E27FC236}">
                <a16:creationId xmlns:a16="http://schemas.microsoft.com/office/drawing/2014/main" id="{6938F58B-32F8-45E2-A1F5-2B64A0350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C4199FD-2E7C-41C7-A81B-1AFEDD0F02BC}" type="slidenum">
              <a:rPr lang="de-DE" smtClean="0"/>
              <a:pPr/>
              <a:t>‹#›</a:t>
            </a:fld>
            <a:endParaRPr lang="de-DE"/>
          </a:p>
        </p:txBody>
      </p:sp>
      <p:pic>
        <p:nvPicPr>
          <p:cNvPr id="7" name="Grafik 6">
            <a:extLst>
              <a:ext uri="{FF2B5EF4-FFF2-40B4-BE49-F238E27FC236}">
                <a16:creationId xmlns:a16="http://schemas.microsoft.com/office/drawing/2014/main" id="{F4B5CB31-725C-4500-9001-A5A12E236A8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38366" y="49705"/>
            <a:ext cx="2768032" cy="1640983"/>
          </a:xfrm>
          <a:prstGeom prst="rect">
            <a:avLst/>
          </a:prstGeom>
        </p:spPr>
      </p:pic>
    </p:spTree>
    <p:extLst>
      <p:ext uri="{BB962C8B-B14F-4D97-AF65-F5344CB8AC3E}">
        <p14:creationId xmlns:p14="http://schemas.microsoft.com/office/powerpoint/2010/main" val="398426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9.png"/><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8.png"/><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mailto:fabian.flanhardt@ceterion.com" TargetMode="External"/><Relationship Id="rId2" Type="http://schemas.openxmlformats.org/officeDocument/2006/relationships/hyperlink" Target="mailto:fabian.flanhardt@outlook.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6.emf"/><Relationship Id="rId7" Type="http://schemas.openxmlformats.org/officeDocument/2006/relationships/image" Target="../media/image13.em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emf"/><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0C53C85-677D-4BC0-BA43-74D21027646D}"/>
              </a:ext>
            </a:extLst>
          </p:cNvPr>
          <p:cNvSpPr/>
          <p:nvPr/>
        </p:nvSpPr>
        <p:spPr>
          <a:xfrm>
            <a:off x="9280634" y="0"/>
            <a:ext cx="3247697" cy="2123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E99856B2-5B55-45B7-9A84-565D68EF0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577" y="0"/>
            <a:ext cx="9321362" cy="6136563"/>
          </a:xfrm>
          <a:prstGeom prst="rect">
            <a:avLst/>
          </a:prstGeom>
        </p:spPr>
      </p:pic>
      <p:sp>
        <p:nvSpPr>
          <p:cNvPr id="11" name="Fußzeilenplatzhalter 10">
            <a:extLst>
              <a:ext uri="{FF2B5EF4-FFF2-40B4-BE49-F238E27FC236}">
                <a16:creationId xmlns:a16="http://schemas.microsoft.com/office/drawing/2014/main" id="{A9BF1205-73EA-40E2-8383-C7749306A000}"/>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12" name="Foliennummernplatzhalter 11">
            <a:extLst>
              <a:ext uri="{FF2B5EF4-FFF2-40B4-BE49-F238E27FC236}">
                <a16:creationId xmlns:a16="http://schemas.microsoft.com/office/drawing/2014/main" id="{8EC53DD9-D22B-461C-A358-62C3455609B6}"/>
              </a:ext>
            </a:extLst>
          </p:cNvPr>
          <p:cNvSpPr>
            <a:spLocks noGrp="1"/>
          </p:cNvSpPr>
          <p:nvPr>
            <p:ph type="sldNum" sz="quarter" idx="12"/>
          </p:nvPr>
        </p:nvSpPr>
        <p:spPr/>
        <p:txBody>
          <a:bodyPr/>
          <a:lstStyle/>
          <a:p>
            <a:fld id="{EC4199FD-2E7C-41C7-A81B-1AFEDD0F02BC}" type="slidenum">
              <a:rPr lang="de-DE" smtClean="0"/>
              <a:t>1</a:t>
            </a:fld>
            <a:endParaRPr lang="de-DE"/>
          </a:p>
        </p:txBody>
      </p:sp>
    </p:spTree>
    <p:extLst>
      <p:ext uri="{BB962C8B-B14F-4D97-AF65-F5344CB8AC3E}">
        <p14:creationId xmlns:p14="http://schemas.microsoft.com/office/powerpoint/2010/main" val="219441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84E26-A488-44A7-A9E6-0A423EFC52B9}"/>
              </a:ext>
            </a:extLst>
          </p:cNvPr>
          <p:cNvSpPr>
            <a:spLocks noGrp="1"/>
          </p:cNvSpPr>
          <p:nvPr>
            <p:ph type="title"/>
          </p:nvPr>
        </p:nvSpPr>
        <p:spPr>
          <a:xfrm>
            <a:off x="838200" y="365125"/>
            <a:ext cx="7902388" cy="1325563"/>
          </a:xfrm>
        </p:spPr>
        <p:txBody>
          <a:bodyPr/>
          <a:lstStyle/>
          <a:p>
            <a:r>
              <a:rPr lang="de-DE" dirty="0"/>
              <a:t>Infrastructure </a:t>
            </a:r>
            <a:r>
              <a:rPr lang="de-DE" dirty="0" err="1"/>
              <a:t>Deployment</a:t>
            </a:r>
            <a:r>
              <a:rPr lang="de-DE" dirty="0"/>
              <a:t> - </a:t>
            </a:r>
            <a:r>
              <a:rPr lang="de-DE" dirty="0" err="1"/>
              <a:t>Overview</a:t>
            </a:r>
            <a:endParaRPr lang="de-DE" dirty="0"/>
          </a:p>
        </p:txBody>
      </p:sp>
      <p:sp>
        <p:nvSpPr>
          <p:cNvPr id="4" name="Fußzeilenplatzhalter 3">
            <a:extLst>
              <a:ext uri="{FF2B5EF4-FFF2-40B4-BE49-F238E27FC236}">
                <a16:creationId xmlns:a16="http://schemas.microsoft.com/office/drawing/2014/main" id="{843E194F-2B10-423F-8040-41EEF10C1B45}"/>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17772B95-3B20-4904-BE53-002DF40B096F}"/>
              </a:ext>
            </a:extLst>
          </p:cNvPr>
          <p:cNvSpPr>
            <a:spLocks noGrp="1"/>
          </p:cNvSpPr>
          <p:nvPr>
            <p:ph type="sldNum" sz="quarter" idx="12"/>
          </p:nvPr>
        </p:nvSpPr>
        <p:spPr/>
        <p:txBody>
          <a:bodyPr/>
          <a:lstStyle/>
          <a:p>
            <a:fld id="{EC4199FD-2E7C-41C7-A81B-1AFEDD0F02BC}" type="slidenum">
              <a:rPr lang="de-DE" smtClean="0"/>
              <a:t>10</a:t>
            </a:fld>
            <a:endParaRPr lang="de-DE"/>
          </a:p>
        </p:txBody>
      </p:sp>
      <p:pic>
        <p:nvPicPr>
          <p:cNvPr id="9" name="Picture 8">
            <a:extLst>
              <a:ext uri="{FF2B5EF4-FFF2-40B4-BE49-F238E27FC236}">
                <a16:creationId xmlns:a16="http://schemas.microsoft.com/office/drawing/2014/main" id="{6610EF61-EB14-4F13-AE70-B270AA2C35F0}"/>
              </a:ext>
            </a:extLst>
          </p:cNvPr>
          <p:cNvPicPr>
            <a:picLocks noChangeAspect="1"/>
          </p:cNvPicPr>
          <p:nvPr/>
        </p:nvPicPr>
        <p:blipFill>
          <a:blip r:embed="rId3"/>
          <a:stretch>
            <a:fillRect/>
          </a:stretch>
        </p:blipFill>
        <p:spPr>
          <a:xfrm>
            <a:off x="3352251" y="1919792"/>
            <a:ext cx="5487497" cy="3852134"/>
          </a:xfrm>
          <a:prstGeom prst="rect">
            <a:avLst/>
          </a:prstGeom>
        </p:spPr>
      </p:pic>
    </p:spTree>
    <p:extLst>
      <p:ext uri="{BB962C8B-B14F-4D97-AF65-F5344CB8AC3E}">
        <p14:creationId xmlns:p14="http://schemas.microsoft.com/office/powerpoint/2010/main" val="234448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63F90AB-24C3-48C3-9074-6F43DB91278E}"/>
              </a:ext>
            </a:extLst>
          </p:cNvPr>
          <p:cNvSpPr/>
          <p:nvPr/>
        </p:nvSpPr>
        <p:spPr>
          <a:xfrm>
            <a:off x="4099647" y="3131820"/>
            <a:ext cx="2929803" cy="241103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HA Scenarios</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11</a:t>
            </a:fld>
            <a:endParaRPr lang="de-DE"/>
          </a:p>
        </p:txBody>
      </p:sp>
      <p:pic>
        <p:nvPicPr>
          <p:cNvPr id="11" name="Picture 10">
            <a:extLst>
              <a:ext uri="{FF2B5EF4-FFF2-40B4-BE49-F238E27FC236}">
                <a16:creationId xmlns:a16="http://schemas.microsoft.com/office/drawing/2014/main" id="{A5E4127D-2072-47FB-A885-E6D5AA13BE2D}"/>
              </a:ext>
            </a:extLst>
          </p:cNvPr>
          <p:cNvPicPr>
            <a:picLocks noChangeAspect="1"/>
          </p:cNvPicPr>
          <p:nvPr/>
        </p:nvPicPr>
        <p:blipFill>
          <a:blip r:embed="rId2"/>
          <a:stretch>
            <a:fillRect/>
          </a:stretch>
        </p:blipFill>
        <p:spPr>
          <a:xfrm>
            <a:off x="5141182" y="2119223"/>
            <a:ext cx="784072" cy="777886"/>
          </a:xfrm>
          <a:prstGeom prst="rect">
            <a:avLst/>
          </a:prstGeom>
        </p:spPr>
      </p:pic>
      <p:pic>
        <p:nvPicPr>
          <p:cNvPr id="12" name="Picture 11">
            <a:extLst>
              <a:ext uri="{FF2B5EF4-FFF2-40B4-BE49-F238E27FC236}">
                <a16:creationId xmlns:a16="http://schemas.microsoft.com/office/drawing/2014/main" id="{4553BDB5-7C84-412A-9B7E-016659ED99C3}"/>
              </a:ext>
            </a:extLst>
          </p:cNvPr>
          <p:cNvPicPr>
            <a:picLocks noChangeAspect="1"/>
          </p:cNvPicPr>
          <p:nvPr/>
        </p:nvPicPr>
        <p:blipFill>
          <a:blip r:embed="rId3"/>
          <a:stretch>
            <a:fillRect/>
          </a:stretch>
        </p:blipFill>
        <p:spPr>
          <a:xfrm>
            <a:off x="5141182" y="1172528"/>
            <a:ext cx="780290" cy="653714"/>
          </a:xfrm>
          <a:prstGeom prst="rect">
            <a:avLst/>
          </a:prstGeom>
        </p:spPr>
      </p:pic>
      <p:pic>
        <p:nvPicPr>
          <p:cNvPr id="13" name="Picture 12">
            <a:extLst>
              <a:ext uri="{FF2B5EF4-FFF2-40B4-BE49-F238E27FC236}">
                <a16:creationId xmlns:a16="http://schemas.microsoft.com/office/drawing/2014/main" id="{8BC953AD-8EAF-4EA1-8D37-9B458A06CE3F}"/>
              </a:ext>
            </a:extLst>
          </p:cNvPr>
          <p:cNvPicPr>
            <a:picLocks noChangeAspect="1"/>
          </p:cNvPicPr>
          <p:nvPr/>
        </p:nvPicPr>
        <p:blipFill>
          <a:blip r:embed="rId4"/>
          <a:stretch>
            <a:fillRect/>
          </a:stretch>
        </p:blipFill>
        <p:spPr>
          <a:xfrm>
            <a:off x="4558387" y="4448201"/>
            <a:ext cx="780290" cy="666114"/>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C82BFC57-0201-4EC8-8EB1-B1A2CD8898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8387" y="3265551"/>
            <a:ext cx="780290" cy="780290"/>
          </a:xfrm>
          <a:prstGeom prst="rect">
            <a:avLst/>
          </a:prstGeom>
        </p:spPr>
      </p:pic>
      <p:pic>
        <p:nvPicPr>
          <p:cNvPr id="16" name="Picture 15">
            <a:extLst>
              <a:ext uri="{FF2B5EF4-FFF2-40B4-BE49-F238E27FC236}">
                <a16:creationId xmlns:a16="http://schemas.microsoft.com/office/drawing/2014/main" id="{95A9AE08-4FCC-4986-A538-B8ED6E5F9047}"/>
              </a:ext>
            </a:extLst>
          </p:cNvPr>
          <p:cNvPicPr>
            <a:picLocks noChangeAspect="1"/>
          </p:cNvPicPr>
          <p:nvPr/>
        </p:nvPicPr>
        <p:blipFill>
          <a:blip r:embed="rId4"/>
          <a:stretch>
            <a:fillRect/>
          </a:stretch>
        </p:blipFill>
        <p:spPr>
          <a:xfrm>
            <a:off x="5751041" y="4448201"/>
            <a:ext cx="780290" cy="666114"/>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4D23C6D1-3489-4574-802E-667A0D1701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1041" y="3265551"/>
            <a:ext cx="780290" cy="780290"/>
          </a:xfrm>
          <a:prstGeom prst="rect">
            <a:avLst/>
          </a:prstGeom>
        </p:spPr>
      </p:pic>
      <p:sp>
        <p:nvSpPr>
          <p:cNvPr id="18" name="Rectangle 17">
            <a:extLst>
              <a:ext uri="{FF2B5EF4-FFF2-40B4-BE49-F238E27FC236}">
                <a16:creationId xmlns:a16="http://schemas.microsoft.com/office/drawing/2014/main" id="{875CB68F-5668-4071-B367-CD63F68E9218}"/>
              </a:ext>
            </a:extLst>
          </p:cNvPr>
          <p:cNvSpPr/>
          <p:nvPr/>
        </p:nvSpPr>
        <p:spPr>
          <a:xfrm>
            <a:off x="4216892" y="2899514"/>
            <a:ext cx="2636433" cy="134450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47FECC9-F635-40BA-86B0-4798F887B4F3}"/>
              </a:ext>
            </a:extLst>
          </p:cNvPr>
          <p:cNvPicPr>
            <a:picLocks noChangeAspect="1"/>
          </p:cNvPicPr>
          <p:nvPr/>
        </p:nvPicPr>
        <p:blipFill>
          <a:blip r:embed="rId6"/>
          <a:stretch>
            <a:fillRect/>
          </a:stretch>
        </p:blipFill>
        <p:spPr>
          <a:xfrm>
            <a:off x="3805237" y="2448737"/>
            <a:ext cx="823309" cy="816814"/>
          </a:xfrm>
          <a:prstGeom prst="rect">
            <a:avLst/>
          </a:prstGeom>
        </p:spPr>
      </p:pic>
      <p:cxnSp>
        <p:nvCxnSpPr>
          <p:cNvPr id="20" name="Connector: Elbow 19">
            <a:extLst>
              <a:ext uri="{FF2B5EF4-FFF2-40B4-BE49-F238E27FC236}">
                <a16:creationId xmlns:a16="http://schemas.microsoft.com/office/drawing/2014/main" id="{4D100529-22DF-488C-892B-3544B89BBCCD}"/>
              </a:ext>
            </a:extLst>
          </p:cNvPr>
          <p:cNvCxnSpPr>
            <a:cxnSpLocks/>
            <a:stCxn id="15" idx="0"/>
            <a:endCxn id="18" idx="0"/>
          </p:cNvCxnSpPr>
          <p:nvPr/>
        </p:nvCxnSpPr>
        <p:spPr>
          <a:xfrm rot="5400000" flipH="1" flipV="1">
            <a:off x="5058802" y="2789245"/>
            <a:ext cx="366037" cy="586577"/>
          </a:xfrm>
          <a:prstGeom prst="bentConnector3">
            <a:avLst>
              <a:gd name="adj1" fmla="val 50887"/>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E971420-F6C1-42FD-A10D-B5EC1DA5BC76}"/>
              </a:ext>
            </a:extLst>
          </p:cNvPr>
          <p:cNvCxnSpPr>
            <a:cxnSpLocks/>
            <a:stCxn id="17" idx="0"/>
            <a:endCxn id="18" idx="0"/>
          </p:cNvCxnSpPr>
          <p:nvPr/>
        </p:nvCxnSpPr>
        <p:spPr>
          <a:xfrm rot="16200000" flipV="1">
            <a:off x="5655130" y="2779494"/>
            <a:ext cx="366037" cy="606077"/>
          </a:xfrm>
          <a:prstGeom prst="bentConnector3">
            <a:avLst>
              <a:gd name="adj1" fmla="val 50887"/>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FCEBD0-50EF-4D9A-903F-E8855D25C2BF}"/>
              </a:ext>
            </a:extLst>
          </p:cNvPr>
          <p:cNvCxnSpPr>
            <a:stCxn id="11" idx="0"/>
            <a:endCxn id="12" idx="2"/>
          </p:cNvCxnSpPr>
          <p:nvPr/>
        </p:nvCxnSpPr>
        <p:spPr>
          <a:xfrm flipH="1" flipV="1">
            <a:off x="5531327" y="1826242"/>
            <a:ext cx="1891" cy="292981"/>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300A7099-6A9C-4785-8799-8DA972833C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9502" y="5114315"/>
            <a:ext cx="780290" cy="780290"/>
          </a:xfrm>
          <a:prstGeom prst="rect">
            <a:avLst/>
          </a:prstGeom>
        </p:spPr>
      </p:pic>
    </p:spTree>
    <p:extLst>
      <p:ext uri="{BB962C8B-B14F-4D97-AF65-F5344CB8AC3E}">
        <p14:creationId xmlns:p14="http://schemas.microsoft.com/office/powerpoint/2010/main" val="216370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12</a:t>
            </a:fld>
            <a:endParaRPr lang="de-DE"/>
          </a:p>
        </p:txBody>
      </p:sp>
    </p:spTree>
    <p:extLst>
      <p:ext uri="{BB962C8B-B14F-4D97-AF65-F5344CB8AC3E}">
        <p14:creationId xmlns:p14="http://schemas.microsoft.com/office/powerpoint/2010/main" val="398238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Template </a:t>
            </a:r>
            <a:r>
              <a:rPr lang="de-DE" dirty="0" err="1"/>
              <a:t>Deployment</a:t>
            </a:r>
            <a:r>
              <a:rPr lang="de-DE" dirty="0"/>
              <a:t> </a:t>
            </a:r>
            <a:r>
              <a:rPr lang="de-DE" dirty="0" err="1"/>
              <a:t>Process</a:t>
            </a:r>
            <a:endParaRPr lang="de-DE" dirty="0"/>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13</a:t>
            </a:fld>
            <a:endParaRPr lang="de-DE"/>
          </a:p>
        </p:txBody>
      </p:sp>
      <p:pic>
        <p:nvPicPr>
          <p:cNvPr id="3" name="Picture 2">
            <a:extLst>
              <a:ext uri="{FF2B5EF4-FFF2-40B4-BE49-F238E27FC236}">
                <a16:creationId xmlns:a16="http://schemas.microsoft.com/office/drawing/2014/main" id="{EECF6148-08CA-4A02-BA42-77D43E819BF9}"/>
              </a:ext>
            </a:extLst>
          </p:cNvPr>
          <p:cNvPicPr>
            <a:picLocks noChangeAspect="1"/>
          </p:cNvPicPr>
          <p:nvPr/>
        </p:nvPicPr>
        <p:blipFill>
          <a:blip r:embed="rId2"/>
          <a:stretch>
            <a:fillRect/>
          </a:stretch>
        </p:blipFill>
        <p:spPr>
          <a:xfrm>
            <a:off x="1865353" y="1959766"/>
            <a:ext cx="8461294" cy="3395667"/>
          </a:xfrm>
          <a:prstGeom prst="rect">
            <a:avLst/>
          </a:prstGeom>
        </p:spPr>
      </p:pic>
    </p:spTree>
    <p:extLst>
      <p:ext uri="{BB962C8B-B14F-4D97-AF65-F5344CB8AC3E}">
        <p14:creationId xmlns:p14="http://schemas.microsoft.com/office/powerpoint/2010/main" val="310872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DBD7C-1719-44B7-8B19-B4D29DC3870D}"/>
              </a:ext>
            </a:extLst>
          </p:cNvPr>
          <p:cNvSpPr>
            <a:spLocks noGrp="1"/>
          </p:cNvSpPr>
          <p:nvPr>
            <p:ph type="title"/>
          </p:nvPr>
        </p:nvSpPr>
        <p:spPr/>
        <p:txBody>
          <a:bodyPr/>
          <a:lstStyle/>
          <a:p>
            <a:r>
              <a:rPr lang="de-DE" dirty="0"/>
              <a:t>Unsere Sponsoren</a:t>
            </a:r>
          </a:p>
        </p:txBody>
      </p:sp>
      <p:pic>
        <p:nvPicPr>
          <p:cNvPr id="4" name="Grafik 3">
            <a:extLst>
              <a:ext uri="{FF2B5EF4-FFF2-40B4-BE49-F238E27FC236}">
                <a16:creationId xmlns:a16="http://schemas.microsoft.com/office/drawing/2014/main" id="{A3F383E4-BDE6-4F9F-8B0F-8472E5F5C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590" y="4323276"/>
            <a:ext cx="1839312" cy="1834713"/>
          </a:xfrm>
          <a:prstGeom prst="rect">
            <a:avLst/>
          </a:prstGeom>
        </p:spPr>
      </p:pic>
      <p:pic>
        <p:nvPicPr>
          <p:cNvPr id="1026" name="Picture 2" descr="ceterion">
            <a:extLst>
              <a:ext uri="{FF2B5EF4-FFF2-40B4-BE49-F238E27FC236}">
                <a16:creationId xmlns:a16="http://schemas.microsoft.com/office/drawing/2014/main" id="{0CBFBFBC-2BAD-47EA-AB61-EAE0172B2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114" y="1690688"/>
            <a:ext cx="3740041" cy="21494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ür Microsoft logo">
            <a:extLst>
              <a:ext uri="{FF2B5EF4-FFF2-40B4-BE49-F238E27FC236}">
                <a16:creationId xmlns:a16="http://schemas.microsoft.com/office/drawing/2014/main" id="{4CC070BE-CE16-4002-AB62-B60CB898A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508" y="4752150"/>
            <a:ext cx="2964930" cy="633136"/>
          </a:xfrm>
          <a:prstGeom prst="rect">
            <a:avLst/>
          </a:prstGeom>
          <a:noFill/>
          <a:extLst>
            <a:ext uri="{909E8E84-426E-40DD-AFC4-6F175D3DCCD1}">
              <a14:hiddenFill xmlns:a14="http://schemas.microsoft.com/office/drawing/2010/main">
                <a:solidFill>
                  <a:srgbClr val="FFFFFF"/>
                </a:solidFill>
              </a14:hiddenFill>
            </a:ext>
          </a:extLst>
        </p:spPr>
      </p:pic>
      <p:sp>
        <p:nvSpPr>
          <p:cNvPr id="5" name="Fußzeilenplatzhalter 4">
            <a:extLst>
              <a:ext uri="{FF2B5EF4-FFF2-40B4-BE49-F238E27FC236}">
                <a16:creationId xmlns:a16="http://schemas.microsoft.com/office/drawing/2014/main" id="{0E22C88B-2755-44A0-B550-70041F92D196}"/>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6" name="Foliennummernplatzhalter 5">
            <a:extLst>
              <a:ext uri="{FF2B5EF4-FFF2-40B4-BE49-F238E27FC236}">
                <a16:creationId xmlns:a16="http://schemas.microsoft.com/office/drawing/2014/main" id="{C0E8A5B5-BCD0-4170-9626-C70205D9CD33}"/>
              </a:ext>
            </a:extLst>
          </p:cNvPr>
          <p:cNvSpPr>
            <a:spLocks noGrp="1"/>
          </p:cNvSpPr>
          <p:nvPr>
            <p:ph type="sldNum" sz="quarter" idx="12"/>
          </p:nvPr>
        </p:nvSpPr>
        <p:spPr/>
        <p:txBody>
          <a:bodyPr/>
          <a:lstStyle/>
          <a:p>
            <a:fld id="{EC4199FD-2E7C-41C7-A81B-1AFEDD0F02BC}" type="slidenum">
              <a:rPr lang="de-DE" smtClean="0"/>
              <a:t>2</a:t>
            </a:fld>
            <a:endParaRPr lang="de-DE"/>
          </a:p>
        </p:txBody>
      </p:sp>
    </p:spTree>
    <p:extLst>
      <p:ext uri="{BB962C8B-B14F-4D97-AF65-F5344CB8AC3E}">
        <p14:creationId xmlns:p14="http://schemas.microsoft.com/office/powerpoint/2010/main" val="406404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FB582320-8990-494C-92E5-94423968DBD5}"/>
              </a:ext>
            </a:extLst>
          </p:cNvPr>
          <p:cNvSpPr txBox="1"/>
          <p:nvPr/>
        </p:nvSpPr>
        <p:spPr>
          <a:xfrm>
            <a:off x="3410607" y="2508031"/>
            <a:ext cx="3794235" cy="2031325"/>
          </a:xfrm>
          <a:prstGeom prst="rect">
            <a:avLst/>
          </a:prstGeom>
          <a:noFill/>
        </p:spPr>
        <p:txBody>
          <a:bodyPr wrap="square" rtlCol="0" anchor="t">
            <a:spAutoFit/>
          </a:bodyPr>
          <a:lstStyle/>
          <a:p>
            <a:r>
              <a:rPr lang="de-DE" b="1" dirty="0"/>
              <a:t>Fabian</a:t>
            </a:r>
            <a:r>
              <a:rPr lang="de-DE" b="1" dirty="0">
                <a:cs typeface="Segoe UI"/>
              </a:rPr>
              <a:t> Flanhardt</a:t>
            </a:r>
            <a:endParaRPr lang="de-DE" b="1" dirty="0"/>
          </a:p>
          <a:p>
            <a:endParaRPr lang="de-DE" dirty="0"/>
          </a:p>
          <a:p>
            <a:r>
              <a:rPr lang="de-DE" dirty="0"/>
              <a:t>@</a:t>
            </a:r>
            <a:r>
              <a:rPr lang="de-DE" dirty="0" err="1"/>
              <a:t>fabianflanhardt</a:t>
            </a:r>
            <a:endParaRPr lang="de-DE" dirty="0"/>
          </a:p>
          <a:p>
            <a:endParaRPr lang="de-DE" dirty="0">
              <a:hlinkClick r:id="rId2"/>
            </a:endParaRPr>
          </a:p>
          <a:p>
            <a:r>
              <a:rPr lang="de-DE" dirty="0">
                <a:hlinkClick r:id="rId2"/>
              </a:rPr>
              <a:t>fabian.</a:t>
            </a:r>
            <a:r>
              <a:rPr lang="de-DE" dirty="0">
                <a:cs typeface="Segoe UI"/>
                <a:hlinkClick r:id="rId2"/>
              </a:rPr>
              <a:t>flanhardt@outlook.com</a:t>
            </a:r>
            <a:endParaRPr lang="de-DE" dirty="0">
              <a:cs typeface="Segoe UI"/>
            </a:endParaRPr>
          </a:p>
          <a:p>
            <a:r>
              <a:rPr lang="de-DE" dirty="0">
                <a:hlinkClick r:id="rId3"/>
              </a:rPr>
              <a:t>fabian.</a:t>
            </a:r>
            <a:r>
              <a:rPr lang="de-DE" dirty="0">
                <a:cs typeface="Segoe UI"/>
                <a:hlinkClick r:id="rId3"/>
              </a:rPr>
              <a:t>flanhardt@ceterion.com</a:t>
            </a:r>
            <a:endParaRPr lang="de-DE" dirty="0">
              <a:cs typeface="Segoe UI"/>
            </a:endParaRPr>
          </a:p>
          <a:p>
            <a:endParaRPr lang="de-DE" dirty="0"/>
          </a:p>
        </p:txBody>
      </p:sp>
      <p:sp>
        <p:nvSpPr>
          <p:cNvPr id="14" name="Fußzeilenplatzhalter 13">
            <a:extLst>
              <a:ext uri="{FF2B5EF4-FFF2-40B4-BE49-F238E27FC236}">
                <a16:creationId xmlns:a16="http://schemas.microsoft.com/office/drawing/2014/main" id="{845BCE41-33F1-40BB-955F-3D6084B6C4B8}"/>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15" name="Foliennummernplatzhalter 14">
            <a:extLst>
              <a:ext uri="{FF2B5EF4-FFF2-40B4-BE49-F238E27FC236}">
                <a16:creationId xmlns:a16="http://schemas.microsoft.com/office/drawing/2014/main" id="{FD46D813-2CC7-4C91-A6AE-53BD3E085903}"/>
              </a:ext>
            </a:extLst>
          </p:cNvPr>
          <p:cNvSpPr>
            <a:spLocks noGrp="1"/>
          </p:cNvSpPr>
          <p:nvPr>
            <p:ph type="sldNum" sz="quarter" idx="12"/>
          </p:nvPr>
        </p:nvSpPr>
        <p:spPr/>
        <p:txBody>
          <a:bodyPr/>
          <a:lstStyle/>
          <a:p>
            <a:fld id="{EC4199FD-2E7C-41C7-A81B-1AFEDD0F02BC}" type="slidenum">
              <a:rPr lang="de-DE" smtClean="0"/>
              <a:t>3</a:t>
            </a:fld>
            <a:endParaRPr lang="de-DE"/>
          </a:p>
        </p:txBody>
      </p:sp>
      <p:pic>
        <p:nvPicPr>
          <p:cNvPr id="4" name="Picture 3" descr="A person wearing a suit and tie smiling at the camera&#10;&#10;Description generated with very high confidence">
            <a:extLst>
              <a:ext uri="{FF2B5EF4-FFF2-40B4-BE49-F238E27FC236}">
                <a16:creationId xmlns:a16="http://schemas.microsoft.com/office/drawing/2014/main" id="{B940B00D-4869-4248-A92C-7DF18E622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6359" y="2504842"/>
            <a:ext cx="1680164" cy="1848315"/>
          </a:xfrm>
          <a:prstGeom prst="rect">
            <a:avLst/>
          </a:prstGeom>
        </p:spPr>
      </p:pic>
      <p:pic>
        <p:nvPicPr>
          <p:cNvPr id="16" name="Picture 2" descr="ceterion">
            <a:extLst>
              <a:ext uri="{FF2B5EF4-FFF2-40B4-BE49-F238E27FC236}">
                <a16:creationId xmlns:a16="http://schemas.microsoft.com/office/drawing/2014/main" id="{57AE281E-A92B-4715-8A96-F80F6F52F9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3377" y="2504842"/>
            <a:ext cx="3061376" cy="1759412"/>
          </a:xfrm>
          <a:prstGeom prst="rect">
            <a:avLst/>
          </a:prstGeom>
          <a:noFill/>
          <a:extLst>
            <a:ext uri="{909E8E84-426E-40DD-AFC4-6F175D3DCCD1}">
              <a14:hiddenFill xmlns:a14="http://schemas.microsoft.com/office/drawing/2010/main">
                <a:solidFill>
                  <a:srgbClr val="FFFFFF"/>
                </a:solidFill>
              </a14:hiddenFill>
            </a:ext>
          </a:extLst>
        </p:spPr>
      </p:pic>
      <p:sp>
        <p:nvSpPr>
          <p:cNvPr id="17" name="Titel 1">
            <a:extLst>
              <a:ext uri="{FF2B5EF4-FFF2-40B4-BE49-F238E27FC236}">
                <a16:creationId xmlns:a16="http://schemas.microsoft.com/office/drawing/2014/main" id="{99947366-B9EF-4439-8DEA-79BBAD3F88FB}"/>
              </a:ext>
            </a:extLst>
          </p:cNvPr>
          <p:cNvSpPr>
            <a:spLocks noGrp="1"/>
          </p:cNvSpPr>
          <p:nvPr>
            <p:ph type="title"/>
          </p:nvPr>
        </p:nvSpPr>
        <p:spPr>
          <a:xfrm>
            <a:off x="838200" y="365125"/>
            <a:ext cx="7517524" cy="1325563"/>
          </a:xfrm>
        </p:spPr>
        <p:txBody>
          <a:bodyPr/>
          <a:lstStyle/>
          <a:p>
            <a:r>
              <a:rPr lang="de-DE" dirty="0"/>
              <a:t>Profil</a:t>
            </a:r>
          </a:p>
        </p:txBody>
      </p:sp>
    </p:spTree>
    <p:extLst>
      <p:ext uri="{BB962C8B-B14F-4D97-AF65-F5344CB8AC3E}">
        <p14:creationId xmlns:p14="http://schemas.microsoft.com/office/powerpoint/2010/main" val="341122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25733-FF6E-4091-9623-46B62A6761A3}"/>
              </a:ext>
            </a:extLst>
          </p:cNvPr>
          <p:cNvSpPr>
            <a:spLocks noGrp="1"/>
          </p:cNvSpPr>
          <p:nvPr>
            <p:ph type="title"/>
          </p:nvPr>
        </p:nvSpPr>
        <p:spPr/>
        <p:txBody>
          <a:bodyPr/>
          <a:lstStyle/>
          <a:p>
            <a:r>
              <a:rPr lang="de-DE" dirty="0"/>
              <a:t>Agenda</a:t>
            </a:r>
          </a:p>
        </p:txBody>
      </p:sp>
      <p:sp>
        <p:nvSpPr>
          <p:cNvPr id="4" name="Fußzeilenplatzhalter 3">
            <a:extLst>
              <a:ext uri="{FF2B5EF4-FFF2-40B4-BE49-F238E27FC236}">
                <a16:creationId xmlns:a16="http://schemas.microsoft.com/office/drawing/2014/main" id="{2A4BC799-8545-4BB6-B027-94849DE20B94}"/>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DDA3D6B3-03DF-473E-84E1-E6C4C61E3877}"/>
              </a:ext>
            </a:extLst>
          </p:cNvPr>
          <p:cNvSpPr>
            <a:spLocks noGrp="1"/>
          </p:cNvSpPr>
          <p:nvPr>
            <p:ph type="sldNum" sz="quarter" idx="12"/>
          </p:nvPr>
        </p:nvSpPr>
        <p:spPr/>
        <p:txBody>
          <a:bodyPr/>
          <a:lstStyle/>
          <a:p>
            <a:fld id="{EC4199FD-2E7C-41C7-A81B-1AFEDD0F02BC}" type="slidenum">
              <a:rPr lang="de-DE" smtClean="0"/>
              <a:t>4</a:t>
            </a:fld>
            <a:endParaRPr lang="de-DE"/>
          </a:p>
        </p:txBody>
      </p:sp>
      <p:sp>
        <p:nvSpPr>
          <p:cNvPr id="8" name="Inhaltsplatzhalter 2">
            <a:extLst>
              <a:ext uri="{FF2B5EF4-FFF2-40B4-BE49-F238E27FC236}">
                <a16:creationId xmlns:a16="http://schemas.microsoft.com/office/drawing/2014/main" id="{FA7ADF3E-ED8C-43B5-B5E9-C0A66D8D6775}"/>
              </a:ext>
            </a:extLst>
          </p:cNvPr>
          <p:cNvSpPr>
            <a:spLocks noGrp="1"/>
          </p:cNvSpPr>
          <p:nvPr>
            <p:ph idx="1"/>
          </p:nvPr>
        </p:nvSpPr>
        <p:spPr>
          <a:xfrm>
            <a:off x="838200" y="1825625"/>
            <a:ext cx="10515600" cy="4351338"/>
          </a:xfrm>
        </p:spPr>
        <p:txBody>
          <a:bodyPr>
            <a:normAutofit/>
          </a:bodyPr>
          <a:lstStyle/>
          <a:p>
            <a:pPr marL="0" indent="0">
              <a:buNone/>
            </a:pPr>
            <a:r>
              <a:rPr lang="de-DE" dirty="0"/>
              <a:t>Übersicht – Azure Infrastruktur</a:t>
            </a:r>
          </a:p>
          <a:p>
            <a:pPr marL="0" indent="0">
              <a:buNone/>
            </a:pPr>
            <a:endParaRPr lang="de-DE" dirty="0"/>
          </a:p>
          <a:p>
            <a:pPr marL="0" indent="0">
              <a:buNone/>
            </a:pPr>
            <a:r>
              <a:rPr lang="de-DE" dirty="0"/>
              <a:t>Simple </a:t>
            </a:r>
            <a:r>
              <a:rPr lang="de-DE" dirty="0" err="1"/>
              <a:t>Resource</a:t>
            </a:r>
            <a:r>
              <a:rPr lang="de-DE" dirty="0"/>
              <a:t> Template </a:t>
            </a:r>
            <a:r>
              <a:rPr lang="de-DE" dirty="0" err="1"/>
              <a:t>from</a:t>
            </a:r>
            <a:r>
              <a:rPr lang="de-DE" dirty="0"/>
              <a:t> Scratch</a:t>
            </a:r>
          </a:p>
          <a:p>
            <a:pPr marL="0" indent="0">
              <a:buNone/>
            </a:pPr>
            <a:endParaRPr lang="de-DE" dirty="0"/>
          </a:p>
          <a:p>
            <a:pPr marL="0" indent="0">
              <a:buNone/>
            </a:pPr>
            <a:r>
              <a:rPr lang="de-DE" dirty="0" err="1"/>
              <a:t>KeyVault</a:t>
            </a:r>
            <a:r>
              <a:rPr lang="de-DE" dirty="0"/>
              <a:t> </a:t>
            </a:r>
            <a:r>
              <a:rPr lang="de-DE" dirty="0" err="1"/>
              <a:t>Deployment</a:t>
            </a:r>
            <a:endParaRPr lang="de-DE" dirty="0"/>
          </a:p>
          <a:p>
            <a:pPr marL="0" indent="0">
              <a:buNone/>
            </a:pPr>
            <a:endParaRPr lang="de-DE" dirty="0"/>
          </a:p>
          <a:p>
            <a:pPr marL="0" indent="0">
              <a:buNone/>
            </a:pPr>
            <a:r>
              <a:rPr lang="de-DE" dirty="0" err="1"/>
              <a:t>Nested</a:t>
            </a:r>
            <a:r>
              <a:rPr lang="de-DE" dirty="0"/>
              <a:t> </a:t>
            </a:r>
            <a:r>
              <a:rPr lang="de-DE" dirty="0" err="1"/>
              <a:t>Deployment</a:t>
            </a:r>
            <a:r>
              <a:rPr lang="de-DE" dirty="0"/>
              <a:t> (Cross </a:t>
            </a:r>
            <a:r>
              <a:rPr lang="de-DE" dirty="0" err="1"/>
              <a:t>Resource</a:t>
            </a:r>
            <a:r>
              <a:rPr lang="de-DE" dirty="0"/>
              <a:t> Group)</a:t>
            </a:r>
          </a:p>
          <a:p>
            <a:pPr marL="0" indent="0">
              <a:buNone/>
            </a:pPr>
            <a:endParaRPr lang="de-DE" dirty="0"/>
          </a:p>
        </p:txBody>
      </p:sp>
    </p:spTree>
    <p:extLst>
      <p:ext uri="{BB962C8B-B14F-4D97-AF65-F5344CB8AC3E}">
        <p14:creationId xmlns:p14="http://schemas.microsoft.com/office/powerpoint/2010/main" val="281247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79EC7-7C7F-4742-B5D5-82AF7475BB98}"/>
              </a:ext>
            </a:extLst>
          </p:cNvPr>
          <p:cNvSpPr>
            <a:spLocks noGrp="1"/>
          </p:cNvSpPr>
          <p:nvPr>
            <p:ph type="title"/>
          </p:nvPr>
        </p:nvSpPr>
        <p:spPr/>
        <p:txBody>
          <a:bodyPr/>
          <a:lstStyle/>
          <a:p>
            <a:r>
              <a:rPr lang="de-DE" dirty="0" err="1"/>
              <a:t>Subscription</a:t>
            </a:r>
            <a:r>
              <a:rPr lang="de-DE" dirty="0"/>
              <a:t> &amp; </a:t>
            </a:r>
            <a:r>
              <a:rPr lang="de-DE" dirty="0" err="1"/>
              <a:t>ResourceGroups</a:t>
            </a:r>
            <a:endParaRPr lang="de-DE" dirty="0"/>
          </a:p>
        </p:txBody>
      </p:sp>
      <p:sp>
        <p:nvSpPr>
          <p:cNvPr id="4" name="Fußzeilenplatzhalter 3">
            <a:extLst>
              <a:ext uri="{FF2B5EF4-FFF2-40B4-BE49-F238E27FC236}">
                <a16:creationId xmlns:a16="http://schemas.microsoft.com/office/drawing/2014/main" id="{B402C6FC-8496-4BCE-9D45-92E228C819B9}"/>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48758E13-F4E1-46EF-AE28-97F3CEC4889D}"/>
              </a:ext>
            </a:extLst>
          </p:cNvPr>
          <p:cNvSpPr>
            <a:spLocks noGrp="1"/>
          </p:cNvSpPr>
          <p:nvPr>
            <p:ph type="sldNum" sz="quarter" idx="12"/>
          </p:nvPr>
        </p:nvSpPr>
        <p:spPr/>
        <p:txBody>
          <a:bodyPr/>
          <a:lstStyle/>
          <a:p>
            <a:fld id="{EC4199FD-2E7C-41C7-A81B-1AFEDD0F02BC}" type="slidenum">
              <a:rPr lang="de-DE" smtClean="0"/>
              <a:t>5</a:t>
            </a:fld>
            <a:endParaRPr lang="de-DE"/>
          </a:p>
        </p:txBody>
      </p:sp>
      <p:pic>
        <p:nvPicPr>
          <p:cNvPr id="16" name="Picture 15">
            <a:extLst>
              <a:ext uri="{FF2B5EF4-FFF2-40B4-BE49-F238E27FC236}">
                <a16:creationId xmlns:a16="http://schemas.microsoft.com/office/drawing/2014/main" id="{F9E090BE-65AE-42D4-A7EA-0954CCA28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599" y="2222109"/>
            <a:ext cx="1236483" cy="1236483"/>
          </a:xfrm>
          <a:prstGeom prst="rect">
            <a:avLst/>
          </a:prstGeom>
        </p:spPr>
      </p:pic>
      <p:pic>
        <p:nvPicPr>
          <p:cNvPr id="24" name="Picture 23" descr="A picture containing furniture, table&#10;&#10;Description generated with high confidence">
            <a:extLst>
              <a:ext uri="{FF2B5EF4-FFF2-40B4-BE49-F238E27FC236}">
                <a16:creationId xmlns:a16="http://schemas.microsoft.com/office/drawing/2014/main" id="{FE9BD0DA-7DEA-4A8A-9E7E-D72359A15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012" y="3920467"/>
            <a:ext cx="1008387" cy="1008387"/>
          </a:xfrm>
          <a:prstGeom prst="rect">
            <a:avLst/>
          </a:prstGeom>
        </p:spPr>
      </p:pic>
      <p:sp>
        <p:nvSpPr>
          <p:cNvPr id="25" name="Rectangle 24">
            <a:extLst>
              <a:ext uri="{FF2B5EF4-FFF2-40B4-BE49-F238E27FC236}">
                <a16:creationId xmlns:a16="http://schemas.microsoft.com/office/drawing/2014/main" id="{FA37C321-5110-4BC9-9A3F-4337AFFEB777}"/>
              </a:ext>
            </a:extLst>
          </p:cNvPr>
          <p:cNvSpPr/>
          <p:nvPr/>
        </p:nvSpPr>
        <p:spPr>
          <a:xfrm>
            <a:off x="3449867" y="2578740"/>
            <a:ext cx="3155094" cy="523220"/>
          </a:xfrm>
          <a:prstGeom prst="rect">
            <a:avLst/>
          </a:prstGeom>
        </p:spPr>
        <p:txBody>
          <a:bodyPr wrap="none">
            <a:spAutoFit/>
          </a:bodyPr>
          <a:lstStyle/>
          <a:p>
            <a:r>
              <a:rPr lang="de-DE" sz="2800" dirty="0"/>
              <a:t>Azure </a:t>
            </a:r>
            <a:r>
              <a:rPr lang="de-DE" sz="2800" dirty="0" err="1"/>
              <a:t>Subscription</a:t>
            </a:r>
            <a:endParaRPr lang="de-DE" sz="2800" dirty="0"/>
          </a:p>
        </p:txBody>
      </p:sp>
      <p:sp>
        <p:nvSpPr>
          <p:cNvPr id="26" name="Rectangle 25">
            <a:extLst>
              <a:ext uri="{FF2B5EF4-FFF2-40B4-BE49-F238E27FC236}">
                <a16:creationId xmlns:a16="http://schemas.microsoft.com/office/drawing/2014/main" id="{F35CA614-B0FC-42B9-8CC2-1F026E9D4341}"/>
              </a:ext>
            </a:extLst>
          </p:cNvPr>
          <p:cNvSpPr/>
          <p:nvPr/>
        </p:nvSpPr>
        <p:spPr>
          <a:xfrm>
            <a:off x="3449867" y="4163050"/>
            <a:ext cx="3707875" cy="523220"/>
          </a:xfrm>
          <a:prstGeom prst="rect">
            <a:avLst/>
          </a:prstGeom>
        </p:spPr>
        <p:txBody>
          <a:bodyPr wrap="none">
            <a:spAutoFit/>
          </a:bodyPr>
          <a:lstStyle/>
          <a:p>
            <a:r>
              <a:rPr lang="de-DE" sz="2800" dirty="0"/>
              <a:t>Azure </a:t>
            </a:r>
            <a:r>
              <a:rPr lang="de-DE" sz="2800" dirty="0" err="1"/>
              <a:t>Resource</a:t>
            </a:r>
            <a:r>
              <a:rPr lang="de-DE" sz="2800" dirty="0"/>
              <a:t> Group</a:t>
            </a:r>
          </a:p>
        </p:txBody>
      </p:sp>
    </p:spTree>
    <p:extLst>
      <p:ext uri="{BB962C8B-B14F-4D97-AF65-F5344CB8AC3E}">
        <p14:creationId xmlns:p14="http://schemas.microsoft.com/office/powerpoint/2010/main" val="203139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p:txBody>
          <a:bodyPr/>
          <a:lstStyle/>
          <a:p>
            <a:r>
              <a:rPr lang="de-DE" dirty="0"/>
              <a:t>Azure Network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6</a:t>
            </a:fld>
            <a:endParaRPr lang="de-DE"/>
          </a:p>
        </p:txBody>
      </p:sp>
      <p:pic>
        <p:nvPicPr>
          <p:cNvPr id="9" name="Picture 8">
            <a:extLst>
              <a:ext uri="{FF2B5EF4-FFF2-40B4-BE49-F238E27FC236}">
                <a16:creationId xmlns:a16="http://schemas.microsoft.com/office/drawing/2014/main" id="{3C71C9FA-ED70-4504-BB0C-F0F110DD4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26" y="2191690"/>
            <a:ext cx="780290" cy="780290"/>
          </a:xfrm>
          <a:prstGeom prst="rect">
            <a:avLst/>
          </a:prstGeom>
        </p:spPr>
      </p:pic>
      <p:pic>
        <p:nvPicPr>
          <p:cNvPr id="11" name="Picture 10" descr="A close up of a sign&#10;&#10;Description generated with very high confidence">
            <a:extLst>
              <a:ext uri="{FF2B5EF4-FFF2-40B4-BE49-F238E27FC236}">
                <a16:creationId xmlns:a16="http://schemas.microsoft.com/office/drawing/2014/main" id="{D388090D-2565-43FA-9BCD-4B0EE0C59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149" y="2132459"/>
            <a:ext cx="780290" cy="780290"/>
          </a:xfrm>
          <a:prstGeom prst="rect">
            <a:avLst/>
          </a:prstGeom>
        </p:spPr>
      </p:pic>
      <p:pic>
        <p:nvPicPr>
          <p:cNvPr id="13" name="Picture 12">
            <a:extLst>
              <a:ext uri="{FF2B5EF4-FFF2-40B4-BE49-F238E27FC236}">
                <a16:creationId xmlns:a16="http://schemas.microsoft.com/office/drawing/2014/main" id="{A7B915F8-ED8C-4CD5-806B-38B1EEE84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8326" y="3216335"/>
            <a:ext cx="780290" cy="780290"/>
          </a:xfrm>
          <a:prstGeom prst="rect">
            <a:avLst/>
          </a:prstGeom>
        </p:spPr>
      </p:pic>
      <p:pic>
        <p:nvPicPr>
          <p:cNvPr id="15" name="Picture 14" descr="A picture containing object, first-aid kit&#10;&#10;Description generated with high confidence">
            <a:extLst>
              <a:ext uri="{FF2B5EF4-FFF2-40B4-BE49-F238E27FC236}">
                <a16:creationId xmlns:a16="http://schemas.microsoft.com/office/drawing/2014/main" id="{BBA89910-9C06-4505-AF81-47375585FC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326" y="4243648"/>
            <a:ext cx="780290" cy="780290"/>
          </a:xfrm>
          <a:prstGeom prst="rect">
            <a:avLst/>
          </a:prstGeom>
        </p:spPr>
      </p:pic>
      <p:sp>
        <p:nvSpPr>
          <p:cNvPr id="16" name="Rectangle 15">
            <a:extLst>
              <a:ext uri="{FF2B5EF4-FFF2-40B4-BE49-F238E27FC236}">
                <a16:creationId xmlns:a16="http://schemas.microsoft.com/office/drawing/2014/main" id="{3A72EBD6-9319-4F6C-AC65-D3BD80D49746}"/>
              </a:ext>
            </a:extLst>
          </p:cNvPr>
          <p:cNvSpPr/>
          <p:nvPr/>
        </p:nvSpPr>
        <p:spPr>
          <a:xfrm>
            <a:off x="2253079" y="2260994"/>
            <a:ext cx="2672206" cy="523220"/>
          </a:xfrm>
          <a:prstGeom prst="rect">
            <a:avLst/>
          </a:prstGeom>
        </p:spPr>
        <p:txBody>
          <a:bodyPr wrap="none">
            <a:spAutoFit/>
          </a:bodyPr>
          <a:lstStyle/>
          <a:p>
            <a:r>
              <a:rPr lang="de-DE" sz="2800" dirty="0"/>
              <a:t>Virtual Network</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3018583" cy="523220"/>
          </a:xfrm>
          <a:prstGeom prst="rect">
            <a:avLst/>
          </a:prstGeom>
        </p:spPr>
        <p:txBody>
          <a:bodyPr wrap="none">
            <a:spAutoFit/>
          </a:bodyPr>
          <a:lstStyle/>
          <a:p>
            <a:r>
              <a:rPr lang="de-DE" sz="2800" dirty="0"/>
              <a:t>Network Interface</a:t>
            </a:r>
          </a:p>
        </p:txBody>
      </p:sp>
      <p:pic>
        <p:nvPicPr>
          <p:cNvPr id="18" name="Picture 17">
            <a:extLst>
              <a:ext uri="{FF2B5EF4-FFF2-40B4-BE49-F238E27FC236}">
                <a16:creationId xmlns:a16="http://schemas.microsoft.com/office/drawing/2014/main" id="{74D0E24E-6FD5-4C91-8D4C-4D6B708D0893}"/>
              </a:ext>
            </a:extLst>
          </p:cNvPr>
          <p:cNvPicPr>
            <a:picLocks noChangeAspect="1"/>
          </p:cNvPicPr>
          <p:nvPr/>
        </p:nvPicPr>
        <p:blipFill>
          <a:blip r:embed="rId7"/>
          <a:stretch>
            <a:fillRect/>
          </a:stretch>
        </p:blipFill>
        <p:spPr>
          <a:xfrm>
            <a:off x="5885149" y="3262179"/>
            <a:ext cx="821932" cy="688601"/>
          </a:xfrm>
          <a:prstGeom prst="rect">
            <a:avLst/>
          </a:prstGeom>
        </p:spPr>
      </p:pic>
      <p:sp>
        <p:nvSpPr>
          <p:cNvPr id="19" name="Rectangle 18">
            <a:extLst>
              <a:ext uri="{FF2B5EF4-FFF2-40B4-BE49-F238E27FC236}">
                <a16:creationId xmlns:a16="http://schemas.microsoft.com/office/drawing/2014/main" id="{E87C7228-835F-4016-9D9F-69B744CBDFE9}"/>
              </a:ext>
            </a:extLst>
          </p:cNvPr>
          <p:cNvSpPr/>
          <p:nvPr/>
        </p:nvSpPr>
        <p:spPr>
          <a:xfrm>
            <a:off x="6817297" y="2260994"/>
            <a:ext cx="4999125" cy="523220"/>
          </a:xfrm>
          <a:prstGeom prst="rect">
            <a:avLst/>
          </a:prstGeom>
        </p:spPr>
        <p:txBody>
          <a:bodyPr wrap="none">
            <a:spAutoFit/>
          </a:bodyPr>
          <a:lstStyle/>
          <a:p>
            <a:r>
              <a:rPr lang="de-DE" sz="2800" dirty="0"/>
              <a:t>Network Security Group (NSG)</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1532792" cy="523220"/>
          </a:xfrm>
          <a:prstGeom prst="rect">
            <a:avLst/>
          </a:prstGeom>
        </p:spPr>
        <p:txBody>
          <a:bodyPr wrap="none">
            <a:spAutoFit/>
          </a:bodyPr>
          <a:lstStyle/>
          <a:p>
            <a:r>
              <a:rPr lang="de-DE" sz="2800" dirty="0"/>
              <a:t>Public IP</a:t>
            </a:r>
          </a:p>
        </p:txBody>
      </p:sp>
      <p:sp>
        <p:nvSpPr>
          <p:cNvPr id="21" name="Rectangle 20">
            <a:extLst>
              <a:ext uri="{FF2B5EF4-FFF2-40B4-BE49-F238E27FC236}">
                <a16:creationId xmlns:a16="http://schemas.microsoft.com/office/drawing/2014/main" id="{7BB78E05-5736-4E92-8F29-8B03DB60ADFD}"/>
              </a:ext>
            </a:extLst>
          </p:cNvPr>
          <p:cNvSpPr/>
          <p:nvPr/>
        </p:nvSpPr>
        <p:spPr>
          <a:xfrm>
            <a:off x="2253079" y="4465290"/>
            <a:ext cx="2326663" cy="523220"/>
          </a:xfrm>
          <a:prstGeom prst="rect">
            <a:avLst/>
          </a:prstGeom>
        </p:spPr>
        <p:txBody>
          <a:bodyPr wrap="none">
            <a:spAutoFit/>
          </a:bodyPr>
          <a:lstStyle/>
          <a:p>
            <a:r>
              <a:rPr lang="de-DE" sz="2800" dirty="0"/>
              <a:t>VPN Gateway</a:t>
            </a:r>
          </a:p>
        </p:txBody>
      </p:sp>
      <p:pic>
        <p:nvPicPr>
          <p:cNvPr id="22" name="Picture 21">
            <a:extLst>
              <a:ext uri="{FF2B5EF4-FFF2-40B4-BE49-F238E27FC236}">
                <a16:creationId xmlns:a16="http://schemas.microsoft.com/office/drawing/2014/main" id="{09535881-EDAF-4C6B-9142-D744DFF67DE4}"/>
              </a:ext>
            </a:extLst>
          </p:cNvPr>
          <p:cNvPicPr>
            <a:picLocks noChangeAspect="1"/>
          </p:cNvPicPr>
          <p:nvPr/>
        </p:nvPicPr>
        <p:blipFill>
          <a:blip r:embed="rId8"/>
          <a:stretch>
            <a:fillRect/>
          </a:stretch>
        </p:blipFill>
        <p:spPr>
          <a:xfrm>
            <a:off x="5881367" y="4300210"/>
            <a:ext cx="784072" cy="777886"/>
          </a:xfrm>
          <a:prstGeom prst="rect">
            <a:avLst/>
          </a:prstGeom>
        </p:spPr>
      </p:pic>
      <p:sp>
        <p:nvSpPr>
          <p:cNvPr id="23" name="Rectangle 22">
            <a:extLst>
              <a:ext uri="{FF2B5EF4-FFF2-40B4-BE49-F238E27FC236}">
                <a16:creationId xmlns:a16="http://schemas.microsoft.com/office/drawing/2014/main" id="{65C11D96-4AED-4F17-9345-C713F0746E3A}"/>
              </a:ext>
            </a:extLst>
          </p:cNvPr>
          <p:cNvSpPr/>
          <p:nvPr/>
        </p:nvSpPr>
        <p:spPr>
          <a:xfrm>
            <a:off x="6817297" y="4432940"/>
            <a:ext cx="2388859" cy="523220"/>
          </a:xfrm>
          <a:prstGeom prst="rect">
            <a:avLst/>
          </a:prstGeom>
        </p:spPr>
        <p:txBody>
          <a:bodyPr wrap="none">
            <a:spAutoFit/>
          </a:bodyPr>
          <a:lstStyle/>
          <a:p>
            <a:r>
              <a:rPr lang="de-DE" sz="2800" dirty="0"/>
              <a:t>Load Balancer</a:t>
            </a:r>
          </a:p>
        </p:txBody>
      </p:sp>
    </p:spTree>
    <p:extLst>
      <p:ext uri="{BB962C8B-B14F-4D97-AF65-F5344CB8AC3E}">
        <p14:creationId xmlns:p14="http://schemas.microsoft.com/office/powerpoint/2010/main" val="122790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a:xfrm>
            <a:off x="838199" y="365125"/>
            <a:ext cx="7915835" cy="1325563"/>
          </a:xfrm>
        </p:spPr>
        <p:txBody>
          <a:bodyPr/>
          <a:lstStyle/>
          <a:p>
            <a:r>
              <a:rPr lang="de-DE" dirty="0"/>
              <a:t>Azure Storage &amp; </a:t>
            </a:r>
            <a:r>
              <a:rPr lang="de-DE" dirty="0" err="1"/>
              <a:t>Compute</a:t>
            </a:r>
            <a:r>
              <a:rPr lang="de-DE" dirty="0"/>
              <a:t>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7</a:t>
            </a:fld>
            <a:endParaRPr lang="de-DE"/>
          </a:p>
        </p:txBody>
      </p:sp>
      <p:sp>
        <p:nvSpPr>
          <p:cNvPr id="16" name="Rectangle 15">
            <a:extLst>
              <a:ext uri="{FF2B5EF4-FFF2-40B4-BE49-F238E27FC236}">
                <a16:creationId xmlns:a16="http://schemas.microsoft.com/office/drawing/2014/main" id="{3A72EBD6-9319-4F6C-AC65-D3BD80D49746}"/>
              </a:ext>
            </a:extLst>
          </p:cNvPr>
          <p:cNvSpPr/>
          <p:nvPr/>
        </p:nvSpPr>
        <p:spPr>
          <a:xfrm>
            <a:off x="2253079" y="2260994"/>
            <a:ext cx="2797625" cy="523220"/>
          </a:xfrm>
          <a:prstGeom prst="rect">
            <a:avLst/>
          </a:prstGeom>
        </p:spPr>
        <p:txBody>
          <a:bodyPr wrap="none">
            <a:spAutoFit/>
          </a:bodyPr>
          <a:lstStyle/>
          <a:p>
            <a:r>
              <a:rPr lang="de-DE" sz="2800" dirty="0"/>
              <a:t>Storage Account</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2475742" cy="523220"/>
          </a:xfrm>
          <a:prstGeom prst="rect">
            <a:avLst/>
          </a:prstGeom>
        </p:spPr>
        <p:txBody>
          <a:bodyPr wrap="none">
            <a:spAutoFit/>
          </a:bodyPr>
          <a:lstStyle/>
          <a:p>
            <a:r>
              <a:rPr lang="de-DE" sz="2800" dirty="0" err="1"/>
              <a:t>Availability</a:t>
            </a:r>
            <a:r>
              <a:rPr lang="de-DE" sz="2800" dirty="0"/>
              <a:t> Set</a:t>
            </a:r>
          </a:p>
        </p:txBody>
      </p:sp>
      <p:sp>
        <p:nvSpPr>
          <p:cNvPr id="19" name="Rectangle 18">
            <a:extLst>
              <a:ext uri="{FF2B5EF4-FFF2-40B4-BE49-F238E27FC236}">
                <a16:creationId xmlns:a16="http://schemas.microsoft.com/office/drawing/2014/main" id="{E87C7228-835F-4016-9D9F-69B744CBDFE9}"/>
              </a:ext>
            </a:extLst>
          </p:cNvPr>
          <p:cNvSpPr/>
          <p:nvPr/>
        </p:nvSpPr>
        <p:spPr>
          <a:xfrm>
            <a:off x="6817297" y="2260994"/>
            <a:ext cx="2452916" cy="523220"/>
          </a:xfrm>
          <a:prstGeom prst="rect">
            <a:avLst/>
          </a:prstGeom>
        </p:spPr>
        <p:txBody>
          <a:bodyPr wrap="none">
            <a:spAutoFit/>
          </a:bodyPr>
          <a:lstStyle/>
          <a:p>
            <a:r>
              <a:rPr lang="de-DE" sz="2800" dirty="0" err="1"/>
              <a:t>Managed</a:t>
            </a:r>
            <a:r>
              <a:rPr lang="de-DE" sz="2800" dirty="0"/>
              <a:t> Disk</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2673232" cy="523220"/>
          </a:xfrm>
          <a:prstGeom prst="rect">
            <a:avLst/>
          </a:prstGeom>
        </p:spPr>
        <p:txBody>
          <a:bodyPr wrap="none">
            <a:spAutoFit/>
          </a:bodyPr>
          <a:lstStyle/>
          <a:p>
            <a:r>
              <a:rPr lang="de-DE" sz="2800" dirty="0"/>
              <a:t>Virtual </a:t>
            </a:r>
            <a:r>
              <a:rPr lang="de-DE" sz="2800" dirty="0" err="1"/>
              <a:t>Machine</a:t>
            </a:r>
            <a:endParaRPr lang="de-DE" sz="2800" dirty="0"/>
          </a:p>
        </p:txBody>
      </p:sp>
      <p:pic>
        <p:nvPicPr>
          <p:cNvPr id="6" name="Picture 5">
            <a:extLst>
              <a:ext uri="{FF2B5EF4-FFF2-40B4-BE49-F238E27FC236}">
                <a16:creationId xmlns:a16="http://schemas.microsoft.com/office/drawing/2014/main" id="{CF7B121B-F3F8-45B7-A6BC-D36814A717BB}"/>
              </a:ext>
            </a:extLst>
          </p:cNvPr>
          <p:cNvPicPr>
            <a:picLocks noChangeAspect="1"/>
          </p:cNvPicPr>
          <p:nvPr/>
        </p:nvPicPr>
        <p:blipFill>
          <a:blip r:embed="rId3"/>
          <a:stretch>
            <a:fillRect/>
          </a:stretch>
        </p:blipFill>
        <p:spPr>
          <a:xfrm>
            <a:off x="1268326" y="2260994"/>
            <a:ext cx="780290" cy="665754"/>
          </a:xfrm>
          <a:prstGeom prst="rect">
            <a:avLst/>
          </a:prstGeom>
        </p:spPr>
      </p:pic>
      <p:pic>
        <p:nvPicPr>
          <p:cNvPr id="7" name="Picture 6">
            <a:extLst>
              <a:ext uri="{FF2B5EF4-FFF2-40B4-BE49-F238E27FC236}">
                <a16:creationId xmlns:a16="http://schemas.microsoft.com/office/drawing/2014/main" id="{0654C00E-C6CF-4465-9DDA-880530961EF9}"/>
              </a:ext>
            </a:extLst>
          </p:cNvPr>
          <p:cNvPicPr>
            <a:picLocks noChangeAspect="1"/>
          </p:cNvPicPr>
          <p:nvPr/>
        </p:nvPicPr>
        <p:blipFill>
          <a:blip r:embed="rId4"/>
          <a:stretch>
            <a:fillRect/>
          </a:stretch>
        </p:blipFill>
        <p:spPr>
          <a:xfrm>
            <a:off x="5905970" y="2168063"/>
            <a:ext cx="780290" cy="666114"/>
          </a:xfrm>
          <a:prstGeom prst="rect">
            <a:avLst/>
          </a:prstGeom>
        </p:spPr>
      </p:pic>
      <p:pic>
        <p:nvPicPr>
          <p:cNvPr id="8" name="Picture 7">
            <a:extLst>
              <a:ext uri="{FF2B5EF4-FFF2-40B4-BE49-F238E27FC236}">
                <a16:creationId xmlns:a16="http://schemas.microsoft.com/office/drawing/2014/main" id="{EF6C5308-DB69-4CE5-9B97-56F1A566A01B}"/>
              </a:ext>
            </a:extLst>
          </p:cNvPr>
          <p:cNvPicPr>
            <a:picLocks noChangeAspect="1"/>
          </p:cNvPicPr>
          <p:nvPr/>
        </p:nvPicPr>
        <p:blipFill>
          <a:blip r:embed="rId5"/>
          <a:stretch>
            <a:fillRect/>
          </a:stretch>
        </p:blipFill>
        <p:spPr>
          <a:xfrm>
            <a:off x="1259621" y="3224967"/>
            <a:ext cx="823309" cy="816814"/>
          </a:xfrm>
          <a:prstGeom prst="rect">
            <a:avLst/>
          </a:prstGeom>
        </p:spPr>
      </p:pic>
      <p:pic>
        <p:nvPicPr>
          <p:cNvPr id="12" name="Picture 11" descr="A picture containing electronics, display&#10;&#10;Description generated with very high confidence">
            <a:extLst>
              <a:ext uri="{FF2B5EF4-FFF2-40B4-BE49-F238E27FC236}">
                <a16:creationId xmlns:a16="http://schemas.microsoft.com/office/drawing/2014/main" id="{E6B22911-DC25-4F32-9D02-799B545599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5970" y="3251347"/>
            <a:ext cx="780290" cy="780290"/>
          </a:xfrm>
          <a:prstGeom prst="rect">
            <a:avLst/>
          </a:prstGeom>
        </p:spPr>
      </p:pic>
    </p:spTree>
    <p:extLst>
      <p:ext uri="{BB962C8B-B14F-4D97-AF65-F5344CB8AC3E}">
        <p14:creationId xmlns:p14="http://schemas.microsoft.com/office/powerpoint/2010/main" val="391042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Basic VM </a:t>
            </a:r>
            <a:r>
              <a:rPr lang="de-DE" dirty="0" err="1"/>
              <a:t>Deployment</a:t>
            </a:r>
            <a:r>
              <a:rPr lang="de-DE" dirty="0"/>
              <a:t> </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8</a:t>
            </a:fld>
            <a:endParaRPr lang="de-DE"/>
          </a:p>
        </p:txBody>
      </p:sp>
      <p:pic>
        <p:nvPicPr>
          <p:cNvPr id="10" name="Picture 9" descr="A picture containing electronics, display&#10;&#10;Description generated with very high confidence">
            <a:extLst>
              <a:ext uri="{FF2B5EF4-FFF2-40B4-BE49-F238E27FC236}">
                <a16:creationId xmlns:a16="http://schemas.microsoft.com/office/drawing/2014/main" id="{F5A6FB2C-EBFC-4083-A0E4-DB94B43DD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836" y="1928875"/>
            <a:ext cx="780290" cy="780290"/>
          </a:xfrm>
          <a:prstGeom prst="rect">
            <a:avLst/>
          </a:prstGeom>
        </p:spPr>
      </p:pic>
      <p:pic>
        <p:nvPicPr>
          <p:cNvPr id="11" name="Picture 10">
            <a:extLst>
              <a:ext uri="{FF2B5EF4-FFF2-40B4-BE49-F238E27FC236}">
                <a16:creationId xmlns:a16="http://schemas.microsoft.com/office/drawing/2014/main" id="{DBC4E0F5-6CDB-48D9-958C-9E14C6586B9F}"/>
              </a:ext>
            </a:extLst>
          </p:cNvPr>
          <p:cNvPicPr>
            <a:picLocks noChangeAspect="1"/>
          </p:cNvPicPr>
          <p:nvPr/>
        </p:nvPicPr>
        <p:blipFill>
          <a:blip r:embed="rId3"/>
          <a:stretch>
            <a:fillRect/>
          </a:stretch>
        </p:blipFill>
        <p:spPr>
          <a:xfrm>
            <a:off x="4540630" y="3008803"/>
            <a:ext cx="780290" cy="666114"/>
          </a:xfrm>
          <a:prstGeom prst="rect">
            <a:avLst/>
          </a:prstGeom>
        </p:spPr>
      </p:pic>
      <p:pic>
        <p:nvPicPr>
          <p:cNvPr id="12" name="Picture 11">
            <a:extLst>
              <a:ext uri="{FF2B5EF4-FFF2-40B4-BE49-F238E27FC236}">
                <a16:creationId xmlns:a16="http://schemas.microsoft.com/office/drawing/2014/main" id="{A5FD7320-025D-464F-BBA8-B21AA9BB4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486" y="3050540"/>
            <a:ext cx="780290" cy="780290"/>
          </a:xfrm>
          <a:prstGeom prst="rect">
            <a:avLst/>
          </a:prstGeom>
        </p:spPr>
      </p:pic>
      <p:pic>
        <p:nvPicPr>
          <p:cNvPr id="13" name="Picture 12">
            <a:extLst>
              <a:ext uri="{FF2B5EF4-FFF2-40B4-BE49-F238E27FC236}">
                <a16:creationId xmlns:a16="http://schemas.microsoft.com/office/drawing/2014/main" id="{A8F8C724-5D51-4509-A3C9-4C50E7C1D1A6}"/>
              </a:ext>
            </a:extLst>
          </p:cNvPr>
          <p:cNvPicPr>
            <a:picLocks noChangeAspect="1"/>
          </p:cNvPicPr>
          <p:nvPr/>
        </p:nvPicPr>
        <p:blipFill>
          <a:blip r:embed="rId5"/>
          <a:stretch>
            <a:fillRect/>
          </a:stretch>
        </p:blipFill>
        <p:spPr>
          <a:xfrm>
            <a:off x="3351424" y="3058396"/>
            <a:ext cx="780290" cy="665754"/>
          </a:xfrm>
          <a:prstGeom prst="rect">
            <a:avLst/>
          </a:prstGeom>
        </p:spPr>
      </p:pic>
      <p:sp>
        <p:nvSpPr>
          <p:cNvPr id="14" name="Rectangle 13">
            <a:extLst>
              <a:ext uri="{FF2B5EF4-FFF2-40B4-BE49-F238E27FC236}">
                <a16:creationId xmlns:a16="http://schemas.microsoft.com/office/drawing/2014/main" id="{31B0B19D-C25B-4336-A6A5-C8F370E2A5A9}"/>
              </a:ext>
            </a:extLst>
          </p:cNvPr>
          <p:cNvSpPr/>
          <p:nvPr/>
        </p:nvSpPr>
        <p:spPr>
          <a:xfrm>
            <a:off x="2928719" y="3735851"/>
            <a:ext cx="1608736" cy="707886"/>
          </a:xfrm>
          <a:prstGeom prst="rect">
            <a:avLst/>
          </a:prstGeom>
        </p:spPr>
        <p:txBody>
          <a:bodyPr wrap="square">
            <a:spAutoFit/>
          </a:bodyPr>
          <a:lstStyle/>
          <a:p>
            <a:pPr algn="ctr"/>
            <a:r>
              <a:rPr lang="de-DE" sz="2000" dirty="0"/>
              <a:t>Boot </a:t>
            </a:r>
            <a:r>
              <a:rPr lang="de-DE" sz="2000" dirty="0" err="1"/>
              <a:t>Diagnostics</a:t>
            </a:r>
            <a:endParaRPr lang="de-DE" sz="2000" dirty="0"/>
          </a:p>
        </p:txBody>
      </p:sp>
      <p:sp>
        <p:nvSpPr>
          <p:cNvPr id="15" name="Rectangle 14">
            <a:extLst>
              <a:ext uri="{FF2B5EF4-FFF2-40B4-BE49-F238E27FC236}">
                <a16:creationId xmlns:a16="http://schemas.microsoft.com/office/drawing/2014/main" id="{2B110F06-12AD-4CAA-9813-336F32A0848E}"/>
              </a:ext>
            </a:extLst>
          </p:cNvPr>
          <p:cNvSpPr/>
          <p:nvPr/>
        </p:nvSpPr>
        <p:spPr>
          <a:xfrm>
            <a:off x="4114750" y="3765274"/>
            <a:ext cx="1608736" cy="707886"/>
          </a:xfrm>
          <a:prstGeom prst="rect">
            <a:avLst/>
          </a:prstGeom>
        </p:spPr>
        <p:txBody>
          <a:bodyPr wrap="square">
            <a:spAutoFit/>
          </a:bodyPr>
          <a:lstStyle/>
          <a:p>
            <a:pPr algn="ctr"/>
            <a:r>
              <a:rPr lang="de-DE" sz="2000" dirty="0"/>
              <a:t>OS </a:t>
            </a:r>
          </a:p>
          <a:p>
            <a:pPr algn="ctr"/>
            <a:r>
              <a:rPr lang="de-DE" sz="2000" dirty="0"/>
              <a:t>Disk</a:t>
            </a:r>
          </a:p>
        </p:txBody>
      </p:sp>
      <p:sp>
        <p:nvSpPr>
          <p:cNvPr id="16" name="Rectangle 15">
            <a:extLst>
              <a:ext uri="{FF2B5EF4-FFF2-40B4-BE49-F238E27FC236}">
                <a16:creationId xmlns:a16="http://schemas.microsoft.com/office/drawing/2014/main" id="{B1281180-874E-470A-BAC8-1DDD602B4729}"/>
              </a:ext>
            </a:extLst>
          </p:cNvPr>
          <p:cNvSpPr/>
          <p:nvPr/>
        </p:nvSpPr>
        <p:spPr>
          <a:xfrm>
            <a:off x="5284377" y="3797488"/>
            <a:ext cx="1608736" cy="400110"/>
          </a:xfrm>
          <a:prstGeom prst="rect">
            <a:avLst/>
          </a:prstGeom>
        </p:spPr>
        <p:txBody>
          <a:bodyPr wrap="square">
            <a:spAutoFit/>
          </a:bodyPr>
          <a:lstStyle/>
          <a:p>
            <a:pPr algn="ctr"/>
            <a:r>
              <a:rPr lang="de-DE" sz="2000" dirty="0"/>
              <a:t>NIC</a:t>
            </a:r>
          </a:p>
        </p:txBody>
      </p:sp>
      <p:cxnSp>
        <p:nvCxnSpPr>
          <p:cNvPr id="20" name="Connector: Elbow 19">
            <a:extLst>
              <a:ext uri="{FF2B5EF4-FFF2-40B4-BE49-F238E27FC236}">
                <a16:creationId xmlns:a16="http://schemas.microsoft.com/office/drawing/2014/main" id="{D19F4FBA-99F7-481B-903F-8BDDA1DA2A20}"/>
              </a:ext>
            </a:extLst>
          </p:cNvPr>
          <p:cNvCxnSpPr>
            <a:stCxn id="13" idx="0"/>
            <a:endCxn id="10" idx="2"/>
          </p:cNvCxnSpPr>
          <p:nvPr/>
        </p:nvCxnSpPr>
        <p:spPr>
          <a:xfrm rot="5400000" flipH="1" flipV="1">
            <a:off x="4161160" y="2289575"/>
            <a:ext cx="349231" cy="1188412"/>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A4296DD-827E-48DD-A085-83630F6152E2}"/>
              </a:ext>
            </a:extLst>
          </p:cNvPr>
          <p:cNvCxnSpPr>
            <a:stCxn id="10" idx="2"/>
            <a:endCxn id="11" idx="0"/>
          </p:cNvCxnSpPr>
          <p:nvPr/>
        </p:nvCxnSpPr>
        <p:spPr>
          <a:xfrm rot="16200000" flipH="1">
            <a:off x="4780559" y="2858587"/>
            <a:ext cx="299638" cy="79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B6B2497-0705-4802-B4F4-A7FE4E73A4CF}"/>
              </a:ext>
            </a:extLst>
          </p:cNvPr>
          <p:cNvCxnSpPr>
            <a:stCxn id="10" idx="2"/>
            <a:endCxn id="12" idx="0"/>
          </p:cNvCxnSpPr>
          <p:nvPr/>
        </p:nvCxnSpPr>
        <p:spPr>
          <a:xfrm rot="16200000" flipH="1">
            <a:off x="5351119" y="2288027"/>
            <a:ext cx="341375" cy="1183650"/>
          </a:xfrm>
          <a:prstGeom prst="bentConnector3">
            <a:avLst/>
          </a:prstGeom>
          <a:ln w="28575"/>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82A7684-2484-4ECA-B3B6-1AA2A31BA2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1968" y="1952385"/>
            <a:ext cx="780290" cy="780290"/>
          </a:xfrm>
          <a:prstGeom prst="rect">
            <a:avLst/>
          </a:prstGeom>
        </p:spPr>
      </p:pic>
      <p:sp>
        <p:nvSpPr>
          <p:cNvPr id="28" name="Rectangle 27">
            <a:extLst>
              <a:ext uri="{FF2B5EF4-FFF2-40B4-BE49-F238E27FC236}">
                <a16:creationId xmlns:a16="http://schemas.microsoft.com/office/drawing/2014/main" id="{E5E7E005-2297-4EAC-BCF9-81E173D39D76}"/>
              </a:ext>
            </a:extLst>
          </p:cNvPr>
          <p:cNvSpPr/>
          <p:nvPr/>
        </p:nvSpPr>
        <p:spPr>
          <a:xfrm>
            <a:off x="7271224" y="2589394"/>
            <a:ext cx="1608736" cy="400110"/>
          </a:xfrm>
          <a:prstGeom prst="rect">
            <a:avLst/>
          </a:prstGeom>
        </p:spPr>
        <p:txBody>
          <a:bodyPr wrap="square">
            <a:spAutoFit/>
          </a:bodyPr>
          <a:lstStyle/>
          <a:p>
            <a:pPr algn="ctr"/>
            <a:r>
              <a:rPr lang="de-DE" sz="2000" dirty="0"/>
              <a:t>vNet</a:t>
            </a:r>
          </a:p>
        </p:txBody>
      </p:sp>
      <p:cxnSp>
        <p:nvCxnSpPr>
          <p:cNvPr id="30" name="Straight Connector 29">
            <a:extLst>
              <a:ext uri="{FF2B5EF4-FFF2-40B4-BE49-F238E27FC236}">
                <a16:creationId xmlns:a16="http://schemas.microsoft.com/office/drawing/2014/main" id="{C06B0D01-647D-4E9E-B445-228CD2D846CA}"/>
              </a:ext>
            </a:extLst>
          </p:cNvPr>
          <p:cNvCxnSpPr>
            <a:cxnSpLocks/>
            <a:stCxn id="12" idx="3"/>
            <a:endCxn id="37" idx="1"/>
          </p:cNvCxnSpPr>
          <p:nvPr/>
        </p:nvCxnSpPr>
        <p:spPr>
          <a:xfrm flipV="1">
            <a:off x="6503776" y="3440603"/>
            <a:ext cx="125513" cy="82"/>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64EC4D04-E0BB-49F8-888C-C4E308C15222}"/>
              </a:ext>
            </a:extLst>
          </p:cNvPr>
          <p:cNvPicPr>
            <a:picLocks noChangeAspect="1"/>
          </p:cNvPicPr>
          <p:nvPr/>
        </p:nvPicPr>
        <p:blipFill>
          <a:blip r:embed="rId7"/>
          <a:stretch>
            <a:fillRect/>
          </a:stretch>
        </p:blipFill>
        <p:spPr>
          <a:xfrm>
            <a:off x="7630342" y="4256633"/>
            <a:ext cx="780290" cy="653714"/>
          </a:xfrm>
          <a:prstGeom prst="rect">
            <a:avLst/>
          </a:prstGeom>
        </p:spPr>
      </p:pic>
      <p:pic>
        <p:nvPicPr>
          <p:cNvPr id="37" name="Picture 36" descr="A close up of a sign&#10;&#10;Description generated with very high confidence">
            <a:extLst>
              <a:ext uri="{FF2B5EF4-FFF2-40B4-BE49-F238E27FC236}">
                <a16:creationId xmlns:a16="http://schemas.microsoft.com/office/drawing/2014/main" id="{71E20000-F334-41F9-BFB9-B7245DF155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9289" y="3050458"/>
            <a:ext cx="780290" cy="780290"/>
          </a:xfrm>
          <a:prstGeom prst="rect">
            <a:avLst/>
          </a:prstGeom>
        </p:spPr>
      </p:pic>
      <p:cxnSp>
        <p:nvCxnSpPr>
          <p:cNvPr id="40" name="Connector: Elbow 39">
            <a:extLst>
              <a:ext uri="{FF2B5EF4-FFF2-40B4-BE49-F238E27FC236}">
                <a16:creationId xmlns:a16="http://schemas.microsoft.com/office/drawing/2014/main" id="{7CC83A68-EE4E-4F14-83D6-69AFA3158656}"/>
              </a:ext>
            </a:extLst>
          </p:cNvPr>
          <p:cNvCxnSpPr>
            <a:stCxn id="37" idx="2"/>
            <a:endCxn id="36" idx="1"/>
          </p:cNvCxnSpPr>
          <p:nvPr/>
        </p:nvCxnSpPr>
        <p:spPr>
          <a:xfrm rot="16200000" flipH="1">
            <a:off x="6948517" y="3901665"/>
            <a:ext cx="752742" cy="610908"/>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BAD063A-EA57-4902-B43F-BDC58D0A38BB}"/>
              </a:ext>
            </a:extLst>
          </p:cNvPr>
          <p:cNvSpPr/>
          <p:nvPr/>
        </p:nvSpPr>
        <p:spPr>
          <a:xfrm>
            <a:off x="7216119" y="4958741"/>
            <a:ext cx="1608736" cy="400110"/>
          </a:xfrm>
          <a:prstGeom prst="rect">
            <a:avLst/>
          </a:prstGeom>
        </p:spPr>
        <p:txBody>
          <a:bodyPr wrap="square">
            <a:spAutoFit/>
          </a:bodyPr>
          <a:lstStyle/>
          <a:p>
            <a:pPr algn="ctr"/>
            <a:r>
              <a:rPr lang="de-DE" sz="2000" dirty="0"/>
              <a:t>Public IP</a:t>
            </a:r>
          </a:p>
        </p:txBody>
      </p:sp>
      <p:cxnSp>
        <p:nvCxnSpPr>
          <p:cNvPr id="44" name="Connector: Elbow 43">
            <a:extLst>
              <a:ext uri="{FF2B5EF4-FFF2-40B4-BE49-F238E27FC236}">
                <a16:creationId xmlns:a16="http://schemas.microsoft.com/office/drawing/2014/main" id="{CB65E5CA-B36E-4DCA-9707-928DC59A002C}"/>
              </a:ext>
            </a:extLst>
          </p:cNvPr>
          <p:cNvCxnSpPr>
            <a:cxnSpLocks/>
            <a:stCxn id="37" idx="0"/>
            <a:endCxn id="26" idx="1"/>
          </p:cNvCxnSpPr>
          <p:nvPr/>
        </p:nvCxnSpPr>
        <p:spPr>
          <a:xfrm rot="5400000" flipH="1" flipV="1">
            <a:off x="6996737" y="2365227"/>
            <a:ext cx="707928" cy="662534"/>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70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9</a:t>
            </a:fld>
            <a:endParaRPr lang="de-DE"/>
          </a:p>
        </p:txBody>
      </p:sp>
    </p:spTree>
    <p:extLst>
      <p:ext uri="{BB962C8B-B14F-4D97-AF65-F5344CB8AC3E}">
        <p14:creationId xmlns:p14="http://schemas.microsoft.com/office/powerpoint/2010/main" val="1983487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112F312FB99D4C8C85E3CAD0E55F42" ma:contentTypeVersion="4" ma:contentTypeDescription="Create a new document." ma:contentTypeScope="" ma:versionID="ec48e5751b103e566fe3d559e8dd9e2b">
  <xsd:schema xmlns:xsd="http://www.w3.org/2001/XMLSchema" xmlns:xs="http://www.w3.org/2001/XMLSchema" xmlns:p="http://schemas.microsoft.com/office/2006/metadata/properties" xmlns:ns2="d852a3fa-7f53-4bce-9e2d-7f4925209575" targetNamespace="http://schemas.microsoft.com/office/2006/metadata/properties" ma:root="true" ma:fieldsID="5d73d0c807f4727bdee2e942b5c886d3" ns2:_="">
    <xsd:import namespace="d852a3fa-7f53-4bce-9e2d-7f492520957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52a3fa-7f53-4bce-9e2d-7f49252095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9F5563-62DB-4324-9FCF-4BA7D8C0532C}">
  <ds:schemaRefs>
    <ds:schemaRef ds:uri="d852a3fa-7f53-4bce-9e2d-7f49252095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2CB66C7-C0EB-4429-BE19-E9C9E3FB02EF}">
  <ds:schemaRefs>
    <ds:schemaRef ds:uri="http://purl.org/dc/elements/1.1/"/>
    <ds:schemaRef ds:uri="d852a3fa-7f53-4bce-9e2d-7f492520957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B651D1B-557D-4042-BC35-EFEC30942A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TotalTime>
  <Words>912</Words>
  <Application>Microsoft Office PowerPoint</Application>
  <PresentationFormat>Widescreen</PresentationFormat>
  <Paragraphs>132</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Segoe UI</vt:lpstr>
      <vt:lpstr>Office</vt:lpstr>
      <vt:lpstr>PowerPoint Presentation</vt:lpstr>
      <vt:lpstr>Unsere Sponsoren</vt:lpstr>
      <vt:lpstr>Profil</vt:lpstr>
      <vt:lpstr>Agenda</vt:lpstr>
      <vt:lpstr>Subscription &amp; ResourceGroups</vt:lpstr>
      <vt:lpstr>Azure Network Resources</vt:lpstr>
      <vt:lpstr>Azure Storage &amp; Compute Resources</vt:lpstr>
      <vt:lpstr>Basic VM Deployment </vt:lpstr>
      <vt:lpstr>Hands On!</vt:lpstr>
      <vt:lpstr>Infrastructure Deployment - Overview</vt:lpstr>
      <vt:lpstr>HA Scenarios</vt:lpstr>
      <vt:lpstr>Hands On!</vt:lpstr>
      <vt:lpstr>Template Deployment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Flanhardt</dc:creator>
  <cp:lastModifiedBy>Flanhardt, Fabian</cp:lastModifiedBy>
  <cp:revision>13</cp:revision>
  <dcterms:modified xsi:type="dcterms:W3CDTF">2017-12-14T21:58:50Z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0x0101001F112F312FB99D4C8C85E3CAD0E55F42</vt:lpwstr>
  </property>
</Properties>
</file>