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8CCE"/>
    <a:srgbClr val="0381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830" autoAdjust="0"/>
  </p:normalViewPr>
  <p:slideViewPr>
    <p:cSldViewPr snapToGrid="0">
      <p:cViewPr varScale="1">
        <p:scale>
          <a:sx n="114" d="100"/>
          <a:sy n="114" d="100"/>
        </p:scale>
        <p:origin x="2028"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C3341F-0C55-4C8F-B15B-0191D7D89B5D}" type="datetimeFigureOut">
              <a:rPr lang="de-DE" smtClean="0"/>
              <a:t>25.02.2018</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CB1174-AD10-43F3-85BB-D9E528253736}" type="slidenum">
              <a:rPr lang="de-DE" smtClean="0"/>
              <a:t>‹#›</a:t>
            </a:fld>
            <a:endParaRPr lang="de-DE"/>
          </a:p>
        </p:txBody>
      </p:sp>
    </p:spTree>
    <p:extLst>
      <p:ext uri="{BB962C8B-B14F-4D97-AF65-F5344CB8AC3E}">
        <p14:creationId xmlns:p14="http://schemas.microsoft.com/office/powerpoint/2010/main" val="3822179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rakoellner-my.sharepoint.com/personal/raphael_koellner_rakoellner_com/_layouts/15/guestaccess.aspx?folderid=1c4f1691acbd84edf948ef88456e64e25&amp;authkey=AclPyIMF4JE_1JaqF9dzYgI&amp;expiration=2018-03-13T15:52:17.000Z&amp;e=3373313e678b425e9f36df0cdaa155b4"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a:t>Haftung: Jacken &amp; Laptops</a:t>
            </a:r>
          </a:p>
          <a:p>
            <a:endParaRPr lang="de-DE"/>
          </a:p>
        </p:txBody>
      </p:sp>
      <p:sp>
        <p:nvSpPr>
          <p:cNvPr id="4" name="Foliennummernplatzhalter 3"/>
          <p:cNvSpPr>
            <a:spLocks noGrp="1"/>
          </p:cNvSpPr>
          <p:nvPr>
            <p:ph type="sldNum" sz="quarter" idx="10"/>
          </p:nvPr>
        </p:nvSpPr>
        <p:spPr/>
        <p:txBody>
          <a:bodyPr/>
          <a:lstStyle/>
          <a:p>
            <a:fld id="{A9CB1174-AD10-43F3-85BB-D9E528253736}" type="slidenum">
              <a:rPr lang="de-DE" smtClean="0"/>
              <a:t>3</a:t>
            </a:fld>
            <a:endParaRPr lang="de-DE"/>
          </a:p>
        </p:txBody>
      </p:sp>
    </p:spTree>
    <p:extLst>
      <p:ext uri="{BB962C8B-B14F-4D97-AF65-F5344CB8AC3E}">
        <p14:creationId xmlns:p14="http://schemas.microsoft.com/office/powerpoint/2010/main" val="845513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a:t>Haftung: Jacken &amp; Laptops</a:t>
            </a:r>
          </a:p>
          <a:p>
            <a:endParaRPr lang="de-DE"/>
          </a:p>
        </p:txBody>
      </p:sp>
      <p:sp>
        <p:nvSpPr>
          <p:cNvPr id="4" name="Foliennummernplatzhalter 3"/>
          <p:cNvSpPr>
            <a:spLocks noGrp="1"/>
          </p:cNvSpPr>
          <p:nvPr>
            <p:ph type="sldNum" sz="quarter" idx="10"/>
          </p:nvPr>
        </p:nvSpPr>
        <p:spPr/>
        <p:txBody>
          <a:bodyPr/>
          <a:lstStyle/>
          <a:p>
            <a:fld id="{A9CB1174-AD10-43F3-85BB-D9E528253736}" type="slidenum">
              <a:rPr lang="de-DE" smtClean="0"/>
              <a:t>4</a:t>
            </a:fld>
            <a:endParaRPr lang="de-DE"/>
          </a:p>
        </p:txBody>
      </p:sp>
    </p:spTree>
    <p:extLst>
      <p:ext uri="{BB962C8B-B14F-4D97-AF65-F5344CB8AC3E}">
        <p14:creationId xmlns:p14="http://schemas.microsoft.com/office/powerpoint/2010/main" val="2391280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rtl="0"/>
            <a:r>
              <a:rPr lang="en-GB" sz="1200" b="0" i="0" u="none" strike="noStrike" kern="1200" baseline="0" dirty="0">
                <a:solidFill>
                  <a:schemeClr val="tx1"/>
                </a:solidFill>
                <a:latin typeface="+mn-lt"/>
                <a:ea typeface="+mn-ea"/>
                <a:cs typeface="+mn-cs"/>
              </a:rPr>
              <a:t>A Windows Azure Subscription grants access to Azure Resources.</a:t>
            </a:r>
          </a:p>
          <a:p>
            <a:pPr rtl="0"/>
            <a:r>
              <a:rPr lang="en-GB" sz="1200" b="0" i="0" u="none" strike="noStrike" kern="1200" baseline="0" dirty="0">
                <a:solidFill>
                  <a:schemeClr val="tx1"/>
                </a:solidFill>
                <a:latin typeface="+mn-lt"/>
                <a:ea typeface="+mn-ea"/>
                <a:cs typeface="+mn-cs"/>
              </a:rPr>
              <a:t>Billing is done by Microsoft on subscription Level. In </a:t>
            </a:r>
            <a:r>
              <a:rPr lang="en-GB" sz="1200" b="0" i="0" u="none" strike="noStrike" kern="1200" baseline="0" dirty="0" err="1">
                <a:solidFill>
                  <a:schemeClr val="tx1"/>
                </a:solidFill>
                <a:latin typeface="+mn-lt"/>
                <a:ea typeface="+mn-ea"/>
                <a:cs typeface="+mn-cs"/>
              </a:rPr>
              <a:t>Addittion</a:t>
            </a:r>
            <a:r>
              <a:rPr lang="en-GB" sz="1200" b="0" i="0" u="none" strike="noStrike" kern="1200" baseline="0" dirty="0">
                <a:solidFill>
                  <a:schemeClr val="tx1"/>
                </a:solidFill>
                <a:latin typeface="+mn-lt"/>
                <a:ea typeface="+mn-ea"/>
                <a:cs typeface="+mn-cs"/>
              </a:rPr>
              <a:t>, Subscription Owners have and can control access to all Resources in a Subscription, which includes giving Access to external Users.</a:t>
            </a:r>
          </a:p>
          <a:p>
            <a:pPr rtl="0"/>
            <a:endParaRPr lang="en-GB" sz="1200" b="0" i="0" u="none" strike="noStrike" kern="1200" baseline="0" dirty="0">
              <a:solidFill>
                <a:schemeClr val="tx1"/>
              </a:solidFill>
              <a:latin typeface="+mn-lt"/>
              <a:ea typeface="+mn-ea"/>
              <a:cs typeface="+mn-cs"/>
            </a:endParaRPr>
          </a:p>
          <a:p>
            <a:pPr rtl="0"/>
            <a:r>
              <a:rPr lang="en-GB" sz="1200" b="0" i="0" u="none" strike="noStrike" kern="1200" baseline="0" dirty="0">
                <a:solidFill>
                  <a:schemeClr val="tx1"/>
                </a:solidFill>
                <a:latin typeface="+mn-lt"/>
                <a:ea typeface="+mn-ea"/>
                <a:cs typeface="+mn-cs"/>
              </a:rPr>
              <a:t>Resource Groups are used to logically arrange Resources in Azure, that share the same Lifecycle. You deploy, update and delete them together.</a:t>
            </a:r>
          </a:p>
          <a:p>
            <a:pPr rtl="0"/>
            <a:r>
              <a:rPr lang="en-GB" sz="1200" b="0" i="0" u="none" strike="noStrike" kern="1200" baseline="0" dirty="0">
                <a:solidFill>
                  <a:schemeClr val="tx1"/>
                </a:solidFill>
                <a:latin typeface="+mn-lt"/>
                <a:ea typeface="+mn-ea"/>
                <a:cs typeface="+mn-cs"/>
              </a:rPr>
              <a:t>A good practice is, to create a Resource group per service. </a:t>
            </a:r>
          </a:p>
          <a:p>
            <a:pPr rtl="0"/>
            <a:r>
              <a:rPr lang="en-GB" sz="1200" b="0" i="0" u="none" strike="noStrike" kern="1200" baseline="0" dirty="0">
                <a:solidFill>
                  <a:schemeClr val="tx1"/>
                </a:solidFill>
                <a:latin typeface="+mn-lt"/>
                <a:ea typeface="+mn-ea"/>
                <a:cs typeface="+mn-cs"/>
              </a:rPr>
              <a:t>You can also control access to resources in azure on Resource Group Level.</a:t>
            </a:r>
            <a:endParaRPr lang="de-DE" dirty="0"/>
          </a:p>
        </p:txBody>
      </p:sp>
      <p:sp>
        <p:nvSpPr>
          <p:cNvPr id="4" name="Foliennummernplatzhalter 3"/>
          <p:cNvSpPr>
            <a:spLocks noGrp="1"/>
          </p:cNvSpPr>
          <p:nvPr>
            <p:ph type="sldNum" sz="quarter" idx="10"/>
          </p:nvPr>
        </p:nvSpPr>
        <p:spPr/>
        <p:txBody>
          <a:bodyPr/>
          <a:lstStyle/>
          <a:p>
            <a:fld id="{A9CB1174-AD10-43F3-85BB-D9E528253736}" type="slidenum">
              <a:rPr lang="de-DE" smtClean="0"/>
              <a:t>5</a:t>
            </a:fld>
            <a:endParaRPr lang="de-DE"/>
          </a:p>
        </p:txBody>
      </p:sp>
    </p:spTree>
    <p:extLst>
      <p:ext uri="{BB962C8B-B14F-4D97-AF65-F5344CB8AC3E}">
        <p14:creationId xmlns:p14="http://schemas.microsoft.com/office/powerpoint/2010/main" val="3410017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baseline="0" dirty="0">
                <a:solidFill>
                  <a:schemeClr val="tx1"/>
                </a:solidFill>
                <a:latin typeface="+mn-lt"/>
                <a:ea typeface="+mn-ea"/>
                <a:cs typeface="+mn-cs"/>
              </a:rPr>
              <a:t>Azure Virtual Network (vNet)</a:t>
            </a:r>
          </a:p>
          <a:p>
            <a:pPr rtl="0"/>
            <a:r>
              <a:rPr lang="en-GB" sz="1200" b="0" i="0" u="none" strike="noStrike" kern="1200" baseline="0" dirty="0">
                <a:solidFill>
                  <a:schemeClr val="tx1"/>
                </a:solidFill>
                <a:latin typeface="+mn-lt"/>
                <a:ea typeface="+mn-ea"/>
                <a:cs typeface="+mn-cs"/>
              </a:rPr>
              <a:t>A vNet represents a Network for your Azure Resources. It can contain Subnets, custom routing, DNS Settings and can be secured with Network Security Groups. Setting up a custom DHCP Server is not allowed inside a vNet in Azure. Instead, IP-Addresses are managed via the Azure Portal or the various Azure APIs.</a:t>
            </a:r>
          </a:p>
          <a:p>
            <a:pPr rtl="0"/>
            <a:r>
              <a:rPr lang="en-GB" sz="1200" b="0" i="0" u="none" strike="noStrike" kern="1200" baseline="0" dirty="0">
                <a:solidFill>
                  <a:schemeClr val="tx1"/>
                </a:solidFill>
                <a:latin typeface="+mn-lt"/>
                <a:ea typeface="+mn-ea"/>
                <a:cs typeface="+mn-cs"/>
              </a:rPr>
              <a:t>Every vNet is isolated from each other, while communication between different subnets inside a vNet is possible by default. However, </a:t>
            </a:r>
            <a:r>
              <a:rPr lang="en-GB" sz="1200" b="0" i="0" u="none" strike="noStrike" kern="1200" baseline="0" dirty="0" err="1">
                <a:solidFill>
                  <a:schemeClr val="tx1"/>
                </a:solidFill>
                <a:latin typeface="+mn-lt"/>
                <a:ea typeface="+mn-ea"/>
                <a:cs typeface="+mn-cs"/>
              </a:rPr>
              <a:t>vNets</a:t>
            </a:r>
            <a:r>
              <a:rPr lang="en-GB" sz="1200" b="0" i="0" u="none" strike="noStrike" kern="1200" baseline="0" dirty="0">
                <a:solidFill>
                  <a:schemeClr val="tx1"/>
                </a:solidFill>
                <a:latin typeface="+mn-lt"/>
                <a:ea typeface="+mn-ea"/>
                <a:cs typeface="+mn-cs"/>
              </a:rPr>
              <a:t> can be connected to other </a:t>
            </a:r>
            <a:r>
              <a:rPr lang="en-GB" sz="1200" b="0" i="0" u="none" strike="noStrike" kern="1200" baseline="0" dirty="0" err="1">
                <a:solidFill>
                  <a:schemeClr val="tx1"/>
                </a:solidFill>
                <a:latin typeface="+mn-lt"/>
                <a:ea typeface="+mn-ea"/>
                <a:cs typeface="+mn-cs"/>
              </a:rPr>
              <a:t>vNets</a:t>
            </a:r>
            <a:r>
              <a:rPr lang="en-GB" sz="1200" b="0" i="0" u="none" strike="noStrike" kern="1200" baseline="0" dirty="0">
                <a:solidFill>
                  <a:schemeClr val="tx1"/>
                </a:solidFill>
                <a:latin typeface="+mn-lt"/>
                <a:ea typeface="+mn-ea"/>
                <a:cs typeface="+mn-cs"/>
              </a:rPr>
              <a:t> in Azure or even on Premises Networks by using VPN Gateways.</a:t>
            </a:r>
            <a:endParaRPr lang="en-GB" sz="1200" b="1" i="0" u="none" strike="noStrike" kern="1200" baseline="0" dirty="0">
              <a:solidFill>
                <a:schemeClr val="tx1"/>
              </a:solidFill>
              <a:latin typeface="+mn-lt"/>
              <a:ea typeface="+mn-ea"/>
              <a:cs typeface="+mn-cs"/>
            </a:endParaRPr>
          </a:p>
          <a:p>
            <a:endParaRPr lang="en-GB" sz="1200" b="1" i="0" u="none" strike="noStrike" kern="1200" baseline="0" dirty="0">
              <a:solidFill>
                <a:schemeClr val="tx1"/>
              </a:solidFill>
              <a:latin typeface="+mn-lt"/>
              <a:ea typeface="+mn-ea"/>
              <a:cs typeface="+mn-cs"/>
            </a:endParaRPr>
          </a:p>
          <a:p>
            <a:r>
              <a:rPr lang="en-GB" sz="1200" b="1" i="0" u="none" strike="noStrike" kern="1200" baseline="0" dirty="0">
                <a:solidFill>
                  <a:schemeClr val="tx1"/>
                </a:solidFill>
                <a:latin typeface="+mn-lt"/>
                <a:ea typeface="+mn-ea"/>
                <a:cs typeface="+mn-cs"/>
              </a:rPr>
              <a:t>Virtual Network Interface Card</a:t>
            </a:r>
          </a:p>
          <a:p>
            <a:pPr rtl="0"/>
            <a:r>
              <a:rPr lang="en-GB" sz="1200" b="0" i="0" u="none" strike="noStrike" kern="1200" baseline="0" dirty="0">
                <a:solidFill>
                  <a:schemeClr val="tx1"/>
                </a:solidFill>
                <a:latin typeface="+mn-lt"/>
                <a:ea typeface="+mn-ea"/>
                <a:cs typeface="+mn-cs"/>
              </a:rPr>
              <a:t>A </a:t>
            </a:r>
            <a:r>
              <a:rPr lang="en-GB" sz="1200" b="0" i="0" u="none" strike="noStrike" kern="1200" baseline="0" dirty="0" err="1">
                <a:solidFill>
                  <a:schemeClr val="tx1"/>
                </a:solidFill>
                <a:latin typeface="+mn-lt"/>
                <a:ea typeface="+mn-ea"/>
                <a:cs typeface="+mn-cs"/>
              </a:rPr>
              <a:t>vNIC</a:t>
            </a:r>
            <a:r>
              <a:rPr lang="en-GB" sz="1200" b="0" i="0" u="none" strike="noStrike" kern="1200" baseline="0" dirty="0">
                <a:solidFill>
                  <a:schemeClr val="tx1"/>
                </a:solidFill>
                <a:latin typeface="+mn-lt"/>
                <a:ea typeface="+mn-ea"/>
                <a:cs typeface="+mn-cs"/>
              </a:rPr>
              <a:t> is used to provide Network Connectivity to Azure virtual Machines. </a:t>
            </a:r>
            <a:r>
              <a:rPr lang="en-GB" sz="1200" b="0" i="0" u="none" strike="noStrike" kern="1200" baseline="0" dirty="0" err="1">
                <a:solidFill>
                  <a:schemeClr val="tx1"/>
                </a:solidFill>
                <a:latin typeface="+mn-lt"/>
                <a:ea typeface="+mn-ea"/>
                <a:cs typeface="+mn-cs"/>
              </a:rPr>
              <a:t>vNICs</a:t>
            </a:r>
            <a:r>
              <a:rPr lang="en-GB" sz="1200" b="0" i="0" u="none" strike="noStrike" kern="1200" baseline="0" dirty="0">
                <a:solidFill>
                  <a:schemeClr val="tx1"/>
                </a:solidFill>
                <a:latin typeface="+mn-lt"/>
                <a:ea typeface="+mn-ea"/>
                <a:cs typeface="+mn-cs"/>
              </a:rPr>
              <a:t> can be assigned private and public IP </a:t>
            </a:r>
            <a:r>
              <a:rPr lang="en-GB" sz="1200" b="0" i="0" u="none" strike="noStrike" kern="1200" baseline="0" dirty="0" err="1">
                <a:solidFill>
                  <a:schemeClr val="tx1"/>
                </a:solidFill>
                <a:latin typeface="+mn-lt"/>
                <a:ea typeface="+mn-ea"/>
                <a:cs typeface="+mn-cs"/>
              </a:rPr>
              <a:t>Adresses</a:t>
            </a:r>
            <a:r>
              <a:rPr lang="en-GB" sz="1200" b="0" i="0" u="none" strike="noStrike" kern="1200" baseline="0" dirty="0">
                <a:solidFill>
                  <a:schemeClr val="tx1"/>
                </a:solidFill>
                <a:latin typeface="+mn-lt"/>
                <a:ea typeface="+mn-ea"/>
                <a:cs typeface="+mn-cs"/>
              </a:rPr>
              <a:t> and can be secured with Network Security Groups.</a:t>
            </a:r>
          </a:p>
          <a:p>
            <a:pPr rtl="0"/>
            <a:r>
              <a:rPr lang="en-GB" sz="1200" b="0" i="0" u="none" strike="noStrike" kern="1200" baseline="0" dirty="0">
                <a:solidFill>
                  <a:schemeClr val="tx1"/>
                </a:solidFill>
                <a:latin typeface="+mn-lt"/>
                <a:ea typeface="+mn-ea"/>
                <a:cs typeface="+mn-cs"/>
              </a:rPr>
              <a:t>Each </a:t>
            </a:r>
            <a:r>
              <a:rPr lang="en-GB" sz="1200" b="0" i="0" u="none" strike="noStrike" kern="1200" baseline="0" dirty="0" err="1">
                <a:solidFill>
                  <a:schemeClr val="tx1"/>
                </a:solidFill>
                <a:latin typeface="+mn-lt"/>
                <a:ea typeface="+mn-ea"/>
                <a:cs typeface="+mn-cs"/>
              </a:rPr>
              <a:t>vNIC</a:t>
            </a:r>
            <a:r>
              <a:rPr lang="en-GB" sz="1200" b="0" i="0" u="none" strike="noStrike" kern="1200" baseline="0" dirty="0">
                <a:solidFill>
                  <a:schemeClr val="tx1"/>
                </a:solidFill>
                <a:latin typeface="+mn-lt"/>
                <a:ea typeface="+mn-ea"/>
                <a:cs typeface="+mn-cs"/>
              </a:rPr>
              <a:t> can be assigned one Virtual Machine, while Virtual Machines can be connected to multiple </a:t>
            </a:r>
            <a:r>
              <a:rPr lang="en-GB" sz="1200" b="0" i="0" u="none" strike="noStrike" kern="1200" baseline="0" dirty="0" err="1">
                <a:solidFill>
                  <a:schemeClr val="tx1"/>
                </a:solidFill>
                <a:latin typeface="+mn-lt"/>
                <a:ea typeface="+mn-ea"/>
                <a:cs typeface="+mn-cs"/>
              </a:rPr>
              <a:t>vNICs</a:t>
            </a:r>
            <a:endParaRPr lang="en-GB" sz="1200" b="0" i="0" u="none" strike="noStrike" kern="1200" baseline="0" dirty="0">
              <a:solidFill>
                <a:schemeClr val="tx1"/>
              </a:solidFill>
              <a:latin typeface="+mn-lt"/>
              <a:ea typeface="+mn-ea"/>
              <a:cs typeface="+mn-cs"/>
            </a:endParaRPr>
          </a:p>
          <a:p>
            <a:pPr rtl="0"/>
            <a:endParaRPr lang="en-GB" sz="1200" b="0" i="0" u="none" strike="noStrike" kern="1200" baseline="0" dirty="0">
              <a:solidFill>
                <a:schemeClr val="tx1"/>
              </a:solidFill>
              <a:latin typeface="+mn-lt"/>
              <a:ea typeface="+mn-ea"/>
              <a:cs typeface="+mn-cs"/>
            </a:endParaRPr>
          </a:p>
          <a:p>
            <a:pPr rtl="0"/>
            <a:r>
              <a:rPr lang="en-GB" sz="1200" b="1" i="0" u="none" strike="noStrike" kern="1200" baseline="0" dirty="0">
                <a:solidFill>
                  <a:schemeClr val="tx1"/>
                </a:solidFill>
                <a:latin typeface="+mn-lt"/>
                <a:ea typeface="+mn-ea"/>
                <a:cs typeface="+mn-cs"/>
              </a:rPr>
              <a:t>Network Security Group (NSG)</a:t>
            </a:r>
          </a:p>
          <a:p>
            <a:pPr rtl="0"/>
            <a:r>
              <a:rPr lang="en-GB" sz="1200" b="0" i="0" u="none" strike="noStrike" kern="1200" baseline="0" dirty="0">
                <a:solidFill>
                  <a:schemeClr val="tx1"/>
                </a:solidFill>
                <a:latin typeface="+mn-lt"/>
                <a:ea typeface="+mn-ea"/>
                <a:cs typeface="+mn-cs"/>
              </a:rPr>
              <a:t>NSGs are used to secure traffic to Azure Network interfaces or Subnets. Each NSG can contain multiple Security Rules and be connected to multiple NICs or Subnets.</a:t>
            </a:r>
          </a:p>
          <a:p>
            <a:pPr rtl="0"/>
            <a:r>
              <a:rPr lang="en-GB" sz="1200" b="0" i="0" u="none" strike="noStrike" kern="1200" baseline="0" dirty="0">
                <a:solidFill>
                  <a:schemeClr val="tx1"/>
                </a:solidFill>
                <a:latin typeface="+mn-lt"/>
                <a:ea typeface="+mn-ea"/>
                <a:cs typeface="+mn-cs"/>
              </a:rPr>
              <a:t>But each NIC or Subnet can only be connected to one NSG.</a:t>
            </a:r>
          </a:p>
          <a:p>
            <a:pPr rtl="0"/>
            <a:endParaRPr lang="en-GB" sz="1200" b="1" i="0" u="none" strike="noStrike" kern="1200" baseline="0" dirty="0">
              <a:solidFill>
                <a:schemeClr val="tx1"/>
              </a:solidFill>
              <a:latin typeface="+mn-lt"/>
              <a:ea typeface="+mn-ea"/>
              <a:cs typeface="+mn-cs"/>
            </a:endParaRPr>
          </a:p>
          <a:p>
            <a:pPr rtl="0"/>
            <a:r>
              <a:rPr lang="en-GB" sz="1200" b="1" i="0" u="none" strike="noStrike" kern="1200" baseline="0" dirty="0">
                <a:solidFill>
                  <a:schemeClr val="tx1"/>
                </a:solidFill>
                <a:latin typeface="+mn-lt"/>
                <a:ea typeface="+mn-ea"/>
                <a:cs typeface="+mn-cs"/>
              </a:rPr>
              <a:t>Public IP Address</a:t>
            </a:r>
          </a:p>
          <a:p>
            <a:pPr rtl="0"/>
            <a:r>
              <a:rPr lang="en-GB" sz="1200" b="0" i="0" u="none" strike="noStrike" kern="1200" baseline="0" dirty="0">
                <a:solidFill>
                  <a:schemeClr val="tx1"/>
                </a:solidFill>
                <a:latin typeface="+mn-lt"/>
                <a:ea typeface="+mn-ea"/>
                <a:cs typeface="+mn-cs"/>
              </a:rPr>
              <a:t>Public IP Addresses in Azure provide connectivity to Azure resources from the public Internet. It can serve as frontend Address for external Load Balancers or directly enabled on Azure virtual Network Interface Cards</a:t>
            </a:r>
          </a:p>
          <a:p>
            <a:pPr rtl="0"/>
            <a:endParaRPr lang="en-GB" sz="1200" b="0" i="0" u="none" strike="noStrike" kern="1200" baseline="0" dirty="0">
              <a:solidFill>
                <a:schemeClr val="tx1"/>
              </a:solidFill>
              <a:latin typeface="+mn-lt"/>
              <a:ea typeface="+mn-ea"/>
              <a:cs typeface="+mn-cs"/>
            </a:endParaRPr>
          </a:p>
          <a:p>
            <a:pPr rtl="0"/>
            <a:r>
              <a:rPr lang="en-GB" sz="1200" b="1" i="0" u="none" strike="noStrike" kern="1200" baseline="0" dirty="0">
                <a:solidFill>
                  <a:schemeClr val="tx1"/>
                </a:solidFill>
                <a:latin typeface="+mn-lt"/>
                <a:ea typeface="+mn-ea"/>
                <a:cs typeface="+mn-cs"/>
              </a:rPr>
              <a:t>Azure VPN Gateway</a:t>
            </a:r>
          </a:p>
          <a:p>
            <a:pPr rtl="0"/>
            <a:r>
              <a:rPr lang="en-GB" sz="1200" b="0" i="0" u="none" strike="noStrike" kern="1200" baseline="0" dirty="0">
                <a:solidFill>
                  <a:schemeClr val="tx1"/>
                </a:solidFill>
                <a:latin typeface="+mn-lt"/>
                <a:ea typeface="+mn-ea"/>
                <a:cs typeface="+mn-cs"/>
              </a:rPr>
              <a:t>An Azure VPN Gateway is used to connect multiple Networks. This can be Azure Virtual Networks or On-Premises Networks. </a:t>
            </a:r>
          </a:p>
          <a:p>
            <a:pPr rtl="0"/>
            <a:r>
              <a:rPr lang="en-GB" sz="1200" b="0" i="0" u="none" strike="noStrike" kern="1200" baseline="0" dirty="0">
                <a:solidFill>
                  <a:schemeClr val="tx1"/>
                </a:solidFill>
                <a:latin typeface="+mn-lt"/>
                <a:ea typeface="+mn-ea"/>
                <a:cs typeface="+mn-cs"/>
              </a:rPr>
              <a:t>To connect an Azure Virtual Network with your On-Premises Network, you also need a VPN Device in your On-Premises Network</a:t>
            </a:r>
            <a:endParaRPr lang="en-GB" sz="1200" b="1" i="0" u="none" strike="noStrike" kern="1200" baseline="0" dirty="0">
              <a:solidFill>
                <a:schemeClr val="tx1"/>
              </a:solidFill>
              <a:latin typeface="+mn-lt"/>
              <a:ea typeface="+mn-ea"/>
              <a:cs typeface="+mn-cs"/>
            </a:endParaRPr>
          </a:p>
          <a:p>
            <a:endParaRPr lang="en-GB" sz="1200" b="1" i="0" u="none" strike="noStrike" kern="1200" baseline="0" dirty="0">
              <a:solidFill>
                <a:schemeClr val="tx1"/>
              </a:solidFill>
              <a:latin typeface="+mn-lt"/>
              <a:ea typeface="+mn-ea"/>
              <a:cs typeface="+mn-cs"/>
            </a:endParaRPr>
          </a:p>
          <a:p>
            <a:r>
              <a:rPr lang="en-GB" sz="1200" b="1" i="0" u="none" strike="noStrike" kern="1200" baseline="0" dirty="0">
                <a:solidFill>
                  <a:schemeClr val="tx1"/>
                </a:solidFill>
                <a:latin typeface="+mn-lt"/>
                <a:ea typeface="+mn-ea"/>
                <a:cs typeface="+mn-cs"/>
              </a:rPr>
              <a:t>Azure Load Balancer</a:t>
            </a:r>
          </a:p>
          <a:p>
            <a:r>
              <a:rPr lang="en-GB" sz="1200" b="0" i="0" u="none" strike="noStrike" kern="1200" baseline="0" dirty="0">
                <a:solidFill>
                  <a:schemeClr val="tx1"/>
                </a:solidFill>
                <a:latin typeface="+mn-lt"/>
                <a:ea typeface="+mn-ea"/>
                <a:cs typeface="+mn-cs"/>
              </a:rPr>
              <a:t>Azure Load Balancers are used to provide a single access point (internal or external) and forward traffic to Machines in an availability Set.</a:t>
            </a:r>
          </a:p>
          <a:p>
            <a:endParaRPr lang="en-GB"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9CB1174-AD10-43F3-85BB-D9E528253736}" type="slidenum">
              <a:rPr lang="de-DE" smtClean="0"/>
              <a:t>6</a:t>
            </a:fld>
            <a:endParaRPr lang="de-DE"/>
          </a:p>
        </p:txBody>
      </p:sp>
    </p:spTree>
    <p:extLst>
      <p:ext uri="{BB962C8B-B14F-4D97-AF65-F5344CB8AC3E}">
        <p14:creationId xmlns:p14="http://schemas.microsoft.com/office/powerpoint/2010/main" val="1786532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baseline="0" dirty="0">
                <a:solidFill>
                  <a:schemeClr val="tx1"/>
                </a:solidFill>
                <a:latin typeface="+mn-lt"/>
                <a:ea typeface="+mn-ea"/>
                <a:cs typeface="+mn-cs"/>
              </a:rPr>
              <a:t>Storage Account</a:t>
            </a:r>
          </a:p>
          <a:p>
            <a:r>
              <a:rPr lang="en-GB" sz="1200" b="0" i="0" u="none" strike="noStrike" kern="1200" baseline="0" dirty="0">
                <a:solidFill>
                  <a:schemeClr val="tx1"/>
                </a:solidFill>
                <a:latin typeface="+mn-lt"/>
                <a:ea typeface="+mn-ea"/>
                <a:cs typeface="+mn-cs"/>
              </a:rPr>
              <a:t>Storage Accounts are containers for different types of Data stored in Azure.</a:t>
            </a:r>
          </a:p>
          <a:p>
            <a:r>
              <a:rPr lang="en-GB" sz="1200" b="0" i="0" u="none" strike="noStrike" kern="1200" baseline="0" dirty="0">
                <a:solidFill>
                  <a:schemeClr val="tx1"/>
                </a:solidFill>
                <a:latin typeface="+mn-lt"/>
                <a:ea typeface="+mn-ea"/>
                <a:cs typeface="+mn-cs"/>
              </a:rPr>
              <a:t>A Storage account can contain Blob, Table and File Storage. The most commonly used in Infrastructure Scenarios is Blob Storage, which is also the type, VHDs are stored in.</a:t>
            </a:r>
          </a:p>
          <a:p>
            <a:r>
              <a:rPr lang="en-GB" sz="1200" b="0" i="0" u="none" strike="noStrike" kern="1200" baseline="0" dirty="0">
                <a:solidFill>
                  <a:schemeClr val="tx1"/>
                </a:solidFill>
                <a:latin typeface="+mn-lt"/>
                <a:ea typeface="+mn-ea"/>
                <a:cs typeface="+mn-cs"/>
              </a:rPr>
              <a:t>Since managed disks were introduced, nowadays, Storage Accounts are most likely used to store Diagnostics and Backup data.</a:t>
            </a:r>
          </a:p>
          <a:p>
            <a:endParaRPr lang="en-GB" sz="1200" b="1" i="0" u="none" strike="noStrike" kern="1200" baseline="0" dirty="0">
              <a:solidFill>
                <a:schemeClr val="tx1"/>
              </a:solidFill>
              <a:latin typeface="+mn-lt"/>
              <a:ea typeface="+mn-ea"/>
              <a:cs typeface="+mn-cs"/>
            </a:endParaRPr>
          </a:p>
          <a:p>
            <a:r>
              <a:rPr lang="en-GB" sz="1200" b="1" i="0" u="none" strike="noStrike" kern="1200" baseline="0" dirty="0">
                <a:solidFill>
                  <a:schemeClr val="tx1"/>
                </a:solidFill>
                <a:latin typeface="+mn-lt"/>
                <a:ea typeface="+mn-ea"/>
                <a:cs typeface="+mn-cs"/>
              </a:rPr>
              <a:t>Managed Disk</a:t>
            </a:r>
          </a:p>
          <a:p>
            <a:pPr rtl="0"/>
            <a:r>
              <a:rPr lang="en-GB" sz="1200" b="0" i="0" u="none" strike="noStrike" kern="1200" baseline="0" dirty="0">
                <a:solidFill>
                  <a:schemeClr val="tx1"/>
                </a:solidFill>
                <a:latin typeface="+mn-lt"/>
                <a:ea typeface="+mn-ea"/>
                <a:cs typeface="+mn-cs"/>
              </a:rPr>
              <a:t>HA-Mechanisms for managed Disks are maintained automatically by Azure. If using Storage accounts with non-managed Disks, you have to ensure to use at least two different storage accounts to not have your disks on the same physical storage</a:t>
            </a:r>
            <a:endParaRPr lang="en-GB" sz="1200" b="1" i="0" u="none" strike="noStrike" kern="1200" baseline="0" dirty="0">
              <a:solidFill>
                <a:schemeClr val="tx1"/>
              </a:solidFill>
              <a:latin typeface="+mn-lt"/>
              <a:ea typeface="+mn-ea"/>
              <a:cs typeface="+mn-cs"/>
            </a:endParaRPr>
          </a:p>
          <a:p>
            <a:endParaRPr lang="en-GB" sz="1200" b="1" i="0" u="none" strike="noStrike" kern="1200" baseline="0" dirty="0">
              <a:solidFill>
                <a:schemeClr val="tx1"/>
              </a:solidFill>
              <a:latin typeface="+mn-lt"/>
              <a:ea typeface="+mn-ea"/>
              <a:cs typeface="+mn-cs"/>
            </a:endParaRPr>
          </a:p>
          <a:p>
            <a:r>
              <a:rPr lang="en-GB" sz="1200" b="1" i="0" u="none" strike="noStrike" kern="1200" baseline="0" dirty="0">
                <a:solidFill>
                  <a:schemeClr val="tx1"/>
                </a:solidFill>
                <a:latin typeface="+mn-lt"/>
                <a:ea typeface="+mn-ea"/>
                <a:cs typeface="+mn-cs"/>
              </a:rPr>
              <a:t>Storage Account</a:t>
            </a:r>
          </a:p>
          <a:p>
            <a:pPr rtl="0"/>
            <a:r>
              <a:rPr lang="en-GB" sz="1200" b="0" i="0" u="none" strike="noStrike" kern="1200" baseline="0" dirty="0">
                <a:solidFill>
                  <a:schemeClr val="tx1"/>
                </a:solidFill>
                <a:latin typeface="+mn-lt"/>
                <a:ea typeface="+mn-ea"/>
                <a:cs typeface="+mn-cs"/>
              </a:rPr>
              <a:t>A </a:t>
            </a:r>
            <a:r>
              <a:rPr lang="en-GB" sz="1200" b="0" i="0" u="none" strike="noStrike" kern="1200" baseline="0" dirty="0" err="1">
                <a:solidFill>
                  <a:schemeClr val="tx1"/>
                </a:solidFill>
                <a:latin typeface="+mn-lt"/>
                <a:ea typeface="+mn-ea"/>
                <a:cs typeface="+mn-cs"/>
              </a:rPr>
              <a:t>vNIC</a:t>
            </a:r>
            <a:r>
              <a:rPr lang="en-GB" sz="1200" b="0" i="0" u="none" strike="noStrike" kern="1200" baseline="0" dirty="0">
                <a:solidFill>
                  <a:schemeClr val="tx1"/>
                </a:solidFill>
                <a:latin typeface="+mn-lt"/>
                <a:ea typeface="+mn-ea"/>
                <a:cs typeface="+mn-cs"/>
              </a:rPr>
              <a:t> is used to provide Network Connectivity to Azure virtual Machines. </a:t>
            </a:r>
            <a:r>
              <a:rPr lang="en-GB" sz="1200" b="0" i="0" u="none" strike="noStrike" kern="1200" baseline="0" dirty="0" err="1">
                <a:solidFill>
                  <a:schemeClr val="tx1"/>
                </a:solidFill>
                <a:latin typeface="+mn-lt"/>
                <a:ea typeface="+mn-ea"/>
                <a:cs typeface="+mn-cs"/>
              </a:rPr>
              <a:t>vNICs</a:t>
            </a:r>
            <a:r>
              <a:rPr lang="en-GB" sz="1200" b="0" i="0" u="none" strike="noStrike" kern="1200" baseline="0" dirty="0">
                <a:solidFill>
                  <a:schemeClr val="tx1"/>
                </a:solidFill>
                <a:latin typeface="+mn-lt"/>
                <a:ea typeface="+mn-ea"/>
                <a:cs typeface="+mn-cs"/>
              </a:rPr>
              <a:t> can be assigned private and public IP </a:t>
            </a:r>
            <a:r>
              <a:rPr lang="en-GB" sz="1200" b="0" i="0" u="none" strike="noStrike" kern="1200" baseline="0" dirty="0" err="1">
                <a:solidFill>
                  <a:schemeClr val="tx1"/>
                </a:solidFill>
                <a:latin typeface="+mn-lt"/>
                <a:ea typeface="+mn-ea"/>
                <a:cs typeface="+mn-cs"/>
              </a:rPr>
              <a:t>Adresses</a:t>
            </a:r>
            <a:r>
              <a:rPr lang="en-GB" sz="1200" b="0" i="0" u="none" strike="noStrike" kern="1200" baseline="0" dirty="0">
                <a:solidFill>
                  <a:schemeClr val="tx1"/>
                </a:solidFill>
                <a:latin typeface="+mn-lt"/>
                <a:ea typeface="+mn-ea"/>
                <a:cs typeface="+mn-cs"/>
              </a:rPr>
              <a:t> and can be secured with Network Security Groups.</a:t>
            </a:r>
          </a:p>
          <a:p>
            <a:pPr rtl="0"/>
            <a:r>
              <a:rPr lang="en-GB" sz="1200" b="0" i="0" u="none" strike="noStrike" kern="1200" baseline="0" dirty="0">
                <a:solidFill>
                  <a:schemeClr val="tx1"/>
                </a:solidFill>
                <a:latin typeface="+mn-lt"/>
                <a:ea typeface="+mn-ea"/>
                <a:cs typeface="+mn-cs"/>
              </a:rPr>
              <a:t>Each </a:t>
            </a:r>
            <a:r>
              <a:rPr lang="en-GB" sz="1200" b="0" i="0" u="none" strike="noStrike" kern="1200" baseline="0" dirty="0" err="1">
                <a:solidFill>
                  <a:schemeClr val="tx1"/>
                </a:solidFill>
                <a:latin typeface="+mn-lt"/>
                <a:ea typeface="+mn-ea"/>
                <a:cs typeface="+mn-cs"/>
              </a:rPr>
              <a:t>vNIC</a:t>
            </a:r>
            <a:r>
              <a:rPr lang="en-GB" sz="1200" b="0" i="0" u="none" strike="noStrike" kern="1200" baseline="0" dirty="0">
                <a:solidFill>
                  <a:schemeClr val="tx1"/>
                </a:solidFill>
                <a:latin typeface="+mn-lt"/>
                <a:ea typeface="+mn-ea"/>
                <a:cs typeface="+mn-cs"/>
              </a:rPr>
              <a:t> can be assigned one Virtual Machine, while Virtual Machines can be connected to multiple </a:t>
            </a:r>
            <a:r>
              <a:rPr lang="en-GB" sz="1200" b="0" i="0" u="none" strike="noStrike" kern="1200" baseline="0" dirty="0" err="1">
                <a:solidFill>
                  <a:schemeClr val="tx1"/>
                </a:solidFill>
                <a:latin typeface="+mn-lt"/>
                <a:ea typeface="+mn-ea"/>
                <a:cs typeface="+mn-cs"/>
              </a:rPr>
              <a:t>vNICs</a:t>
            </a:r>
            <a:endParaRPr lang="en-GB" sz="1200" b="0" i="0" u="none" strike="noStrike" kern="1200" baseline="0" dirty="0">
              <a:solidFill>
                <a:schemeClr val="tx1"/>
              </a:solidFill>
              <a:latin typeface="+mn-lt"/>
              <a:ea typeface="+mn-ea"/>
              <a:cs typeface="+mn-cs"/>
            </a:endParaRPr>
          </a:p>
          <a:p>
            <a:pPr rtl="0"/>
            <a:endParaRPr lang="en-GB" sz="1200" b="0" i="0" u="none" strike="noStrike" kern="1200" baseline="0" dirty="0">
              <a:solidFill>
                <a:schemeClr val="tx1"/>
              </a:solidFill>
              <a:latin typeface="+mn-lt"/>
              <a:ea typeface="+mn-ea"/>
              <a:cs typeface="+mn-cs"/>
            </a:endParaRPr>
          </a:p>
          <a:p>
            <a:pPr rtl="0"/>
            <a:r>
              <a:rPr lang="en-GB" sz="1200" b="1" i="0" u="none" strike="noStrike" kern="1200" baseline="0" dirty="0">
                <a:solidFill>
                  <a:schemeClr val="tx1"/>
                </a:solidFill>
                <a:latin typeface="+mn-lt"/>
                <a:ea typeface="+mn-ea"/>
                <a:cs typeface="+mn-cs"/>
              </a:rPr>
              <a:t>Availability Set</a:t>
            </a:r>
          </a:p>
          <a:p>
            <a:pPr rtl="0"/>
            <a:r>
              <a:rPr lang="en-GB" sz="1200" b="0" i="0" u="none" strike="noStrike" kern="1200" baseline="0" dirty="0">
                <a:solidFill>
                  <a:schemeClr val="tx1"/>
                </a:solidFill>
                <a:latin typeface="+mn-lt"/>
                <a:ea typeface="+mn-ea"/>
                <a:cs typeface="+mn-cs"/>
              </a:rPr>
              <a:t>Availability Sets provide Update and fault Domains to ensure, that at least one Machine is available at a time</a:t>
            </a:r>
          </a:p>
          <a:p>
            <a:pPr rtl="0"/>
            <a:r>
              <a:rPr lang="en-GB" sz="1200" b="0" i="0" u="none" strike="noStrike" kern="1200" baseline="0" dirty="0">
                <a:solidFill>
                  <a:schemeClr val="tx1"/>
                </a:solidFill>
                <a:latin typeface="+mn-lt"/>
                <a:ea typeface="+mn-ea"/>
                <a:cs typeface="+mn-cs"/>
              </a:rPr>
              <a:t>Fault Domains ensure, virtual machines are running on different physical Hosts, while Update Domains ensure, That not every VM reboots the same time when  installing Updates.</a:t>
            </a:r>
            <a:endParaRPr lang="en-US" sz="1200" b="0" i="0" u="none" strike="noStrike" kern="1200" baseline="0" dirty="0">
              <a:solidFill>
                <a:schemeClr val="tx1"/>
              </a:solidFill>
              <a:latin typeface="+mn-lt"/>
              <a:ea typeface="+mn-ea"/>
              <a:cs typeface="+mn-cs"/>
            </a:endParaRPr>
          </a:p>
          <a:p>
            <a:pPr rtl="0"/>
            <a:r>
              <a:rPr lang="en-GB" sz="1200" b="0" i="0" u="none" strike="noStrike" kern="1200" baseline="0" dirty="0">
                <a:solidFill>
                  <a:schemeClr val="tx1"/>
                </a:solidFill>
                <a:latin typeface="+mn-lt"/>
                <a:ea typeface="+mn-ea"/>
                <a:cs typeface="+mn-cs"/>
              </a:rPr>
              <a:t>Having at least two Machines in an availability Set per Service is essential to make use of Microsoft’s SLA of 99,95%</a:t>
            </a:r>
          </a:p>
          <a:p>
            <a:endParaRPr lang="en-US" dirty="0"/>
          </a:p>
        </p:txBody>
      </p:sp>
      <p:sp>
        <p:nvSpPr>
          <p:cNvPr id="4" name="Slide Number Placeholder 3"/>
          <p:cNvSpPr>
            <a:spLocks noGrp="1"/>
          </p:cNvSpPr>
          <p:nvPr>
            <p:ph type="sldNum" sz="quarter" idx="10"/>
          </p:nvPr>
        </p:nvSpPr>
        <p:spPr/>
        <p:txBody>
          <a:bodyPr/>
          <a:lstStyle/>
          <a:p>
            <a:fld id="{A9CB1174-AD10-43F3-85BB-D9E528253736}" type="slidenum">
              <a:rPr lang="de-DE" smtClean="0"/>
              <a:t>7</a:t>
            </a:fld>
            <a:endParaRPr lang="de-DE"/>
          </a:p>
        </p:txBody>
      </p:sp>
    </p:spTree>
    <p:extLst>
      <p:ext uri="{BB962C8B-B14F-4D97-AF65-F5344CB8AC3E}">
        <p14:creationId xmlns:p14="http://schemas.microsoft.com/office/powerpoint/2010/main" val="2981269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sng" kern="1200">
                <a:solidFill>
                  <a:schemeClr val="tx1"/>
                </a:solidFill>
                <a:effectLst/>
                <a:latin typeface="+mn-lt"/>
                <a:ea typeface="+mn-ea"/>
                <a:cs typeface="+mn-cs"/>
                <a:hlinkClick r:id="rId3" tooltip="https://rakoellner-my.sharepoint.com/personal/raphael_koellner_rakoellner_com/_layouts/15/guestaccess.aspx?folderid=1c4f1691acbd84edf948ef88456e64e25&amp;authkey=AclPyIMF4JE_1JaqF9dzYgI&amp;expiration=2018-03-13T15%3A52%3A17.000Z&amp;e=3373313e678b425e9f36df0cdaa155b4"/>
              </a:rPr>
              <a:t>https://rakoellner-my.sharepoint.com/personal/raphael_koellner_rakoellner_com/_layouts/15/guestaccess.aspx?folderid=1c4f1691acbd84edf948ef88456e64e25&amp;authkey=AclPyIMF4JE_1JaqF9dzYgI&amp;expiration=2018-03-13T15%3A52%3A17.000Z&amp;e=3373313e678b425e9f36df0cdaa155b4</a:t>
            </a:r>
            <a:endParaRPr lang="de-DE"/>
          </a:p>
        </p:txBody>
      </p:sp>
      <p:sp>
        <p:nvSpPr>
          <p:cNvPr id="4" name="Foliennummernplatzhalter 3"/>
          <p:cNvSpPr>
            <a:spLocks noGrp="1"/>
          </p:cNvSpPr>
          <p:nvPr>
            <p:ph type="sldNum" sz="quarter" idx="10"/>
          </p:nvPr>
        </p:nvSpPr>
        <p:spPr/>
        <p:txBody>
          <a:bodyPr/>
          <a:lstStyle/>
          <a:p>
            <a:fld id="{A9CB1174-AD10-43F3-85BB-D9E528253736}" type="slidenum">
              <a:rPr lang="de-DE" smtClean="0"/>
              <a:t>11</a:t>
            </a:fld>
            <a:endParaRPr lang="de-DE"/>
          </a:p>
        </p:txBody>
      </p:sp>
    </p:spTree>
    <p:extLst>
      <p:ext uri="{BB962C8B-B14F-4D97-AF65-F5344CB8AC3E}">
        <p14:creationId xmlns:p14="http://schemas.microsoft.com/office/powerpoint/2010/main" val="19287661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6FCCF819-8541-407E-ACC1-189FE86C46F5}"/>
              </a:ext>
            </a:extLst>
          </p:cNvPr>
          <p:cNvSpPr>
            <a:spLocks noGrp="1"/>
          </p:cNvSpPr>
          <p:nvPr>
            <p:ph type="subTitle" idx="1"/>
          </p:nvPr>
        </p:nvSpPr>
        <p:spPr>
          <a:xfrm>
            <a:off x="1524000" y="4350184"/>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dirty="0"/>
          </a:p>
        </p:txBody>
      </p:sp>
      <p:sp>
        <p:nvSpPr>
          <p:cNvPr id="4" name="Datumsplatzhalter 3">
            <a:extLst>
              <a:ext uri="{FF2B5EF4-FFF2-40B4-BE49-F238E27FC236}">
                <a16:creationId xmlns:a16="http://schemas.microsoft.com/office/drawing/2014/main" id="{B1ADCE1F-6FDD-48CF-9A5E-A9C4951100E9}"/>
              </a:ext>
            </a:extLst>
          </p:cNvPr>
          <p:cNvSpPr>
            <a:spLocks noGrp="1"/>
          </p:cNvSpPr>
          <p:nvPr>
            <p:ph type="dt" sz="half" idx="10"/>
          </p:nvPr>
        </p:nvSpPr>
        <p:spPr/>
        <p:txBody>
          <a:bodyPr/>
          <a:lstStyle/>
          <a:p>
            <a:fld id="{EF617A4E-D3F1-4F1D-A735-6FDB733985F3}" type="datetime1">
              <a:rPr lang="de-DE" smtClean="0"/>
              <a:t>25.02.2018</a:t>
            </a:fld>
            <a:endParaRPr lang="de-DE" dirty="0"/>
          </a:p>
        </p:txBody>
      </p:sp>
      <p:sp>
        <p:nvSpPr>
          <p:cNvPr id="5" name="Fußzeilenplatzhalter 4">
            <a:extLst>
              <a:ext uri="{FF2B5EF4-FFF2-40B4-BE49-F238E27FC236}">
                <a16:creationId xmlns:a16="http://schemas.microsoft.com/office/drawing/2014/main" id="{69290CE7-681D-4230-ADE8-7909C372CDBA}"/>
              </a:ext>
            </a:extLst>
          </p:cNvPr>
          <p:cNvSpPr>
            <a:spLocks noGrp="1"/>
          </p:cNvSpPr>
          <p:nvPr>
            <p:ph type="ftr" sz="quarter" idx="11"/>
          </p:nvPr>
        </p:nvSpPr>
        <p:spPr/>
        <p:txBody>
          <a:bodyPr/>
          <a:lstStyle>
            <a:lvl1pPr>
              <a:defRPr>
                <a:solidFill>
                  <a:schemeClr val="bg1"/>
                </a:solidFill>
              </a:defRPr>
            </a:lvl1pPr>
          </a:lstStyle>
          <a:p>
            <a:r>
              <a:rPr lang="de-DE"/>
              <a:t>Deploy Christmas</a:t>
            </a:r>
          </a:p>
        </p:txBody>
      </p:sp>
      <p:sp>
        <p:nvSpPr>
          <p:cNvPr id="6" name="Foliennummernplatzhalter 5">
            <a:extLst>
              <a:ext uri="{FF2B5EF4-FFF2-40B4-BE49-F238E27FC236}">
                <a16:creationId xmlns:a16="http://schemas.microsoft.com/office/drawing/2014/main" id="{7251E8CC-A0B6-49C5-887B-CD51FFDC2238}"/>
              </a:ext>
            </a:extLst>
          </p:cNvPr>
          <p:cNvSpPr>
            <a:spLocks noGrp="1"/>
          </p:cNvSpPr>
          <p:nvPr>
            <p:ph type="sldNum" sz="quarter" idx="12"/>
          </p:nvPr>
        </p:nvSpPr>
        <p:spPr/>
        <p:txBody>
          <a:bodyPr/>
          <a:lstStyle>
            <a:lvl1pPr>
              <a:defRPr>
                <a:solidFill>
                  <a:schemeClr val="bg1"/>
                </a:solidFill>
              </a:defRPr>
            </a:lvl1pPr>
          </a:lstStyle>
          <a:p>
            <a:fld id="{EC4199FD-2E7C-41C7-A81B-1AFEDD0F02BC}" type="slidenum">
              <a:rPr lang="de-DE" smtClean="0"/>
              <a:pPr/>
              <a:t>‹#›</a:t>
            </a:fld>
            <a:endParaRPr lang="de-DE"/>
          </a:p>
        </p:txBody>
      </p:sp>
      <p:pic>
        <p:nvPicPr>
          <p:cNvPr id="7" name="Picture 6" descr="A close up of a sign&#10;&#10;Description generated with very high confidence">
            <a:extLst>
              <a:ext uri="{FF2B5EF4-FFF2-40B4-BE49-F238E27FC236}">
                <a16:creationId xmlns:a16="http://schemas.microsoft.com/office/drawing/2014/main" id="{41D3B67A-DBB6-4D4A-A62B-F23B34181AA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780" y="1093087"/>
            <a:ext cx="6628440" cy="3415038"/>
          </a:xfrm>
          <a:prstGeom prst="rect">
            <a:avLst/>
          </a:prstGeom>
        </p:spPr>
      </p:pic>
    </p:spTree>
    <p:extLst>
      <p:ext uri="{BB962C8B-B14F-4D97-AF65-F5344CB8AC3E}">
        <p14:creationId xmlns:p14="http://schemas.microsoft.com/office/powerpoint/2010/main" val="2114442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5C105A-9976-4013-ACDE-997B747309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Bildplatzhalter 2">
            <a:extLst>
              <a:ext uri="{FF2B5EF4-FFF2-40B4-BE49-F238E27FC236}">
                <a16:creationId xmlns:a16="http://schemas.microsoft.com/office/drawing/2014/main" id="{01B709CF-7523-41FF-A971-CE5AD3BFE4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de-DE"/>
          </a:p>
        </p:txBody>
      </p:sp>
      <p:sp>
        <p:nvSpPr>
          <p:cNvPr id="4" name="Textplatzhalter 3">
            <a:extLst>
              <a:ext uri="{FF2B5EF4-FFF2-40B4-BE49-F238E27FC236}">
                <a16:creationId xmlns:a16="http://schemas.microsoft.com/office/drawing/2014/main" id="{D0524545-3780-439C-950D-2F67CD9AD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umsplatzhalter 4">
            <a:extLst>
              <a:ext uri="{FF2B5EF4-FFF2-40B4-BE49-F238E27FC236}">
                <a16:creationId xmlns:a16="http://schemas.microsoft.com/office/drawing/2014/main" id="{1B875160-2B2F-42E8-A1DA-AA67AE888551}"/>
              </a:ext>
            </a:extLst>
          </p:cNvPr>
          <p:cNvSpPr>
            <a:spLocks noGrp="1"/>
          </p:cNvSpPr>
          <p:nvPr>
            <p:ph type="dt" sz="half" idx="10"/>
          </p:nvPr>
        </p:nvSpPr>
        <p:spPr/>
        <p:txBody>
          <a:bodyPr/>
          <a:lstStyle/>
          <a:p>
            <a:fld id="{6FF1D10D-9FE0-4781-A466-F943D1D5EDF3}" type="datetime1">
              <a:rPr lang="de-DE" smtClean="0"/>
              <a:t>25.02.2018</a:t>
            </a:fld>
            <a:endParaRPr lang="de-DE"/>
          </a:p>
        </p:txBody>
      </p:sp>
      <p:sp>
        <p:nvSpPr>
          <p:cNvPr id="6" name="Fußzeilenplatzhalter 5">
            <a:extLst>
              <a:ext uri="{FF2B5EF4-FFF2-40B4-BE49-F238E27FC236}">
                <a16:creationId xmlns:a16="http://schemas.microsoft.com/office/drawing/2014/main" id="{1E23AEB0-83F0-40AE-BC11-7A2E99EAC61F}"/>
              </a:ext>
            </a:extLst>
          </p:cNvPr>
          <p:cNvSpPr>
            <a:spLocks noGrp="1"/>
          </p:cNvSpPr>
          <p:nvPr>
            <p:ph type="ftr" sz="quarter" idx="11"/>
          </p:nvPr>
        </p:nvSpPr>
        <p:spPr/>
        <p:txBody>
          <a:bodyPr/>
          <a:lstStyle/>
          <a:p>
            <a:r>
              <a:rPr lang="de-DE"/>
              <a:t>Deploy Christmas</a:t>
            </a:r>
          </a:p>
        </p:txBody>
      </p:sp>
      <p:sp>
        <p:nvSpPr>
          <p:cNvPr id="7" name="Foliennummernplatzhalter 6">
            <a:extLst>
              <a:ext uri="{FF2B5EF4-FFF2-40B4-BE49-F238E27FC236}">
                <a16:creationId xmlns:a16="http://schemas.microsoft.com/office/drawing/2014/main" id="{B30A37EB-EF55-4516-BC8D-16869E23B560}"/>
              </a:ext>
            </a:extLst>
          </p:cNvPr>
          <p:cNvSpPr>
            <a:spLocks noGrp="1"/>
          </p:cNvSpPr>
          <p:nvPr>
            <p:ph type="sldNum" sz="quarter" idx="12"/>
          </p:nvPr>
        </p:nvSpPr>
        <p:spPr/>
        <p:txBody>
          <a:bodyPr/>
          <a:lstStyle/>
          <a:p>
            <a:fld id="{EC4199FD-2E7C-41C7-A81B-1AFEDD0F02BC}" type="slidenum">
              <a:rPr lang="de-DE" smtClean="0"/>
              <a:t>‹#›</a:t>
            </a:fld>
            <a:endParaRPr lang="de-DE"/>
          </a:p>
        </p:txBody>
      </p:sp>
    </p:spTree>
    <p:extLst>
      <p:ext uri="{BB962C8B-B14F-4D97-AF65-F5344CB8AC3E}">
        <p14:creationId xmlns:p14="http://schemas.microsoft.com/office/powerpoint/2010/main" val="4264147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ECB88F-BC81-4475-A4A3-DE305E4C346E}"/>
              </a:ext>
            </a:extLst>
          </p:cNvPr>
          <p:cNvSpPr>
            <a:spLocks noGrp="1"/>
          </p:cNvSpPr>
          <p:nvPr>
            <p:ph type="title"/>
          </p:nvPr>
        </p:nvSpPr>
        <p:spPr/>
        <p:txBody>
          <a:bodyPr/>
          <a:lstStyle/>
          <a:p>
            <a:r>
              <a:rPr lang="en-US"/>
              <a:t>Click to edit Master title style</a:t>
            </a:r>
            <a:endParaRPr lang="de-DE"/>
          </a:p>
        </p:txBody>
      </p:sp>
      <p:sp>
        <p:nvSpPr>
          <p:cNvPr id="3" name="Vertikaler Textplatzhalter 2">
            <a:extLst>
              <a:ext uri="{FF2B5EF4-FFF2-40B4-BE49-F238E27FC236}">
                <a16:creationId xmlns:a16="http://schemas.microsoft.com/office/drawing/2014/main" id="{87472882-388D-4CA2-91DF-8F772EB1474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umsplatzhalter 3">
            <a:extLst>
              <a:ext uri="{FF2B5EF4-FFF2-40B4-BE49-F238E27FC236}">
                <a16:creationId xmlns:a16="http://schemas.microsoft.com/office/drawing/2014/main" id="{5BB38FBE-59E2-43D4-B9B2-986129C117E6}"/>
              </a:ext>
            </a:extLst>
          </p:cNvPr>
          <p:cNvSpPr>
            <a:spLocks noGrp="1"/>
          </p:cNvSpPr>
          <p:nvPr>
            <p:ph type="dt" sz="half" idx="10"/>
          </p:nvPr>
        </p:nvSpPr>
        <p:spPr/>
        <p:txBody>
          <a:bodyPr/>
          <a:lstStyle/>
          <a:p>
            <a:fld id="{20FA97AD-D0DD-468C-8962-6F6139B2CB67}" type="datetime1">
              <a:rPr lang="de-DE" smtClean="0"/>
              <a:t>25.02.2018</a:t>
            </a:fld>
            <a:endParaRPr lang="de-DE"/>
          </a:p>
        </p:txBody>
      </p:sp>
      <p:sp>
        <p:nvSpPr>
          <p:cNvPr id="5" name="Fußzeilenplatzhalter 4">
            <a:extLst>
              <a:ext uri="{FF2B5EF4-FFF2-40B4-BE49-F238E27FC236}">
                <a16:creationId xmlns:a16="http://schemas.microsoft.com/office/drawing/2014/main" id="{F02296AD-68F9-4AE1-A4B6-B37D285F9042}"/>
              </a:ext>
            </a:extLst>
          </p:cNvPr>
          <p:cNvSpPr>
            <a:spLocks noGrp="1"/>
          </p:cNvSpPr>
          <p:nvPr>
            <p:ph type="ftr" sz="quarter" idx="11"/>
          </p:nvPr>
        </p:nvSpPr>
        <p:spPr/>
        <p:txBody>
          <a:bodyPr/>
          <a:lstStyle/>
          <a:p>
            <a:r>
              <a:rPr lang="de-DE"/>
              <a:t>Deploy Christmas</a:t>
            </a:r>
          </a:p>
        </p:txBody>
      </p:sp>
      <p:sp>
        <p:nvSpPr>
          <p:cNvPr id="6" name="Foliennummernplatzhalter 5">
            <a:extLst>
              <a:ext uri="{FF2B5EF4-FFF2-40B4-BE49-F238E27FC236}">
                <a16:creationId xmlns:a16="http://schemas.microsoft.com/office/drawing/2014/main" id="{58227012-3F13-4FA7-AAE8-38BAF9DDD7E6}"/>
              </a:ext>
            </a:extLst>
          </p:cNvPr>
          <p:cNvSpPr>
            <a:spLocks noGrp="1"/>
          </p:cNvSpPr>
          <p:nvPr>
            <p:ph type="sldNum" sz="quarter" idx="12"/>
          </p:nvPr>
        </p:nvSpPr>
        <p:spPr/>
        <p:txBody>
          <a:bodyPr/>
          <a:lstStyle/>
          <a:p>
            <a:fld id="{EC4199FD-2E7C-41C7-A81B-1AFEDD0F02BC}" type="slidenum">
              <a:rPr lang="de-DE" smtClean="0"/>
              <a:t>‹#›</a:t>
            </a:fld>
            <a:endParaRPr lang="de-DE"/>
          </a:p>
        </p:txBody>
      </p:sp>
      <p:pic>
        <p:nvPicPr>
          <p:cNvPr id="8" name="Picture 7" descr="A close up of a sign&#10;&#10;Description generated with very high confidence">
            <a:extLst>
              <a:ext uri="{FF2B5EF4-FFF2-40B4-BE49-F238E27FC236}">
                <a16:creationId xmlns:a16="http://schemas.microsoft.com/office/drawing/2014/main" id="{1DEF6210-118C-44C3-B34D-50EADAFE722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51738" y="331841"/>
            <a:ext cx="2702062" cy="1392129"/>
          </a:xfrm>
          <a:prstGeom prst="rect">
            <a:avLst/>
          </a:prstGeom>
        </p:spPr>
      </p:pic>
    </p:spTree>
    <p:extLst>
      <p:ext uri="{BB962C8B-B14F-4D97-AF65-F5344CB8AC3E}">
        <p14:creationId xmlns:p14="http://schemas.microsoft.com/office/powerpoint/2010/main" val="3452032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7" name="Bildplatzhalter 2">
            <a:extLst>
              <a:ext uri="{FF2B5EF4-FFF2-40B4-BE49-F238E27FC236}">
                <a16:creationId xmlns:a16="http://schemas.microsoft.com/office/drawing/2014/main" id="{E42651CB-B3DF-464A-93F8-4BB63A931566}"/>
              </a:ext>
            </a:extLst>
          </p:cNvPr>
          <p:cNvSpPr>
            <a:spLocks noGrp="1"/>
          </p:cNvSpPr>
          <p:nvPr>
            <p:ph type="pic" idx="13" hasCustomPrompt="1"/>
          </p:nvPr>
        </p:nvSpPr>
        <p:spPr>
          <a:xfrm>
            <a:off x="7204842" y="2286000"/>
            <a:ext cx="3914440" cy="24439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Company Logo</a:t>
            </a:r>
          </a:p>
        </p:txBody>
      </p:sp>
      <p:sp>
        <p:nvSpPr>
          <p:cNvPr id="16" name="Bildplatzhalter 2">
            <a:extLst>
              <a:ext uri="{FF2B5EF4-FFF2-40B4-BE49-F238E27FC236}">
                <a16:creationId xmlns:a16="http://schemas.microsoft.com/office/drawing/2014/main" id="{850C2E3F-3AB3-454F-8E71-439B095AEC2F}"/>
              </a:ext>
            </a:extLst>
          </p:cNvPr>
          <p:cNvSpPr>
            <a:spLocks noGrp="1"/>
          </p:cNvSpPr>
          <p:nvPr>
            <p:ph type="pic" idx="1"/>
          </p:nvPr>
        </p:nvSpPr>
        <p:spPr>
          <a:xfrm>
            <a:off x="1516360" y="2504842"/>
            <a:ext cx="1680164" cy="18483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de-DE"/>
          </a:p>
        </p:txBody>
      </p:sp>
      <p:sp>
        <p:nvSpPr>
          <p:cNvPr id="2" name="Title 1">
            <a:extLst>
              <a:ext uri="{FF2B5EF4-FFF2-40B4-BE49-F238E27FC236}">
                <a16:creationId xmlns:a16="http://schemas.microsoft.com/office/drawing/2014/main" id="{E0A439CB-EE3B-4A55-828B-8D516F776882}"/>
              </a:ext>
            </a:extLst>
          </p:cNvPr>
          <p:cNvSpPr>
            <a:spLocks noGrp="1"/>
          </p:cNvSpPr>
          <p:nvPr>
            <p:ph type="title" hasCustomPrompt="1"/>
          </p:nvPr>
        </p:nvSpPr>
        <p:spPr/>
        <p:txBody>
          <a:bodyPr/>
          <a:lstStyle>
            <a:lvl1pPr>
              <a:defRPr/>
            </a:lvl1pPr>
          </a:lstStyle>
          <a:p>
            <a:r>
              <a:rPr lang="en-US" dirty="0" err="1"/>
              <a:t>Profil</a:t>
            </a:r>
            <a:endParaRPr lang="en-US" dirty="0"/>
          </a:p>
        </p:txBody>
      </p:sp>
      <p:sp>
        <p:nvSpPr>
          <p:cNvPr id="3" name="Date Placeholder 2">
            <a:extLst>
              <a:ext uri="{FF2B5EF4-FFF2-40B4-BE49-F238E27FC236}">
                <a16:creationId xmlns:a16="http://schemas.microsoft.com/office/drawing/2014/main" id="{125EF55C-F448-48CB-B2EB-F0FEA2CC599C}"/>
              </a:ext>
            </a:extLst>
          </p:cNvPr>
          <p:cNvSpPr>
            <a:spLocks noGrp="1"/>
          </p:cNvSpPr>
          <p:nvPr>
            <p:ph type="dt" sz="half" idx="10"/>
          </p:nvPr>
        </p:nvSpPr>
        <p:spPr/>
        <p:txBody>
          <a:bodyPr/>
          <a:lstStyle/>
          <a:p>
            <a:fld id="{511110B1-5D0A-49F0-9940-964C42EA8456}" type="datetime1">
              <a:rPr lang="de-DE" smtClean="0"/>
              <a:pPr/>
              <a:t>25.02.2018</a:t>
            </a:fld>
            <a:endParaRPr lang="de-DE" dirty="0"/>
          </a:p>
        </p:txBody>
      </p:sp>
      <p:sp>
        <p:nvSpPr>
          <p:cNvPr id="4" name="Footer Placeholder 3">
            <a:extLst>
              <a:ext uri="{FF2B5EF4-FFF2-40B4-BE49-F238E27FC236}">
                <a16:creationId xmlns:a16="http://schemas.microsoft.com/office/drawing/2014/main" id="{BFE5C286-BEFE-44E9-BA10-572DB5B56751}"/>
              </a:ext>
            </a:extLst>
          </p:cNvPr>
          <p:cNvSpPr>
            <a:spLocks noGrp="1"/>
          </p:cNvSpPr>
          <p:nvPr>
            <p:ph type="ftr" sz="quarter" idx="11"/>
          </p:nvPr>
        </p:nvSpPr>
        <p:spPr/>
        <p:txBody>
          <a:bodyPr/>
          <a:lstStyle/>
          <a:p>
            <a:r>
              <a:rPr lang="de-DE"/>
              <a:t>Azure Meetup Bonn</a:t>
            </a:r>
            <a:endParaRPr lang="de-DE" dirty="0"/>
          </a:p>
        </p:txBody>
      </p:sp>
      <p:sp>
        <p:nvSpPr>
          <p:cNvPr id="5" name="Slide Number Placeholder 4">
            <a:extLst>
              <a:ext uri="{FF2B5EF4-FFF2-40B4-BE49-F238E27FC236}">
                <a16:creationId xmlns:a16="http://schemas.microsoft.com/office/drawing/2014/main" id="{88C04095-BBBB-4B51-A418-A7E4F9E595C6}"/>
              </a:ext>
            </a:extLst>
          </p:cNvPr>
          <p:cNvSpPr>
            <a:spLocks noGrp="1"/>
          </p:cNvSpPr>
          <p:nvPr>
            <p:ph type="sldNum" sz="quarter" idx="12"/>
          </p:nvPr>
        </p:nvSpPr>
        <p:spPr/>
        <p:txBody>
          <a:bodyPr/>
          <a:lstStyle/>
          <a:p>
            <a:fld id="{EC4199FD-2E7C-41C7-A81B-1AFEDD0F02BC}" type="slidenum">
              <a:rPr lang="de-DE" smtClean="0"/>
              <a:pPr/>
              <a:t>‹#›</a:t>
            </a:fld>
            <a:endParaRPr lang="de-DE"/>
          </a:p>
        </p:txBody>
      </p:sp>
      <p:sp>
        <p:nvSpPr>
          <p:cNvPr id="7" name="Textfeld 8">
            <a:extLst>
              <a:ext uri="{FF2B5EF4-FFF2-40B4-BE49-F238E27FC236}">
                <a16:creationId xmlns:a16="http://schemas.microsoft.com/office/drawing/2014/main" id="{DA87222C-FD82-4F5E-9F88-2256042E490D}"/>
              </a:ext>
            </a:extLst>
          </p:cNvPr>
          <p:cNvSpPr txBox="1"/>
          <p:nvPr userDrawn="1"/>
        </p:nvSpPr>
        <p:spPr>
          <a:xfrm>
            <a:off x="3410607" y="2508031"/>
            <a:ext cx="3794235" cy="369332"/>
          </a:xfrm>
          <a:prstGeom prst="rect">
            <a:avLst/>
          </a:prstGeom>
          <a:noFill/>
        </p:spPr>
        <p:txBody>
          <a:bodyPr wrap="square" rtlCol="0" anchor="t">
            <a:spAutoFit/>
          </a:bodyPr>
          <a:lstStyle/>
          <a:p>
            <a:r>
              <a:rPr lang="de-DE" b="1" dirty="0"/>
              <a:t>Name</a:t>
            </a:r>
          </a:p>
        </p:txBody>
      </p:sp>
      <p:pic>
        <p:nvPicPr>
          <p:cNvPr id="10" name="Picture 9" descr="A picture containing clipart&#10;&#10;Description generated with very high confidence">
            <a:extLst>
              <a:ext uri="{FF2B5EF4-FFF2-40B4-BE49-F238E27FC236}">
                <a16:creationId xmlns:a16="http://schemas.microsoft.com/office/drawing/2014/main" id="{FC5ECDE4-7004-4CB9-B327-906070B3D6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93324" y="3511716"/>
            <a:ext cx="369332" cy="369332"/>
          </a:xfrm>
          <a:prstGeom prst="rect">
            <a:avLst/>
          </a:prstGeom>
        </p:spPr>
      </p:pic>
      <p:pic>
        <p:nvPicPr>
          <p:cNvPr id="11" name="Picture 10">
            <a:extLst>
              <a:ext uri="{FF2B5EF4-FFF2-40B4-BE49-F238E27FC236}">
                <a16:creationId xmlns:a16="http://schemas.microsoft.com/office/drawing/2014/main" id="{7A11DD4D-CD62-4387-9883-FACB5446F9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93324" y="3015216"/>
            <a:ext cx="369332" cy="369332"/>
          </a:xfrm>
          <a:prstGeom prst="rect">
            <a:avLst/>
          </a:prstGeom>
        </p:spPr>
      </p:pic>
      <p:sp>
        <p:nvSpPr>
          <p:cNvPr id="12" name="TextBox 11">
            <a:extLst>
              <a:ext uri="{FF2B5EF4-FFF2-40B4-BE49-F238E27FC236}">
                <a16:creationId xmlns:a16="http://schemas.microsoft.com/office/drawing/2014/main" id="{E792E35B-53B3-41D5-AB9F-0165FCD10F61}"/>
              </a:ext>
            </a:extLst>
          </p:cNvPr>
          <p:cNvSpPr txBox="1"/>
          <p:nvPr userDrawn="1"/>
        </p:nvSpPr>
        <p:spPr>
          <a:xfrm>
            <a:off x="3862656" y="3016760"/>
            <a:ext cx="2601897" cy="369332"/>
          </a:xfrm>
          <a:prstGeom prst="rect">
            <a:avLst/>
          </a:prstGeom>
          <a:noFill/>
        </p:spPr>
        <p:txBody>
          <a:bodyPr wrap="square" rtlCol="0">
            <a:spAutoFit/>
          </a:bodyPr>
          <a:lstStyle/>
          <a:p>
            <a:r>
              <a:rPr lang="en-US" dirty="0"/>
              <a:t>@Twitter</a:t>
            </a:r>
          </a:p>
        </p:txBody>
      </p:sp>
      <p:sp>
        <p:nvSpPr>
          <p:cNvPr id="13" name="TextBox 12">
            <a:extLst>
              <a:ext uri="{FF2B5EF4-FFF2-40B4-BE49-F238E27FC236}">
                <a16:creationId xmlns:a16="http://schemas.microsoft.com/office/drawing/2014/main" id="{2B630369-E7FB-4308-9661-63A58564DD11}"/>
              </a:ext>
            </a:extLst>
          </p:cNvPr>
          <p:cNvSpPr txBox="1"/>
          <p:nvPr userDrawn="1"/>
        </p:nvSpPr>
        <p:spPr>
          <a:xfrm>
            <a:off x="3862655" y="4014615"/>
            <a:ext cx="745717" cy="646331"/>
          </a:xfrm>
          <a:prstGeom prst="rect">
            <a:avLst/>
          </a:prstGeom>
          <a:noFill/>
        </p:spPr>
        <p:txBody>
          <a:bodyPr wrap="none" rtlCol="0">
            <a:spAutoFit/>
          </a:bodyPr>
          <a:lstStyle/>
          <a:p>
            <a:r>
              <a:rPr lang="de-DE" dirty="0"/>
              <a:t>Mail1</a:t>
            </a:r>
          </a:p>
          <a:p>
            <a:r>
              <a:rPr lang="de-DE" dirty="0"/>
              <a:t>Mail2</a:t>
            </a:r>
            <a:endParaRPr lang="en-US" dirty="0"/>
          </a:p>
        </p:txBody>
      </p:sp>
      <p:sp>
        <p:nvSpPr>
          <p:cNvPr id="14" name="TextBox 13">
            <a:extLst>
              <a:ext uri="{FF2B5EF4-FFF2-40B4-BE49-F238E27FC236}">
                <a16:creationId xmlns:a16="http://schemas.microsoft.com/office/drawing/2014/main" id="{8E9138F7-CD77-4815-8AB6-872EEF5C238B}"/>
              </a:ext>
            </a:extLst>
          </p:cNvPr>
          <p:cNvSpPr txBox="1"/>
          <p:nvPr userDrawn="1"/>
        </p:nvSpPr>
        <p:spPr>
          <a:xfrm>
            <a:off x="3862656" y="3504332"/>
            <a:ext cx="2601897" cy="369332"/>
          </a:xfrm>
          <a:prstGeom prst="rect">
            <a:avLst/>
          </a:prstGeom>
          <a:noFill/>
        </p:spPr>
        <p:txBody>
          <a:bodyPr wrap="square" rtlCol="0">
            <a:spAutoFit/>
          </a:bodyPr>
          <a:lstStyle/>
          <a:p>
            <a:r>
              <a:rPr lang="en-US" dirty="0"/>
              <a:t>LinkedIn</a:t>
            </a:r>
          </a:p>
        </p:txBody>
      </p:sp>
      <p:pic>
        <p:nvPicPr>
          <p:cNvPr id="15" name="Picture 14">
            <a:extLst>
              <a:ext uri="{FF2B5EF4-FFF2-40B4-BE49-F238E27FC236}">
                <a16:creationId xmlns:a16="http://schemas.microsoft.com/office/drawing/2014/main" id="{FC9C6665-FAA3-43D7-998D-277179600B1F}"/>
              </a:ext>
            </a:extLst>
          </p:cNvPr>
          <p:cNvPicPr>
            <a:picLocks noChangeAspect="1"/>
          </p:cNvPicPr>
          <p:nvPr userDrawn="1"/>
        </p:nvPicPr>
        <p:blipFill>
          <a:blip r:embed="rId4"/>
          <a:stretch>
            <a:fillRect/>
          </a:stretch>
        </p:blipFill>
        <p:spPr>
          <a:xfrm>
            <a:off x="3493324" y="4081394"/>
            <a:ext cx="369331" cy="286263"/>
          </a:xfrm>
          <a:prstGeom prst="rect">
            <a:avLst/>
          </a:prstGeom>
        </p:spPr>
      </p:pic>
      <p:pic>
        <p:nvPicPr>
          <p:cNvPr id="18" name="Picture 17" descr="A close up of a sign&#10;&#10;Description generated with very high confidence">
            <a:extLst>
              <a:ext uri="{FF2B5EF4-FFF2-40B4-BE49-F238E27FC236}">
                <a16:creationId xmlns:a16="http://schemas.microsoft.com/office/drawing/2014/main" id="{3744FA78-81BD-40B4-AFFB-7DC90AF9798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651738" y="331841"/>
            <a:ext cx="2702062" cy="1392129"/>
          </a:xfrm>
          <a:prstGeom prst="rect">
            <a:avLst/>
          </a:prstGeom>
        </p:spPr>
      </p:pic>
    </p:spTree>
    <p:extLst>
      <p:ext uri="{BB962C8B-B14F-4D97-AF65-F5344CB8AC3E}">
        <p14:creationId xmlns:p14="http://schemas.microsoft.com/office/powerpoint/2010/main" val="4219172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F115BD-8DDE-456C-AC09-A062DE5B68AD}"/>
              </a:ext>
            </a:extLst>
          </p:cNvPr>
          <p:cNvSpPr>
            <a:spLocks noGrp="1"/>
          </p:cNvSpPr>
          <p:nvPr>
            <p:ph type="title"/>
          </p:nvPr>
        </p:nvSpPr>
        <p:spPr/>
        <p:txBody>
          <a:bodyPr/>
          <a:lstStyle/>
          <a:p>
            <a:r>
              <a:rPr lang="en-US"/>
              <a:t>Click to edit Master title style</a:t>
            </a:r>
            <a:endParaRPr lang="de-DE"/>
          </a:p>
        </p:txBody>
      </p:sp>
      <p:sp>
        <p:nvSpPr>
          <p:cNvPr id="3" name="Inhaltsplatzhalter 2">
            <a:extLst>
              <a:ext uri="{FF2B5EF4-FFF2-40B4-BE49-F238E27FC236}">
                <a16:creationId xmlns:a16="http://schemas.microsoft.com/office/drawing/2014/main" id="{1B261140-15B6-4E78-BB4D-B71DD6DD804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umsplatzhalter 3">
            <a:extLst>
              <a:ext uri="{FF2B5EF4-FFF2-40B4-BE49-F238E27FC236}">
                <a16:creationId xmlns:a16="http://schemas.microsoft.com/office/drawing/2014/main" id="{CC16E250-76C0-402E-BAC5-33A5B78F96A0}"/>
              </a:ext>
            </a:extLst>
          </p:cNvPr>
          <p:cNvSpPr>
            <a:spLocks noGrp="1"/>
          </p:cNvSpPr>
          <p:nvPr>
            <p:ph type="dt" sz="half" idx="10"/>
          </p:nvPr>
        </p:nvSpPr>
        <p:spPr/>
        <p:txBody>
          <a:bodyPr/>
          <a:lstStyle/>
          <a:p>
            <a:fld id="{93F60345-1EA2-4B69-B767-E525A3C2A026}" type="datetime1">
              <a:rPr lang="de-DE" smtClean="0"/>
              <a:t>25.02.2018</a:t>
            </a:fld>
            <a:endParaRPr lang="de-DE"/>
          </a:p>
        </p:txBody>
      </p:sp>
      <p:sp>
        <p:nvSpPr>
          <p:cNvPr id="5" name="Fußzeilenplatzhalter 4">
            <a:extLst>
              <a:ext uri="{FF2B5EF4-FFF2-40B4-BE49-F238E27FC236}">
                <a16:creationId xmlns:a16="http://schemas.microsoft.com/office/drawing/2014/main" id="{F4267F0F-9CC3-49F1-A289-D661A9184E4B}"/>
              </a:ext>
            </a:extLst>
          </p:cNvPr>
          <p:cNvSpPr>
            <a:spLocks noGrp="1"/>
          </p:cNvSpPr>
          <p:nvPr>
            <p:ph type="ftr" sz="quarter" idx="11"/>
          </p:nvPr>
        </p:nvSpPr>
        <p:spPr/>
        <p:txBody>
          <a:bodyPr/>
          <a:lstStyle/>
          <a:p>
            <a:r>
              <a:rPr lang="de-DE"/>
              <a:t>Deploy Christmas</a:t>
            </a:r>
          </a:p>
        </p:txBody>
      </p:sp>
      <p:sp>
        <p:nvSpPr>
          <p:cNvPr id="6" name="Foliennummernplatzhalter 5">
            <a:extLst>
              <a:ext uri="{FF2B5EF4-FFF2-40B4-BE49-F238E27FC236}">
                <a16:creationId xmlns:a16="http://schemas.microsoft.com/office/drawing/2014/main" id="{21BD5C91-3BF3-4376-86FB-AB028352543D}"/>
              </a:ext>
            </a:extLst>
          </p:cNvPr>
          <p:cNvSpPr>
            <a:spLocks noGrp="1"/>
          </p:cNvSpPr>
          <p:nvPr>
            <p:ph type="sldNum" sz="quarter" idx="12"/>
          </p:nvPr>
        </p:nvSpPr>
        <p:spPr/>
        <p:txBody>
          <a:bodyPr/>
          <a:lstStyle/>
          <a:p>
            <a:fld id="{EC4199FD-2E7C-41C7-A81B-1AFEDD0F02BC}" type="slidenum">
              <a:rPr lang="de-DE" smtClean="0"/>
              <a:t>‹#›</a:t>
            </a:fld>
            <a:endParaRPr lang="de-DE"/>
          </a:p>
        </p:txBody>
      </p:sp>
      <p:pic>
        <p:nvPicPr>
          <p:cNvPr id="8" name="Picture 7" descr="A close up of a sign&#10;&#10;Description generated with very high confidence">
            <a:extLst>
              <a:ext uri="{FF2B5EF4-FFF2-40B4-BE49-F238E27FC236}">
                <a16:creationId xmlns:a16="http://schemas.microsoft.com/office/drawing/2014/main" id="{C70E3FC9-CD56-4308-8AB2-74948EFA60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51738" y="331841"/>
            <a:ext cx="2702062" cy="1392129"/>
          </a:xfrm>
          <a:prstGeom prst="rect">
            <a:avLst/>
          </a:prstGeom>
        </p:spPr>
      </p:pic>
    </p:spTree>
    <p:extLst>
      <p:ext uri="{BB962C8B-B14F-4D97-AF65-F5344CB8AC3E}">
        <p14:creationId xmlns:p14="http://schemas.microsoft.com/office/powerpoint/2010/main" val="3799223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AE9A83-A6B7-4667-A69A-24D73BDB4F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platzhalter 2">
            <a:extLst>
              <a:ext uri="{FF2B5EF4-FFF2-40B4-BE49-F238E27FC236}">
                <a16:creationId xmlns:a16="http://schemas.microsoft.com/office/drawing/2014/main" id="{9950CF28-C17D-4567-97C4-7740838F06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umsplatzhalter 3">
            <a:extLst>
              <a:ext uri="{FF2B5EF4-FFF2-40B4-BE49-F238E27FC236}">
                <a16:creationId xmlns:a16="http://schemas.microsoft.com/office/drawing/2014/main" id="{C8A019D8-FE0A-4201-AE20-9F1F2C2C32B9}"/>
              </a:ext>
            </a:extLst>
          </p:cNvPr>
          <p:cNvSpPr>
            <a:spLocks noGrp="1"/>
          </p:cNvSpPr>
          <p:nvPr>
            <p:ph type="dt" sz="half" idx="10"/>
          </p:nvPr>
        </p:nvSpPr>
        <p:spPr/>
        <p:txBody>
          <a:bodyPr/>
          <a:lstStyle/>
          <a:p>
            <a:fld id="{C52CB2D1-97A0-42A9-9D97-BD4889C5B434}" type="datetime1">
              <a:rPr lang="de-DE" smtClean="0"/>
              <a:t>25.02.2018</a:t>
            </a:fld>
            <a:endParaRPr lang="de-DE"/>
          </a:p>
        </p:txBody>
      </p:sp>
      <p:sp>
        <p:nvSpPr>
          <p:cNvPr id="5" name="Fußzeilenplatzhalter 4">
            <a:extLst>
              <a:ext uri="{FF2B5EF4-FFF2-40B4-BE49-F238E27FC236}">
                <a16:creationId xmlns:a16="http://schemas.microsoft.com/office/drawing/2014/main" id="{7BB5D0C7-EFBE-4F9D-B4EB-3C8320D4FECA}"/>
              </a:ext>
            </a:extLst>
          </p:cNvPr>
          <p:cNvSpPr>
            <a:spLocks noGrp="1"/>
          </p:cNvSpPr>
          <p:nvPr>
            <p:ph type="ftr" sz="quarter" idx="11"/>
          </p:nvPr>
        </p:nvSpPr>
        <p:spPr/>
        <p:txBody>
          <a:bodyPr/>
          <a:lstStyle/>
          <a:p>
            <a:r>
              <a:rPr lang="de-DE"/>
              <a:t>Deploy Christmas</a:t>
            </a:r>
          </a:p>
        </p:txBody>
      </p:sp>
      <p:sp>
        <p:nvSpPr>
          <p:cNvPr id="6" name="Foliennummernplatzhalter 5">
            <a:extLst>
              <a:ext uri="{FF2B5EF4-FFF2-40B4-BE49-F238E27FC236}">
                <a16:creationId xmlns:a16="http://schemas.microsoft.com/office/drawing/2014/main" id="{C536D38F-DC55-46AA-81EA-E3A8C69397EF}"/>
              </a:ext>
            </a:extLst>
          </p:cNvPr>
          <p:cNvSpPr>
            <a:spLocks noGrp="1"/>
          </p:cNvSpPr>
          <p:nvPr>
            <p:ph type="sldNum" sz="quarter" idx="12"/>
          </p:nvPr>
        </p:nvSpPr>
        <p:spPr/>
        <p:txBody>
          <a:bodyPr/>
          <a:lstStyle/>
          <a:p>
            <a:fld id="{EC4199FD-2E7C-41C7-A81B-1AFEDD0F02BC}" type="slidenum">
              <a:rPr lang="de-DE" smtClean="0"/>
              <a:t>‹#›</a:t>
            </a:fld>
            <a:endParaRPr lang="de-DE"/>
          </a:p>
        </p:txBody>
      </p:sp>
    </p:spTree>
    <p:extLst>
      <p:ext uri="{BB962C8B-B14F-4D97-AF65-F5344CB8AC3E}">
        <p14:creationId xmlns:p14="http://schemas.microsoft.com/office/powerpoint/2010/main" val="1356940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D8CB90-19D2-47AA-AEF0-2652A2E9DFA7}"/>
              </a:ext>
            </a:extLst>
          </p:cNvPr>
          <p:cNvSpPr>
            <a:spLocks noGrp="1"/>
          </p:cNvSpPr>
          <p:nvPr>
            <p:ph type="title"/>
          </p:nvPr>
        </p:nvSpPr>
        <p:spPr/>
        <p:txBody>
          <a:bodyPr/>
          <a:lstStyle/>
          <a:p>
            <a:r>
              <a:rPr lang="en-US"/>
              <a:t>Click to edit Master title style</a:t>
            </a:r>
            <a:endParaRPr lang="de-DE"/>
          </a:p>
        </p:txBody>
      </p:sp>
      <p:sp>
        <p:nvSpPr>
          <p:cNvPr id="3" name="Inhaltsplatzhalter 2">
            <a:extLst>
              <a:ext uri="{FF2B5EF4-FFF2-40B4-BE49-F238E27FC236}">
                <a16:creationId xmlns:a16="http://schemas.microsoft.com/office/drawing/2014/main" id="{CADD7600-B411-4275-B39A-6001C6BE5CE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a:extLst>
              <a:ext uri="{FF2B5EF4-FFF2-40B4-BE49-F238E27FC236}">
                <a16:creationId xmlns:a16="http://schemas.microsoft.com/office/drawing/2014/main" id="{4E472F5F-715D-405B-B4A3-15421E168F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umsplatzhalter 4">
            <a:extLst>
              <a:ext uri="{FF2B5EF4-FFF2-40B4-BE49-F238E27FC236}">
                <a16:creationId xmlns:a16="http://schemas.microsoft.com/office/drawing/2014/main" id="{16A98826-BD4F-4A23-BC89-5F76A26E39DD}"/>
              </a:ext>
            </a:extLst>
          </p:cNvPr>
          <p:cNvSpPr>
            <a:spLocks noGrp="1"/>
          </p:cNvSpPr>
          <p:nvPr>
            <p:ph type="dt" sz="half" idx="10"/>
          </p:nvPr>
        </p:nvSpPr>
        <p:spPr/>
        <p:txBody>
          <a:bodyPr/>
          <a:lstStyle/>
          <a:p>
            <a:fld id="{E42E2172-073E-4F12-B886-B43846F0DF2F}" type="datetime1">
              <a:rPr lang="de-DE" smtClean="0"/>
              <a:t>25.02.2018</a:t>
            </a:fld>
            <a:endParaRPr lang="de-DE"/>
          </a:p>
        </p:txBody>
      </p:sp>
      <p:sp>
        <p:nvSpPr>
          <p:cNvPr id="6" name="Fußzeilenplatzhalter 5">
            <a:extLst>
              <a:ext uri="{FF2B5EF4-FFF2-40B4-BE49-F238E27FC236}">
                <a16:creationId xmlns:a16="http://schemas.microsoft.com/office/drawing/2014/main" id="{20428F65-3B6E-4C5A-8FA7-774E6C90C9CB}"/>
              </a:ext>
            </a:extLst>
          </p:cNvPr>
          <p:cNvSpPr>
            <a:spLocks noGrp="1"/>
          </p:cNvSpPr>
          <p:nvPr>
            <p:ph type="ftr" sz="quarter" idx="11"/>
          </p:nvPr>
        </p:nvSpPr>
        <p:spPr/>
        <p:txBody>
          <a:bodyPr/>
          <a:lstStyle/>
          <a:p>
            <a:r>
              <a:rPr lang="de-DE"/>
              <a:t>Deploy Christmas</a:t>
            </a:r>
          </a:p>
        </p:txBody>
      </p:sp>
      <p:sp>
        <p:nvSpPr>
          <p:cNvPr id="7" name="Foliennummernplatzhalter 6">
            <a:extLst>
              <a:ext uri="{FF2B5EF4-FFF2-40B4-BE49-F238E27FC236}">
                <a16:creationId xmlns:a16="http://schemas.microsoft.com/office/drawing/2014/main" id="{500B5286-258E-4337-8B63-8803EFFF5B55}"/>
              </a:ext>
            </a:extLst>
          </p:cNvPr>
          <p:cNvSpPr>
            <a:spLocks noGrp="1"/>
          </p:cNvSpPr>
          <p:nvPr>
            <p:ph type="sldNum" sz="quarter" idx="12"/>
          </p:nvPr>
        </p:nvSpPr>
        <p:spPr/>
        <p:txBody>
          <a:bodyPr/>
          <a:lstStyle/>
          <a:p>
            <a:fld id="{EC4199FD-2E7C-41C7-A81B-1AFEDD0F02BC}" type="slidenum">
              <a:rPr lang="de-DE" smtClean="0"/>
              <a:t>‹#›</a:t>
            </a:fld>
            <a:endParaRPr lang="de-DE"/>
          </a:p>
        </p:txBody>
      </p:sp>
      <p:pic>
        <p:nvPicPr>
          <p:cNvPr id="9" name="Picture 8" descr="A close up of a sign&#10;&#10;Description generated with very high confidence">
            <a:extLst>
              <a:ext uri="{FF2B5EF4-FFF2-40B4-BE49-F238E27FC236}">
                <a16:creationId xmlns:a16="http://schemas.microsoft.com/office/drawing/2014/main" id="{0A845944-F0FA-40A8-817F-72A9965C82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51738" y="331841"/>
            <a:ext cx="2702062" cy="1392129"/>
          </a:xfrm>
          <a:prstGeom prst="rect">
            <a:avLst/>
          </a:prstGeom>
        </p:spPr>
      </p:pic>
    </p:spTree>
    <p:extLst>
      <p:ext uri="{BB962C8B-B14F-4D97-AF65-F5344CB8AC3E}">
        <p14:creationId xmlns:p14="http://schemas.microsoft.com/office/powerpoint/2010/main" val="2727401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A12BAD-C9E0-465F-A19A-513D3C159256}"/>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platzhalter 2">
            <a:extLst>
              <a:ext uri="{FF2B5EF4-FFF2-40B4-BE49-F238E27FC236}">
                <a16:creationId xmlns:a16="http://schemas.microsoft.com/office/drawing/2014/main" id="{CCCB2CA9-84BA-4AF9-912D-C89A261E88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Inhaltsplatzhalter 3">
            <a:extLst>
              <a:ext uri="{FF2B5EF4-FFF2-40B4-BE49-F238E27FC236}">
                <a16:creationId xmlns:a16="http://schemas.microsoft.com/office/drawing/2014/main" id="{CDE74943-D4BA-4EF8-AED0-9812FECFDEE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platzhalter 4">
            <a:extLst>
              <a:ext uri="{FF2B5EF4-FFF2-40B4-BE49-F238E27FC236}">
                <a16:creationId xmlns:a16="http://schemas.microsoft.com/office/drawing/2014/main" id="{E103E28C-EEB8-4168-918E-8F1680EFFB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Inhaltsplatzhalter 5">
            <a:extLst>
              <a:ext uri="{FF2B5EF4-FFF2-40B4-BE49-F238E27FC236}">
                <a16:creationId xmlns:a16="http://schemas.microsoft.com/office/drawing/2014/main" id="{4A934725-9B64-44EC-A7BC-B302B1DA73C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umsplatzhalter 6">
            <a:extLst>
              <a:ext uri="{FF2B5EF4-FFF2-40B4-BE49-F238E27FC236}">
                <a16:creationId xmlns:a16="http://schemas.microsoft.com/office/drawing/2014/main" id="{8D978A6D-9CD3-4172-B784-FF31824440EF}"/>
              </a:ext>
            </a:extLst>
          </p:cNvPr>
          <p:cNvSpPr>
            <a:spLocks noGrp="1"/>
          </p:cNvSpPr>
          <p:nvPr>
            <p:ph type="dt" sz="half" idx="10"/>
          </p:nvPr>
        </p:nvSpPr>
        <p:spPr/>
        <p:txBody>
          <a:bodyPr/>
          <a:lstStyle/>
          <a:p>
            <a:fld id="{BF7DAA22-8B0C-45B6-B1DF-56C5DBA5AFF7}" type="datetime1">
              <a:rPr lang="de-DE" smtClean="0"/>
              <a:t>25.02.2018</a:t>
            </a:fld>
            <a:endParaRPr lang="de-DE"/>
          </a:p>
        </p:txBody>
      </p:sp>
      <p:sp>
        <p:nvSpPr>
          <p:cNvPr id="8" name="Fußzeilenplatzhalter 7">
            <a:extLst>
              <a:ext uri="{FF2B5EF4-FFF2-40B4-BE49-F238E27FC236}">
                <a16:creationId xmlns:a16="http://schemas.microsoft.com/office/drawing/2014/main" id="{046E801F-8989-4063-9B8C-087F86943068}"/>
              </a:ext>
            </a:extLst>
          </p:cNvPr>
          <p:cNvSpPr>
            <a:spLocks noGrp="1"/>
          </p:cNvSpPr>
          <p:nvPr>
            <p:ph type="ftr" sz="quarter" idx="11"/>
          </p:nvPr>
        </p:nvSpPr>
        <p:spPr/>
        <p:txBody>
          <a:bodyPr/>
          <a:lstStyle/>
          <a:p>
            <a:r>
              <a:rPr lang="de-DE"/>
              <a:t>Deploy Christmas</a:t>
            </a:r>
          </a:p>
        </p:txBody>
      </p:sp>
      <p:sp>
        <p:nvSpPr>
          <p:cNvPr id="9" name="Foliennummernplatzhalter 8">
            <a:extLst>
              <a:ext uri="{FF2B5EF4-FFF2-40B4-BE49-F238E27FC236}">
                <a16:creationId xmlns:a16="http://schemas.microsoft.com/office/drawing/2014/main" id="{408D950C-B6E8-48BC-957F-C34863C262A2}"/>
              </a:ext>
            </a:extLst>
          </p:cNvPr>
          <p:cNvSpPr>
            <a:spLocks noGrp="1"/>
          </p:cNvSpPr>
          <p:nvPr>
            <p:ph type="sldNum" sz="quarter" idx="12"/>
          </p:nvPr>
        </p:nvSpPr>
        <p:spPr/>
        <p:txBody>
          <a:bodyPr/>
          <a:lstStyle/>
          <a:p>
            <a:fld id="{EC4199FD-2E7C-41C7-A81B-1AFEDD0F02BC}" type="slidenum">
              <a:rPr lang="de-DE" smtClean="0"/>
              <a:t>‹#›</a:t>
            </a:fld>
            <a:endParaRPr lang="de-DE"/>
          </a:p>
        </p:txBody>
      </p:sp>
      <p:pic>
        <p:nvPicPr>
          <p:cNvPr id="12" name="Picture 11" descr="A close up of a sign&#10;&#10;Description generated with very high confidence">
            <a:extLst>
              <a:ext uri="{FF2B5EF4-FFF2-40B4-BE49-F238E27FC236}">
                <a16:creationId xmlns:a16="http://schemas.microsoft.com/office/drawing/2014/main" id="{096ECE04-1453-41B5-B7A9-EAA081DB299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51738" y="331841"/>
            <a:ext cx="2702062" cy="1392129"/>
          </a:xfrm>
          <a:prstGeom prst="rect">
            <a:avLst/>
          </a:prstGeom>
        </p:spPr>
      </p:pic>
    </p:spTree>
    <p:extLst>
      <p:ext uri="{BB962C8B-B14F-4D97-AF65-F5344CB8AC3E}">
        <p14:creationId xmlns:p14="http://schemas.microsoft.com/office/powerpoint/2010/main" val="461438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250768-2930-4D90-96DF-714F428E9BF6}"/>
              </a:ext>
            </a:extLst>
          </p:cNvPr>
          <p:cNvSpPr>
            <a:spLocks noGrp="1"/>
          </p:cNvSpPr>
          <p:nvPr>
            <p:ph type="title"/>
          </p:nvPr>
        </p:nvSpPr>
        <p:spPr/>
        <p:txBody>
          <a:bodyPr/>
          <a:lstStyle/>
          <a:p>
            <a:r>
              <a:rPr lang="en-US"/>
              <a:t>Click to edit Master title style</a:t>
            </a:r>
            <a:endParaRPr lang="de-DE"/>
          </a:p>
        </p:txBody>
      </p:sp>
      <p:sp>
        <p:nvSpPr>
          <p:cNvPr id="3" name="Datumsplatzhalter 2">
            <a:extLst>
              <a:ext uri="{FF2B5EF4-FFF2-40B4-BE49-F238E27FC236}">
                <a16:creationId xmlns:a16="http://schemas.microsoft.com/office/drawing/2014/main" id="{8F054451-3381-4EDE-BC01-842A20787093}"/>
              </a:ext>
            </a:extLst>
          </p:cNvPr>
          <p:cNvSpPr>
            <a:spLocks noGrp="1"/>
          </p:cNvSpPr>
          <p:nvPr>
            <p:ph type="dt" sz="half" idx="10"/>
          </p:nvPr>
        </p:nvSpPr>
        <p:spPr/>
        <p:txBody>
          <a:bodyPr/>
          <a:lstStyle/>
          <a:p>
            <a:fld id="{E8E521B9-21AD-4309-B7CF-0B27FD850F88}" type="datetime1">
              <a:rPr lang="de-DE" smtClean="0"/>
              <a:t>25.02.2018</a:t>
            </a:fld>
            <a:endParaRPr lang="de-DE"/>
          </a:p>
        </p:txBody>
      </p:sp>
      <p:sp>
        <p:nvSpPr>
          <p:cNvPr id="4" name="Fußzeilenplatzhalter 3">
            <a:extLst>
              <a:ext uri="{FF2B5EF4-FFF2-40B4-BE49-F238E27FC236}">
                <a16:creationId xmlns:a16="http://schemas.microsoft.com/office/drawing/2014/main" id="{A2FA0207-34FA-4856-AABE-F14D2387B934}"/>
              </a:ext>
            </a:extLst>
          </p:cNvPr>
          <p:cNvSpPr>
            <a:spLocks noGrp="1"/>
          </p:cNvSpPr>
          <p:nvPr>
            <p:ph type="ftr" sz="quarter" idx="11"/>
          </p:nvPr>
        </p:nvSpPr>
        <p:spPr/>
        <p:txBody>
          <a:bodyPr/>
          <a:lstStyle/>
          <a:p>
            <a:r>
              <a:rPr lang="de-DE"/>
              <a:t>Deploy Christmas</a:t>
            </a:r>
          </a:p>
        </p:txBody>
      </p:sp>
      <p:sp>
        <p:nvSpPr>
          <p:cNvPr id="5" name="Foliennummernplatzhalter 4">
            <a:extLst>
              <a:ext uri="{FF2B5EF4-FFF2-40B4-BE49-F238E27FC236}">
                <a16:creationId xmlns:a16="http://schemas.microsoft.com/office/drawing/2014/main" id="{D711B287-9343-45AC-95A9-3D714B121D88}"/>
              </a:ext>
            </a:extLst>
          </p:cNvPr>
          <p:cNvSpPr>
            <a:spLocks noGrp="1"/>
          </p:cNvSpPr>
          <p:nvPr>
            <p:ph type="sldNum" sz="quarter" idx="12"/>
          </p:nvPr>
        </p:nvSpPr>
        <p:spPr/>
        <p:txBody>
          <a:bodyPr/>
          <a:lstStyle/>
          <a:p>
            <a:fld id="{EC4199FD-2E7C-41C7-A81B-1AFEDD0F02BC}" type="slidenum">
              <a:rPr lang="de-DE" smtClean="0"/>
              <a:t>‹#›</a:t>
            </a:fld>
            <a:endParaRPr lang="de-DE"/>
          </a:p>
        </p:txBody>
      </p:sp>
      <p:pic>
        <p:nvPicPr>
          <p:cNvPr id="7" name="Picture 6" descr="A close up of a sign&#10;&#10;Description generated with very high confidence">
            <a:extLst>
              <a:ext uri="{FF2B5EF4-FFF2-40B4-BE49-F238E27FC236}">
                <a16:creationId xmlns:a16="http://schemas.microsoft.com/office/drawing/2014/main" id="{C5EF68E5-3A34-426D-B283-E06F753A90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51738" y="331841"/>
            <a:ext cx="2702062" cy="1392129"/>
          </a:xfrm>
          <a:prstGeom prst="rect">
            <a:avLst/>
          </a:prstGeom>
        </p:spPr>
      </p:pic>
    </p:spTree>
    <p:extLst>
      <p:ext uri="{BB962C8B-B14F-4D97-AF65-F5344CB8AC3E}">
        <p14:creationId xmlns:p14="http://schemas.microsoft.com/office/powerpoint/2010/main" val="75732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5B32CD8-5577-4F1F-A2FB-272269FBEBB2}"/>
              </a:ext>
            </a:extLst>
          </p:cNvPr>
          <p:cNvSpPr>
            <a:spLocks noGrp="1"/>
          </p:cNvSpPr>
          <p:nvPr>
            <p:ph type="dt" sz="half" idx="10"/>
          </p:nvPr>
        </p:nvSpPr>
        <p:spPr/>
        <p:txBody>
          <a:bodyPr/>
          <a:lstStyle/>
          <a:p>
            <a:fld id="{FE3C7DAE-D66A-4092-B86F-77D15F07C7E4}" type="datetime1">
              <a:rPr lang="de-DE" smtClean="0"/>
              <a:t>25.02.2018</a:t>
            </a:fld>
            <a:endParaRPr lang="de-DE"/>
          </a:p>
        </p:txBody>
      </p:sp>
      <p:sp>
        <p:nvSpPr>
          <p:cNvPr id="3" name="Fußzeilenplatzhalter 2">
            <a:extLst>
              <a:ext uri="{FF2B5EF4-FFF2-40B4-BE49-F238E27FC236}">
                <a16:creationId xmlns:a16="http://schemas.microsoft.com/office/drawing/2014/main" id="{507CBB88-7D92-44B3-870C-74C27C658C5C}"/>
              </a:ext>
            </a:extLst>
          </p:cNvPr>
          <p:cNvSpPr>
            <a:spLocks noGrp="1"/>
          </p:cNvSpPr>
          <p:nvPr>
            <p:ph type="ftr" sz="quarter" idx="11"/>
          </p:nvPr>
        </p:nvSpPr>
        <p:spPr/>
        <p:txBody>
          <a:bodyPr/>
          <a:lstStyle/>
          <a:p>
            <a:r>
              <a:rPr lang="de-DE"/>
              <a:t>Deploy Christmas</a:t>
            </a:r>
          </a:p>
        </p:txBody>
      </p:sp>
      <p:sp>
        <p:nvSpPr>
          <p:cNvPr id="4" name="Foliennummernplatzhalter 3">
            <a:extLst>
              <a:ext uri="{FF2B5EF4-FFF2-40B4-BE49-F238E27FC236}">
                <a16:creationId xmlns:a16="http://schemas.microsoft.com/office/drawing/2014/main" id="{D0E3B48B-8C56-44BD-B11C-D4F2DCD6DB9B}"/>
              </a:ext>
            </a:extLst>
          </p:cNvPr>
          <p:cNvSpPr>
            <a:spLocks noGrp="1"/>
          </p:cNvSpPr>
          <p:nvPr>
            <p:ph type="sldNum" sz="quarter" idx="12"/>
          </p:nvPr>
        </p:nvSpPr>
        <p:spPr/>
        <p:txBody>
          <a:bodyPr/>
          <a:lstStyle/>
          <a:p>
            <a:fld id="{EC4199FD-2E7C-41C7-A81B-1AFEDD0F02BC}" type="slidenum">
              <a:rPr lang="de-DE" smtClean="0"/>
              <a:t>‹#›</a:t>
            </a:fld>
            <a:endParaRPr lang="de-DE"/>
          </a:p>
        </p:txBody>
      </p:sp>
    </p:spTree>
    <p:extLst>
      <p:ext uri="{BB962C8B-B14F-4D97-AF65-F5344CB8AC3E}">
        <p14:creationId xmlns:p14="http://schemas.microsoft.com/office/powerpoint/2010/main" val="916136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31F393-2C82-4429-82B4-63C9913EAE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Inhaltsplatzhalter 2">
            <a:extLst>
              <a:ext uri="{FF2B5EF4-FFF2-40B4-BE49-F238E27FC236}">
                <a16:creationId xmlns:a16="http://schemas.microsoft.com/office/drawing/2014/main" id="{173889FE-586C-49FA-8DF5-55EC90783EA7}"/>
              </a:ext>
            </a:extLst>
          </p:cNvPr>
          <p:cNvSpPr>
            <a:spLocks noGrp="1"/>
          </p:cNvSpPr>
          <p:nvPr>
            <p:ph idx="1"/>
          </p:nvPr>
        </p:nvSpPr>
        <p:spPr>
          <a:xfrm>
            <a:off x="5183188" y="2049462"/>
            <a:ext cx="6172200" cy="38115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platzhalter 3">
            <a:extLst>
              <a:ext uri="{FF2B5EF4-FFF2-40B4-BE49-F238E27FC236}">
                <a16:creationId xmlns:a16="http://schemas.microsoft.com/office/drawing/2014/main" id="{5124A7F5-C8D4-4F00-8B76-0C9E23F3F4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umsplatzhalter 4">
            <a:extLst>
              <a:ext uri="{FF2B5EF4-FFF2-40B4-BE49-F238E27FC236}">
                <a16:creationId xmlns:a16="http://schemas.microsoft.com/office/drawing/2014/main" id="{1AD7BD2D-040F-4981-A201-AAD49C3C7936}"/>
              </a:ext>
            </a:extLst>
          </p:cNvPr>
          <p:cNvSpPr>
            <a:spLocks noGrp="1"/>
          </p:cNvSpPr>
          <p:nvPr>
            <p:ph type="dt" sz="half" idx="10"/>
          </p:nvPr>
        </p:nvSpPr>
        <p:spPr/>
        <p:txBody>
          <a:bodyPr/>
          <a:lstStyle/>
          <a:p>
            <a:fld id="{2B8383A9-53B2-43BD-8D6F-6423125336B7}" type="datetime1">
              <a:rPr lang="de-DE" smtClean="0"/>
              <a:t>25.02.2018</a:t>
            </a:fld>
            <a:endParaRPr lang="de-DE"/>
          </a:p>
        </p:txBody>
      </p:sp>
      <p:sp>
        <p:nvSpPr>
          <p:cNvPr id="6" name="Fußzeilenplatzhalter 5">
            <a:extLst>
              <a:ext uri="{FF2B5EF4-FFF2-40B4-BE49-F238E27FC236}">
                <a16:creationId xmlns:a16="http://schemas.microsoft.com/office/drawing/2014/main" id="{E8F33676-4564-49D1-8C11-39CE974A116A}"/>
              </a:ext>
            </a:extLst>
          </p:cNvPr>
          <p:cNvSpPr>
            <a:spLocks noGrp="1"/>
          </p:cNvSpPr>
          <p:nvPr>
            <p:ph type="ftr" sz="quarter" idx="11"/>
          </p:nvPr>
        </p:nvSpPr>
        <p:spPr/>
        <p:txBody>
          <a:bodyPr/>
          <a:lstStyle/>
          <a:p>
            <a:r>
              <a:rPr lang="de-DE"/>
              <a:t>Deploy Christmas</a:t>
            </a:r>
          </a:p>
        </p:txBody>
      </p:sp>
      <p:sp>
        <p:nvSpPr>
          <p:cNvPr id="7" name="Foliennummernplatzhalter 6">
            <a:extLst>
              <a:ext uri="{FF2B5EF4-FFF2-40B4-BE49-F238E27FC236}">
                <a16:creationId xmlns:a16="http://schemas.microsoft.com/office/drawing/2014/main" id="{9F9D00ED-7049-4445-B8CE-A66A7E7F3C80}"/>
              </a:ext>
            </a:extLst>
          </p:cNvPr>
          <p:cNvSpPr>
            <a:spLocks noGrp="1"/>
          </p:cNvSpPr>
          <p:nvPr>
            <p:ph type="sldNum" sz="quarter" idx="12"/>
          </p:nvPr>
        </p:nvSpPr>
        <p:spPr/>
        <p:txBody>
          <a:bodyPr/>
          <a:lstStyle/>
          <a:p>
            <a:fld id="{EC4199FD-2E7C-41C7-A81B-1AFEDD0F02BC}" type="slidenum">
              <a:rPr lang="de-DE" smtClean="0"/>
              <a:t>‹#›</a:t>
            </a:fld>
            <a:endParaRPr lang="de-DE"/>
          </a:p>
        </p:txBody>
      </p:sp>
      <p:pic>
        <p:nvPicPr>
          <p:cNvPr id="9" name="Picture 8" descr="A close up of a sign&#10;&#10;Description generated with very high confidence">
            <a:extLst>
              <a:ext uri="{FF2B5EF4-FFF2-40B4-BE49-F238E27FC236}">
                <a16:creationId xmlns:a16="http://schemas.microsoft.com/office/drawing/2014/main" id="{062AB723-0AC0-490C-B293-93CC55B920E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51738" y="331841"/>
            <a:ext cx="2702062" cy="1392129"/>
          </a:xfrm>
          <a:prstGeom prst="rect">
            <a:avLst/>
          </a:prstGeom>
        </p:spPr>
      </p:pic>
    </p:spTree>
    <p:extLst>
      <p:ext uri="{BB962C8B-B14F-4D97-AF65-F5344CB8AC3E}">
        <p14:creationId xmlns:p14="http://schemas.microsoft.com/office/powerpoint/2010/main" val="215232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B0E575AD-CB77-4232-86C5-F7EF49AFF759}"/>
              </a:ext>
            </a:extLst>
          </p:cNvPr>
          <p:cNvSpPr/>
          <p:nvPr userDrawn="1"/>
        </p:nvSpPr>
        <p:spPr>
          <a:xfrm>
            <a:off x="0" y="6290442"/>
            <a:ext cx="12192000" cy="567558"/>
          </a:xfrm>
          <a:prstGeom prst="rect">
            <a:avLst/>
          </a:prstGeom>
          <a:solidFill>
            <a:srgbClr val="0381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platzhalter 1">
            <a:extLst>
              <a:ext uri="{FF2B5EF4-FFF2-40B4-BE49-F238E27FC236}">
                <a16:creationId xmlns:a16="http://schemas.microsoft.com/office/drawing/2014/main" id="{1C27DCF7-C4F3-40A8-BE7C-02DD729EF3F3}"/>
              </a:ext>
            </a:extLst>
          </p:cNvPr>
          <p:cNvSpPr>
            <a:spLocks noGrp="1"/>
          </p:cNvSpPr>
          <p:nvPr>
            <p:ph type="title"/>
          </p:nvPr>
        </p:nvSpPr>
        <p:spPr>
          <a:xfrm>
            <a:off x="838200" y="365125"/>
            <a:ext cx="7517524"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34BCF7FB-4ED7-46E0-BFE0-D2D9C82A23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04ED807-31AA-4116-BC0A-D612AD8D20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511110B1-5D0A-49F0-9940-964C42EA8456}" type="datetime1">
              <a:rPr lang="de-DE" smtClean="0"/>
              <a:pPr/>
              <a:t>25.02.2018</a:t>
            </a:fld>
            <a:endParaRPr lang="de-DE" dirty="0"/>
          </a:p>
        </p:txBody>
      </p:sp>
      <p:sp>
        <p:nvSpPr>
          <p:cNvPr id="5" name="Fußzeilenplatzhalter 4">
            <a:extLst>
              <a:ext uri="{FF2B5EF4-FFF2-40B4-BE49-F238E27FC236}">
                <a16:creationId xmlns:a16="http://schemas.microsoft.com/office/drawing/2014/main" id="{083EF368-6698-45EE-8280-351B4A70A9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r>
              <a:rPr lang="de-DE" dirty="0"/>
              <a:t>Azure </a:t>
            </a:r>
            <a:r>
              <a:rPr lang="de-DE" dirty="0" err="1"/>
              <a:t>Meetup</a:t>
            </a:r>
            <a:r>
              <a:rPr lang="de-DE" dirty="0"/>
              <a:t> Bonn</a:t>
            </a:r>
          </a:p>
        </p:txBody>
      </p:sp>
      <p:sp>
        <p:nvSpPr>
          <p:cNvPr id="6" name="Foliennummernplatzhalter 5">
            <a:extLst>
              <a:ext uri="{FF2B5EF4-FFF2-40B4-BE49-F238E27FC236}">
                <a16:creationId xmlns:a16="http://schemas.microsoft.com/office/drawing/2014/main" id="{6938F58B-32F8-45E2-A1F5-2B64A0350A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EC4199FD-2E7C-41C7-A81B-1AFEDD0F02BC}" type="slidenum">
              <a:rPr lang="de-DE" smtClean="0"/>
              <a:pPr/>
              <a:t>‹#›</a:t>
            </a:fld>
            <a:endParaRPr lang="de-DE"/>
          </a:p>
        </p:txBody>
      </p:sp>
    </p:spTree>
    <p:extLst>
      <p:ext uri="{BB962C8B-B14F-4D97-AF65-F5344CB8AC3E}">
        <p14:creationId xmlns:p14="http://schemas.microsoft.com/office/powerpoint/2010/main" val="3984262791"/>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emf"/><Relationship Id="rId7" Type="http://schemas.openxmlformats.org/officeDocument/2006/relationships/image" Target="../media/image13.png"/><Relationship Id="rId2" Type="http://schemas.openxmlformats.org/officeDocument/2006/relationships/image" Target="../media/image18.emf"/><Relationship Id="rId1" Type="http://schemas.openxmlformats.org/officeDocument/2006/relationships/slideLayout" Target="../slideLayouts/slideLayout3.xml"/><Relationship Id="rId6" Type="http://schemas.openxmlformats.org/officeDocument/2006/relationships/image" Target="../media/image21.emf"/><Relationship Id="rId5" Type="http://schemas.openxmlformats.org/officeDocument/2006/relationships/image" Target="../media/image22.png"/><Relationship Id="rId4" Type="http://schemas.openxmlformats.org/officeDocument/2006/relationships/image" Target="../media/image20.emf"/></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20.emf"/><Relationship Id="rId5" Type="http://schemas.openxmlformats.org/officeDocument/2006/relationships/image" Target="../media/image18.emf"/><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image" Target="../media/image6.JPG"/><Relationship Id="rId7" Type="http://schemas.openxmlformats.org/officeDocument/2006/relationships/hyperlink" Target="mailto:Fabian.flanhardt@ceterion.com" TargetMode="External"/><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hyperlink" Target="mailto:fabian.flanhardt@outlook.com"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3.png"/><Relationship Id="rId7" Type="http://schemas.openxmlformats.org/officeDocument/2006/relationships/image" Target="../media/image17.emf"/><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emf"/><Relationship Id="rId4" Type="http://schemas.openxmlformats.org/officeDocument/2006/relationships/image" Target="../media/image20.emf"/></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0.emf"/><Relationship Id="rId7" Type="http://schemas.openxmlformats.org/officeDocument/2006/relationships/image" Target="../media/image17.emf"/><Relationship Id="rId2"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9.emf"/><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9.emf"/><Relationship Id="rId1" Type="http://schemas.openxmlformats.org/officeDocument/2006/relationships/slideLayout" Target="../slideLayouts/slideLayout3.xml"/><Relationship Id="rId5" Type="http://schemas.openxmlformats.org/officeDocument/2006/relationships/hyperlink" Target="https://docs.microsoft.com/en-us/azure/architecture/best-practices/naming-conventions" TargetMode="Externa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88BC16C-5F56-4690-A0F3-275FC57E775E}"/>
              </a:ext>
            </a:extLst>
          </p:cNvPr>
          <p:cNvSpPr>
            <a:spLocks noGrp="1"/>
          </p:cNvSpPr>
          <p:nvPr>
            <p:ph type="subTitle" idx="1"/>
          </p:nvPr>
        </p:nvSpPr>
        <p:spPr/>
        <p:txBody>
          <a:bodyPr/>
          <a:lstStyle/>
          <a:p>
            <a:r>
              <a:rPr lang="en-US" dirty="0"/>
              <a:t>Azure Resource Template Tricks</a:t>
            </a:r>
          </a:p>
        </p:txBody>
      </p:sp>
      <p:sp>
        <p:nvSpPr>
          <p:cNvPr id="3" name="Footer Placeholder 2">
            <a:extLst>
              <a:ext uri="{FF2B5EF4-FFF2-40B4-BE49-F238E27FC236}">
                <a16:creationId xmlns:a16="http://schemas.microsoft.com/office/drawing/2014/main" id="{C4712320-D001-42B0-B9A1-C2819539956B}"/>
              </a:ext>
            </a:extLst>
          </p:cNvPr>
          <p:cNvSpPr>
            <a:spLocks noGrp="1"/>
          </p:cNvSpPr>
          <p:nvPr>
            <p:ph type="ftr" sz="quarter" idx="11"/>
          </p:nvPr>
        </p:nvSpPr>
        <p:spPr/>
        <p:txBody>
          <a:bodyPr/>
          <a:lstStyle/>
          <a:p>
            <a:endParaRPr lang="de-DE" dirty="0"/>
          </a:p>
        </p:txBody>
      </p:sp>
      <p:sp>
        <p:nvSpPr>
          <p:cNvPr id="4" name="Slide Number Placeholder 3">
            <a:extLst>
              <a:ext uri="{FF2B5EF4-FFF2-40B4-BE49-F238E27FC236}">
                <a16:creationId xmlns:a16="http://schemas.microsoft.com/office/drawing/2014/main" id="{6532BD1B-993C-44F2-A276-EB87FBD33B42}"/>
              </a:ext>
            </a:extLst>
          </p:cNvPr>
          <p:cNvSpPr>
            <a:spLocks noGrp="1"/>
          </p:cNvSpPr>
          <p:nvPr>
            <p:ph type="sldNum" sz="quarter" idx="12"/>
          </p:nvPr>
        </p:nvSpPr>
        <p:spPr/>
        <p:txBody>
          <a:bodyPr/>
          <a:lstStyle/>
          <a:p>
            <a:fld id="{EC4199FD-2E7C-41C7-A81B-1AFEDD0F02BC}" type="slidenum">
              <a:rPr lang="de-DE" smtClean="0"/>
              <a:pPr/>
              <a:t>1</a:t>
            </a:fld>
            <a:endParaRPr lang="de-DE"/>
          </a:p>
        </p:txBody>
      </p:sp>
    </p:spTree>
    <p:extLst>
      <p:ext uri="{BB962C8B-B14F-4D97-AF65-F5344CB8AC3E}">
        <p14:creationId xmlns:p14="http://schemas.microsoft.com/office/powerpoint/2010/main" val="4294653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14DA6D-FE59-490A-9004-62DF38B2D936}"/>
              </a:ext>
            </a:extLst>
          </p:cNvPr>
          <p:cNvSpPr>
            <a:spLocks noGrp="1"/>
          </p:cNvSpPr>
          <p:nvPr>
            <p:ph type="title"/>
          </p:nvPr>
        </p:nvSpPr>
        <p:spPr>
          <a:xfrm>
            <a:off x="0" y="2766218"/>
            <a:ext cx="12192000" cy="1325563"/>
          </a:xfrm>
        </p:spPr>
        <p:txBody>
          <a:bodyPr>
            <a:normAutofit/>
          </a:bodyPr>
          <a:lstStyle/>
          <a:p>
            <a:pPr algn="ctr"/>
            <a:r>
              <a:rPr lang="de-DE" sz="8800" dirty="0"/>
              <a:t>Hands On!</a:t>
            </a:r>
          </a:p>
        </p:txBody>
      </p:sp>
      <p:sp>
        <p:nvSpPr>
          <p:cNvPr id="4" name="Fußzeilenplatzhalter 3">
            <a:extLst>
              <a:ext uri="{FF2B5EF4-FFF2-40B4-BE49-F238E27FC236}">
                <a16:creationId xmlns:a16="http://schemas.microsoft.com/office/drawing/2014/main" id="{EAAA7E8D-7422-4D87-A4CD-DA509BDDF5DC}"/>
              </a:ext>
            </a:extLst>
          </p:cNvPr>
          <p:cNvSpPr>
            <a:spLocks noGrp="1"/>
          </p:cNvSpPr>
          <p:nvPr>
            <p:ph type="ftr" sz="quarter" idx="11"/>
          </p:nvPr>
        </p:nvSpPr>
        <p:spPr/>
        <p:txBody>
          <a:bodyPr/>
          <a:lstStyle/>
          <a:p>
            <a:r>
              <a:rPr lang="de-DE" dirty="0"/>
              <a:t>Deploy Christmas </a:t>
            </a:r>
          </a:p>
          <a:p>
            <a:r>
              <a:rPr lang="de-DE" dirty="0"/>
              <a:t> 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34D2BEEB-B9A2-4D14-85A6-544FCED20DD5}"/>
              </a:ext>
            </a:extLst>
          </p:cNvPr>
          <p:cNvSpPr>
            <a:spLocks noGrp="1"/>
          </p:cNvSpPr>
          <p:nvPr>
            <p:ph type="sldNum" sz="quarter" idx="12"/>
          </p:nvPr>
        </p:nvSpPr>
        <p:spPr/>
        <p:txBody>
          <a:bodyPr/>
          <a:lstStyle/>
          <a:p>
            <a:fld id="{EC4199FD-2E7C-41C7-A81B-1AFEDD0F02BC}" type="slidenum">
              <a:rPr lang="de-DE" smtClean="0"/>
              <a:t>10</a:t>
            </a:fld>
            <a:endParaRPr lang="de-DE"/>
          </a:p>
        </p:txBody>
      </p:sp>
    </p:spTree>
    <p:extLst>
      <p:ext uri="{BB962C8B-B14F-4D97-AF65-F5344CB8AC3E}">
        <p14:creationId xmlns:p14="http://schemas.microsoft.com/office/powerpoint/2010/main" val="1983487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84E26-A488-44A7-A9E6-0A423EFC52B9}"/>
              </a:ext>
            </a:extLst>
          </p:cNvPr>
          <p:cNvSpPr>
            <a:spLocks noGrp="1"/>
          </p:cNvSpPr>
          <p:nvPr>
            <p:ph type="title"/>
          </p:nvPr>
        </p:nvSpPr>
        <p:spPr>
          <a:xfrm>
            <a:off x="838200" y="365125"/>
            <a:ext cx="7902388" cy="1325563"/>
          </a:xfrm>
        </p:spPr>
        <p:txBody>
          <a:bodyPr/>
          <a:lstStyle/>
          <a:p>
            <a:r>
              <a:rPr lang="de-DE" dirty="0"/>
              <a:t>Infrastructure </a:t>
            </a:r>
            <a:r>
              <a:rPr lang="de-DE" dirty="0" err="1"/>
              <a:t>Deployment</a:t>
            </a:r>
            <a:r>
              <a:rPr lang="de-DE" dirty="0"/>
              <a:t> - </a:t>
            </a:r>
            <a:r>
              <a:rPr lang="de-DE" dirty="0" err="1"/>
              <a:t>Overview</a:t>
            </a:r>
            <a:endParaRPr lang="de-DE" dirty="0"/>
          </a:p>
        </p:txBody>
      </p:sp>
      <p:sp>
        <p:nvSpPr>
          <p:cNvPr id="4" name="Fußzeilenplatzhalter 3">
            <a:extLst>
              <a:ext uri="{FF2B5EF4-FFF2-40B4-BE49-F238E27FC236}">
                <a16:creationId xmlns:a16="http://schemas.microsoft.com/office/drawing/2014/main" id="{843E194F-2B10-423F-8040-41EEF10C1B45}"/>
              </a:ext>
            </a:extLst>
          </p:cNvPr>
          <p:cNvSpPr>
            <a:spLocks noGrp="1"/>
          </p:cNvSpPr>
          <p:nvPr>
            <p:ph type="ftr" sz="quarter" idx="11"/>
          </p:nvPr>
        </p:nvSpPr>
        <p:spPr/>
        <p:txBody>
          <a:bodyPr/>
          <a:lstStyle/>
          <a:p>
            <a:r>
              <a:rPr lang="de-DE" dirty="0"/>
              <a:t>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17772B95-3B20-4904-BE53-002DF40B096F}"/>
              </a:ext>
            </a:extLst>
          </p:cNvPr>
          <p:cNvSpPr>
            <a:spLocks noGrp="1"/>
          </p:cNvSpPr>
          <p:nvPr>
            <p:ph type="sldNum" sz="quarter" idx="12"/>
          </p:nvPr>
        </p:nvSpPr>
        <p:spPr/>
        <p:txBody>
          <a:bodyPr/>
          <a:lstStyle/>
          <a:p>
            <a:fld id="{EC4199FD-2E7C-41C7-A81B-1AFEDD0F02BC}" type="slidenum">
              <a:rPr lang="de-DE" smtClean="0"/>
              <a:t>11</a:t>
            </a:fld>
            <a:endParaRPr lang="de-DE"/>
          </a:p>
        </p:txBody>
      </p:sp>
      <p:pic>
        <p:nvPicPr>
          <p:cNvPr id="9" name="Picture 8">
            <a:extLst>
              <a:ext uri="{FF2B5EF4-FFF2-40B4-BE49-F238E27FC236}">
                <a16:creationId xmlns:a16="http://schemas.microsoft.com/office/drawing/2014/main" id="{6610EF61-EB14-4F13-AE70-B270AA2C35F0}"/>
              </a:ext>
            </a:extLst>
          </p:cNvPr>
          <p:cNvPicPr>
            <a:picLocks noChangeAspect="1"/>
          </p:cNvPicPr>
          <p:nvPr/>
        </p:nvPicPr>
        <p:blipFill>
          <a:blip r:embed="rId3"/>
          <a:stretch>
            <a:fillRect/>
          </a:stretch>
        </p:blipFill>
        <p:spPr>
          <a:xfrm>
            <a:off x="3352251" y="1919792"/>
            <a:ext cx="5487497" cy="3852134"/>
          </a:xfrm>
          <a:prstGeom prst="rect">
            <a:avLst/>
          </a:prstGeom>
        </p:spPr>
      </p:pic>
    </p:spTree>
    <p:extLst>
      <p:ext uri="{BB962C8B-B14F-4D97-AF65-F5344CB8AC3E}">
        <p14:creationId xmlns:p14="http://schemas.microsoft.com/office/powerpoint/2010/main" val="2344483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263F90AB-24C3-48C3-9074-6F43DB91278E}"/>
              </a:ext>
            </a:extLst>
          </p:cNvPr>
          <p:cNvSpPr/>
          <p:nvPr/>
        </p:nvSpPr>
        <p:spPr>
          <a:xfrm>
            <a:off x="4099647" y="3344886"/>
            <a:ext cx="2929803" cy="2411030"/>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114DA6D-FE59-490A-9004-62DF38B2D936}"/>
              </a:ext>
            </a:extLst>
          </p:cNvPr>
          <p:cNvSpPr>
            <a:spLocks noGrp="1"/>
          </p:cNvSpPr>
          <p:nvPr>
            <p:ph type="title"/>
          </p:nvPr>
        </p:nvSpPr>
        <p:spPr/>
        <p:txBody>
          <a:bodyPr/>
          <a:lstStyle/>
          <a:p>
            <a:r>
              <a:rPr lang="de-DE" dirty="0"/>
              <a:t>HA Scenarios</a:t>
            </a:r>
          </a:p>
        </p:txBody>
      </p:sp>
      <p:sp>
        <p:nvSpPr>
          <p:cNvPr id="4" name="Fußzeilenplatzhalter 3">
            <a:extLst>
              <a:ext uri="{FF2B5EF4-FFF2-40B4-BE49-F238E27FC236}">
                <a16:creationId xmlns:a16="http://schemas.microsoft.com/office/drawing/2014/main" id="{EAAA7E8D-7422-4D87-A4CD-DA509BDDF5DC}"/>
              </a:ext>
            </a:extLst>
          </p:cNvPr>
          <p:cNvSpPr>
            <a:spLocks noGrp="1"/>
          </p:cNvSpPr>
          <p:nvPr>
            <p:ph type="ftr" sz="quarter" idx="11"/>
          </p:nvPr>
        </p:nvSpPr>
        <p:spPr/>
        <p:txBody>
          <a:bodyPr/>
          <a:lstStyle/>
          <a:p>
            <a:r>
              <a:rPr lang="de-DE" dirty="0"/>
              <a:t>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34D2BEEB-B9A2-4D14-85A6-544FCED20DD5}"/>
              </a:ext>
            </a:extLst>
          </p:cNvPr>
          <p:cNvSpPr>
            <a:spLocks noGrp="1"/>
          </p:cNvSpPr>
          <p:nvPr>
            <p:ph type="sldNum" sz="quarter" idx="12"/>
          </p:nvPr>
        </p:nvSpPr>
        <p:spPr/>
        <p:txBody>
          <a:bodyPr/>
          <a:lstStyle/>
          <a:p>
            <a:fld id="{EC4199FD-2E7C-41C7-A81B-1AFEDD0F02BC}" type="slidenum">
              <a:rPr lang="de-DE" smtClean="0"/>
              <a:t>12</a:t>
            </a:fld>
            <a:endParaRPr lang="de-DE"/>
          </a:p>
        </p:txBody>
      </p:sp>
      <p:pic>
        <p:nvPicPr>
          <p:cNvPr id="11" name="Picture 10">
            <a:extLst>
              <a:ext uri="{FF2B5EF4-FFF2-40B4-BE49-F238E27FC236}">
                <a16:creationId xmlns:a16="http://schemas.microsoft.com/office/drawing/2014/main" id="{A5E4127D-2072-47FB-A885-E6D5AA13BE2D}"/>
              </a:ext>
            </a:extLst>
          </p:cNvPr>
          <p:cNvPicPr>
            <a:picLocks noChangeAspect="1"/>
          </p:cNvPicPr>
          <p:nvPr/>
        </p:nvPicPr>
        <p:blipFill>
          <a:blip r:embed="rId2"/>
          <a:stretch>
            <a:fillRect/>
          </a:stretch>
        </p:blipFill>
        <p:spPr>
          <a:xfrm>
            <a:off x="5141182" y="1986141"/>
            <a:ext cx="784072" cy="777886"/>
          </a:xfrm>
          <a:prstGeom prst="rect">
            <a:avLst/>
          </a:prstGeom>
        </p:spPr>
      </p:pic>
      <p:pic>
        <p:nvPicPr>
          <p:cNvPr id="12" name="Picture 11">
            <a:extLst>
              <a:ext uri="{FF2B5EF4-FFF2-40B4-BE49-F238E27FC236}">
                <a16:creationId xmlns:a16="http://schemas.microsoft.com/office/drawing/2014/main" id="{4553BDB5-7C84-412A-9B7E-016659ED99C3}"/>
              </a:ext>
            </a:extLst>
          </p:cNvPr>
          <p:cNvPicPr>
            <a:picLocks noChangeAspect="1"/>
          </p:cNvPicPr>
          <p:nvPr/>
        </p:nvPicPr>
        <p:blipFill>
          <a:blip r:embed="rId3"/>
          <a:stretch>
            <a:fillRect/>
          </a:stretch>
        </p:blipFill>
        <p:spPr>
          <a:xfrm>
            <a:off x="5141182" y="1172528"/>
            <a:ext cx="780290" cy="653714"/>
          </a:xfrm>
          <a:prstGeom prst="rect">
            <a:avLst/>
          </a:prstGeom>
        </p:spPr>
      </p:pic>
      <p:pic>
        <p:nvPicPr>
          <p:cNvPr id="13" name="Picture 12">
            <a:extLst>
              <a:ext uri="{FF2B5EF4-FFF2-40B4-BE49-F238E27FC236}">
                <a16:creationId xmlns:a16="http://schemas.microsoft.com/office/drawing/2014/main" id="{8BC953AD-8EAF-4EA1-8D37-9B458A06CE3F}"/>
              </a:ext>
            </a:extLst>
          </p:cNvPr>
          <p:cNvPicPr>
            <a:picLocks noChangeAspect="1"/>
          </p:cNvPicPr>
          <p:nvPr/>
        </p:nvPicPr>
        <p:blipFill>
          <a:blip r:embed="rId4"/>
          <a:stretch>
            <a:fillRect/>
          </a:stretch>
        </p:blipFill>
        <p:spPr>
          <a:xfrm>
            <a:off x="4558387" y="4661267"/>
            <a:ext cx="780290" cy="666114"/>
          </a:xfrm>
          <a:prstGeom prst="rect">
            <a:avLst/>
          </a:prstGeom>
        </p:spPr>
      </p:pic>
      <p:pic>
        <p:nvPicPr>
          <p:cNvPr id="15" name="Picture 14" descr="A picture containing electronics, display&#10;&#10;Description generated with very high confidence">
            <a:extLst>
              <a:ext uri="{FF2B5EF4-FFF2-40B4-BE49-F238E27FC236}">
                <a16:creationId xmlns:a16="http://schemas.microsoft.com/office/drawing/2014/main" id="{C82BFC57-0201-4EC8-8EB1-B1A2CD8898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8387" y="3478617"/>
            <a:ext cx="780290" cy="780290"/>
          </a:xfrm>
          <a:prstGeom prst="rect">
            <a:avLst/>
          </a:prstGeom>
        </p:spPr>
      </p:pic>
      <p:pic>
        <p:nvPicPr>
          <p:cNvPr id="16" name="Picture 15">
            <a:extLst>
              <a:ext uri="{FF2B5EF4-FFF2-40B4-BE49-F238E27FC236}">
                <a16:creationId xmlns:a16="http://schemas.microsoft.com/office/drawing/2014/main" id="{95A9AE08-4FCC-4986-A538-B8ED6E5F9047}"/>
              </a:ext>
            </a:extLst>
          </p:cNvPr>
          <p:cNvPicPr>
            <a:picLocks noChangeAspect="1"/>
          </p:cNvPicPr>
          <p:nvPr/>
        </p:nvPicPr>
        <p:blipFill>
          <a:blip r:embed="rId4"/>
          <a:stretch>
            <a:fillRect/>
          </a:stretch>
        </p:blipFill>
        <p:spPr>
          <a:xfrm>
            <a:off x="5751041" y="4661267"/>
            <a:ext cx="780290" cy="666114"/>
          </a:xfrm>
          <a:prstGeom prst="rect">
            <a:avLst/>
          </a:prstGeom>
        </p:spPr>
      </p:pic>
      <p:pic>
        <p:nvPicPr>
          <p:cNvPr id="17" name="Picture 16" descr="A picture containing electronics, display&#10;&#10;Description generated with very high confidence">
            <a:extLst>
              <a:ext uri="{FF2B5EF4-FFF2-40B4-BE49-F238E27FC236}">
                <a16:creationId xmlns:a16="http://schemas.microsoft.com/office/drawing/2014/main" id="{4D23C6D1-3489-4574-802E-667A0D1701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51041" y="3478617"/>
            <a:ext cx="780290" cy="780290"/>
          </a:xfrm>
          <a:prstGeom prst="rect">
            <a:avLst/>
          </a:prstGeom>
        </p:spPr>
      </p:pic>
      <p:sp>
        <p:nvSpPr>
          <p:cNvPr id="18" name="Rectangle 17">
            <a:extLst>
              <a:ext uri="{FF2B5EF4-FFF2-40B4-BE49-F238E27FC236}">
                <a16:creationId xmlns:a16="http://schemas.microsoft.com/office/drawing/2014/main" id="{875CB68F-5668-4071-B367-CD63F68E9218}"/>
              </a:ext>
            </a:extLst>
          </p:cNvPr>
          <p:cNvSpPr/>
          <p:nvPr/>
        </p:nvSpPr>
        <p:spPr>
          <a:xfrm>
            <a:off x="4216892" y="3112580"/>
            <a:ext cx="2636433" cy="1344500"/>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47FECC9-F635-40BA-86B0-4798F887B4F3}"/>
              </a:ext>
            </a:extLst>
          </p:cNvPr>
          <p:cNvPicPr>
            <a:picLocks noChangeAspect="1"/>
          </p:cNvPicPr>
          <p:nvPr/>
        </p:nvPicPr>
        <p:blipFill>
          <a:blip r:embed="rId6"/>
          <a:stretch>
            <a:fillRect/>
          </a:stretch>
        </p:blipFill>
        <p:spPr>
          <a:xfrm>
            <a:off x="3805237" y="2661803"/>
            <a:ext cx="823309" cy="816814"/>
          </a:xfrm>
          <a:prstGeom prst="rect">
            <a:avLst/>
          </a:prstGeom>
        </p:spPr>
      </p:pic>
      <p:cxnSp>
        <p:nvCxnSpPr>
          <p:cNvPr id="20" name="Connector: Elbow 19">
            <a:extLst>
              <a:ext uri="{FF2B5EF4-FFF2-40B4-BE49-F238E27FC236}">
                <a16:creationId xmlns:a16="http://schemas.microsoft.com/office/drawing/2014/main" id="{4D100529-22DF-488C-892B-3544B89BBCCD}"/>
              </a:ext>
            </a:extLst>
          </p:cNvPr>
          <p:cNvCxnSpPr>
            <a:cxnSpLocks/>
            <a:stCxn id="15" idx="0"/>
            <a:endCxn id="11" idx="2"/>
          </p:cNvCxnSpPr>
          <p:nvPr/>
        </p:nvCxnSpPr>
        <p:spPr>
          <a:xfrm rot="5400000" flipH="1" flipV="1">
            <a:off x="4883580" y="2828979"/>
            <a:ext cx="714590" cy="584686"/>
          </a:xfrm>
          <a:prstGeom prst="bentConnector3">
            <a:avLst>
              <a:gd name="adj1" fmla="val 32005"/>
            </a:avLst>
          </a:prstGeom>
          <a:ln w="28575"/>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5E971420-F6C1-42FD-A10D-B5EC1DA5BC76}"/>
              </a:ext>
            </a:extLst>
          </p:cNvPr>
          <p:cNvCxnSpPr>
            <a:cxnSpLocks/>
            <a:stCxn id="17" idx="0"/>
            <a:endCxn id="11" idx="2"/>
          </p:cNvCxnSpPr>
          <p:nvPr/>
        </p:nvCxnSpPr>
        <p:spPr>
          <a:xfrm rot="16200000" flipV="1">
            <a:off x="5479907" y="2817338"/>
            <a:ext cx="714590" cy="607968"/>
          </a:xfrm>
          <a:prstGeom prst="bentConnector3">
            <a:avLst>
              <a:gd name="adj1" fmla="val 32672"/>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BFCEBD0-50EF-4D9A-903F-E8855D25C2BF}"/>
              </a:ext>
            </a:extLst>
          </p:cNvPr>
          <p:cNvCxnSpPr>
            <a:stCxn id="11" idx="0"/>
            <a:endCxn id="12" idx="2"/>
          </p:cNvCxnSpPr>
          <p:nvPr/>
        </p:nvCxnSpPr>
        <p:spPr>
          <a:xfrm flipH="1" flipV="1">
            <a:off x="5531327" y="1826242"/>
            <a:ext cx="1891" cy="159899"/>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300A7099-6A9C-4785-8799-8DA972833C5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09502" y="5327381"/>
            <a:ext cx="780290" cy="780290"/>
          </a:xfrm>
          <a:prstGeom prst="rect">
            <a:avLst/>
          </a:prstGeom>
        </p:spPr>
      </p:pic>
      <p:sp>
        <p:nvSpPr>
          <p:cNvPr id="21" name="TextBox 20">
            <a:extLst>
              <a:ext uri="{FF2B5EF4-FFF2-40B4-BE49-F238E27FC236}">
                <a16:creationId xmlns:a16="http://schemas.microsoft.com/office/drawing/2014/main" id="{D82E050B-D5A9-4ABF-A6B8-36F7CFA24BCC}"/>
              </a:ext>
            </a:extLst>
          </p:cNvPr>
          <p:cNvSpPr txBox="1"/>
          <p:nvPr/>
        </p:nvSpPr>
        <p:spPr>
          <a:xfrm>
            <a:off x="4729010" y="820387"/>
            <a:ext cx="1604633" cy="307777"/>
          </a:xfrm>
          <a:prstGeom prst="rect">
            <a:avLst/>
          </a:prstGeom>
          <a:solidFill>
            <a:schemeClr val="bg1"/>
          </a:solidFill>
        </p:spPr>
        <p:txBody>
          <a:bodyPr wrap="square" rtlCol="0">
            <a:spAutoFit/>
          </a:bodyPr>
          <a:lstStyle/>
          <a:p>
            <a:pPr algn="ctr"/>
            <a:r>
              <a:rPr lang="en-US" sz="1400" dirty="0"/>
              <a:t>Public IP</a:t>
            </a:r>
          </a:p>
        </p:txBody>
      </p:sp>
      <p:sp>
        <p:nvSpPr>
          <p:cNvPr id="22" name="TextBox 21">
            <a:extLst>
              <a:ext uri="{FF2B5EF4-FFF2-40B4-BE49-F238E27FC236}">
                <a16:creationId xmlns:a16="http://schemas.microsoft.com/office/drawing/2014/main" id="{8E85FFBD-05A6-4031-A404-741D424DA7A2}"/>
              </a:ext>
            </a:extLst>
          </p:cNvPr>
          <p:cNvSpPr txBox="1"/>
          <p:nvPr/>
        </p:nvSpPr>
        <p:spPr>
          <a:xfrm>
            <a:off x="3410794" y="2337822"/>
            <a:ext cx="1604633" cy="307777"/>
          </a:xfrm>
          <a:prstGeom prst="rect">
            <a:avLst/>
          </a:prstGeom>
          <a:solidFill>
            <a:schemeClr val="bg1"/>
          </a:solidFill>
        </p:spPr>
        <p:txBody>
          <a:bodyPr wrap="square" rtlCol="0">
            <a:spAutoFit/>
          </a:bodyPr>
          <a:lstStyle/>
          <a:p>
            <a:pPr algn="ctr"/>
            <a:r>
              <a:rPr lang="en-US" sz="1400" dirty="0"/>
              <a:t>Availability Set</a:t>
            </a:r>
          </a:p>
        </p:txBody>
      </p:sp>
      <p:sp>
        <p:nvSpPr>
          <p:cNvPr id="25" name="TextBox 24">
            <a:extLst>
              <a:ext uri="{FF2B5EF4-FFF2-40B4-BE49-F238E27FC236}">
                <a16:creationId xmlns:a16="http://schemas.microsoft.com/office/drawing/2014/main" id="{1968904F-096D-464F-8E4A-58CEB2F6AA42}"/>
              </a:ext>
            </a:extLst>
          </p:cNvPr>
          <p:cNvSpPr txBox="1"/>
          <p:nvPr/>
        </p:nvSpPr>
        <p:spPr>
          <a:xfrm>
            <a:off x="4693321" y="2763415"/>
            <a:ext cx="1604633" cy="307777"/>
          </a:xfrm>
          <a:prstGeom prst="rect">
            <a:avLst/>
          </a:prstGeom>
          <a:solidFill>
            <a:schemeClr val="bg1"/>
          </a:solidFill>
        </p:spPr>
        <p:txBody>
          <a:bodyPr wrap="square" rtlCol="0">
            <a:spAutoFit/>
          </a:bodyPr>
          <a:lstStyle/>
          <a:p>
            <a:pPr algn="ctr"/>
            <a:r>
              <a:rPr lang="en-US" sz="1400" dirty="0"/>
              <a:t>Load Balancer</a:t>
            </a:r>
          </a:p>
        </p:txBody>
      </p:sp>
      <p:sp>
        <p:nvSpPr>
          <p:cNvPr id="28" name="TextBox 27">
            <a:extLst>
              <a:ext uri="{FF2B5EF4-FFF2-40B4-BE49-F238E27FC236}">
                <a16:creationId xmlns:a16="http://schemas.microsoft.com/office/drawing/2014/main" id="{83E2B9EF-E38C-4F20-AEF7-EBA190994E49}"/>
              </a:ext>
            </a:extLst>
          </p:cNvPr>
          <p:cNvSpPr txBox="1"/>
          <p:nvPr/>
        </p:nvSpPr>
        <p:spPr>
          <a:xfrm>
            <a:off x="4099647" y="5307871"/>
            <a:ext cx="2929803" cy="307777"/>
          </a:xfrm>
          <a:prstGeom prst="rect">
            <a:avLst/>
          </a:prstGeom>
          <a:noFill/>
        </p:spPr>
        <p:txBody>
          <a:bodyPr wrap="square" rtlCol="0">
            <a:spAutoFit/>
          </a:bodyPr>
          <a:lstStyle/>
          <a:p>
            <a:pPr algn="ctr"/>
            <a:r>
              <a:rPr lang="en-US" sz="1400" dirty="0"/>
              <a:t>Managed Disks</a:t>
            </a:r>
          </a:p>
        </p:txBody>
      </p:sp>
      <p:sp>
        <p:nvSpPr>
          <p:cNvPr id="32" name="TextBox 31">
            <a:extLst>
              <a:ext uri="{FF2B5EF4-FFF2-40B4-BE49-F238E27FC236}">
                <a16:creationId xmlns:a16="http://schemas.microsoft.com/office/drawing/2014/main" id="{9EB4E68E-1CA2-4691-9C64-337F8F5834A3}"/>
              </a:ext>
            </a:extLst>
          </p:cNvPr>
          <p:cNvSpPr txBox="1"/>
          <p:nvPr/>
        </p:nvSpPr>
        <p:spPr>
          <a:xfrm>
            <a:off x="2617115" y="5936436"/>
            <a:ext cx="2929803" cy="307777"/>
          </a:xfrm>
          <a:prstGeom prst="rect">
            <a:avLst/>
          </a:prstGeom>
          <a:noFill/>
        </p:spPr>
        <p:txBody>
          <a:bodyPr wrap="square" rtlCol="0">
            <a:spAutoFit/>
          </a:bodyPr>
          <a:lstStyle/>
          <a:p>
            <a:pPr algn="ctr"/>
            <a:r>
              <a:rPr lang="en-US" sz="1400" dirty="0"/>
              <a:t>Virtual Network</a:t>
            </a:r>
          </a:p>
        </p:txBody>
      </p:sp>
    </p:spTree>
    <p:extLst>
      <p:ext uri="{BB962C8B-B14F-4D97-AF65-F5344CB8AC3E}">
        <p14:creationId xmlns:p14="http://schemas.microsoft.com/office/powerpoint/2010/main" val="2163705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9C1DC4AD-B0B7-470D-846E-2870E95DB857}"/>
              </a:ext>
            </a:extLst>
          </p:cNvPr>
          <p:cNvSpPr/>
          <p:nvPr/>
        </p:nvSpPr>
        <p:spPr>
          <a:xfrm>
            <a:off x="7382506" y="4565898"/>
            <a:ext cx="1989338" cy="1299588"/>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C27B1-C847-48A0-8B75-ACFD7B2DE47F}"/>
              </a:ext>
            </a:extLst>
          </p:cNvPr>
          <p:cNvSpPr>
            <a:spLocks noGrp="1"/>
          </p:cNvSpPr>
          <p:nvPr>
            <p:ph type="title"/>
          </p:nvPr>
        </p:nvSpPr>
        <p:spPr>
          <a:xfrm>
            <a:off x="838200" y="365125"/>
            <a:ext cx="7517524" cy="1325563"/>
          </a:xfrm>
        </p:spPr>
        <p:txBody>
          <a:bodyPr/>
          <a:lstStyle/>
          <a:p>
            <a:r>
              <a:rPr lang="en-US" dirty="0"/>
              <a:t>Nested deployments</a:t>
            </a:r>
          </a:p>
        </p:txBody>
      </p:sp>
      <p:sp>
        <p:nvSpPr>
          <p:cNvPr id="4" name="Footer Placeholder 3">
            <a:extLst>
              <a:ext uri="{FF2B5EF4-FFF2-40B4-BE49-F238E27FC236}">
                <a16:creationId xmlns:a16="http://schemas.microsoft.com/office/drawing/2014/main" id="{8976B5AA-0E0C-4ABC-872F-B42D9857F10B}"/>
              </a:ext>
            </a:extLst>
          </p:cNvPr>
          <p:cNvSpPr>
            <a:spLocks noGrp="1"/>
          </p:cNvSpPr>
          <p:nvPr>
            <p:ph type="ftr" sz="quarter" idx="11"/>
          </p:nvPr>
        </p:nvSpPr>
        <p:spPr/>
        <p:txBody>
          <a:bodyPr/>
          <a:lstStyle/>
          <a:p>
            <a:r>
              <a:rPr lang="de-DE" dirty="0"/>
              <a:t>Azure Infrastructure </a:t>
            </a:r>
            <a:r>
              <a:rPr lang="de-DE" dirty="0" err="1"/>
              <a:t>Resource</a:t>
            </a:r>
            <a:r>
              <a:rPr lang="de-DE" dirty="0"/>
              <a:t> Template Tricks</a:t>
            </a:r>
          </a:p>
        </p:txBody>
      </p:sp>
      <p:sp>
        <p:nvSpPr>
          <p:cNvPr id="5" name="Slide Number Placeholder 4">
            <a:extLst>
              <a:ext uri="{FF2B5EF4-FFF2-40B4-BE49-F238E27FC236}">
                <a16:creationId xmlns:a16="http://schemas.microsoft.com/office/drawing/2014/main" id="{E06669C3-0F4B-4209-8979-FDC09B5456CE}"/>
              </a:ext>
            </a:extLst>
          </p:cNvPr>
          <p:cNvSpPr>
            <a:spLocks noGrp="1"/>
          </p:cNvSpPr>
          <p:nvPr>
            <p:ph type="sldNum" sz="quarter" idx="12"/>
          </p:nvPr>
        </p:nvSpPr>
        <p:spPr/>
        <p:txBody>
          <a:bodyPr/>
          <a:lstStyle/>
          <a:p>
            <a:fld id="{EC4199FD-2E7C-41C7-A81B-1AFEDD0F02BC}" type="slidenum">
              <a:rPr lang="de-DE" smtClean="0"/>
              <a:t>13</a:t>
            </a:fld>
            <a:endParaRPr lang="de-DE"/>
          </a:p>
        </p:txBody>
      </p:sp>
      <p:pic>
        <p:nvPicPr>
          <p:cNvPr id="9" name="Content Placeholder 6" descr="A close up of a sign&#10;&#10;Description generated with very high confidence">
            <a:extLst>
              <a:ext uri="{FF2B5EF4-FFF2-40B4-BE49-F238E27FC236}">
                <a16:creationId xmlns:a16="http://schemas.microsoft.com/office/drawing/2014/main" id="{0E256757-68D3-4F56-9113-A770C0A390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2782" y="1947377"/>
            <a:ext cx="780290" cy="780290"/>
          </a:xfrm>
          <a:prstGeom prst="rect">
            <a:avLst/>
          </a:prstGeom>
        </p:spPr>
      </p:pic>
      <p:pic>
        <p:nvPicPr>
          <p:cNvPr id="10" name="Content Placeholder 6" descr="A close up of a sign&#10;&#10;Description generated with very high confidence">
            <a:extLst>
              <a:ext uri="{FF2B5EF4-FFF2-40B4-BE49-F238E27FC236}">
                <a16:creationId xmlns:a16="http://schemas.microsoft.com/office/drawing/2014/main" id="{32296DDF-FF23-41D7-BF10-4D88D922C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1594" y="3307482"/>
            <a:ext cx="563449" cy="563449"/>
          </a:xfrm>
          <a:prstGeom prst="rect">
            <a:avLst/>
          </a:prstGeom>
        </p:spPr>
      </p:pic>
      <p:pic>
        <p:nvPicPr>
          <p:cNvPr id="11" name="Content Placeholder 6" descr="A close up of a sign&#10;&#10;Description generated with very high confidence">
            <a:extLst>
              <a:ext uri="{FF2B5EF4-FFF2-40B4-BE49-F238E27FC236}">
                <a16:creationId xmlns:a16="http://schemas.microsoft.com/office/drawing/2014/main" id="{F8C18D51-DC3F-40CD-90EA-38F9DEEE34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1521" y="3307483"/>
            <a:ext cx="563449" cy="563449"/>
          </a:xfrm>
          <a:prstGeom prst="rect">
            <a:avLst/>
          </a:prstGeom>
        </p:spPr>
      </p:pic>
      <p:pic>
        <p:nvPicPr>
          <p:cNvPr id="12" name="Content Placeholder 6" descr="A close up of a sign&#10;&#10;Description generated with very high confidence">
            <a:extLst>
              <a:ext uri="{FF2B5EF4-FFF2-40B4-BE49-F238E27FC236}">
                <a16:creationId xmlns:a16="http://schemas.microsoft.com/office/drawing/2014/main" id="{0EB85EC1-6418-48A0-815D-4645BFE9A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1448" y="3341857"/>
            <a:ext cx="563449" cy="563449"/>
          </a:xfrm>
          <a:prstGeom prst="rect">
            <a:avLst/>
          </a:prstGeom>
        </p:spPr>
      </p:pic>
      <p:pic>
        <p:nvPicPr>
          <p:cNvPr id="15" name="Picture 14" descr="A picture containing furniture, table&#10;&#10;Description generated with high confidence">
            <a:extLst>
              <a:ext uri="{FF2B5EF4-FFF2-40B4-BE49-F238E27FC236}">
                <a16:creationId xmlns:a16="http://schemas.microsoft.com/office/drawing/2014/main" id="{91465030-DF13-473A-A329-F7063F331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5025" y="4427462"/>
            <a:ext cx="376293" cy="376293"/>
          </a:xfrm>
          <a:prstGeom prst="rect">
            <a:avLst/>
          </a:prstGeom>
        </p:spPr>
      </p:pic>
      <p:cxnSp>
        <p:nvCxnSpPr>
          <p:cNvPr id="18" name="Connector: Elbow 17">
            <a:extLst>
              <a:ext uri="{FF2B5EF4-FFF2-40B4-BE49-F238E27FC236}">
                <a16:creationId xmlns:a16="http://schemas.microsoft.com/office/drawing/2014/main" id="{F11E6180-79FB-4EC7-9BBC-6AC434A6E534}"/>
              </a:ext>
            </a:extLst>
          </p:cNvPr>
          <p:cNvCxnSpPr>
            <a:cxnSpLocks/>
            <a:stCxn id="9" idx="2"/>
            <a:endCxn id="11" idx="0"/>
          </p:cNvCxnSpPr>
          <p:nvPr/>
        </p:nvCxnSpPr>
        <p:spPr>
          <a:xfrm rot="5400000">
            <a:off x="5803179" y="3007735"/>
            <a:ext cx="579816" cy="19681"/>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F8310B9E-AFE5-4805-8ED9-983429C47680}"/>
              </a:ext>
            </a:extLst>
          </p:cNvPr>
          <p:cNvCxnSpPr>
            <a:cxnSpLocks/>
            <a:stCxn id="11" idx="2"/>
            <a:endCxn id="81" idx="0"/>
          </p:cNvCxnSpPr>
          <p:nvPr/>
        </p:nvCxnSpPr>
        <p:spPr>
          <a:xfrm rot="16200000" flipH="1">
            <a:off x="5794110" y="4160068"/>
            <a:ext cx="583176" cy="4904"/>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C69F2CE1-CFF2-4871-A626-33CE4F6F571D}"/>
              </a:ext>
            </a:extLst>
          </p:cNvPr>
          <p:cNvCxnSpPr>
            <a:cxnSpLocks/>
            <a:stCxn id="9" idx="2"/>
            <a:endCxn id="10" idx="0"/>
          </p:cNvCxnSpPr>
          <p:nvPr/>
        </p:nvCxnSpPr>
        <p:spPr>
          <a:xfrm rot="5400000">
            <a:off x="4663216" y="1867770"/>
            <a:ext cx="579815" cy="2299608"/>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78B6B5E2-3017-4027-B2EA-0A303F0AA804}"/>
              </a:ext>
            </a:extLst>
          </p:cNvPr>
          <p:cNvCxnSpPr>
            <a:cxnSpLocks/>
            <a:stCxn id="12" idx="0"/>
            <a:endCxn id="9" idx="2"/>
          </p:cNvCxnSpPr>
          <p:nvPr/>
        </p:nvCxnSpPr>
        <p:spPr>
          <a:xfrm rot="16200000" flipV="1">
            <a:off x="6925955" y="1904639"/>
            <a:ext cx="614190" cy="2260246"/>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E71746E-0945-447C-A3AB-FD59B90B7A48}"/>
              </a:ext>
            </a:extLst>
          </p:cNvPr>
          <p:cNvSpPr txBox="1"/>
          <p:nvPr/>
        </p:nvSpPr>
        <p:spPr>
          <a:xfrm>
            <a:off x="5406768" y="2861672"/>
            <a:ext cx="1392317" cy="307777"/>
          </a:xfrm>
          <a:prstGeom prst="rect">
            <a:avLst/>
          </a:prstGeom>
          <a:solidFill>
            <a:schemeClr val="bg1"/>
          </a:solidFill>
        </p:spPr>
        <p:txBody>
          <a:bodyPr wrap="square" rtlCol="0">
            <a:spAutoFit/>
          </a:bodyPr>
          <a:lstStyle/>
          <a:p>
            <a:pPr algn="ctr"/>
            <a:r>
              <a:rPr lang="en-US" sz="1400" dirty="0"/>
              <a:t>Template Links</a:t>
            </a:r>
          </a:p>
        </p:txBody>
      </p:sp>
      <p:cxnSp>
        <p:nvCxnSpPr>
          <p:cNvPr id="32" name="Connector: Elbow 31">
            <a:extLst>
              <a:ext uri="{FF2B5EF4-FFF2-40B4-BE49-F238E27FC236}">
                <a16:creationId xmlns:a16="http://schemas.microsoft.com/office/drawing/2014/main" id="{93D3C9C3-F674-4466-B2F6-763CE1543097}"/>
              </a:ext>
            </a:extLst>
          </p:cNvPr>
          <p:cNvCxnSpPr>
            <a:cxnSpLocks/>
            <a:stCxn id="71" idx="0"/>
            <a:endCxn id="10" idx="2"/>
          </p:cNvCxnSpPr>
          <p:nvPr/>
        </p:nvCxnSpPr>
        <p:spPr>
          <a:xfrm rot="5400000" flipH="1" flipV="1">
            <a:off x="3507579" y="4162479"/>
            <a:ext cx="587287" cy="4193"/>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11567DCF-7A77-4620-A2B1-2A5281FDF90D}"/>
              </a:ext>
            </a:extLst>
          </p:cNvPr>
          <p:cNvCxnSpPr>
            <a:cxnSpLocks/>
            <a:stCxn id="12" idx="2"/>
            <a:endCxn id="15" idx="0"/>
          </p:cNvCxnSpPr>
          <p:nvPr/>
        </p:nvCxnSpPr>
        <p:spPr>
          <a:xfrm rot="5400000">
            <a:off x="8102095" y="4166384"/>
            <a:ext cx="522156" cy="1"/>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1BB401A9-3BAF-4998-9A80-1837E24710CA}"/>
              </a:ext>
            </a:extLst>
          </p:cNvPr>
          <p:cNvSpPr txBox="1"/>
          <p:nvPr/>
        </p:nvSpPr>
        <p:spPr>
          <a:xfrm>
            <a:off x="7382506" y="5508444"/>
            <a:ext cx="1989337" cy="307777"/>
          </a:xfrm>
          <a:prstGeom prst="rect">
            <a:avLst/>
          </a:prstGeom>
          <a:noFill/>
        </p:spPr>
        <p:txBody>
          <a:bodyPr wrap="square" rtlCol="0">
            <a:spAutoFit/>
          </a:bodyPr>
          <a:lstStyle/>
          <a:p>
            <a:pPr algn="ctr"/>
            <a:r>
              <a:rPr lang="en-US" sz="1400" dirty="0"/>
              <a:t>Network</a:t>
            </a:r>
          </a:p>
        </p:txBody>
      </p:sp>
      <p:sp>
        <p:nvSpPr>
          <p:cNvPr id="43" name="TextBox 42">
            <a:extLst>
              <a:ext uri="{FF2B5EF4-FFF2-40B4-BE49-F238E27FC236}">
                <a16:creationId xmlns:a16="http://schemas.microsoft.com/office/drawing/2014/main" id="{265F4F89-896C-44B0-93A6-07ED6FC97856}"/>
              </a:ext>
            </a:extLst>
          </p:cNvPr>
          <p:cNvSpPr txBox="1"/>
          <p:nvPr/>
        </p:nvSpPr>
        <p:spPr>
          <a:xfrm>
            <a:off x="3102966" y="3944382"/>
            <a:ext cx="1392317" cy="307777"/>
          </a:xfrm>
          <a:prstGeom prst="rect">
            <a:avLst/>
          </a:prstGeom>
          <a:solidFill>
            <a:schemeClr val="bg1"/>
          </a:solidFill>
        </p:spPr>
        <p:txBody>
          <a:bodyPr wrap="square" rtlCol="0">
            <a:spAutoFit/>
          </a:bodyPr>
          <a:lstStyle/>
          <a:p>
            <a:pPr algn="ctr"/>
            <a:r>
              <a:rPr lang="en-US" sz="1400" dirty="0"/>
              <a:t>VM</a:t>
            </a:r>
          </a:p>
        </p:txBody>
      </p:sp>
      <p:sp>
        <p:nvSpPr>
          <p:cNvPr id="44" name="TextBox 43">
            <a:extLst>
              <a:ext uri="{FF2B5EF4-FFF2-40B4-BE49-F238E27FC236}">
                <a16:creationId xmlns:a16="http://schemas.microsoft.com/office/drawing/2014/main" id="{31CEBFA5-831B-4CA4-9D14-EC1A6C085D61}"/>
              </a:ext>
            </a:extLst>
          </p:cNvPr>
          <p:cNvSpPr txBox="1"/>
          <p:nvPr/>
        </p:nvSpPr>
        <p:spPr>
          <a:xfrm>
            <a:off x="5406768" y="3933895"/>
            <a:ext cx="1392317" cy="307777"/>
          </a:xfrm>
          <a:prstGeom prst="rect">
            <a:avLst/>
          </a:prstGeom>
          <a:solidFill>
            <a:schemeClr val="bg1"/>
          </a:solidFill>
        </p:spPr>
        <p:txBody>
          <a:bodyPr wrap="square" rtlCol="0">
            <a:spAutoFit/>
          </a:bodyPr>
          <a:lstStyle/>
          <a:p>
            <a:pPr algn="ctr"/>
            <a:r>
              <a:rPr lang="en-US" sz="1400" dirty="0"/>
              <a:t>VM</a:t>
            </a:r>
          </a:p>
        </p:txBody>
      </p:sp>
      <p:sp>
        <p:nvSpPr>
          <p:cNvPr id="45" name="TextBox 44">
            <a:extLst>
              <a:ext uri="{FF2B5EF4-FFF2-40B4-BE49-F238E27FC236}">
                <a16:creationId xmlns:a16="http://schemas.microsoft.com/office/drawing/2014/main" id="{DBE3C532-E06B-462B-9197-38A403B84350}"/>
              </a:ext>
            </a:extLst>
          </p:cNvPr>
          <p:cNvSpPr txBox="1"/>
          <p:nvPr/>
        </p:nvSpPr>
        <p:spPr>
          <a:xfrm>
            <a:off x="7659565" y="3939660"/>
            <a:ext cx="1392317" cy="307777"/>
          </a:xfrm>
          <a:prstGeom prst="rect">
            <a:avLst/>
          </a:prstGeom>
          <a:solidFill>
            <a:schemeClr val="bg1"/>
          </a:solidFill>
        </p:spPr>
        <p:txBody>
          <a:bodyPr wrap="square" rtlCol="0">
            <a:spAutoFit/>
          </a:bodyPr>
          <a:lstStyle/>
          <a:p>
            <a:pPr algn="ctr"/>
            <a:r>
              <a:rPr lang="en-US" sz="1400" dirty="0"/>
              <a:t>Network</a:t>
            </a:r>
          </a:p>
        </p:txBody>
      </p:sp>
      <p:sp>
        <p:nvSpPr>
          <p:cNvPr id="47" name="TextBox 46">
            <a:extLst>
              <a:ext uri="{FF2B5EF4-FFF2-40B4-BE49-F238E27FC236}">
                <a16:creationId xmlns:a16="http://schemas.microsoft.com/office/drawing/2014/main" id="{E7008E08-1ACA-4DD7-A09A-A2144F08AD89}"/>
              </a:ext>
            </a:extLst>
          </p:cNvPr>
          <p:cNvSpPr txBox="1"/>
          <p:nvPr/>
        </p:nvSpPr>
        <p:spPr>
          <a:xfrm>
            <a:off x="5293683" y="1582893"/>
            <a:ext cx="1604633" cy="307777"/>
          </a:xfrm>
          <a:prstGeom prst="rect">
            <a:avLst/>
          </a:prstGeom>
          <a:solidFill>
            <a:schemeClr val="bg1"/>
          </a:solidFill>
        </p:spPr>
        <p:txBody>
          <a:bodyPr wrap="square" rtlCol="0">
            <a:spAutoFit/>
          </a:bodyPr>
          <a:lstStyle/>
          <a:p>
            <a:pPr algn="ctr"/>
            <a:r>
              <a:rPr lang="en-US" sz="1400" dirty="0"/>
              <a:t>Parent Template</a:t>
            </a:r>
          </a:p>
        </p:txBody>
      </p:sp>
      <p:pic>
        <p:nvPicPr>
          <p:cNvPr id="52" name="Picture 51">
            <a:extLst>
              <a:ext uri="{FF2B5EF4-FFF2-40B4-BE49-F238E27FC236}">
                <a16:creationId xmlns:a16="http://schemas.microsoft.com/office/drawing/2014/main" id="{A5C048AE-40F9-4673-ADC8-B201392007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5025" y="4962811"/>
            <a:ext cx="412768" cy="412768"/>
          </a:xfrm>
          <a:prstGeom prst="rect">
            <a:avLst/>
          </a:prstGeom>
        </p:spPr>
      </p:pic>
      <p:grpSp>
        <p:nvGrpSpPr>
          <p:cNvPr id="1030" name="Group 1029">
            <a:extLst>
              <a:ext uri="{FF2B5EF4-FFF2-40B4-BE49-F238E27FC236}">
                <a16:creationId xmlns:a16="http://schemas.microsoft.com/office/drawing/2014/main" id="{A8A0DA72-72CB-435A-80CD-B68D7FE05D9B}"/>
              </a:ext>
            </a:extLst>
          </p:cNvPr>
          <p:cNvGrpSpPr/>
          <p:nvPr/>
        </p:nvGrpSpPr>
        <p:grpSpPr>
          <a:xfrm>
            <a:off x="2804457" y="4458218"/>
            <a:ext cx="1989338" cy="1411378"/>
            <a:chOff x="2995028" y="4450832"/>
            <a:chExt cx="1989338" cy="1411378"/>
          </a:xfrm>
        </p:grpSpPr>
        <p:sp>
          <p:nvSpPr>
            <p:cNvPr id="70" name="Rectangle 69">
              <a:extLst>
                <a:ext uri="{FF2B5EF4-FFF2-40B4-BE49-F238E27FC236}">
                  <a16:creationId xmlns:a16="http://schemas.microsoft.com/office/drawing/2014/main" id="{6A7886C8-E459-4676-9D92-3C2A4AE26411}"/>
                </a:ext>
              </a:extLst>
            </p:cNvPr>
            <p:cNvSpPr/>
            <p:nvPr/>
          </p:nvSpPr>
          <p:spPr>
            <a:xfrm>
              <a:off x="2995028" y="4562622"/>
              <a:ext cx="1989338" cy="1299588"/>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70" descr="A picture containing furniture, table&#10;&#10;Description generated with high confidence">
              <a:extLst>
                <a:ext uri="{FF2B5EF4-FFF2-40B4-BE49-F238E27FC236}">
                  <a16:creationId xmlns:a16="http://schemas.microsoft.com/office/drawing/2014/main" id="{55BB19DB-9B49-4B37-862A-0718E8382F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1550" y="4450832"/>
              <a:ext cx="376293" cy="376293"/>
            </a:xfrm>
            <a:prstGeom prst="rect">
              <a:avLst/>
            </a:prstGeom>
          </p:spPr>
        </p:pic>
        <p:sp>
          <p:nvSpPr>
            <p:cNvPr id="72" name="TextBox 71">
              <a:extLst>
                <a:ext uri="{FF2B5EF4-FFF2-40B4-BE49-F238E27FC236}">
                  <a16:creationId xmlns:a16="http://schemas.microsoft.com/office/drawing/2014/main" id="{DD420988-AFC0-48C5-BA6C-3218493CD9CA}"/>
                </a:ext>
              </a:extLst>
            </p:cNvPr>
            <p:cNvSpPr txBox="1"/>
            <p:nvPr/>
          </p:nvSpPr>
          <p:spPr>
            <a:xfrm>
              <a:off x="3269490" y="5505168"/>
              <a:ext cx="1392317" cy="307777"/>
            </a:xfrm>
            <a:prstGeom prst="rect">
              <a:avLst/>
            </a:prstGeom>
            <a:noFill/>
          </p:spPr>
          <p:txBody>
            <a:bodyPr wrap="square" rtlCol="0">
              <a:spAutoFit/>
            </a:bodyPr>
            <a:lstStyle/>
            <a:p>
              <a:pPr algn="ctr"/>
              <a:r>
                <a:rPr lang="en-US" sz="1400" dirty="0"/>
                <a:t>Service 1</a:t>
              </a:r>
            </a:p>
          </p:txBody>
        </p:sp>
        <p:pic>
          <p:nvPicPr>
            <p:cNvPr id="73" name="Picture 72">
              <a:extLst>
                <a:ext uri="{FF2B5EF4-FFF2-40B4-BE49-F238E27FC236}">
                  <a16:creationId xmlns:a16="http://schemas.microsoft.com/office/drawing/2014/main" id="{31A32FB4-A86E-4D22-957D-D543A05DA00C}"/>
                </a:ext>
              </a:extLst>
            </p:cNvPr>
            <p:cNvPicPr>
              <a:picLocks noChangeAspect="1"/>
            </p:cNvPicPr>
            <p:nvPr/>
          </p:nvPicPr>
          <p:blipFill>
            <a:blip r:embed="rId5"/>
            <a:stretch>
              <a:fillRect/>
            </a:stretch>
          </p:blipFill>
          <p:spPr>
            <a:xfrm>
              <a:off x="3200868" y="4997224"/>
              <a:ext cx="387844" cy="384784"/>
            </a:xfrm>
            <a:prstGeom prst="rect">
              <a:avLst/>
            </a:prstGeom>
          </p:spPr>
        </p:pic>
        <p:pic>
          <p:nvPicPr>
            <p:cNvPr id="74" name="Picture 73">
              <a:extLst>
                <a:ext uri="{FF2B5EF4-FFF2-40B4-BE49-F238E27FC236}">
                  <a16:creationId xmlns:a16="http://schemas.microsoft.com/office/drawing/2014/main" id="{A2B918C1-0E59-4DA5-A312-6488B42C7779}"/>
                </a:ext>
              </a:extLst>
            </p:cNvPr>
            <p:cNvPicPr>
              <a:picLocks noChangeAspect="1"/>
            </p:cNvPicPr>
            <p:nvPr/>
          </p:nvPicPr>
          <p:blipFill>
            <a:blip r:embed="rId6"/>
            <a:stretch>
              <a:fillRect/>
            </a:stretch>
          </p:blipFill>
          <p:spPr>
            <a:xfrm>
              <a:off x="4317081" y="5034270"/>
              <a:ext cx="385973" cy="329495"/>
            </a:xfrm>
            <a:prstGeom prst="rect">
              <a:avLst/>
            </a:prstGeom>
          </p:spPr>
        </p:pic>
        <p:pic>
          <p:nvPicPr>
            <p:cNvPr id="75" name="Picture 74" descr="A picture containing electronics, display&#10;&#10;Description generated with very high confidence">
              <a:extLst>
                <a:ext uri="{FF2B5EF4-FFF2-40B4-BE49-F238E27FC236}">
                  <a16:creationId xmlns:a16="http://schemas.microsoft.com/office/drawing/2014/main" id="{25233A56-3FBE-4A8E-945A-FF2D13BAEB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59910" y="5006032"/>
              <a:ext cx="385973" cy="385973"/>
            </a:xfrm>
            <a:prstGeom prst="rect">
              <a:avLst/>
            </a:prstGeom>
          </p:spPr>
        </p:pic>
      </p:grpSp>
      <p:grpSp>
        <p:nvGrpSpPr>
          <p:cNvPr id="79" name="Group 78">
            <a:extLst>
              <a:ext uri="{FF2B5EF4-FFF2-40B4-BE49-F238E27FC236}">
                <a16:creationId xmlns:a16="http://schemas.microsoft.com/office/drawing/2014/main" id="{1C44597A-3E9B-4DDC-AF28-4CE678A3383D}"/>
              </a:ext>
            </a:extLst>
          </p:cNvPr>
          <p:cNvGrpSpPr/>
          <p:nvPr/>
        </p:nvGrpSpPr>
        <p:grpSpPr>
          <a:xfrm>
            <a:off x="5093481" y="4454108"/>
            <a:ext cx="1989338" cy="1411378"/>
            <a:chOff x="2995028" y="4450832"/>
            <a:chExt cx="1989338" cy="1411378"/>
          </a:xfrm>
        </p:grpSpPr>
        <p:sp>
          <p:nvSpPr>
            <p:cNvPr id="80" name="Rectangle 79">
              <a:extLst>
                <a:ext uri="{FF2B5EF4-FFF2-40B4-BE49-F238E27FC236}">
                  <a16:creationId xmlns:a16="http://schemas.microsoft.com/office/drawing/2014/main" id="{BCA22CDE-499A-4C42-BC9B-0730ED0221D0}"/>
                </a:ext>
              </a:extLst>
            </p:cNvPr>
            <p:cNvSpPr/>
            <p:nvPr/>
          </p:nvSpPr>
          <p:spPr>
            <a:xfrm>
              <a:off x="2995028" y="4562622"/>
              <a:ext cx="1989338" cy="1299588"/>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0" descr="A picture containing furniture, table&#10;&#10;Description generated with high confidence">
              <a:extLst>
                <a:ext uri="{FF2B5EF4-FFF2-40B4-BE49-F238E27FC236}">
                  <a16:creationId xmlns:a16="http://schemas.microsoft.com/office/drawing/2014/main" id="{57444C40-ADDB-4810-BE27-B12C0E2468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1550" y="4450832"/>
              <a:ext cx="376293" cy="376293"/>
            </a:xfrm>
            <a:prstGeom prst="rect">
              <a:avLst/>
            </a:prstGeom>
          </p:spPr>
        </p:pic>
        <p:sp>
          <p:nvSpPr>
            <p:cNvPr id="82" name="TextBox 81">
              <a:extLst>
                <a:ext uri="{FF2B5EF4-FFF2-40B4-BE49-F238E27FC236}">
                  <a16:creationId xmlns:a16="http://schemas.microsoft.com/office/drawing/2014/main" id="{ED6B3CB6-37C3-4802-9F26-ABD32CDADE0E}"/>
                </a:ext>
              </a:extLst>
            </p:cNvPr>
            <p:cNvSpPr txBox="1"/>
            <p:nvPr/>
          </p:nvSpPr>
          <p:spPr>
            <a:xfrm>
              <a:off x="3269490" y="5505168"/>
              <a:ext cx="1392317" cy="307777"/>
            </a:xfrm>
            <a:prstGeom prst="rect">
              <a:avLst/>
            </a:prstGeom>
            <a:noFill/>
          </p:spPr>
          <p:txBody>
            <a:bodyPr wrap="square" rtlCol="0">
              <a:spAutoFit/>
            </a:bodyPr>
            <a:lstStyle/>
            <a:p>
              <a:pPr algn="ctr"/>
              <a:r>
                <a:rPr lang="en-US" sz="1400" dirty="0"/>
                <a:t>Service 2</a:t>
              </a:r>
            </a:p>
          </p:txBody>
        </p:sp>
        <p:pic>
          <p:nvPicPr>
            <p:cNvPr id="83" name="Picture 82">
              <a:extLst>
                <a:ext uri="{FF2B5EF4-FFF2-40B4-BE49-F238E27FC236}">
                  <a16:creationId xmlns:a16="http://schemas.microsoft.com/office/drawing/2014/main" id="{56FA955F-7A56-4349-B4FD-ED39694B55B5}"/>
                </a:ext>
              </a:extLst>
            </p:cNvPr>
            <p:cNvPicPr>
              <a:picLocks noChangeAspect="1"/>
            </p:cNvPicPr>
            <p:nvPr/>
          </p:nvPicPr>
          <p:blipFill>
            <a:blip r:embed="rId5"/>
            <a:stretch>
              <a:fillRect/>
            </a:stretch>
          </p:blipFill>
          <p:spPr>
            <a:xfrm>
              <a:off x="3200868" y="4997224"/>
              <a:ext cx="387844" cy="384784"/>
            </a:xfrm>
            <a:prstGeom prst="rect">
              <a:avLst/>
            </a:prstGeom>
          </p:spPr>
        </p:pic>
        <p:pic>
          <p:nvPicPr>
            <p:cNvPr id="84" name="Picture 83">
              <a:extLst>
                <a:ext uri="{FF2B5EF4-FFF2-40B4-BE49-F238E27FC236}">
                  <a16:creationId xmlns:a16="http://schemas.microsoft.com/office/drawing/2014/main" id="{B1C19E4D-8641-462C-A85C-E200AB2CFADA}"/>
                </a:ext>
              </a:extLst>
            </p:cNvPr>
            <p:cNvPicPr>
              <a:picLocks noChangeAspect="1"/>
            </p:cNvPicPr>
            <p:nvPr/>
          </p:nvPicPr>
          <p:blipFill>
            <a:blip r:embed="rId6"/>
            <a:stretch>
              <a:fillRect/>
            </a:stretch>
          </p:blipFill>
          <p:spPr>
            <a:xfrm>
              <a:off x="4317081" y="5034270"/>
              <a:ext cx="385973" cy="329495"/>
            </a:xfrm>
            <a:prstGeom prst="rect">
              <a:avLst/>
            </a:prstGeom>
          </p:spPr>
        </p:pic>
        <p:pic>
          <p:nvPicPr>
            <p:cNvPr id="85" name="Picture 84" descr="A picture containing electronics, display&#10;&#10;Description generated with very high confidence">
              <a:extLst>
                <a:ext uri="{FF2B5EF4-FFF2-40B4-BE49-F238E27FC236}">
                  <a16:creationId xmlns:a16="http://schemas.microsoft.com/office/drawing/2014/main" id="{29095257-12CF-444E-8D66-13153ED46DA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59910" y="5006032"/>
              <a:ext cx="385973" cy="385973"/>
            </a:xfrm>
            <a:prstGeom prst="rect">
              <a:avLst/>
            </a:prstGeom>
          </p:spPr>
        </p:pic>
      </p:grpSp>
    </p:spTree>
    <p:extLst>
      <p:ext uri="{BB962C8B-B14F-4D97-AF65-F5344CB8AC3E}">
        <p14:creationId xmlns:p14="http://schemas.microsoft.com/office/powerpoint/2010/main" val="3131318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14DA6D-FE59-490A-9004-62DF38B2D936}"/>
              </a:ext>
            </a:extLst>
          </p:cNvPr>
          <p:cNvSpPr>
            <a:spLocks noGrp="1"/>
          </p:cNvSpPr>
          <p:nvPr>
            <p:ph type="title"/>
          </p:nvPr>
        </p:nvSpPr>
        <p:spPr>
          <a:xfrm>
            <a:off x="0" y="2766218"/>
            <a:ext cx="12192000" cy="1325563"/>
          </a:xfrm>
        </p:spPr>
        <p:txBody>
          <a:bodyPr>
            <a:normAutofit/>
          </a:bodyPr>
          <a:lstStyle/>
          <a:p>
            <a:pPr algn="ctr"/>
            <a:r>
              <a:rPr lang="de-DE" sz="8800" dirty="0"/>
              <a:t>Hands On!</a:t>
            </a:r>
          </a:p>
        </p:txBody>
      </p:sp>
      <p:sp>
        <p:nvSpPr>
          <p:cNvPr id="4" name="Fußzeilenplatzhalter 3">
            <a:extLst>
              <a:ext uri="{FF2B5EF4-FFF2-40B4-BE49-F238E27FC236}">
                <a16:creationId xmlns:a16="http://schemas.microsoft.com/office/drawing/2014/main" id="{EAAA7E8D-7422-4D87-A4CD-DA509BDDF5DC}"/>
              </a:ext>
            </a:extLst>
          </p:cNvPr>
          <p:cNvSpPr>
            <a:spLocks noGrp="1"/>
          </p:cNvSpPr>
          <p:nvPr>
            <p:ph type="ftr" sz="quarter" idx="11"/>
          </p:nvPr>
        </p:nvSpPr>
        <p:spPr/>
        <p:txBody>
          <a:bodyPr/>
          <a:lstStyle/>
          <a:p>
            <a:r>
              <a:rPr lang="de-DE" dirty="0"/>
              <a:t>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34D2BEEB-B9A2-4D14-85A6-544FCED20DD5}"/>
              </a:ext>
            </a:extLst>
          </p:cNvPr>
          <p:cNvSpPr>
            <a:spLocks noGrp="1"/>
          </p:cNvSpPr>
          <p:nvPr>
            <p:ph type="sldNum" sz="quarter" idx="12"/>
          </p:nvPr>
        </p:nvSpPr>
        <p:spPr/>
        <p:txBody>
          <a:bodyPr/>
          <a:lstStyle/>
          <a:p>
            <a:fld id="{EC4199FD-2E7C-41C7-A81B-1AFEDD0F02BC}" type="slidenum">
              <a:rPr lang="de-DE" smtClean="0"/>
              <a:t>14</a:t>
            </a:fld>
            <a:endParaRPr lang="de-DE"/>
          </a:p>
        </p:txBody>
      </p:sp>
    </p:spTree>
    <p:extLst>
      <p:ext uri="{BB962C8B-B14F-4D97-AF65-F5344CB8AC3E}">
        <p14:creationId xmlns:p14="http://schemas.microsoft.com/office/powerpoint/2010/main" val="3982386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14DA6D-FE59-490A-9004-62DF38B2D936}"/>
              </a:ext>
            </a:extLst>
          </p:cNvPr>
          <p:cNvSpPr>
            <a:spLocks noGrp="1"/>
          </p:cNvSpPr>
          <p:nvPr>
            <p:ph type="title"/>
          </p:nvPr>
        </p:nvSpPr>
        <p:spPr/>
        <p:txBody>
          <a:bodyPr/>
          <a:lstStyle/>
          <a:p>
            <a:r>
              <a:rPr lang="de-DE" dirty="0"/>
              <a:t>Template </a:t>
            </a:r>
            <a:r>
              <a:rPr lang="de-DE" dirty="0" err="1"/>
              <a:t>Deployment</a:t>
            </a:r>
            <a:r>
              <a:rPr lang="de-DE" dirty="0"/>
              <a:t> </a:t>
            </a:r>
            <a:r>
              <a:rPr lang="de-DE" dirty="0" err="1"/>
              <a:t>Process</a:t>
            </a:r>
            <a:endParaRPr lang="de-DE" dirty="0"/>
          </a:p>
        </p:txBody>
      </p:sp>
      <p:sp>
        <p:nvSpPr>
          <p:cNvPr id="4" name="Fußzeilenplatzhalter 3">
            <a:extLst>
              <a:ext uri="{FF2B5EF4-FFF2-40B4-BE49-F238E27FC236}">
                <a16:creationId xmlns:a16="http://schemas.microsoft.com/office/drawing/2014/main" id="{EAAA7E8D-7422-4D87-A4CD-DA509BDDF5DC}"/>
              </a:ext>
            </a:extLst>
          </p:cNvPr>
          <p:cNvSpPr>
            <a:spLocks noGrp="1"/>
          </p:cNvSpPr>
          <p:nvPr>
            <p:ph type="ftr" sz="quarter" idx="11"/>
          </p:nvPr>
        </p:nvSpPr>
        <p:spPr/>
        <p:txBody>
          <a:bodyPr/>
          <a:lstStyle/>
          <a:p>
            <a:r>
              <a:rPr lang="de-DE" dirty="0"/>
              <a:t>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34D2BEEB-B9A2-4D14-85A6-544FCED20DD5}"/>
              </a:ext>
            </a:extLst>
          </p:cNvPr>
          <p:cNvSpPr>
            <a:spLocks noGrp="1"/>
          </p:cNvSpPr>
          <p:nvPr>
            <p:ph type="sldNum" sz="quarter" idx="12"/>
          </p:nvPr>
        </p:nvSpPr>
        <p:spPr/>
        <p:txBody>
          <a:bodyPr/>
          <a:lstStyle/>
          <a:p>
            <a:fld id="{EC4199FD-2E7C-41C7-A81B-1AFEDD0F02BC}" type="slidenum">
              <a:rPr lang="de-DE" smtClean="0"/>
              <a:t>15</a:t>
            </a:fld>
            <a:endParaRPr lang="de-DE"/>
          </a:p>
        </p:txBody>
      </p:sp>
      <p:pic>
        <p:nvPicPr>
          <p:cNvPr id="3" name="Picture 2">
            <a:extLst>
              <a:ext uri="{FF2B5EF4-FFF2-40B4-BE49-F238E27FC236}">
                <a16:creationId xmlns:a16="http://schemas.microsoft.com/office/drawing/2014/main" id="{EECF6148-08CA-4A02-BA42-77D43E819BF9}"/>
              </a:ext>
            </a:extLst>
          </p:cNvPr>
          <p:cNvPicPr>
            <a:picLocks noChangeAspect="1"/>
          </p:cNvPicPr>
          <p:nvPr/>
        </p:nvPicPr>
        <p:blipFill>
          <a:blip r:embed="rId2"/>
          <a:stretch>
            <a:fillRect/>
          </a:stretch>
        </p:blipFill>
        <p:spPr>
          <a:xfrm>
            <a:off x="1865353" y="1959766"/>
            <a:ext cx="8461294" cy="3395667"/>
          </a:xfrm>
          <a:prstGeom prst="rect">
            <a:avLst/>
          </a:prstGeom>
        </p:spPr>
      </p:pic>
    </p:spTree>
    <p:extLst>
      <p:ext uri="{BB962C8B-B14F-4D97-AF65-F5344CB8AC3E}">
        <p14:creationId xmlns:p14="http://schemas.microsoft.com/office/powerpoint/2010/main" val="3108720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2E6A8C88-4F8F-438B-ADCD-F571DF0A9F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2566" y="1690688"/>
            <a:ext cx="3976716" cy="3976716"/>
          </a:xfrm>
          <a:prstGeom prst="rect">
            <a:avLst/>
          </a:prstGeom>
        </p:spPr>
      </p:pic>
      <p:sp>
        <p:nvSpPr>
          <p:cNvPr id="9" name="Textfeld 8">
            <a:extLst>
              <a:ext uri="{FF2B5EF4-FFF2-40B4-BE49-F238E27FC236}">
                <a16:creationId xmlns:a16="http://schemas.microsoft.com/office/drawing/2014/main" id="{FB582320-8990-494C-92E5-94423968DBD5}"/>
              </a:ext>
            </a:extLst>
          </p:cNvPr>
          <p:cNvSpPr txBox="1"/>
          <p:nvPr/>
        </p:nvSpPr>
        <p:spPr>
          <a:xfrm>
            <a:off x="3410607" y="2508031"/>
            <a:ext cx="3794235" cy="369332"/>
          </a:xfrm>
          <a:prstGeom prst="rect">
            <a:avLst/>
          </a:prstGeom>
          <a:noFill/>
        </p:spPr>
        <p:txBody>
          <a:bodyPr wrap="square" rtlCol="0" anchor="t">
            <a:spAutoFit/>
          </a:bodyPr>
          <a:lstStyle/>
          <a:p>
            <a:r>
              <a:rPr lang="de-DE" b="1" dirty="0"/>
              <a:t>Fabian</a:t>
            </a:r>
            <a:r>
              <a:rPr lang="de-DE" b="1" dirty="0">
                <a:cs typeface="Segoe UI"/>
              </a:rPr>
              <a:t> Flanhardt</a:t>
            </a:r>
            <a:endParaRPr lang="de-DE" b="1" dirty="0"/>
          </a:p>
        </p:txBody>
      </p:sp>
      <p:sp>
        <p:nvSpPr>
          <p:cNvPr id="14" name="Fußzeilenplatzhalter 13">
            <a:extLst>
              <a:ext uri="{FF2B5EF4-FFF2-40B4-BE49-F238E27FC236}">
                <a16:creationId xmlns:a16="http://schemas.microsoft.com/office/drawing/2014/main" id="{845BCE41-33F1-40BB-955F-3D6084B6C4B8}"/>
              </a:ext>
            </a:extLst>
          </p:cNvPr>
          <p:cNvSpPr>
            <a:spLocks noGrp="1"/>
          </p:cNvSpPr>
          <p:nvPr>
            <p:ph type="ftr" sz="quarter" idx="11"/>
          </p:nvPr>
        </p:nvSpPr>
        <p:spPr/>
        <p:txBody>
          <a:bodyPr/>
          <a:lstStyle/>
          <a:p>
            <a:r>
              <a:rPr lang="de-DE" dirty="0"/>
              <a:t>Azure Infrastructure </a:t>
            </a:r>
            <a:r>
              <a:rPr lang="de-DE" dirty="0" err="1"/>
              <a:t>Resource</a:t>
            </a:r>
            <a:r>
              <a:rPr lang="de-DE" dirty="0"/>
              <a:t> Template Tricks</a:t>
            </a:r>
          </a:p>
        </p:txBody>
      </p:sp>
      <p:sp>
        <p:nvSpPr>
          <p:cNvPr id="15" name="Foliennummernplatzhalter 14">
            <a:extLst>
              <a:ext uri="{FF2B5EF4-FFF2-40B4-BE49-F238E27FC236}">
                <a16:creationId xmlns:a16="http://schemas.microsoft.com/office/drawing/2014/main" id="{FD46D813-2CC7-4C91-A6AE-53BD3E085903}"/>
              </a:ext>
            </a:extLst>
          </p:cNvPr>
          <p:cNvSpPr>
            <a:spLocks noGrp="1"/>
          </p:cNvSpPr>
          <p:nvPr>
            <p:ph type="sldNum" sz="quarter" idx="12"/>
          </p:nvPr>
        </p:nvSpPr>
        <p:spPr/>
        <p:txBody>
          <a:bodyPr/>
          <a:lstStyle/>
          <a:p>
            <a:fld id="{EC4199FD-2E7C-41C7-A81B-1AFEDD0F02BC}" type="slidenum">
              <a:rPr lang="de-DE" smtClean="0"/>
              <a:t>2</a:t>
            </a:fld>
            <a:endParaRPr lang="de-DE"/>
          </a:p>
        </p:txBody>
      </p:sp>
      <p:pic>
        <p:nvPicPr>
          <p:cNvPr id="4" name="Picture 3" descr="A person wearing a suit and tie smiling at the camera&#10;&#10;Description generated with very high confidence">
            <a:extLst>
              <a:ext uri="{FF2B5EF4-FFF2-40B4-BE49-F238E27FC236}">
                <a16:creationId xmlns:a16="http://schemas.microsoft.com/office/drawing/2014/main" id="{B940B00D-4869-4248-A92C-7DF18E622B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359" y="2504842"/>
            <a:ext cx="1680164" cy="1848315"/>
          </a:xfrm>
          <a:prstGeom prst="rect">
            <a:avLst/>
          </a:prstGeom>
        </p:spPr>
      </p:pic>
      <p:sp>
        <p:nvSpPr>
          <p:cNvPr id="17" name="Titel 1">
            <a:extLst>
              <a:ext uri="{FF2B5EF4-FFF2-40B4-BE49-F238E27FC236}">
                <a16:creationId xmlns:a16="http://schemas.microsoft.com/office/drawing/2014/main" id="{99947366-B9EF-4439-8DEA-79BBAD3F88FB}"/>
              </a:ext>
            </a:extLst>
          </p:cNvPr>
          <p:cNvSpPr>
            <a:spLocks noGrp="1"/>
          </p:cNvSpPr>
          <p:nvPr>
            <p:ph type="title"/>
          </p:nvPr>
        </p:nvSpPr>
        <p:spPr>
          <a:xfrm>
            <a:off x="838200" y="365125"/>
            <a:ext cx="7517524" cy="1325563"/>
          </a:xfrm>
        </p:spPr>
        <p:txBody>
          <a:bodyPr/>
          <a:lstStyle/>
          <a:p>
            <a:r>
              <a:rPr lang="de-DE" dirty="0"/>
              <a:t>Profil</a:t>
            </a:r>
          </a:p>
        </p:txBody>
      </p:sp>
      <p:pic>
        <p:nvPicPr>
          <p:cNvPr id="3" name="Picture 2" descr="A picture containing clipart&#10;&#10;Description generated with very high confidence">
            <a:extLst>
              <a:ext uri="{FF2B5EF4-FFF2-40B4-BE49-F238E27FC236}">
                <a16:creationId xmlns:a16="http://schemas.microsoft.com/office/drawing/2014/main" id="{B92BC594-D477-405E-8E86-98F1F98E21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3324" y="3511716"/>
            <a:ext cx="369332" cy="369332"/>
          </a:xfrm>
          <a:prstGeom prst="rect">
            <a:avLst/>
          </a:prstGeom>
        </p:spPr>
      </p:pic>
      <p:pic>
        <p:nvPicPr>
          <p:cNvPr id="6" name="Picture 5">
            <a:extLst>
              <a:ext uri="{FF2B5EF4-FFF2-40B4-BE49-F238E27FC236}">
                <a16:creationId xmlns:a16="http://schemas.microsoft.com/office/drawing/2014/main" id="{440AF257-48C1-4B6A-8A00-9AD48749A9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93324" y="3015216"/>
            <a:ext cx="369332" cy="369332"/>
          </a:xfrm>
          <a:prstGeom prst="rect">
            <a:avLst/>
          </a:prstGeom>
        </p:spPr>
      </p:pic>
      <p:sp>
        <p:nvSpPr>
          <p:cNvPr id="10" name="TextBox 9">
            <a:extLst>
              <a:ext uri="{FF2B5EF4-FFF2-40B4-BE49-F238E27FC236}">
                <a16:creationId xmlns:a16="http://schemas.microsoft.com/office/drawing/2014/main" id="{A33514BF-EE76-49B7-B36C-CC80BA4FE2E3}"/>
              </a:ext>
            </a:extLst>
          </p:cNvPr>
          <p:cNvSpPr txBox="1"/>
          <p:nvPr/>
        </p:nvSpPr>
        <p:spPr>
          <a:xfrm>
            <a:off x="3862656" y="3016760"/>
            <a:ext cx="2601897" cy="369332"/>
          </a:xfrm>
          <a:prstGeom prst="rect">
            <a:avLst/>
          </a:prstGeom>
          <a:noFill/>
        </p:spPr>
        <p:txBody>
          <a:bodyPr wrap="square" rtlCol="0">
            <a:spAutoFit/>
          </a:bodyPr>
          <a:lstStyle/>
          <a:p>
            <a:r>
              <a:rPr lang="en-US" dirty="0"/>
              <a:t>@</a:t>
            </a:r>
            <a:r>
              <a:rPr lang="en-US" dirty="0" err="1"/>
              <a:t>fabianflanhardt</a:t>
            </a:r>
            <a:endParaRPr lang="en-US" dirty="0"/>
          </a:p>
        </p:txBody>
      </p:sp>
      <p:sp>
        <p:nvSpPr>
          <p:cNvPr id="12" name="TextBox 11">
            <a:extLst>
              <a:ext uri="{FF2B5EF4-FFF2-40B4-BE49-F238E27FC236}">
                <a16:creationId xmlns:a16="http://schemas.microsoft.com/office/drawing/2014/main" id="{6698E5A6-5FEB-4BF0-91D2-B6A49B8C5D6C}"/>
              </a:ext>
            </a:extLst>
          </p:cNvPr>
          <p:cNvSpPr txBox="1"/>
          <p:nvPr/>
        </p:nvSpPr>
        <p:spPr>
          <a:xfrm>
            <a:off x="3862655" y="4014615"/>
            <a:ext cx="3313728" cy="646331"/>
          </a:xfrm>
          <a:prstGeom prst="rect">
            <a:avLst/>
          </a:prstGeom>
          <a:noFill/>
        </p:spPr>
        <p:txBody>
          <a:bodyPr wrap="none" rtlCol="0">
            <a:spAutoFit/>
          </a:bodyPr>
          <a:lstStyle/>
          <a:p>
            <a:r>
              <a:rPr lang="de-DE" dirty="0">
                <a:hlinkClick r:id="rId6"/>
              </a:rPr>
              <a:t>fabian.</a:t>
            </a:r>
            <a:r>
              <a:rPr lang="de-DE" dirty="0">
                <a:cs typeface="Segoe UI"/>
                <a:hlinkClick r:id="rId6"/>
              </a:rPr>
              <a:t>flanhardt@outlook.com</a:t>
            </a:r>
            <a:endParaRPr lang="de-DE" dirty="0">
              <a:cs typeface="Segoe UI"/>
            </a:endParaRPr>
          </a:p>
          <a:p>
            <a:r>
              <a:rPr lang="de-DE" dirty="0">
                <a:cs typeface="Segoe UI"/>
                <a:hlinkClick r:id="rId7"/>
              </a:rPr>
              <a:t>fabian.flanhardt@ceterion.com</a:t>
            </a:r>
            <a:endParaRPr lang="en-US" dirty="0"/>
          </a:p>
        </p:txBody>
      </p:sp>
      <p:sp>
        <p:nvSpPr>
          <p:cNvPr id="19" name="TextBox 18">
            <a:extLst>
              <a:ext uri="{FF2B5EF4-FFF2-40B4-BE49-F238E27FC236}">
                <a16:creationId xmlns:a16="http://schemas.microsoft.com/office/drawing/2014/main" id="{5693B421-96B4-496E-8F93-A15FC6D87C50}"/>
              </a:ext>
            </a:extLst>
          </p:cNvPr>
          <p:cNvSpPr txBox="1"/>
          <p:nvPr/>
        </p:nvSpPr>
        <p:spPr>
          <a:xfrm>
            <a:off x="3862656" y="3504332"/>
            <a:ext cx="2601897" cy="369332"/>
          </a:xfrm>
          <a:prstGeom prst="rect">
            <a:avLst/>
          </a:prstGeom>
          <a:noFill/>
        </p:spPr>
        <p:txBody>
          <a:bodyPr wrap="square" rtlCol="0">
            <a:spAutoFit/>
          </a:bodyPr>
          <a:lstStyle/>
          <a:p>
            <a:r>
              <a:rPr lang="en-US" dirty="0"/>
              <a:t>Fabian Flanhardt</a:t>
            </a:r>
          </a:p>
        </p:txBody>
      </p:sp>
      <p:pic>
        <p:nvPicPr>
          <p:cNvPr id="13" name="Picture 12">
            <a:extLst>
              <a:ext uri="{FF2B5EF4-FFF2-40B4-BE49-F238E27FC236}">
                <a16:creationId xmlns:a16="http://schemas.microsoft.com/office/drawing/2014/main" id="{EB5BF93E-77E5-4167-9B49-82A9867A22B6}"/>
              </a:ext>
            </a:extLst>
          </p:cNvPr>
          <p:cNvPicPr>
            <a:picLocks noChangeAspect="1"/>
          </p:cNvPicPr>
          <p:nvPr/>
        </p:nvPicPr>
        <p:blipFill>
          <a:blip r:embed="rId8"/>
          <a:stretch>
            <a:fillRect/>
          </a:stretch>
        </p:blipFill>
        <p:spPr>
          <a:xfrm>
            <a:off x="3493324" y="4081394"/>
            <a:ext cx="369331" cy="286263"/>
          </a:xfrm>
          <a:prstGeom prst="rect">
            <a:avLst/>
          </a:prstGeom>
        </p:spPr>
      </p:pic>
    </p:spTree>
    <p:extLst>
      <p:ext uri="{BB962C8B-B14F-4D97-AF65-F5344CB8AC3E}">
        <p14:creationId xmlns:p14="http://schemas.microsoft.com/office/powerpoint/2010/main" val="3411225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125733-FF6E-4091-9623-46B62A6761A3}"/>
              </a:ext>
            </a:extLst>
          </p:cNvPr>
          <p:cNvSpPr>
            <a:spLocks noGrp="1"/>
          </p:cNvSpPr>
          <p:nvPr>
            <p:ph type="title"/>
          </p:nvPr>
        </p:nvSpPr>
        <p:spPr/>
        <p:txBody>
          <a:bodyPr/>
          <a:lstStyle/>
          <a:p>
            <a:r>
              <a:rPr lang="de-DE" dirty="0" err="1"/>
              <a:t>Prerequisites</a:t>
            </a:r>
            <a:endParaRPr lang="de-DE" dirty="0"/>
          </a:p>
        </p:txBody>
      </p:sp>
      <p:sp>
        <p:nvSpPr>
          <p:cNvPr id="4" name="Fußzeilenplatzhalter 3">
            <a:extLst>
              <a:ext uri="{FF2B5EF4-FFF2-40B4-BE49-F238E27FC236}">
                <a16:creationId xmlns:a16="http://schemas.microsoft.com/office/drawing/2014/main" id="{2A4BC799-8545-4BB6-B027-94849DE20B94}"/>
              </a:ext>
            </a:extLst>
          </p:cNvPr>
          <p:cNvSpPr>
            <a:spLocks noGrp="1"/>
          </p:cNvSpPr>
          <p:nvPr>
            <p:ph type="ftr" sz="quarter" idx="11"/>
          </p:nvPr>
        </p:nvSpPr>
        <p:spPr/>
        <p:txBody>
          <a:bodyPr/>
          <a:lstStyle/>
          <a:p>
            <a:r>
              <a:rPr lang="de-DE" dirty="0"/>
              <a:t>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DDA3D6B3-03DF-473E-84E1-E6C4C61E3877}"/>
              </a:ext>
            </a:extLst>
          </p:cNvPr>
          <p:cNvSpPr>
            <a:spLocks noGrp="1"/>
          </p:cNvSpPr>
          <p:nvPr>
            <p:ph type="sldNum" sz="quarter" idx="12"/>
          </p:nvPr>
        </p:nvSpPr>
        <p:spPr/>
        <p:txBody>
          <a:bodyPr/>
          <a:lstStyle/>
          <a:p>
            <a:fld id="{EC4199FD-2E7C-41C7-A81B-1AFEDD0F02BC}" type="slidenum">
              <a:rPr lang="de-DE" smtClean="0"/>
              <a:t>3</a:t>
            </a:fld>
            <a:endParaRPr lang="de-DE"/>
          </a:p>
        </p:txBody>
      </p:sp>
      <p:sp>
        <p:nvSpPr>
          <p:cNvPr id="3" name="AutoShape 2" descr="Image result for vscode png">
            <a:extLst>
              <a:ext uri="{FF2B5EF4-FFF2-40B4-BE49-F238E27FC236}">
                <a16:creationId xmlns:a16="http://schemas.microsoft.com/office/drawing/2014/main" id="{C04DAB68-D182-4737-9F23-F64265235590}"/>
              </a:ext>
            </a:extLst>
          </p:cNvPr>
          <p:cNvSpPr>
            <a:spLocks noChangeAspect="1" noChangeArrowheads="1"/>
          </p:cNvSpPr>
          <p:nvPr/>
        </p:nvSpPr>
        <p:spPr bwMode="auto">
          <a:xfrm>
            <a:off x="5943600" y="382188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u="sng"/>
          </a:p>
        </p:txBody>
      </p:sp>
      <p:pic>
        <p:nvPicPr>
          <p:cNvPr id="12" name="Picture 11">
            <a:extLst>
              <a:ext uri="{FF2B5EF4-FFF2-40B4-BE49-F238E27FC236}">
                <a16:creationId xmlns:a16="http://schemas.microsoft.com/office/drawing/2014/main" id="{6374BE9F-1050-4AB1-92F9-F21493390A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346385"/>
            <a:ext cx="857250" cy="857250"/>
          </a:xfrm>
          <a:prstGeom prst="rect">
            <a:avLst/>
          </a:prstGeom>
        </p:spPr>
      </p:pic>
      <p:sp>
        <p:nvSpPr>
          <p:cNvPr id="13" name="TextBox 12">
            <a:extLst>
              <a:ext uri="{FF2B5EF4-FFF2-40B4-BE49-F238E27FC236}">
                <a16:creationId xmlns:a16="http://schemas.microsoft.com/office/drawing/2014/main" id="{67801EFF-5D92-4A39-ADF0-B2FC96014BA8}"/>
              </a:ext>
            </a:extLst>
          </p:cNvPr>
          <p:cNvSpPr txBox="1"/>
          <p:nvPr/>
        </p:nvSpPr>
        <p:spPr>
          <a:xfrm>
            <a:off x="1866121" y="2514672"/>
            <a:ext cx="3853543" cy="584775"/>
          </a:xfrm>
          <a:prstGeom prst="rect">
            <a:avLst/>
          </a:prstGeom>
          <a:noFill/>
        </p:spPr>
        <p:txBody>
          <a:bodyPr wrap="square" rtlCol="0">
            <a:spAutoFit/>
          </a:bodyPr>
          <a:lstStyle/>
          <a:p>
            <a:r>
              <a:rPr lang="en-US" sz="3200" dirty="0"/>
              <a:t>Visual Studio Code</a:t>
            </a:r>
            <a:endParaRPr lang="en-GB" sz="3200" dirty="0"/>
          </a:p>
        </p:txBody>
      </p:sp>
      <p:pic>
        <p:nvPicPr>
          <p:cNvPr id="15" name="Picture 14">
            <a:extLst>
              <a:ext uri="{FF2B5EF4-FFF2-40B4-BE49-F238E27FC236}">
                <a16:creationId xmlns:a16="http://schemas.microsoft.com/office/drawing/2014/main" id="{77712199-18D4-49A6-AC8E-39EE546261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050" y="3517085"/>
            <a:ext cx="914400" cy="914400"/>
          </a:xfrm>
          <a:prstGeom prst="rect">
            <a:avLst/>
          </a:prstGeom>
        </p:spPr>
      </p:pic>
      <p:sp>
        <p:nvSpPr>
          <p:cNvPr id="20" name="TextBox 19">
            <a:extLst>
              <a:ext uri="{FF2B5EF4-FFF2-40B4-BE49-F238E27FC236}">
                <a16:creationId xmlns:a16="http://schemas.microsoft.com/office/drawing/2014/main" id="{0AAAE599-DB73-40C8-AB82-B9679E0A727F}"/>
              </a:ext>
            </a:extLst>
          </p:cNvPr>
          <p:cNvSpPr txBox="1"/>
          <p:nvPr/>
        </p:nvSpPr>
        <p:spPr>
          <a:xfrm>
            <a:off x="1866121" y="3681897"/>
            <a:ext cx="9697522" cy="584775"/>
          </a:xfrm>
          <a:prstGeom prst="rect">
            <a:avLst/>
          </a:prstGeom>
          <a:noFill/>
        </p:spPr>
        <p:txBody>
          <a:bodyPr wrap="square" rtlCol="0">
            <a:spAutoFit/>
          </a:bodyPr>
          <a:lstStyle/>
          <a:p>
            <a:r>
              <a:rPr lang="en-US" sz="3200" dirty="0"/>
              <a:t>Azure </a:t>
            </a:r>
            <a:r>
              <a:rPr lang="en-US" sz="3200" dirty="0" err="1"/>
              <a:t>Powershell</a:t>
            </a:r>
            <a:r>
              <a:rPr lang="en-US" sz="3200" dirty="0"/>
              <a:t> Module – Install-Module Azure</a:t>
            </a:r>
            <a:endParaRPr lang="en-GB" sz="3200" dirty="0"/>
          </a:p>
        </p:txBody>
      </p:sp>
      <p:pic>
        <p:nvPicPr>
          <p:cNvPr id="22" name="Picture 21">
            <a:extLst>
              <a:ext uri="{FF2B5EF4-FFF2-40B4-BE49-F238E27FC236}">
                <a16:creationId xmlns:a16="http://schemas.microsoft.com/office/drawing/2014/main" id="{0F5CF8B3-73A6-4F2C-BC66-FBAE00753B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051" y="4846797"/>
            <a:ext cx="2447342" cy="1019726"/>
          </a:xfrm>
          <a:prstGeom prst="rect">
            <a:avLst/>
          </a:prstGeom>
        </p:spPr>
      </p:pic>
      <p:pic>
        <p:nvPicPr>
          <p:cNvPr id="23" name="Picture 22">
            <a:extLst>
              <a:ext uri="{FF2B5EF4-FFF2-40B4-BE49-F238E27FC236}">
                <a16:creationId xmlns:a16="http://schemas.microsoft.com/office/drawing/2014/main" id="{EF80203E-28BC-41D2-9E59-53BF8AA1DE18}"/>
              </a:ext>
            </a:extLst>
          </p:cNvPr>
          <p:cNvPicPr>
            <a:picLocks noChangeAspect="1"/>
          </p:cNvPicPr>
          <p:nvPr/>
        </p:nvPicPr>
        <p:blipFill>
          <a:blip r:embed="rId6"/>
          <a:stretch>
            <a:fillRect/>
          </a:stretch>
        </p:blipFill>
        <p:spPr>
          <a:xfrm>
            <a:off x="5795887" y="2245658"/>
            <a:ext cx="4601217" cy="1228896"/>
          </a:xfrm>
          <a:prstGeom prst="rect">
            <a:avLst/>
          </a:prstGeom>
        </p:spPr>
      </p:pic>
      <p:sp>
        <p:nvSpPr>
          <p:cNvPr id="24" name="TextBox 23">
            <a:extLst>
              <a:ext uri="{FF2B5EF4-FFF2-40B4-BE49-F238E27FC236}">
                <a16:creationId xmlns:a16="http://schemas.microsoft.com/office/drawing/2014/main" id="{769CCBDF-E906-4723-8D91-25568A860274}"/>
              </a:ext>
            </a:extLst>
          </p:cNvPr>
          <p:cNvSpPr txBox="1"/>
          <p:nvPr/>
        </p:nvSpPr>
        <p:spPr>
          <a:xfrm>
            <a:off x="6169723" y="1886357"/>
            <a:ext cx="3853543" cy="400110"/>
          </a:xfrm>
          <a:prstGeom prst="rect">
            <a:avLst/>
          </a:prstGeom>
          <a:noFill/>
        </p:spPr>
        <p:txBody>
          <a:bodyPr wrap="square" rtlCol="0">
            <a:spAutoFit/>
          </a:bodyPr>
          <a:lstStyle/>
          <a:p>
            <a:pPr algn="ctr"/>
            <a:r>
              <a:rPr lang="en-US" sz="2000" dirty="0" err="1"/>
              <a:t>Vscode</a:t>
            </a:r>
            <a:r>
              <a:rPr lang="en-US" sz="2000" dirty="0"/>
              <a:t> extensions</a:t>
            </a:r>
            <a:endParaRPr lang="en-GB" sz="2000" dirty="0"/>
          </a:p>
        </p:txBody>
      </p:sp>
    </p:spTree>
    <p:extLst>
      <p:ext uri="{BB962C8B-B14F-4D97-AF65-F5344CB8AC3E}">
        <p14:creationId xmlns:p14="http://schemas.microsoft.com/office/powerpoint/2010/main" val="1261467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125733-FF6E-4091-9623-46B62A6761A3}"/>
              </a:ext>
            </a:extLst>
          </p:cNvPr>
          <p:cNvSpPr>
            <a:spLocks noGrp="1"/>
          </p:cNvSpPr>
          <p:nvPr>
            <p:ph type="title"/>
          </p:nvPr>
        </p:nvSpPr>
        <p:spPr/>
        <p:txBody>
          <a:bodyPr/>
          <a:lstStyle/>
          <a:p>
            <a:r>
              <a:rPr lang="de-DE" dirty="0"/>
              <a:t>Agenda</a:t>
            </a:r>
          </a:p>
        </p:txBody>
      </p:sp>
      <p:sp>
        <p:nvSpPr>
          <p:cNvPr id="4" name="Fußzeilenplatzhalter 3">
            <a:extLst>
              <a:ext uri="{FF2B5EF4-FFF2-40B4-BE49-F238E27FC236}">
                <a16:creationId xmlns:a16="http://schemas.microsoft.com/office/drawing/2014/main" id="{2A4BC799-8545-4BB6-B027-94849DE20B94}"/>
              </a:ext>
            </a:extLst>
          </p:cNvPr>
          <p:cNvSpPr>
            <a:spLocks noGrp="1"/>
          </p:cNvSpPr>
          <p:nvPr>
            <p:ph type="ftr" sz="quarter" idx="11"/>
          </p:nvPr>
        </p:nvSpPr>
        <p:spPr/>
        <p:txBody>
          <a:bodyPr/>
          <a:lstStyle/>
          <a:p>
            <a:r>
              <a:rPr lang="de-DE" dirty="0"/>
              <a:t>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DDA3D6B3-03DF-473E-84E1-E6C4C61E3877}"/>
              </a:ext>
            </a:extLst>
          </p:cNvPr>
          <p:cNvSpPr>
            <a:spLocks noGrp="1"/>
          </p:cNvSpPr>
          <p:nvPr>
            <p:ph type="sldNum" sz="quarter" idx="12"/>
          </p:nvPr>
        </p:nvSpPr>
        <p:spPr/>
        <p:txBody>
          <a:bodyPr/>
          <a:lstStyle/>
          <a:p>
            <a:fld id="{EC4199FD-2E7C-41C7-A81B-1AFEDD0F02BC}" type="slidenum">
              <a:rPr lang="de-DE" smtClean="0"/>
              <a:t>4</a:t>
            </a:fld>
            <a:endParaRPr lang="de-DE"/>
          </a:p>
        </p:txBody>
      </p:sp>
      <p:sp>
        <p:nvSpPr>
          <p:cNvPr id="8" name="Inhaltsplatzhalter 2">
            <a:extLst>
              <a:ext uri="{FF2B5EF4-FFF2-40B4-BE49-F238E27FC236}">
                <a16:creationId xmlns:a16="http://schemas.microsoft.com/office/drawing/2014/main" id="{FA7ADF3E-ED8C-43B5-B5E9-C0A66D8D6775}"/>
              </a:ext>
            </a:extLst>
          </p:cNvPr>
          <p:cNvSpPr>
            <a:spLocks noGrp="1"/>
          </p:cNvSpPr>
          <p:nvPr>
            <p:ph idx="1"/>
          </p:nvPr>
        </p:nvSpPr>
        <p:spPr>
          <a:xfrm>
            <a:off x="838200" y="1825625"/>
            <a:ext cx="10515600" cy="4351338"/>
          </a:xfrm>
        </p:spPr>
        <p:txBody>
          <a:bodyPr>
            <a:normAutofit/>
          </a:bodyPr>
          <a:lstStyle/>
          <a:p>
            <a:pPr marL="0" indent="0">
              <a:buNone/>
            </a:pPr>
            <a:r>
              <a:rPr lang="de-DE" dirty="0"/>
              <a:t>Übersicht – Azure Infrastruktur</a:t>
            </a:r>
          </a:p>
          <a:p>
            <a:pPr marL="0" indent="0">
              <a:buNone/>
            </a:pPr>
            <a:endParaRPr lang="de-DE" dirty="0"/>
          </a:p>
          <a:p>
            <a:pPr marL="0" indent="0">
              <a:buNone/>
            </a:pPr>
            <a:r>
              <a:rPr lang="de-DE" dirty="0"/>
              <a:t>Simple </a:t>
            </a:r>
            <a:r>
              <a:rPr lang="de-DE" dirty="0" err="1"/>
              <a:t>Resource</a:t>
            </a:r>
            <a:r>
              <a:rPr lang="de-DE" dirty="0"/>
              <a:t> Template </a:t>
            </a:r>
            <a:r>
              <a:rPr lang="de-DE" dirty="0" err="1"/>
              <a:t>from</a:t>
            </a:r>
            <a:r>
              <a:rPr lang="de-DE" dirty="0"/>
              <a:t> Scratch</a:t>
            </a:r>
          </a:p>
          <a:p>
            <a:pPr marL="0" indent="0">
              <a:buNone/>
            </a:pPr>
            <a:endParaRPr lang="de-DE" dirty="0"/>
          </a:p>
          <a:p>
            <a:pPr marL="0" indent="0">
              <a:buNone/>
            </a:pPr>
            <a:r>
              <a:rPr lang="de-DE" dirty="0" err="1"/>
              <a:t>KeyVault</a:t>
            </a:r>
            <a:r>
              <a:rPr lang="de-DE" dirty="0"/>
              <a:t> </a:t>
            </a:r>
            <a:r>
              <a:rPr lang="de-DE" dirty="0" err="1"/>
              <a:t>Deployment</a:t>
            </a:r>
            <a:endParaRPr lang="de-DE" dirty="0"/>
          </a:p>
          <a:p>
            <a:pPr marL="0" indent="0">
              <a:buNone/>
            </a:pPr>
            <a:endParaRPr lang="de-DE" dirty="0"/>
          </a:p>
          <a:p>
            <a:pPr marL="0" indent="0">
              <a:buNone/>
            </a:pPr>
            <a:r>
              <a:rPr lang="de-DE" dirty="0" err="1"/>
              <a:t>Nested</a:t>
            </a:r>
            <a:r>
              <a:rPr lang="de-DE" dirty="0"/>
              <a:t> </a:t>
            </a:r>
            <a:r>
              <a:rPr lang="de-DE" dirty="0" err="1"/>
              <a:t>Deployment</a:t>
            </a:r>
            <a:r>
              <a:rPr lang="de-DE" dirty="0"/>
              <a:t> (Cross </a:t>
            </a:r>
            <a:r>
              <a:rPr lang="de-DE" dirty="0" err="1"/>
              <a:t>Resource</a:t>
            </a:r>
            <a:r>
              <a:rPr lang="de-DE" dirty="0"/>
              <a:t> Group)</a:t>
            </a:r>
          </a:p>
          <a:p>
            <a:pPr marL="0" indent="0">
              <a:buNone/>
            </a:pPr>
            <a:endParaRPr lang="de-DE" dirty="0"/>
          </a:p>
        </p:txBody>
      </p:sp>
    </p:spTree>
    <p:extLst>
      <p:ext uri="{BB962C8B-B14F-4D97-AF65-F5344CB8AC3E}">
        <p14:creationId xmlns:p14="http://schemas.microsoft.com/office/powerpoint/2010/main" val="2812479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D79EC7-7C7F-4742-B5D5-82AF7475BB98}"/>
              </a:ext>
            </a:extLst>
          </p:cNvPr>
          <p:cNvSpPr>
            <a:spLocks noGrp="1"/>
          </p:cNvSpPr>
          <p:nvPr>
            <p:ph type="title"/>
          </p:nvPr>
        </p:nvSpPr>
        <p:spPr/>
        <p:txBody>
          <a:bodyPr/>
          <a:lstStyle/>
          <a:p>
            <a:r>
              <a:rPr lang="de-DE" dirty="0" err="1"/>
              <a:t>Subscription</a:t>
            </a:r>
            <a:r>
              <a:rPr lang="de-DE" dirty="0"/>
              <a:t> &amp; </a:t>
            </a:r>
            <a:r>
              <a:rPr lang="de-DE" dirty="0" err="1"/>
              <a:t>ResourceGroups</a:t>
            </a:r>
            <a:endParaRPr lang="de-DE" dirty="0"/>
          </a:p>
        </p:txBody>
      </p:sp>
      <p:sp>
        <p:nvSpPr>
          <p:cNvPr id="4" name="Fußzeilenplatzhalter 3">
            <a:extLst>
              <a:ext uri="{FF2B5EF4-FFF2-40B4-BE49-F238E27FC236}">
                <a16:creationId xmlns:a16="http://schemas.microsoft.com/office/drawing/2014/main" id="{B402C6FC-8496-4BCE-9D45-92E228C819B9}"/>
              </a:ext>
            </a:extLst>
          </p:cNvPr>
          <p:cNvSpPr>
            <a:spLocks noGrp="1"/>
          </p:cNvSpPr>
          <p:nvPr>
            <p:ph type="ftr" sz="quarter" idx="11"/>
          </p:nvPr>
        </p:nvSpPr>
        <p:spPr/>
        <p:txBody>
          <a:bodyPr/>
          <a:lstStyle/>
          <a:p>
            <a:r>
              <a:rPr lang="de-DE" dirty="0"/>
              <a:t>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48758E13-F4E1-46EF-AE28-97F3CEC4889D}"/>
              </a:ext>
            </a:extLst>
          </p:cNvPr>
          <p:cNvSpPr>
            <a:spLocks noGrp="1"/>
          </p:cNvSpPr>
          <p:nvPr>
            <p:ph type="sldNum" sz="quarter" idx="12"/>
          </p:nvPr>
        </p:nvSpPr>
        <p:spPr/>
        <p:txBody>
          <a:bodyPr/>
          <a:lstStyle/>
          <a:p>
            <a:fld id="{EC4199FD-2E7C-41C7-A81B-1AFEDD0F02BC}" type="slidenum">
              <a:rPr lang="de-DE" smtClean="0"/>
              <a:t>5</a:t>
            </a:fld>
            <a:endParaRPr lang="de-DE"/>
          </a:p>
        </p:txBody>
      </p:sp>
      <p:pic>
        <p:nvPicPr>
          <p:cNvPr id="16" name="Picture 15">
            <a:extLst>
              <a:ext uri="{FF2B5EF4-FFF2-40B4-BE49-F238E27FC236}">
                <a16:creationId xmlns:a16="http://schemas.microsoft.com/office/drawing/2014/main" id="{F9E090BE-65AE-42D4-A7EA-0954CCA288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0599" y="2222109"/>
            <a:ext cx="1236483" cy="1236483"/>
          </a:xfrm>
          <a:prstGeom prst="rect">
            <a:avLst/>
          </a:prstGeom>
        </p:spPr>
      </p:pic>
      <p:pic>
        <p:nvPicPr>
          <p:cNvPr id="24" name="Picture 23" descr="A picture containing furniture, table&#10;&#10;Description generated with high confidence">
            <a:extLst>
              <a:ext uri="{FF2B5EF4-FFF2-40B4-BE49-F238E27FC236}">
                <a16:creationId xmlns:a16="http://schemas.microsoft.com/office/drawing/2014/main" id="{FE9BD0DA-7DEA-4A8A-9E7E-D72359A151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8012" y="3920467"/>
            <a:ext cx="1008387" cy="1008387"/>
          </a:xfrm>
          <a:prstGeom prst="rect">
            <a:avLst/>
          </a:prstGeom>
        </p:spPr>
      </p:pic>
      <p:sp>
        <p:nvSpPr>
          <p:cNvPr id="25" name="Rectangle 24">
            <a:extLst>
              <a:ext uri="{FF2B5EF4-FFF2-40B4-BE49-F238E27FC236}">
                <a16:creationId xmlns:a16="http://schemas.microsoft.com/office/drawing/2014/main" id="{FA37C321-5110-4BC9-9A3F-4337AFFEB777}"/>
              </a:ext>
            </a:extLst>
          </p:cNvPr>
          <p:cNvSpPr/>
          <p:nvPr/>
        </p:nvSpPr>
        <p:spPr>
          <a:xfrm>
            <a:off x="3449867" y="2578740"/>
            <a:ext cx="3155094" cy="523220"/>
          </a:xfrm>
          <a:prstGeom prst="rect">
            <a:avLst/>
          </a:prstGeom>
        </p:spPr>
        <p:txBody>
          <a:bodyPr wrap="none">
            <a:spAutoFit/>
          </a:bodyPr>
          <a:lstStyle/>
          <a:p>
            <a:r>
              <a:rPr lang="de-DE" sz="2800" dirty="0"/>
              <a:t>Azure </a:t>
            </a:r>
            <a:r>
              <a:rPr lang="de-DE" sz="2800" dirty="0" err="1"/>
              <a:t>Subscription</a:t>
            </a:r>
            <a:endParaRPr lang="de-DE" sz="2800" dirty="0"/>
          </a:p>
        </p:txBody>
      </p:sp>
      <p:sp>
        <p:nvSpPr>
          <p:cNvPr id="26" name="Rectangle 25">
            <a:extLst>
              <a:ext uri="{FF2B5EF4-FFF2-40B4-BE49-F238E27FC236}">
                <a16:creationId xmlns:a16="http://schemas.microsoft.com/office/drawing/2014/main" id="{F35CA614-B0FC-42B9-8CC2-1F026E9D4341}"/>
              </a:ext>
            </a:extLst>
          </p:cNvPr>
          <p:cNvSpPr/>
          <p:nvPr/>
        </p:nvSpPr>
        <p:spPr>
          <a:xfrm>
            <a:off x="3449867" y="4163050"/>
            <a:ext cx="3707875" cy="523220"/>
          </a:xfrm>
          <a:prstGeom prst="rect">
            <a:avLst/>
          </a:prstGeom>
        </p:spPr>
        <p:txBody>
          <a:bodyPr wrap="none">
            <a:spAutoFit/>
          </a:bodyPr>
          <a:lstStyle/>
          <a:p>
            <a:r>
              <a:rPr lang="de-DE" sz="2800" dirty="0"/>
              <a:t>Azure </a:t>
            </a:r>
            <a:r>
              <a:rPr lang="de-DE" sz="2800" dirty="0" err="1"/>
              <a:t>Resource</a:t>
            </a:r>
            <a:r>
              <a:rPr lang="de-DE" sz="2800" dirty="0"/>
              <a:t> Group</a:t>
            </a:r>
          </a:p>
        </p:txBody>
      </p:sp>
    </p:spTree>
    <p:extLst>
      <p:ext uri="{BB962C8B-B14F-4D97-AF65-F5344CB8AC3E}">
        <p14:creationId xmlns:p14="http://schemas.microsoft.com/office/powerpoint/2010/main" val="2031398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DC62BA-7701-4256-B71E-72717FDEB62B}"/>
              </a:ext>
            </a:extLst>
          </p:cNvPr>
          <p:cNvSpPr>
            <a:spLocks noGrp="1"/>
          </p:cNvSpPr>
          <p:nvPr>
            <p:ph type="title"/>
          </p:nvPr>
        </p:nvSpPr>
        <p:spPr/>
        <p:txBody>
          <a:bodyPr/>
          <a:lstStyle/>
          <a:p>
            <a:r>
              <a:rPr lang="de-DE" dirty="0"/>
              <a:t>Azure Network Resources</a:t>
            </a:r>
          </a:p>
        </p:txBody>
      </p:sp>
      <p:sp>
        <p:nvSpPr>
          <p:cNvPr id="4" name="Fußzeilenplatzhalter 3">
            <a:extLst>
              <a:ext uri="{FF2B5EF4-FFF2-40B4-BE49-F238E27FC236}">
                <a16:creationId xmlns:a16="http://schemas.microsoft.com/office/drawing/2014/main" id="{8DA7A0B1-B81F-4474-8CC6-31FD331680BC}"/>
              </a:ext>
            </a:extLst>
          </p:cNvPr>
          <p:cNvSpPr>
            <a:spLocks noGrp="1"/>
          </p:cNvSpPr>
          <p:nvPr>
            <p:ph type="ftr" sz="quarter" idx="11"/>
          </p:nvPr>
        </p:nvSpPr>
        <p:spPr/>
        <p:txBody>
          <a:bodyPr/>
          <a:lstStyle/>
          <a:p>
            <a:r>
              <a:rPr lang="de-DE" dirty="0"/>
              <a:t>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FA50265A-68F2-4026-B050-4C3D36F0CC4E}"/>
              </a:ext>
            </a:extLst>
          </p:cNvPr>
          <p:cNvSpPr>
            <a:spLocks noGrp="1"/>
          </p:cNvSpPr>
          <p:nvPr>
            <p:ph type="sldNum" sz="quarter" idx="12"/>
          </p:nvPr>
        </p:nvSpPr>
        <p:spPr/>
        <p:txBody>
          <a:bodyPr/>
          <a:lstStyle/>
          <a:p>
            <a:fld id="{EC4199FD-2E7C-41C7-A81B-1AFEDD0F02BC}" type="slidenum">
              <a:rPr lang="de-DE" smtClean="0"/>
              <a:t>6</a:t>
            </a:fld>
            <a:endParaRPr lang="de-DE"/>
          </a:p>
        </p:txBody>
      </p:sp>
      <p:pic>
        <p:nvPicPr>
          <p:cNvPr id="9" name="Picture 8">
            <a:extLst>
              <a:ext uri="{FF2B5EF4-FFF2-40B4-BE49-F238E27FC236}">
                <a16:creationId xmlns:a16="http://schemas.microsoft.com/office/drawing/2014/main" id="{3C71C9FA-ED70-4504-BB0C-F0F110DD4C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8326" y="2191690"/>
            <a:ext cx="780290" cy="780290"/>
          </a:xfrm>
          <a:prstGeom prst="rect">
            <a:avLst/>
          </a:prstGeom>
        </p:spPr>
      </p:pic>
      <p:pic>
        <p:nvPicPr>
          <p:cNvPr id="11" name="Picture 10" descr="A close up of a sign&#10;&#10;Description generated with very high confidence">
            <a:extLst>
              <a:ext uri="{FF2B5EF4-FFF2-40B4-BE49-F238E27FC236}">
                <a16:creationId xmlns:a16="http://schemas.microsoft.com/office/drawing/2014/main" id="{D388090D-2565-43FA-9BCD-4B0EE0C59C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5149" y="2132459"/>
            <a:ext cx="780290" cy="780290"/>
          </a:xfrm>
          <a:prstGeom prst="rect">
            <a:avLst/>
          </a:prstGeom>
        </p:spPr>
      </p:pic>
      <p:pic>
        <p:nvPicPr>
          <p:cNvPr id="13" name="Picture 12">
            <a:extLst>
              <a:ext uri="{FF2B5EF4-FFF2-40B4-BE49-F238E27FC236}">
                <a16:creationId xmlns:a16="http://schemas.microsoft.com/office/drawing/2014/main" id="{A7B915F8-ED8C-4CD5-806B-38B1EEE848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8326" y="3216335"/>
            <a:ext cx="780290" cy="780290"/>
          </a:xfrm>
          <a:prstGeom prst="rect">
            <a:avLst/>
          </a:prstGeom>
        </p:spPr>
      </p:pic>
      <p:pic>
        <p:nvPicPr>
          <p:cNvPr id="15" name="Picture 14" descr="A picture containing object, first-aid kit&#10;&#10;Description generated with high confidence">
            <a:extLst>
              <a:ext uri="{FF2B5EF4-FFF2-40B4-BE49-F238E27FC236}">
                <a16:creationId xmlns:a16="http://schemas.microsoft.com/office/drawing/2014/main" id="{BBA89910-9C06-4505-AF81-47375585FC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8326" y="4243648"/>
            <a:ext cx="780290" cy="780290"/>
          </a:xfrm>
          <a:prstGeom prst="rect">
            <a:avLst/>
          </a:prstGeom>
        </p:spPr>
      </p:pic>
      <p:sp>
        <p:nvSpPr>
          <p:cNvPr id="16" name="Rectangle 15">
            <a:extLst>
              <a:ext uri="{FF2B5EF4-FFF2-40B4-BE49-F238E27FC236}">
                <a16:creationId xmlns:a16="http://schemas.microsoft.com/office/drawing/2014/main" id="{3A72EBD6-9319-4F6C-AC65-D3BD80D49746}"/>
              </a:ext>
            </a:extLst>
          </p:cNvPr>
          <p:cNvSpPr/>
          <p:nvPr/>
        </p:nvSpPr>
        <p:spPr>
          <a:xfrm>
            <a:off x="2253079" y="2260994"/>
            <a:ext cx="2672206" cy="523220"/>
          </a:xfrm>
          <a:prstGeom prst="rect">
            <a:avLst/>
          </a:prstGeom>
        </p:spPr>
        <p:txBody>
          <a:bodyPr wrap="none">
            <a:spAutoFit/>
          </a:bodyPr>
          <a:lstStyle/>
          <a:p>
            <a:r>
              <a:rPr lang="de-DE" sz="2800" dirty="0"/>
              <a:t>Virtual Network</a:t>
            </a:r>
          </a:p>
        </p:txBody>
      </p:sp>
      <p:sp>
        <p:nvSpPr>
          <p:cNvPr id="17" name="Rectangle 16">
            <a:extLst>
              <a:ext uri="{FF2B5EF4-FFF2-40B4-BE49-F238E27FC236}">
                <a16:creationId xmlns:a16="http://schemas.microsoft.com/office/drawing/2014/main" id="{F07415F3-3334-485E-885A-A63B79D365C4}"/>
              </a:ext>
            </a:extLst>
          </p:cNvPr>
          <p:cNvSpPr/>
          <p:nvPr/>
        </p:nvSpPr>
        <p:spPr>
          <a:xfrm>
            <a:off x="2253079" y="3371764"/>
            <a:ext cx="3018583" cy="523220"/>
          </a:xfrm>
          <a:prstGeom prst="rect">
            <a:avLst/>
          </a:prstGeom>
        </p:spPr>
        <p:txBody>
          <a:bodyPr wrap="none">
            <a:spAutoFit/>
          </a:bodyPr>
          <a:lstStyle/>
          <a:p>
            <a:r>
              <a:rPr lang="de-DE" sz="2800" dirty="0"/>
              <a:t>Network Interface</a:t>
            </a:r>
          </a:p>
        </p:txBody>
      </p:sp>
      <p:pic>
        <p:nvPicPr>
          <p:cNvPr id="18" name="Picture 17">
            <a:extLst>
              <a:ext uri="{FF2B5EF4-FFF2-40B4-BE49-F238E27FC236}">
                <a16:creationId xmlns:a16="http://schemas.microsoft.com/office/drawing/2014/main" id="{74D0E24E-6FD5-4C91-8D4C-4D6B708D0893}"/>
              </a:ext>
            </a:extLst>
          </p:cNvPr>
          <p:cNvPicPr>
            <a:picLocks noChangeAspect="1"/>
          </p:cNvPicPr>
          <p:nvPr/>
        </p:nvPicPr>
        <p:blipFill>
          <a:blip r:embed="rId7"/>
          <a:stretch>
            <a:fillRect/>
          </a:stretch>
        </p:blipFill>
        <p:spPr>
          <a:xfrm>
            <a:off x="5885149" y="3262179"/>
            <a:ext cx="821932" cy="688601"/>
          </a:xfrm>
          <a:prstGeom prst="rect">
            <a:avLst/>
          </a:prstGeom>
        </p:spPr>
      </p:pic>
      <p:sp>
        <p:nvSpPr>
          <p:cNvPr id="19" name="Rectangle 18">
            <a:extLst>
              <a:ext uri="{FF2B5EF4-FFF2-40B4-BE49-F238E27FC236}">
                <a16:creationId xmlns:a16="http://schemas.microsoft.com/office/drawing/2014/main" id="{E87C7228-835F-4016-9D9F-69B744CBDFE9}"/>
              </a:ext>
            </a:extLst>
          </p:cNvPr>
          <p:cNvSpPr/>
          <p:nvPr/>
        </p:nvSpPr>
        <p:spPr>
          <a:xfrm>
            <a:off x="6817297" y="2260994"/>
            <a:ext cx="4999125" cy="523220"/>
          </a:xfrm>
          <a:prstGeom prst="rect">
            <a:avLst/>
          </a:prstGeom>
        </p:spPr>
        <p:txBody>
          <a:bodyPr wrap="none">
            <a:spAutoFit/>
          </a:bodyPr>
          <a:lstStyle/>
          <a:p>
            <a:r>
              <a:rPr lang="de-DE" sz="2800" dirty="0"/>
              <a:t>Network Security Group (NSG)</a:t>
            </a:r>
          </a:p>
        </p:txBody>
      </p:sp>
      <p:sp>
        <p:nvSpPr>
          <p:cNvPr id="20" name="Rectangle 19">
            <a:extLst>
              <a:ext uri="{FF2B5EF4-FFF2-40B4-BE49-F238E27FC236}">
                <a16:creationId xmlns:a16="http://schemas.microsoft.com/office/drawing/2014/main" id="{548898AA-5A41-43B1-8C1A-D7A5ACE21607}"/>
              </a:ext>
            </a:extLst>
          </p:cNvPr>
          <p:cNvSpPr/>
          <p:nvPr/>
        </p:nvSpPr>
        <p:spPr>
          <a:xfrm>
            <a:off x="6817297" y="3337131"/>
            <a:ext cx="1532792" cy="523220"/>
          </a:xfrm>
          <a:prstGeom prst="rect">
            <a:avLst/>
          </a:prstGeom>
        </p:spPr>
        <p:txBody>
          <a:bodyPr wrap="none">
            <a:spAutoFit/>
          </a:bodyPr>
          <a:lstStyle/>
          <a:p>
            <a:r>
              <a:rPr lang="de-DE" sz="2800" dirty="0"/>
              <a:t>Public IP</a:t>
            </a:r>
          </a:p>
        </p:txBody>
      </p:sp>
      <p:sp>
        <p:nvSpPr>
          <p:cNvPr id="21" name="Rectangle 20">
            <a:extLst>
              <a:ext uri="{FF2B5EF4-FFF2-40B4-BE49-F238E27FC236}">
                <a16:creationId xmlns:a16="http://schemas.microsoft.com/office/drawing/2014/main" id="{7BB78E05-5736-4E92-8F29-8B03DB60ADFD}"/>
              </a:ext>
            </a:extLst>
          </p:cNvPr>
          <p:cNvSpPr/>
          <p:nvPr/>
        </p:nvSpPr>
        <p:spPr>
          <a:xfrm>
            <a:off x="2253079" y="4465290"/>
            <a:ext cx="2326663" cy="523220"/>
          </a:xfrm>
          <a:prstGeom prst="rect">
            <a:avLst/>
          </a:prstGeom>
        </p:spPr>
        <p:txBody>
          <a:bodyPr wrap="none">
            <a:spAutoFit/>
          </a:bodyPr>
          <a:lstStyle/>
          <a:p>
            <a:r>
              <a:rPr lang="de-DE" sz="2800" dirty="0"/>
              <a:t>VPN Gateway</a:t>
            </a:r>
          </a:p>
        </p:txBody>
      </p:sp>
      <p:pic>
        <p:nvPicPr>
          <p:cNvPr id="22" name="Picture 21">
            <a:extLst>
              <a:ext uri="{FF2B5EF4-FFF2-40B4-BE49-F238E27FC236}">
                <a16:creationId xmlns:a16="http://schemas.microsoft.com/office/drawing/2014/main" id="{09535881-EDAF-4C6B-9142-D744DFF67DE4}"/>
              </a:ext>
            </a:extLst>
          </p:cNvPr>
          <p:cNvPicPr>
            <a:picLocks noChangeAspect="1"/>
          </p:cNvPicPr>
          <p:nvPr/>
        </p:nvPicPr>
        <p:blipFill>
          <a:blip r:embed="rId8"/>
          <a:stretch>
            <a:fillRect/>
          </a:stretch>
        </p:blipFill>
        <p:spPr>
          <a:xfrm>
            <a:off x="5881367" y="4300210"/>
            <a:ext cx="784072" cy="777886"/>
          </a:xfrm>
          <a:prstGeom prst="rect">
            <a:avLst/>
          </a:prstGeom>
        </p:spPr>
      </p:pic>
      <p:sp>
        <p:nvSpPr>
          <p:cNvPr id="23" name="Rectangle 22">
            <a:extLst>
              <a:ext uri="{FF2B5EF4-FFF2-40B4-BE49-F238E27FC236}">
                <a16:creationId xmlns:a16="http://schemas.microsoft.com/office/drawing/2014/main" id="{65C11D96-4AED-4F17-9345-C713F0746E3A}"/>
              </a:ext>
            </a:extLst>
          </p:cNvPr>
          <p:cNvSpPr/>
          <p:nvPr/>
        </p:nvSpPr>
        <p:spPr>
          <a:xfrm>
            <a:off x="6817297" y="4432940"/>
            <a:ext cx="2388859" cy="523220"/>
          </a:xfrm>
          <a:prstGeom prst="rect">
            <a:avLst/>
          </a:prstGeom>
        </p:spPr>
        <p:txBody>
          <a:bodyPr wrap="none">
            <a:spAutoFit/>
          </a:bodyPr>
          <a:lstStyle/>
          <a:p>
            <a:r>
              <a:rPr lang="de-DE" sz="2800" dirty="0"/>
              <a:t>Load Balancer</a:t>
            </a:r>
          </a:p>
        </p:txBody>
      </p:sp>
    </p:spTree>
    <p:extLst>
      <p:ext uri="{BB962C8B-B14F-4D97-AF65-F5344CB8AC3E}">
        <p14:creationId xmlns:p14="http://schemas.microsoft.com/office/powerpoint/2010/main" val="1227903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DC62BA-7701-4256-B71E-72717FDEB62B}"/>
              </a:ext>
            </a:extLst>
          </p:cNvPr>
          <p:cNvSpPr>
            <a:spLocks noGrp="1"/>
          </p:cNvSpPr>
          <p:nvPr>
            <p:ph type="title"/>
          </p:nvPr>
        </p:nvSpPr>
        <p:spPr>
          <a:xfrm>
            <a:off x="838199" y="365125"/>
            <a:ext cx="7915835" cy="1325563"/>
          </a:xfrm>
        </p:spPr>
        <p:txBody>
          <a:bodyPr/>
          <a:lstStyle/>
          <a:p>
            <a:r>
              <a:rPr lang="de-DE" dirty="0"/>
              <a:t>Azure Storage &amp; </a:t>
            </a:r>
            <a:r>
              <a:rPr lang="de-DE" dirty="0" err="1"/>
              <a:t>Compute</a:t>
            </a:r>
            <a:r>
              <a:rPr lang="de-DE" dirty="0"/>
              <a:t> Resources</a:t>
            </a:r>
          </a:p>
        </p:txBody>
      </p:sp>
      <p:sp>
        <p:nvSpPr>
          <p:cNvPr id="4" name="Fußzeilenplatzhalter 3">
            <a:extLst>
              <a:ext uri="{FF2B5EF4-FFF2-40B4-BE49-F238E27FC236}">
                <a16:creationId xmlns:a16="http://schemas.microsoft.com/office/drawing/2014/main" id="{8DA7A0B1-B81F-4474-8CC6-31FD331680BC}"/>
              </a:ext>
            </a:extLst>
          </p:cNvPr>
          <p:cNvSpPr>
            <a:spLocks noGrp="1"/>
          </p:cNvSpPr>
          <p:nvPr>
            <p:ph type="ftr" sz="quarter" idx="11"/>
          </p:nvPr>
        </p:nvSpPr>
        <p:spPr/>
        <p:txBody>
          <a:bodyPr/>
          <a:lstStyle/>
          <a:p>
            <a:r>
              <a:rPr lang="de-DE" dirty="0"/>
              <a:t>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FA50265A-68F2-4026-B050-4C3D36F0CC4E}"/>
              </a:ext>
            </a:extLst>
          </p:cNvPr>
          <p:cNvSpPr>
            <a:spLocks noGrp="1"/>
          </p:cNvSpPr>
          <p:nvPr>
            <p:ph type="sldNum" sz="quarter" idx="12"/>
          </p:nvPr>
        </p:nvSpPr>
        <p:spPr/>
        <p:txBody>
          <a:bodyPr/>
          <a:lstStyle/>
          <a:p>
            <a:fld id="{EC4199FD-2E7C-41C7-A81B-1AFEDD0F02BC}" type="slidenum">
              <a:rPr lang="de-DE" smtClean="0"/>
              <a:t>7</a:t>
            </a:fld>
            <a:endParaRPr lang="de-DE"/>
          </a:p>
        </p:txBody>
      </p:sp>
      <p:sp>
        <p:nvSpPr>
          <p:cNvPr id="16" name="Rectangle 15">
            <a:extLst>
              <a:ext uri="{FF2B5EF4-FFF2-40B4-BE49-F238E27FC236}">
                <a16:creationId xmlns:a16="http://schemas.microsoft.com/office/drawing/2014/main" id="{3A72EBD6-9319-4F6C-AC65-D3BD80D49746}"/>
              </a:ext>
            </a:extLst>
          </p:cNvPr>
          <p:cNvSpPr/>
          <p:nvPr/>
        </p:nvSpPr>
        <p:spPr>
          <a:xfrm>
            <a:off x="2253079" y="2260994"/>
            <a:ext cx="2797625" cy="523220"/>
          </a:xfrm>
          <a:prstGeom prst="rect">
            <a:avLst/>
          </a:prstGeom>
        </p:spPr>
        <p:txBody>
          <a:bodyPr wrap="none">
            <a:spAutoFit/>
          </a:bodyPr>
          <a:lstStyle/>
          <a:p>
            <a:r>
              <a:rPr lang="de-DE" sz="2800" dirty="0"/>
              <a:t>Storage Account</a:t>
            </a:r>
          </a:p>
        </p:txBody>
      </p:sp>
      <p:sp>
        <p:nvSpPr>
          <p:cNvPr id="17" name="Rectangle 16">
            <a:extLst>
              <a:ext uri="{FF2B5EF4-FFF2-40B4-BE49-F238E27FC236}">
                <a16:creationId xmlns:a16="http://schemas.microsoft.com/office/drawing/2014/main" id="{F07415F3-3334-485E-885A-A63B79D365C4}"/>
              </a:ext>
            </a:extLst>
          </p:cNvPr>
          <p:cNvSpPr/>
          <p:nvPr/>
        </p:nvSpPr>
        <p:spPr>
          <a:xfrm>
            <a:off x="2253079" y="3371764"/>
            <a:ext cx="2475742" cy="523220"/>
          </a:xfrm>
          <a:prstGeom prst="rect">
            <a:avLst/>
          </a:prstGeom>
        </p:spPr>
        <p:txBody>
          <a:bodyPr wrap="none">
            <a:spAutoFit/>
          </a:bodyPr>
          <a:lstStyle/>
          <a:p>
            <a:r>
              <a:rPr lang="de-DE" sz="2800" dirty="0" err="1"/>
              <a:t>Availability</a:t>
            </a:r>
            <a:r>
              <a:rPr lang="de-DE" sz="2800" dirty="0"/>
              <a:t> Set</a:t>
            </a:r>
          </a:p>
        </p:txBody>
      </p:sp>
      <p:sp>
        <p:nvSpPr>
          <p:cNvPr id="19" name="Rectangle 18">
            <a:extLst>
              <a:ext uri="{FF2B5EF4-FFF2-40B4-BE49-F238E27FC236}">
                <a16:creationId xmlns:a16="http://schemas.microsoft.com/office/drawing/2014/main" id="{E87C7228-835F-4016-9D9F-69B744CBDFE9}"/>
              </a:ext>
            </a:extLst>
          </p:cNvPr>
          <p:cNvSpPr/>
          <p:nvPr/>
        </p:nvSpPr>
        <p:spPr>
          <a:xfrm>
            <a:off x="6817297" y="2260994"/>
            <a:ext cx="2452916" cy="523220"/>
          </a:xfrm>
          <a:prstGeom prst="rect">
            <a:avLst/>
          </a:prstGeom>
        </p:spPr>
        <p:txBody>
          <a:bodyPr wrap="none">
            <a:spAutoFit/>
          </a:bodyPr>
          <a:lstStyle/>
          <a:p>
            <a:r>
              <a:rPr lang="de-DE" sz="2800" dirty="0" err="1"/>
              <a:t>Managed</a:t>
            </a:r>
            <a:r>
              <a:rPr lang="de-DE" sz="2800" dirty="0"/>
              <a:t> Disk</a:t>
            </a:r>
          </a:p>
        </p:txBody>
      </p:sp>
      <p:sp>
        <p:nvSpPr>
          <p:cNvPr id="20" name="Rectangle 19">
            <a:extLst>
              <a:ext uri="{FF2B5EF4-FFF2-40B4-BE49-F238E27FC236}">
                <a16:creationId xmlns:a16="http://schemas.microsoft.com/office/drawing/2014/main" id="{548898AA-5A41-43B1-8C1A-D7A5ACE21607}"/>
              </a:ext>
            </a:extLst>
          </p:cNvPr>
          <p:cNvSpPr/>
          <p:nvPr/>
        </p:nvSpPr>
        <p:spPr>
          <a:xfrm>
            <a:off x="6817297" y="3337131"/>
            <a:ext cx="2673232" cy="523220"/>
          </a:xfrm>
          <a:prstGeom prst="rect">
            <a:avLst/>
          </a:prstGeom>
        </p:spPr>
        <p:txBody>
          <a:bodyPr wrap="none">
            <a:spAutoFit/>
          </a:bodyPr>
          <a:lstStyle/>
          <a:p>
            <a:r>
              <a:rPr lang="de-DE" sz="2800" dirty="0"/>
              <a:t>Virtual </a:t>
            </a:r>
            <a:r>
              <a:rPr lang="de-DE" sz="2800" dirty="0" err="1"/>
              <a:t>Machine</a:t>
            </a:r>
            <a:endParaRPr lang="de-DE" sz="2800" dirty="0"/>
          </a:p>
        </p:txBody>
      </p:sp>
      <p:pic>
        <p:nvPicPr>
          <p:cNvPr id="6" name="Picture 5">
            <a:extLst>
              <a:ext uri="{FF2B5EF4-FFF2-40B4-BE49-F238E27FC236}">
                <a16:creationId xmlns:a16="http://schemas.microsoft.com/office/drawing/2014/main" id="{CF7B121B-F3F8-45B7-A6BC-D36814A717BB}"/>
              </a:ext>
            </a:extLst>
          </p:cNvPr>
          <p:cNvPicPr>
            <a:picLocks noChangeAspect="1"/>
          </p:cNvPicPr>
          <p:nvPr/>
        </p:nvPicPr>
        <p:blipFill>
          <a:blip r:embed="rId3"/>
          <a:stretch>
            <a:fillRect/>
          </a:stretch>
        </p:blipFill>
        <p:spPr>
          <a:xfrm>
            <a:off x="1268326" y="2260994"/>
            <a:ext cx="780290" cy="665754"/>
          </a:xfrm>
          <a:prstGeom prst="rect">
            <a:avLst/>
          </a:prstGeom>
        </p:spPr>
      </p:pic>
      <p:pic>
        <p:nvPicPr>
          <p:cNvPr id="7" name="Picture 6">
            <a:extLst>
              <a:ext uri="{FF2B5EF4-FFF2-40B4-BE49-F238E27FC236}">
                <a16:creationId xmlns:a16="http://schemas.microsoft.com/office/drawing/2014/main" id="{0654C00E-C6CF-4465-9DDA-880530961EF9}"/>
              </a:ext>
            </a:extLst>
          </p:cNvPr>
          <p:cNvPicPr>
            <a:picLocks noChangeAspect="1"/>
          </p:cNvPicPr>
          <p:nvPr/>
        </p:nvPicPr>
        <p:blipFill>
          <a:blip r:embed="rId4"/>
          <a:stretch>
            <a:fillRect/>
          </a:stretch>
        </p:blipFill>
        <p:spPr>
          <a:xfrm>
            <a:off x="5905970" y="2168063"/>
            <a:ext cx="780290" cy="666114"/>
          </a:xfrm>
          <a:prstGeom prst="rect">
            <a:avLst/>
          </a:prstGeom>
        </p:spPr>
      </p:pic>
      <p:pic>
        <p:nvPicPr>
          <p:cNvPr id="8" name="Picture 7">
            <a:extLst>
              <a:ext uri="{FF2B5EF4-FFF2-40B4-BE49-F238E27FC236}">
                <a16:creationId xmlns:a16="http://schemas.microsoft.com/office/drawing/2014/main" id="{EF6C5308-DB69-4CE5-9B97-56F1A566A01B}"/>
              </a:ext>
            </a:extLst>
          </p:cNvPr>
          <p:cNvPicPr>
            <a:picLocks noChangeAspect="1"/>
          </p:cNvPicPr>
          <p:nvPr/>
        </p:nvPicPr>
        <p:blipFill>
          <a:blip r:embed="rId5"/>
          <a:stretch>
            <a:fillRect/>
          </a:stretch>
        </p:blipFill>
        <p:spPr>
          <a:xfrm>
            <a:off x="1259621" y="3224967"/>
            <a:ext cx="823309" cy="816814"/>
          </a:xfrm>
          <a:prstGeom prst="rect">
            <a:avLst/>
          </a:prstGeom>
        </p:spPr>
      </p:pic>
      <p:pic>
        <p:nvPicPr>
          <p:cNvPr id="12" name="Picture 11" descr="A picture containing electronics, display&#10;&#10;Description generated with very high confidence">
            <a:extLst>
              <a:ext uri="{FF2B5EF4-FFF2-40B4-BE49-F238E27FC236}">
                <a16:creationId xmlns:a16="http://schemas.microsoft.com/office/drawing/2014/main" id="{E6B22911-DC25-4F32-9D02-799B545599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05970" y="3251347"/>
            <a:ext cx="780290" cy="780290"/>
          </a:xfrm>
          <a:prstGeom prst="rect">
            <a:avLst/>
          </a:prstGeom>
        </p:spPr>
      </p:pic>
    </p:spTree>
    <p:extLst>
      <p:ext uri="{BB962C8B-B14F-4D97-AF65-F5344CB8AC3E}">
        <p14:creationId xmlns:p14="http://schemas.microsoft.com/office/powerpoint/2010/main" val="3910425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14DA6D-FE59-490A-9004-62DF38B2D936}"/>
              </a:ext>
            </a:extLst>
          </p:cNvPr>
          <p:cNvSpPr>
            <a:spLocks noGrp="1"/>
          </p:cNvSpPr>
          <p:nvPr>
            <p:ph type="title"/>
          </p:nvPr>
        </p:nvSpPr>
        <p:spPr/>
        <p:txBody>
          <a:bodyPr/>
          <a:lstStyle/>
          <a:p>
            <a:r>
              <a:rPr lang="de-DE" dirty="0"/>
              <a:t>Basic VM </a:t>
            </a:r>
            <a:r>
              <a:rPr lang="de-DE" dirty="0" err="1"/>
              <a:t>Deployment</a:t>
            </a:r>
            <a:r>
              <a:rPr lang="de-DE" dirty="0"/>
              <a:t> </a:t>
            </a:r>
          </a:p>
        </p:txBody>
      </p:sp>
      <p:sp>
        <p:nvSpPr>
          <p:cNvPr id="4" name="Fußzeilenplatzhalter 3">
            <a:extLst>
              <a:ext uri="{FF2B5EF4-FFF2-40B4-BE49-F238E27FC236}">
                <a16:creationId xmlns:a16="http://schemas.microsoft.com/office/drawing/2014/main" id="{EAAA7E8D-7422-4D87-A4CD-DA509BDDF5DC}"/>
              </a:ext>
            </a:extLst>
          </p:cNvPr>
          <p:cNvSpPr>
            <a:spLocks noGrp="1"/>
          </p:cNvSpPr>
          <p:nvPr>
            <p:ph type="ftr" sz="quarter" idx="11"/>
          </p:nvPr>
        </p:nvSpPr>
        <p:spPr/>
        <p:txBody>
          <a:bodyPr/>
          <a:lstStyle/>
          <a:p>
            <a:r>
              <a:rPr lang="de-DE" dirty="0"/>
              <a:t>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34D2BEEB-B9A2-4D14-85A6-544FCED20DD5}"/>
              </a:ext>
            </a:extLst>
          </p:cNvPr>
          <p:cNvSpPr>
            <a:spLocks noGrp="1"/>
          </p:cNvSpPr>
          <p:nvPr>
            <p:ph type="sldNum" sz="quarter" idx="12"/>
          </p:nvPr>
        </p:nvSpPr>
        <p:spPr/>
        <p:txBody>
          <a:bodyPr/>
          <a:lstStyle/>
          <a:p>
            <a:fld id="{EC4199FD-2E7C-41C7-A81B-1AFEDD0F02BC}" type="slidenum">
              <a:rPr lang="de-DE" smtClean="0"/>
              <a:t>8</a:t>
            </a:fld>
            <a:endParaRPr lang="de-DE"/>
          </a:p>
        </p:txBody>
      </p:sp>
      <p:pic>
        <p:nvPicPr>
          <p:cNvPr id="10" name="Picture 9" descr="A picture containing electronics, display&#10;&#10;Description generated with very high confidence">
            <a:extLst>
              <a:ext uri="{FF2B5EF4-FFF2-40B4-BE49-F238E27FC236}">
                <a16:creationId xmlns:a16="http://schemas.microsoft.com/office/drawing/2014/main" id="{F5A6FB2C-EBFC-4083-A0E4-DB94B43DD6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9836" y="1928875"/>
            <a:ext cx="780290" cy="780290"/>
          </a:xfrm>
          <a:prstGeom prst="rect">
            <a:avLst/>
          </a:prstGeom>
        </p:spPr>
      </p:pic>
      <p:pic>
        <p:nvPicPr>
          <p:cNvPr id="11" name="Picture 10">
            <a:extLst>
              <a:ext uri="{FF2B5EF4-FFF2-40B4-BE49-F238E27FC236}">
                <a16:creationId xmlns:a16="http://schemas.microsoft.com/office/drawing/2014/main" id="{DBC4E0F5-6CDB-48D9-958C-9E14C6586B9F}"/>
              </a:ext>
            </a:extLst>
          </p:cNvPr>
          <p:cNvPicPr>
            <a:picLocks noChangeAspect="1"/>
          </p:cNvPicPr>
          <p:nvPr/>
        </p:nvPicPr>
        <p:blipFill>
          <a:blip r:embed="rId3"/>
          <a:stretch>
            <a:fillRect/>
          </a:stretch>
        </p:blipFill>
        <p:spPr>
          <a:xfrm>
            <a:off x="4540630" y="3008803"/>
            <a:ext cx="780290" cy="666114"/>
          </a:xfrm>
          <a:prstGeom prst="rect">
            <a:avLst/>
          </a:prstGeom>
        </p:spPr>
      </p:pic>
      <p:pic>
        <p:nvPicPr>
          <p:cNvPr id="12" name="Picture 11">
            <a:extLst>
              <a:ext uri="{FF2B5EF4-FFF2-40B4-BE49-F238E27FC236}">
                <a16:creationId xmlns:a16="http://schemas.microsoft.com/office/drawing/2014/main" id="{A5FD7320-025D-464F-BBA8-B21AA9BB4C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3486" y="3050540"/>
            <a:ext cx="780290" cy="780290"/>
          </a:xfrm>
          <a:prstGeom prst="rect">
            <a:avLst/>
          </a:prstGeom>
        </p:spPr>
      </p:pic>
      <p:pic>
        <p:nvPicPr>
          <p:cNvPr id="13" name="Picture 12">
            <a:extLst>
              <a:ext uri="{FF2B5EF4-FFF2-40B4-BE49-F238E27FC236}">
                <a16:creationId xmlns:a16="http://schemas.microsoft.com/office/drawing/2014/main" id="{A8F8C724-5D51-4509-A3C9-4C50E7C1D1A6}"/>
              </a:ext>
            </a:extLst>
          </p:cNvPr>
          <p:cNvPicPr>
            <a:picLocks noChangeAspect="1"/>
          </p:cNvPicPr>
          <p:nvPr/>
        </p:nvPicPr>
        <p:blipFill>
          <a:blip r:embed="rId5"/>
          <a:stretch>
            <a:fillRect/>
          </a:stretch>
        </p:blipFill>
        <p:spPr>
          <a:xfrm>
            <a:off x="3351424" y="3058396"/>
            <a:ext cx="780290" cy="665754"/>
          </a:xfrm>
          <a:prstGeom prst="rect">
            <a:avLst/>
          </a:prstGeom>
        </p:spPr>
      </p:pic>
      <p:sp>
        <p:nvSpPr>
          <p:cNvPr id="14" name="Rectangle 13">
            <a:extLst>
              <a:ext uri="{FF2B5EF4-FFF2-40B4-BE49-F238E27FC236}">
                <a16:creationId xmlns:a16="http://schemas.microsoft.com/office/drawing/2014/main" id="{31B0B19D-C25B-4336-A6A5-C8F370E2A5A9}"/>
              </a:ext>
            </a:extLst>
          </p:cNvPr>
          <p:cNvSpPr/>
          <p:nvPr/>
        </p:nvSpPr>
        <p:spPr>
          <a:xfrm>
            <a:off x="2928719" y="3735851"/>
            <a:ext cx="1608736" cy="707886"/>
          </a:xfrm>
          <a:prstGeom prst="rect">
            <a:avLst/>
          </a:prstGeom>
        </p:spPr>
        <p:txBody>
          <a:bodyPr wrap="square">
            <a:spAutoFit/>
          </a:bodyPr>
          <a:lstStyle/>
          <a:p>
            <a:pPr algn="ctr"/>
            <a:r>
              <a:rPr lang="de-DE" sz="2000" dirty="0"/>
              <a:t>Boot </a:t>
            </a:r>
            <a:r>
              <a:rPr lang="de-DE" sz="2000" dirty="0" err="1"/>
              <a:t>Diagnostics</a:t>
            </a:r>
            <a:endParaRPr lang="de-DE" sz="2000" dirty="0"/>
          </a:p>
        </p:txBody>
      </p:sp>
      <p:sp>
        <p:nvSpPr>
          <p:cNvPr id="15" name="Rectangle 14">
            <a:extLst>
              <a:ext uri="{FF2B5EF4-FFF2-40B4-BE49-F238E27FC236}">
                <a16:creationId xmlns:a16="http://schemas.microsoft.com/office/drawing/2014/main" id="{2B110F06-12AD-4CAA-9813-336F32A0848E}"/>
              </a:ext>
            </a:extLst>
          </p:cNvPr>
          <p:cNvSpPr/>
          <p:nvPr/>
        </p:nvSpPr>
        <p:spPr>
          <a:xfrm>
            <a:off x="4114750" y="3765274"/>
            <a:ext cx="1608736" cy="707886"/>
          </a:xfrm>
          <a:prstGeom prst="rect">
            <a:avLst/>
          </a:prstGeom>
        </p:spPr>
        <p:txBody>
          <a:bodyPr wrap="square">
            <a:spAutoFit/>
          </a:bodyPr>
          <a:lstStyle/>
          <a:p>
            <a:pPr algn="ctr"/>
            <a:r>
              <a:rPr lang="de-DE" sz="2000" dirty="0"/>
              <a:t>OS </a:t>
            </a:r>
          </a:p>
          <a:p>
            <a:pPr algn="ctr"/>
            <a:r>
              <a:rPr lang="de-DE" sz="2000" dirty="0"/>
              <a:t>Disk</a:t>
            </a:r>
          </a:p>
        </p:txBody>
      </p:sp>
      <p:sp>
        <p:nvSpPr>
          <p:cNvPr id="16" name="Rectangle 15">
            <a:extLst>
              <a:ext uri="{FF2B5EF4-FFF2-40B4-BE49-F238E27FC236}">
                <a16:creationId xmlns:a16="http://schemas.microsoft.com/office/drawing/2014/main" id="{B1281180-874E-470A-BAC8-1DDD602B4729}"/>
              </a:ext>
            </a:extLst>
          </p:cNvPr>
          <p:cNvSpPr/>
          <p:nvPr/>
        </p:nvSpPr>
        <p:spPr>
          <a:xfrm>
            <a:off x="5284377" y="3797488"/>
            <a:ext cx="1608736" cy="400110"/>
          </a:xfrm>
          <a:prstGeom prst="rect">
            <a:avLst/>
          </a:prstGeom>
        </p:spPr>
        <p:txBody>
          <a:bodyPr wrap="square">
            <a:spAutoFit/>
          </a:bodyPr>
          <a:lstStyle/>
          <a:p>
            <a:pPr algn="ctr"/>
            <a:r>
              <a:rPr lang="de-DE" sz="2000" dirty="0"/>
              <a:t>NIC</a:t>
            </a:r>
          </a:p>
        </p:txBody>
      </p:sp>
      <p:cxnSp>
        <p:nvCxnSpPr>
          <p:cNvPr id="20" name="Connector: Elbow 19">
            <a:extLst>
              <a:ext uri="{FF2B5EF4-FFF2-40B4-BE49-F238E27FC236}">
                <a16:creationId xmlns:a16="http://schemas.microsoft.com/office/drawing/2014/main" id="{D19F4FBA-99F7-481B-903F-8BDDA1DA2A20}"/>
              </a:ext>
            </a:extLst>
          </p:cNvPr>
          <p:cNvCxnSpPr>
            <a:stCxn id="13" idx="0"/>
            <a:endCxn id="10" idx="2"/>
          </p:cNvCxnSpPr>
          <p:nvPr/>
        </p:nvCxnSpPr>
        <p:spPr>
          <a:xfrm rot="5400000" flipH="1" flipV="1">
            <a:off x="4161160" y="2289575"/>
            <a:ext cx="349231" cy="1188412"/>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EA4296DD-827E-48DD-A085-83630F6152E2}"/>
              </a:ext>
            </a:extLst>
          </p:cNvPr>
          <p:cNvCxnSpPr>
            <a:stCxn id="10" idx="2"/>
            <a:endCxn id="11" idx="0"/>
          </p:cNvCxnSpPr>
          <p:nvPr/>
        </p:nvCxnSpPr>
        <p:spPr>
          <a:xfrm rot="16200000" flipH="1">
            <a:off x="4780559" y="2858587"/>
            <a:ext cx="299638" cy="794"/>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EB6B2497-0705-4802-B4F4-A7FE4E73A4CF}"/>
              </a:ext>
            </a:extLst>
          </p:cNvPr>
          <p:cNvCxnSpPr>
            <a:stCxn id="10" idx="2"/>
            <a:endCxn id="12" idx="0"/>
          </p:cNvCxnSpPr>
          <p:nvPr/>
        </p:nvCxnSpPr>
        <p:spPr>
          <a:xfrm rot="16200000" flipH="1">
            <a:off x="5351119" y="2288027"/>
            <a:ext cx="341375" cy="1183650"/>
          </a:xfrm>
          <a:prstGeom prst="bentConnector3">
            <a:avLst/>
          </a:prstGeom>
          <a:ln w="28575"/>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582A7684-2484-4ECA-B3B6-1AA2A31BA2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81968" y="1952385"/>
            <a:ext cx="780290" cy="780290"/>
          </a:xfrm>
          <a:prstGeom prst="rect">
            <a:avLst/>
          </a:prstGeom>
        </p:spPr>
      </p:pic>
      <p:sp>
        <p:nvSpPr>
          <p:cNvPr id="28" name="Rectangle 27">
            <a:extLst>
              <a:ext uri="{FF2B5EF4-FFF2-40B4-BE49-F238E27FC236}">
                <a16:creationId xmlns:a16="http://schemas.microsoft.com/office/drawing/2014/main" id="{E5E7E005-2297-4EAC-BCF9-81E173D39D76}"/>
              </a:ext>
            </a:extLst>
          </p:cNvPr>
          <p:cNvSpPr/>
          <p:nvPr/>
        </p:nvSpPr>
        <p:spPr>
          <a:xfrm>
            <a:off x="7271224" y="2589394"/>
            <a:ext cx="1608736" cy="400110"/>
          </a:xfrm>
          <a:prstGeom prst="rect">
            <a:avLst/>
          </a:prstGeom>
        </p:spPr>
        <p:txBody>
          <a:bodyPr wrap="square">
            <a:spAutoFit/>
          </a:bodyPr>
          <a:lstStyle/>
          <a:p>
            <a:pPr algn="ctr"/>
            <a:r>
              <a:rPr lang="de-DE" sz="2000" dirty="0"/>
              <a:t>vNet</a:t>
            </a:r>
          </a:p>
        </p:txBody>
      </p:sp>
      <p:cxnSp>
        <p:nvCxnSpPr>
          <p:cNvPr id="30" name="Straight Connector 29">
            <a:extLst>
              <a:ext uri="{FF2B5EF4-FFF2-40B4-BE49-F238E27FC236}">
                <a16:creationId xmlns:a16="http://schemas.microsoft.com/office/drawing/2014/main" id="{C06B0D01-647D-4E9E-B445-228CD2D846CA}"/>
              </a:ext>
            </a:extLst>
          </p:cNvPr>
          <p:cNvCxnSpPr>
            <a:cxnSpLocks/>
            <a:stCxn id="12" idx="3"/>
            <a:endCxn id="37" idx="1"/>
          </p:cNvCxnSpPr>
          <p:nvPr/>
        </p:nvCxnSpPr>
        <p:spPr>
          <a:xfrm flipV="1">
            <a:off x="6503776" y="3440603"/>
            <a:ext cx="125513" cy="82"/>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64EC4D04-E0BB-49F8-888C-C4E308C15222}"/>
              </a:ext>
            </a:extLst>
          </p:cNvPr>
          <p:cNvPicPr>
            <a:picLocks noChangeAspect="1"/>
          </p:cNvPicPr>
          <p:nvPr/>
        </p:nvPicPr>
        <p:blipFill>
          <a:blip r:embed="rId7"/>
          <a:stretch>
            <a:fillRect/>
          </a:stretch>
        </p:blipFill>
        <p:spPr>
          <a:xfrm>
            <a:off x="7630342" y="4256633"/>
            <a:ext cx="780290" cy="653714"/>
          </a:xfrm>
          <a:prstGeom prst="rect">
            <a:avLst/>
          </a:prstGeom>
        </p:spPr>
      </p:pic>
      <p:pic>
        <p:nvPicPr>
          <p:cNvPr id="37" name="Picture 36" descr="A close up of a sign&#10;&#10;Description generated with very high confidence">
            <a:extLst>
              <a:ext uri="{FF2B5EF4-FFF2-40B4-BE49-F238E27FC236}">
                <a16:creationId xmlns:a16="http://schemas.microsoft.com/office/drawing/2014/main" id="{71E20000-F334-41F9-BFB9-B7245DF155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29289" y="3050458"/>
            <a:ext cx="780290" cy="780290"/>
          </a:xfrm>
          <a:prstGeom prst="rect">
            <a:avLst/>
          </a:prstGeom>
        </p:spPr>
      </p:pic>
      <p:cxnSp>
        <p:nvCxnSpPr>
          <p:cNvPr id="40" name="Connector: Elbow 39">
            <a:extLst>
              <a:ext uri="{FF2B5EF4-FFF2-40B4-BE49-F238E27FC236}">
                <a16:creationId xmlns:a16="http://schemas.microsoft.com/office/drawing/2014/main" id="{7CC83A68-EE4E-4F14-83D6-69AFA3158656}"/>
              </a:ext>
            </a:extLst>
          </p:cNvPr>
          <p:cNvCxnSpPr>
            <a:stCxn id="37" idx="2"/>
            <a:endCxn id="36" idx="1"/>
          </p:cNvCxnSpPr>
          <p:nvPr/>
        </p:nvCxnSpPr>
        <p:spPr>
          <a:xfrm rot="16200000" flipH="1">
            <a:off x="6948517" y="3901665"/>
            <a:ext cx="752742" cy="610908"/>
          </a:xfrm>
          <a:prstGeom prst="bentConnector2">
            <a:avLst/>
          </a:prstGeom>
          <a:ln w="28575"/>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8BAD063A-EA57-4902-B43F-BDC58D0A38BB}"/>
              </a:ext>
            </a:extLst>
          </p:cNvPr>
          <p:cNvSpPr/>
          <p:nvPr/>
        </p:nvSpPr>
        <p:spPr>
          <a:xfrm>
            <a:off x="7216119" y="4958741"/>
            <a:ext cx="1608736" cy="400110"/>
          </a:xfrm>
          <a:prstGeom prst="rect">
            <a:avLst/>
          </a:prstGeom>
        </p:spPr>
        <p:txBody>
          <a:bodyPr wrap="square">
            <a:spAutoFit/>
          </a:bodyPr>
          <a:lstStyle/>
          <a:p>
            <a:pPr algn="ctr"/>
            <a:r>
              <a:rPr lang="de-DE" sz="2000" dirty="0"/>
              <a:t>Public IP</a:t>
            </a:r>
          </a:p>
        </p:txBody>
      </p:sp>
      <p:cxnSp>
        <p:nvCxnSpPr>
          <p:cNvPr id="44" name="Connector: Elbow 43">
            <a:extLst>
              <a:ext uri="{FF2B5EF4-FFF2-40B4-BE49-F238E27FC236}">
                <a16:creationId xmlns:a16="http://schemas.microsoft.com/office/drawing/2014/main" id="{CB65E5CA-B36E-4DCA-9707-928DC59A002C}"/>
              </a:ext>
            </a:extLst>
          </p:cNvPr>
          <p:cNvCxnSpPr>
            <a:cxnSpLocks/>
            <a:stCxn id="37" idx="0"/>
            <a:endCxn id="26" idx="1"/>
          </p:cNvCxnSpPr>
          <p:nvPr/>
        </p:nvCxnSpPr>
        <p:spPr>
          <a:xfrm rot="5400000" flipH="1" flipV="1">
            <a:off x="6996737" y="2365227"/>
            <a:ext cx="707928" cy="662534"/>
          </a:xfrm>
          <a:prstGeom prst="bentConnector2">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5706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3AC3-C28E-4B21-ACA4-F1C0581A3158}"/>
              </a:ext>
            </a:extLst>
          </p:cNvPr>
          <p:cNvSpPr>
            <a:spLocks noGrp="1"/>
          </p:cNvSpPr>
          <p:nvPr>
            <p:ph type="title"/>
          </p:nvPr>
        </p:nvSpPr>
        <p:spPr/>
        <p:txBody>
          <a:bodyPr/>
          <a:lstStyle/>
          <a:p>
            <a:r>
              <a:rPr lang="en-US" dirty="0"/>
              <a:t>Naming Conventions</a:t>
            </a:r>
          </a:p>
        </p:txBody>
      </p:sp>
      <p:sp>
        <p:nvSpPr>
          <p:cNvPr id="4" name="Footer Placeholder 3">
            <a:extLst>
              <a:ext uri="{FF2B5EF4-FFF2-40B4-BE49-F238E27FC236}">
                <a16:creationId xmlns:a16="http://schemas.microsoft.com/office/drawing/2014/main" id="{9C0FDBBD-51DA-4A67-8A4B-EBBA369F8F32}"/>
              </a:ext>
            </a:extLst>
          </p:cNvPr>
          <p:cNvSpPr>
            <a:spLocks noGrp="1"/>
          </p:cNvSpPr>
          <p:nvPr>
            <p:ph type="ftr" sz="quarter" idx="11"/>
          </p:nvPr>
        </p:nvSpPr>
        <p:spPr/>
        <p:txBody>
          <a:bodyPr/>
          <a:lstStyle/>
          <a:p>
            <a:r>
              <a:rPr lang="de-DE" dirty="0"/>
              <a:t>Azure Infrastructure </a:t>
            </a:r>
            <a:r>
              <a:rPr lang="de-DE" dirty="0" err="1"/>
              <a:t>Resource</a:t>
            </a:r>
            <a:r>
              <a:rPr lang="de-DE" dirty="0"/>
              <a:t> Template Tricks</a:t>
            </a:r>
          </a:p>
        </p:txBody>
      </p:sp>
      <p:sp>
        <p:nvSpPr>
          <p:cNvPr id="5" name="Slide Number Placeholder 4">
            <a:extLst>
              <a:ext uri="{FF2B5EF4-FFF2-40B4-BE49-F238E27FC236}">
                <a16:creationId xmlns:a16="http://schemas.microsoft.com/office/drawing/2014/main" id="{A02E25F7-6639-4698-AD3E-F2146619E96F}"/>
              </a:ext>
            </a:extLst>
          </p:cNvPr>
          <p:cNvSpPr>
            <a:spLocks noGrp="1"/>
          </p:cNvSpPr>
          <p:nvPr>
            <p:ph type="sldNum" sz="quarter" idx="12"/>
          </p:nvPr>
        </p:nvSpPr>
        <p:spPr/>
        <p:txBody>
          <a:bodyPr/>
          <a:lstStyle/>
          <a:p>
            <a:fld id="{EC4199FD-2E7C-41C7-A81B-1AFEDD0F02BC}" type="slidenum">
              <a:rPr lang="de-DE" smtClean="0"/>
              <a:t>9</a:t>
            </a:fld>
            <a:endParaRPr lang="de-DE"/>
          </a:p>
        </p:txBody>
      </p:sp>
      <p:pic>
        <p:nvPicPr>
          <p:cNvPr id="6" name="Picture 5">
            <a:extLst>
              <a:ext uri="{FF2B5EF4-FFF2-40B4-BE49-F238E27FC236}">
                <a16:creationId xmlns:a16="http://schemas.microsoft.com/office/drawing/2014/main" id="{CDFCE406-3E00-42D4-B093-B1383C52635E}"/>
              </a:ext>
            </a:extLst>
          </p:cNvPr>
          <p:cNvPicPr>
            <a:picLocks noChangeAspect="1"/>
          </p:cNvPicPr>
          <p:nvPr/>
        </p:nvPicPr>
        <p:blipFill>
          <a:blip r:embed="rId2"/>
          <a:stretch>
            <a:fillRect/>
          </a:stretch>
        </p:blipFill>
        <p:spPr>
          <a:xfrm>
            <a:off x="1007719" y="1934435"/>
            <a:ext cx="780290" cy="665754"/>
          </a:xfrm>
          <a:prstGeom prst="rect">
            <a:avLst/>
          </a:prstGeom>
        </p:spPr>
      </p:pic>
      <p:pic>
        <p:nvPicPr>
          <p:cNvPr id="7" name="Picture 6">
            <a:extLst>
              <a:ext uri="{FF2B5EF4-FFF2-40B4-BE49-F238E27FC236}">
                <a16:creationId xmlns:a16="http://schemas.microsoft.com/office/drawing/2014/main" id="{C54EDB51-C10E-4834-9B0F-349D9A1FE533}"/>
              </a:ext>
            </a:extLst>
          </p:cNvPr>
          <p:cNvPicPr>
            <a:picLocks noChangeAspect="1"/>
          </p:cNvPicPr>
          <p:nvPr/>
        </p:nvPicPr>
        <p:blipFill>
          <a:blip r:embed="rId3"/>
          <a:stretch>
            <a:fillRect/>
          </a:stretch>
        </p:blipFill>
        <p:spPr>
          <a:xfrm>
            <a:off x="6258012" y="1923011"/>
            <a:ext cx="821932" cy="688601"/>
          </a:xfrm>
          <a:prstGeom prst="rect">
            <a:avLst/>
          </a:prstGeom>
        </p:spPr>
      </p:pic>
      <p:pic>
        <p:nvPicPr>
          <p:cNvPr id="9" name="Picture 8">
            <a:extLst>
              <a:ext uri="{FF2B5EF4-FFF2-40B4-BE49-F238E27FC236}">
                <a16:creationId xmlns:a16="http://schemas.microsoft.com/office/drawing/2014/main" id="{AAF02F85-EC95-4124-961A-916DBB5190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7400" y="3980730"/>
            <a:ext cx="780290" cy="780290"/>
          </a:xfrm>
          <a:prstGeom prst="rect">
            <a:avLst/>
          </a:prstGeom>
        </p:spPr>
      </p:pic>
      <p:grpSp>
        <p:nvGrpSpPr>
          <p:cNvPr id="15" name="Group 14">
            <a:extLst>
              <a:ext uri="{FF2B5EF4-FFF2-40B4-BE49-F238E27FC236}">
                <a16:creationId xmlns:a16="http://schemas.microsoft.com/office/drawing/2014/main" id="{F828AB2A-A02E-4422-816A-C6F94AE060CD}"/>
              </a:ext>
            </a:extLst>
          </p:cNvPr>
          <p:cNvGrpSpPr/>
          <p:nvPr/>
        </p:nvGrpSpPr>
        <p:grpSpPr>
          <a:xfrm>
            <a:off x="1788009" y="1878625"/>
            <a:ext cx="4114799" cy="1943017"/>
            <a:chOff x="1788009" y="1786346"/>
            <a:chExt cx="4114799" cy="1943017"/>
          </a:xfrm>
        </p:grpSpPr>
        <p:sp>
          <p:nvSpPr>
            <p:cNvPr id="10" name="Rectangle 9">
              <a:extLst>
                <a:ext uri="{FF2B5EF4-FFF2-40B4-BE49-F238E27FC236}">
                  <a16:creationId xmlns:a16="http://schemas.microsoft.com/office/drawing/2014/main" id="{0F9E10CC-8614-49AC-BC7D-EB5F606CB49F}"/>
                </a:ext>
              </a:extLst>
            </p:cNvPr>
            <p:cNvSpPr/>
            <p:nvPr/>
          </p:nvSpPr>
          <p:spPr>
            <a:xfrm>
              <a:off x="1788009" y="1786346"/>
              <a:ext cx="2797625" cy="523220"/>
            </a:xfrm>
            <a:prstGeom prst="rect">
              <a:avLst/>
            </a:prstGeom>
          </p:spPr>
          <p:txBody>
            <a:bodyPr wrap="none">
              <a:spAutoFit/>
            </a:bodyPr>
            <a:lstStyle/>
            <a:p>
              <a:r>
                <a:rPr lang="de-DE" sz="2800" dirty="0"/>
                <a:t>Storage Account</a:t>
              </a:r>
            </a:p>
          </p:txBody>
        </p:sp>
        <p:sp>
          <p:nvSpPr>
            <p:cNvPr id="11" name="TextBox 10">
              <a:extLst>
                <a:ext uri="{FF2B5EF4-FFF2-40B4-BE49-F238E27FC236}">
                  <a16:creationId xmlns:a16="http://schemas.microsoft.com/office/drawing/2014/main" id="{49444C2A-70FC-4151-8F66-4D02EA39EDBC}"/>
                </a:ext>
              </a:extLst>
            </p:cNvPr>
            <p:cNvSpPr txBox="1"/>
            <p:nvPr/>
          </p:nvSpPr>
          <p:spPr>
            <a:xfrm>
              <a:off x="1841577" y="2529034"/>
              <a:ext cx="3160451" cy="1200329"/>
            </a:xfrm>
            <a:prstGeom prst="rect">
              <a:avLst/>
            </a:prstGeom>
            <a:noFill/>
          </p:spPr>
          <p:txBody>
            <a:bodyPr wrap="square" rtlCol="0">
              <a:spAutoFit/>
            </a:bodyPr>
            <a:lstStyle/>
            <a:p>
              <a:pPr marL="285750" indent="-285750">
                <a:buFontTx/>
                <a:buChar char="-"/>
              </a:pPr>
              <a:r>
                <a:rPr lang="en-US" dirty="0"/>
                <a:t>Globally unique name</a:t>
              </a:r>
            </a:p>
            <a:p>
              <a:pPr marL="285750" indent="-285750">
                <a:buFontTx/>
                <a:buChar char="-"/>
              </a:pPr>
              <a:r>
                <a:rPr lang="en-US" dirty="0"/>
                <a:t>Lower case letters only</a:t>
              </a:r>
            </a:p>
            <a:p>
              <a:pPr marL="285750" indent="-285750">
                <a:buFontTx/>
                <a:buChar char="-"/>
              </a:pPr>
              <a:r>
                <a:rPr lang="en-US" dirty="0"/>
                <a:t>No special characters</a:t>
              </a:r>
            </a:p>
            <a:p>
              <a:endParaRPr lang="en-US" dirty="0"/>
            </a:p>
          </p:txBody>
        </p:sp>
        <p:sp>
          <p:nvSpPr>
            <p:cNvPr id="14" name="TextBox 13">
              <a:extLst>
                <a:ext uri="{FF2B5EF4-FFF2-40B4-BE49-F238E27FC236}">
                  <a16:creationId xmlns:a16="http://schemas.microsoft.com/office/drawing/2014/main" id="{BACBCF3C-DF9E-4964-9CAA-46994805A463}"/>
                </a:ext>
              </a:extLst>
            </p:cNvPr>
            <p:cNvSpPr txBox="1"/>
            <p:nvPr/>
          </p:nvSpPr>
          <p:spPr>
            <a:xfrm>
              <a:off x="1788009" y="2196167"/>
              <a:ext cx="4114799" cy="646331"/>
            </a:xfrm>
            <a:prstGeom prst="rect">
              <a:avLst/>
            </a:prstGeom>
            <a:noFill/>
          </p:spPr>
          <p:txBody>
            <a:bodyPr wrap="square" rtlCol="0">
              <a:spAutoFit/>
            </a:bodyPr>
            <a:lstStyle/>
            <a:p>
              <a:r>
                <a:rPr lang="en-US" i="1" dirty="0">
                  <a:solidFill>
                    <a:schemeClr val="accent1"/>
                  </a:solidFill>
                </a:rPr>
                <a:t>name.type.core.windows.net</a:t>
              </a:r>
              <a:endParaRPr lang="en-US" dirty="0">
                <a:solidFill>
                  <a:schemeClr val="accent1"/>
                </a:solidFill>
              </a:endParaRPr>
            </a:p>
            <a:p>
              <a:endParaRPr lang="en-US" dirty="0"/>
            </a:p>
          </p:txBody>
        </p:sp>
      </p:grpSp>
      <p:grpSp>
        <p:nvGrpSpPr>
          <p:cNvPr id="16" name="Group 15">
            <a:extLst>
              <a:ext uri="{FF2B5EF4-FFF2-40B4-BE49-F238E27FC236}">
                <a16:creationId xmlns:a16="http://schemas.microsoft.com/office/drawing/2014/main" id="{66B4F864-F43E-454B-8987-4ED562F81743}"/>
              </a:ext>
            </a:extLst>
          </p:cNvPr>
          <p:cNvGrpSpPr/>
          <p:nvPr/>
        </p:nvGrpSpPr>
        <p:grpSpPr>
          <a:xfrm>
            <a:off x="7079944" y="1923011"/>
            <a:ext cx="4273856" cy="1389019"/>
            <a:chOff x="1788009" y="1786346"/>
            <a:chExt cx="4273856" cy="1389019"/>
          </a:xfrm>
        </p:grpSpPr>
        <p:sp>
          <p:nvSpPr>
            <p:cNvPr id="17" name="Rectangle 16">
              <a:extLst>
                <a:ext uri="{FF2B5EF4-FFF2-40B4-BE49-F238E27FC236}">
                  <a16:creationId xmlns:a16="http://schemas.microsoft.com/office/drawing/2014/main" id="{F5DEF94B-4955-474C-A588-109417C091EC}"/>
                </a:ext>
              </a:extLst>
            </p:cNvPr>
            <p:cNvSpPr/>
            <p:nvPr/>
          </p:nvSpPr>
          <p:spPr>
            <a:xfrm>
              <a:off x="1788009" y="1786346"/>
              <a:ext cx="1532792" cy="523220"/>
            </a:xfrm>
            <a:prstGeom prst="rect">
              <a:avLst/>
            </a:prstGeom>
          </p:spPr>
          <p:txBody>
            <a:bodyPr wrap="none">
              <a:spAutoFit/>
            </a:bodyPr>
            <a:lstStyle/>
            <a:p>
              <a:r>
                <a:rPr lang="de-DE" sz="2800" dirty="0"/>
                <a:t>Public IP</a:t>
              </a:r>
            </a:p>
          </p:txBody>
        </p:sp>
        <p:sp>
          <p:nvSpPr>
            <p:cNvPr id="18" name="TextBox 17">
              <a:extLst>
                <a:ext uri="{FF2B5EF4-FFF2-40B4-BE49-F238E27FC236}">
                  <a16:creationId xmlns:a16="http://schemas.microsoft.com/office/drawing/2014/main" id="{420A9D51-5114-4B03-94B4-9EE8C94581C0}"/>
                </a:ext>
              </a:extLst>
            </p:cNvPr>
            <p:cNvSpPr txBox="1"/>
            <p:nvPr/>
          </p:nvSpPr>
          <p:spPr>
            <a:xfrm>
              <a:off x="1841577" y="2529034"/>
              <a:ext cx="4220288" cy="646331"/>
            </a:xfrm>
            <a:prstGeom prst="rect">
              <a:avLst/>
            </a:prstGeom>
            <a:noFill/>
          </p:spPr>
          <p:txBody>
            <a:bodyPr wrap="square" rtlCol="0">
              <a:spAutoFit/>
            </a:bodyPr>
            <a:lstStyle/>
            <a:p>
              <a:pPr marL="285750" indent="-285750">
                <a:buFontTx/>
                <a:buChar char="-"/>
              </a:pPr>
              <a:r>
                <a:rPr lang="en-US" dirty="0"/>
                <a:t>Location/Region unique name </a:t>
              </a:r>
            </a:p>
            <a:p>
              <a:endParaRPr lang="en-US" dirty="0"/>
            </a:p>
          </p:txBody>
        </p:sp>
        <p:sp>
          <p:nvSpPr>
            <p:cNvPr id="19" name="TextBox 18">
              <a:extLst>
                <a:ext uri="{FF2B5EF4-FFF2-40B4-BE49-F238E27FC236}">
                  <a16:creationId xmlns:a16="http://schemas.microsoft.com/office/drawing/2014/main" id="{181CFCCF-6F65-46C3-9387-BDA9332996E9}"/>
                </a:ext>
              </a:extLst>
            </p:cNvPr>
            <p:cNvSpPr txBox="1"/>
            <p:nvPr/>
          </p:nvSpPr>
          <p:spPr>
            <a:xfrm>
              <a:off x="1788009" y="2196167"/>
              <a:ext cx="4114799" cy="646331"/>
            </a:xfrm>
            <a:prstGeom prst="rect">
              <a:avLst/>
            </a:prstGeom>
            <a:noFill/>
          </p:spPr>
          <p:txBody>
            <a:bodyPr wrap="square" rtlCol="0">
              <a:spAutoFit/>
            </a:bodyPr>
            <a:lstStyle/>
            <a:p>
              <a:r>
                <a:rPr lang="en-US" i="1" dirty="0">
                  <a:solidFill>
                    <a:schemeClr val="accent1"/>
                  </a:solidFill>
                </a:rPr>
                <a:t>name.region.cloudapp.azure.com</a:t>
              </a:r>
              <a:endParaRPr lang="en-US" dirty="0">
                <a:solidFill>
                  <a:schemeClr val="accent1"/>
                </a:solidFill>
              </a:endParaRPr>
            </a:p>
            <a:p>
              <a:endParaRPr lang="en-US" dirty="0"/>
            </a:p>
          </p:txBody>
        </p:sp>
      </p:grpSp>
      <p:grpSp>
        <p:nvGrpSpPr>
          <p:cNvPr id="20" name="Group 19">
            <a:extLst>
              <a:ext uri="{FF2B5EF4-FFF2-40B4-BE49-F238E27FC236}">
                <a16:creationId xmlns:a16="http://schemas.microsoft.com/office/drawing/2014/main" id="{94F7401F-6BDC-4DD7-A137-290D0088AC5B}"/>
              </a:ext>
            </a:extLst>
          </p:cNvPr>
          <p:cNvGrpSpPr/>
          <p:nvPr/>
        </p:nvGrpSpPr>
        <p:grpSpPr>
          <a:xfrm>
            <a:off x="1747690" y="3980730"/>
            <a:ext cx="4348310" cy="1389019"/>
            <a:chOff x="1788009" y="1786346"/>
            <a:chExt cx="4348310" cy="1389019"/>
          </a:xfrm>
        </p:grpSpPr>
        <p:sp>
          <p:nvSpPr>
            <p:cNvPr id="21" name="Rectangle 20">
              <a:extLst>
                <a:ext uri="{FF2B5EF4-FFF2-40B4-BE49-F238E27FC236}">
                  <a16:creationId xmlns:a16="http://schemas.microsoft.com/office/drawing/2014/main" id="{508042E5-0A10-4FD3-9955-B23600151BAC}"/>
                </a:ext>
              </a:extLst>
            </p:cNvPr>
            <p:cNvSpPr/>
            <p:nvPr/>
          </p:nvSpPr>
          <p:spPr>
            <a:xfrm>
              <a:off x="1788009" y="1786346"/>
              <a:ext cx="1638525" cy="523220"/>
            </a:xfrm>
            <a:prstGeom prst="rect">
              <a:avLst/>
            </a:prstGeom>
          </p:spPr>
          <p:txBody>
            <a:bodyPr wrap="none">
              <a:spAutoFit/>
            </a:bodyPr>
            <a:lstStyle/>
            <a:p>
              <a:r>
                <a:rPr lang="de-DE" sz="2800" dirty="0"/>
                <a:t>Key Vault</a:t>
              </a:r>
            </a:p>
          </p:txBody>
        </p:sp>
        <p:sp>
          <p:nvSpPr>
            <p:cNvPr id="22" name="TextBox 21">
              <a:extLst>
                <a:ext uri="{FF2B5EF4-FFF2-40B4-BE49-F238E27FC236}">
                  <a16:creationId xmlns:a16="http://schemas.microsoft.com/office/drawing/2014/main" id="{88545FAE-6998-4B20-BC7E-C682F91D691A}"/>
                </a:ext>
              </a:extLst>
            </p:cNvPr>
            <p:cNvSpPr txBox="1"/>
            <p:nvPr/>
          </p:nvSpPr>
          <p:spPr>
            <a:xfrm>
              <a:off x="1841577" y="2529034"/>
              <a:ext cx="4294742" cy="646331"/>
            </a:xfrm>
            <a:prstGeom prst="rect">
              <a:avLst/>
            </a:prstGeom>
            <a:noFill/>
          </p:spPr>
          <p:txBody>
            <a:bodyPr wrap="square" rtlCol="0">
              <a:spAutoFit/>
            </a:bodyPr>
            <a:lstStyle/>
            <a:p>
              <a:pPr marL="285750" indent="-285750">
                <a:buFontTx/>
                <a:buChar char="-"/>
              </a:pPr>
              <a:r>
                <a:rPr lang="en-US" dirty="0"/>
                <a:t>Globally unique name</a:t>
              </a:r>
            </a:p>
            <a:p>
              <a:pPr marL="285750" indent="-285750">
                <a:buFontTx/>
                <a:buChar char="-"/>
              </a:pPr>
              <a:r>
                <a:rPr lang="en-GB" dirty="0"/>
                <a:t>containing only (0-9, a-z, A-Z, and -)</a:t>
              </a:r>
              <a:endParaRPr lang="en-US" dirty="0"/>
            </a:p>
          </p:txBody>
        </p:sp>
        <p:sp>
          <p:nvSpPr>
            <p:cNvPr id="23" name="TextBox 22">
              <a:extLst>
                <a:ext uri="{FF2B5EF4-FFF2-40B4-BE49-F238E27FC236}">
                  <a16:creationId xmlns:a16="http://schemas.microsoft.com/office/drawing/2014/main" id="{54B228A6-992B-4930-94FF-2D1FFD40E0B5}"/>
                </a:ext>
              </a:extLst>
            </p:cNvPr>
            <p:cNvSpPr txBox="1"/>
            <p:nvPr/>
          </p:nvSpPr>
          <p:spPr>
            <a:xfrm>
              <a:off x="1788009" y="2196167"/>
              <a:ext cx="4114799" cy="646331"/>
            </a:xfrm>
            <a:prstGeom prst="rect">
              <a:avLst/>
            </a:prstGeom>
            <a:noFill/>
          </p:spPr>
          <p:txBody>
            <a:bodyPr wrap="square" rtlCol="0">
              <a:spAutoFit/>
            </a:bodyPr>
            <a:lstStyle/>
            <a:p>
              <a:r>
                <a:rPr lang="en-US" i="1" dirty="0">
                  <a:solidFill>
                    <a:schemeClr val="accent1"/>
                  </a:solidFill>
                </a:rPr>
                <a:t>name.vault.azure.net</a:t>
              </a:r>
              <a:endParaRPr lang="en-US" dirty="0">
                <a:solidFill>
                  <a:schemeClr val="accent1"/>
                </a:solidFill>
              </a:endParaRPr>
            </a:p>
            <a:p>
              <a:endParaRPr lang="en-US" dirty="0"/>
            </a:p>
          </p:txBody>
        </p:sp>
      </p:grpSp>
      <p:sp>
        <p:nvSpPr>
          <p:cNvPr id="24" name="Rectangle 23">
            <a:extLst>
              <a:ext uri="{FF2B5EF4-FFF2-40B4-BE49-F238E27FC236}">
                <a16:creationId xmlns:a16="http://schemas.microsoft.com/office/drawing/2014/main" id="{5F642154-ABE5-40F4-B0B6-01EBD1A1859B}"/>
              </a:ext>
            </a:extLst>
          </p:cNvPr>
          <p:cNvSpPr/>
          <p:nvPr/>
        </p:nvSpPr>
        <p:spPr>
          <a:xfrm>
            <a:off x="3939363" y="5967724"/>
            <a:ext cx="3926889" cy="307777"/>
          </a:xfrm>
          <a:prstGeom prst="rect">
            <a:avLst/>
          </a:prstGeom>
        </p:spPr>
        <p:txBody>
          <a:bodyPr wrap="square">
            <a:spAutoFit/>
          </a:bodyPr>
          <a:lstStyle/>
          <a:p>
            <a:pPr algn="ctr"/>
            <a:r>
              <a:rPr lang="en-GB" sz="1400" dirty="0">
                <a:hlinkClick r:id="rId5"/>
              </a:rPr>
              <a:t>Azure best Practices Naming Conventions</a:t>
            </a:r>
            <a:endParaRPr lang="en-US" sz="1400" dirty="0"/>
          </a:p>
        </p:txBody>
      </p:sp>
    </p:spTree>
    <p:extLst>
      <p:ext uri="{BB962C8B-B14F-4D97-AF65-F5344CB8AC3E}">
        <p14:creationId xmlns:p14="http://schemas.microsoft.com/office/powerpoint/2010/main" val="321258101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enutzerdefiniert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zure Meetup Bonn Template.potx" id="{DD918AE4-C755-43B0-913D-19D5A9CDF220}" vid="{78BE7CB3-F582-41F4-B1A6-1ACF23C80FB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112F312FB99D4C8C85E3CAD0E55F42" ma:contentTypeVersion="4" ma:contentTypeDescription="Create a new document." ma:contentTypeScope="" ma:versionID="ec48e5751b103e566fe3d559e8dd9e2b">
  <xsd:schema xmlns:xsd="http://www.w3.org/2001/XMLSchema" xmlns:xs="http://www.w3.org/2001/XMLSchema" xmlns:p="http://schemas.microsoft.com/office/2006/metadata/properties" xmlns:ns2="d852a3fa-7f53-4bce-9e2d-7f4925209575" targetNamespace="http://schemas.microsoft.com/office/2006/metadata/properties" ma:root="true" ma:fieldsID="5d73d0c807f4727bdee2e942b5c886d3" ns2:_="">
    <xsd:import namespace="d852a3fa-7f53-4bce-9e2d-7f492520957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52a3fa-7f53-4bce-9e2d-7f49252095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B651D1B-557D-4042-BC35-EFEC30942A2C}">
  <ds:schemaRefs>
    <ds:schemaRef ds:uri="http://schemas.microsoft.com/sharepoint/v3/contenttype/forms"/>
  </ds:schemaRefs>
</ds:datastoreItem>
</file>

<file path=customXml/itemProps2.xml><?xml version="1.0" encoding="utf-8"?>
<ds:datastoreItem xmlns:ds="http://schemas.openxmlformats.org/officeDocument/2006/customXml" ds:itemID="{2A9F5563-62DB-4324-9FCF-4BA7D8C053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52a3fa-7f53-4bce-9e2d-7f49252095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2CB66C7-C0EB-4429-BE19-E9C9E3FB02EF}">
  <ds:schemaRefs>
    <ds:schemaRef ds:uri="http://schemas.microsoft.com/office/2006/documentManagement/types"/>
    <ds:schemaRef ds:uri="http://purl.org/dc/elements/1.1/"/>
    <ds:schemaRef ds:uri="d852a3fa-7f53-4bce-9e2d-7f4925209575"/>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Azure Meetup Bonn Template</Template>
  <TotalTime>5</TotalTime>
  <Words>1012</Words>
  <Application>Microsoft Office PowerPoint</Application>
  <PresentationFormat>Widescreen</PresentationFormat>
  <Paragraphs>156</Paragraphs>
  <Slides>15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Segoe UI</vt:lpstr>
      <vt:lpstr>Office</vt:lpstr>
      <vt:lpstr>PowerPoint Presentation</vt:lpstr>
      <vt:lpstr>Profil</vt:lpstr>
      <vt:lpstr>Prerequisites</vt:lpstr>
      <vt:lpstr>Agenda</vt:lpstr>
      <vt:lpstr>Subscription &amp; ResourceGroups</vt:lpstr>
      <vt:lpstr>Azure Network Resources</vt:lpstr>
      <vt:lpstr>Azure Storage &amp; Compute Resources</vt:lpstr>
      <vt:lpstr>Basic VM Deployment </vt:lpstr>
      <vt:lpstr>Naming Conventions</vt:lpstr>
      <vt:lpstr>Hands On!</vt:lpstr>
      <vt:lpstr>Infrastructure Deployment - Overview</vt:lpstr>
      <vt:lpstr>HA Scenarios</vt:lpstr>
      <vt:lpstr>Nested deployments</vt:lpstr>
      <vt:lpstr>Hands On!</vt:lpstr>
      <vt:lpstr>Template Deployment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Flanhardt, Fabian</dc:creator>
  <cp:lastModifiedBy>Flanhardt, Fabian</cp:lastModifiedBy>
  <cp:revision>1</cp:revision>
  <dcterms:created xsi:type="dcterms:W3CDTF">2018-02-25T16:52:52Z</dcterms:created>
  <dcterms:modified xsi:type="dcterms:W3CDTF">2018-02-25T16:58:09Z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0x0101001F112F312FB99D4C8C85E3CAD0E55F42</vt:lpwstr>
  </property>
</Properties>
</file>