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57"/>
  </p:notesMasterIdLst>
  <p:sldIdLst>
    <p:sldId id="256" r:id="rId2"/>
    <p:sldId id="258" r:id="rId3"/>
    <p:sldId id="276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69" r:id="rId14"/>
    <p:sldId id="304" r:id="rId15"/>
    <p:sldId id="271" r:id="rId16"/>
    <p:sldId id="272" r:id="rId17"/>
    <p:sldId id="273" r:id="rId18"/>
    <p:sldId id="314" r:id="rId19"/>
    <p:sldId id="278" r:id="rId20"/>
    <p:sldId id="279" r:id="rId21"/>
    <p:sldId id="280" r:id="rId22"/>
    <p:sldId id="281" r:id="rId23"/>
    <p:sldId id="305" r:id="rId24"/>
    <p:sldId id="283" r:id="rId25"/>
    <p:sldId id="284" r:id="rId26"/>
    <p:sldId id="306" r:id="rId27"/>
    <p:sldId id="286" r:id="rId28"/>
    <p:sldId id="307" r:id="rId29"/>
    <p:sldId id="287" r:id="rId30"/>
    <p:sldId id="288" r:id="rId31"/>
    <p:sldId id="289" r:id="rId32"/>
    <p:sldId id="290" r:id="rId33"/>
    <p:sldId id="291" r:id="rId34"/>
    <p:sldId id="292" r:id="rId35"/>
    <p:sldId id="308" r:id="rId36"/>
    <p:sldId id="309" r:id="rId37"/>
    <p:sldId id="311" r:id="rId38"/>
    <p:sldId id="312" r:id="rId39"/>
    <p:sldId id="313" r:id="rId40"/>
    <p:sldId id="316" r:id="rId41"/>
    <p:sldId id="317" r:id="rId42"/>
    <p:sldId id="294" r:id="rId43"/>
    <p:sldId id="320" r:id="rId44"/>
    <p:sldId id="321" r:id="rId45"/>
    <p:sldId id="322" r:id="rId46"/>
    <p:sldId id="319" r:id="rId47"/>
    <p:sldId id="315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</p:sldIdLst>
  <p:sldSz cx="12192000" cy="6858000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C9FFD4-1781-4A19-A510-7E70A8B8BECF}">
  <a:tblStyle styleId="{1AC9FFD4-1781-4A19-A510-7E70A8B8BE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5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9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0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7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5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79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207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84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2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86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10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5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10427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building effective </a:t>
            </a:r>
          </a:p>
          <a:p>
            <a:r>
              <a:rPr lang="en-US" sz="7200" b="1" dirty="0" smtClean="0">
                <a:solidFill>
                  <a:schemeClr val="tx1"/>
                </a:solidFill>
              </a:rPr>
              <a:t>language </a:t>
            </a:r>
            <a:r>
              <a:rPr lang="en-US" sz="7200" b="1" dirty="0">
                <a:solidFill>
                  <a:schemeClr val="tx1"/>
                </a:solidFill>
              </a:rPr>
              <a:t>p</a:t>
            </a:r>
            <a:r>
              <a:rPr lang="en-US" sz="7200" b="1" dirty="0" smtClean="0">
                <a:solidFill>
                  <a:schemeClr val="tx1"/>
                </a:solidFill>
              </a:rPr>
              <a:t>arsers for </a:t>
            </a:r>
          </a:p>
          <a:p>
            <a:r>
              <a:rPr lang="en-US" sz="7200" b="1" dirty="0">
                <a:solidFill>
                  <a:schemeClr val="tx1"/>
                </a:solidFill>
              </a:rPr>
              <a:t>p</a:t>
            </a:r>
            <a:r>
              <a:rPr lang="en-US" sz="7200" b="1" dirty="0" smtClean="0">
                <a:solidFill>
                  <a:schemeClr val="tx1"/>
                </a:solidFill>
              </a:rPr>
              <a:t>enetration testers</a:t>
            </a:r>
            <a:endParaRPr lang="en-US" sz="72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800" y="5372101"/>
            <a:ext cx="4826600" cy="1066800"/>
            <a:chOff x="278800" y="5372101"/>
            <a:chExt cx="4826600" cy="1066800"/>
          </a:xfrm>
        </p:grpSpPr>
        <p:sp>
          <p:nvSpPr>
            <p:cNvPr id="320" name="Google Shape;320;p46"/>
            <p:cNvSpPr txBox="1"/>
            <p:nvPr/>
          </p:nvSpPr>
          <p:spPr>
            <a:xfrm>
              <a:off x="2819400" y="5538950"/>
              <a:ext cx="2286000" cy="733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</a:pPr>
              <a:r>
                <a:rPr lang="en-US" sz="1800" b="1" i="0" u="none" strike="noStrike" cap="none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john </a:t>
              </a:r>
              <a:r>
                <a:rPr lang="en-US" sz="1800" b="1" i="0" u="none" strike="noStrike" cap="none" dirty="0" err="1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toterhi</a:t>
              </a:r>
              <a:endParaRPr lang="en-US" sz="18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</a:pPr>
              <a:r>
                <a:rPr lang="en-US" sz="1800" b="1" dirty="0" smtClean="0">
                  <a:solidFill>
                    <a:schemeClr val="tx1"/>
                  </a:solidFill>
                </a:rPr>
                <a:t>cetfor</a:t>
              </a:r>
              <a:r>
                <a:rPr lang="en-US" sz="1800" b="1" i="0" u="none" strike="noStrike" cap="none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@gmail.com</a:t>
              </a:r>
              <a:endParaRPr sz="1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5372101"/>
              <a:ext cx="45719" cy="1066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oogle Shape;320;p46"/>
            <p:cNvSpPr txBox="1"/>
            <p:nvPr/>
          </p:nvSpPr>
          <p:spPr>
            <a:xfrm>
              <a:off x="278800" y="5538950"/>
              <a:ext cx="2286000" cy="733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</a:pPr>
              <a:r>
                <a:rPr lang="en-US" sz="1800" b="1" dirty="0" err="1">
                  <a:solidFill>
                    <a:schemeClr val="tx1"/>
                  </a:solidFill>
                </a:rPr>
                <a:t>c</a:t>
              </a:r>
              <a:r>
                <a:rPr lang="en-US" sz="1800" b="1" i="0" u="none" strike="noStrike" cap="none" dirty="0" err="1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olumbus</a:t>
              </a:r>
              <a:r>
                <a:rPr lang="en-US" sz="1800" b="1" i="0" u="none" strike="noStrike" cap="none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i="0" u="none" strike="noStrike" cap="none" dirty="0" err="1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owasp</a:t>
              </a:r>
              <a:endParaRPr lang="en-US" sz="18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</a:pPr>
              <a:r>
                <a:rPr lang="en-US" sz="1800" b="1" dirty="0" smtClean="0">
                  <a:solidFill>
                    <a:schemeClr val="tx1"/>
                  </a:solidFill>
                </a:rPr>
                <a:t>28 march 2019</a:t>
              </a:r>
              <a:endParaRPr sz="1800" b="1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761999"/>
            <a:ext cx="5486400" cy="570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0"/>
            </a:pPr>
            <a:r>
              <a:rPr lang="en-US" sz="6000" b="1" dirty="0"/>
              <a:t>“The complex houses married and single soldiers and their families</a:t>
            </a:r>
            <a:r>
              <a:rPr lang="en-US" sz="6000" b="1" dirty="0" smtClean="0"/>
              <a:t>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64;p51"/>
          <p:cNvSpPr txBox="1"/>
          <p:nvPr/>
        </p:nvSpPr>
        <p:spPr>
          <a:xfrm>
            <a:off x="6464135" y="2006787"/>
            <a:ext cx="5334000" cy="32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en-US" sz="3200" dirty="0" smtClean="0"/>
              <a:t>1. The </a:t>
            </a:r>
            <a:r>
              <a:rPr lang="en-US" sz="3200" dirty="0"/>
              <a:t>housing complex contains both married and single soldiers, as well as their families.</a:t>
            </a:r>
          </a:p>
        </p:txBody>
      </p:sp>
    </p:spTree>
    <p:extLst>
      <p:ext uri="{BB962C8B-B14F-4D97-AF65-F5344CB8AC3E}">
        <p14:creationId xmlns:p14="http://schemas.microsoft.com/office/powerpoint/2010/main" val="21850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1142999"/>
            <a:ext cx="5715000" cy="48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0"/>
            </a:pPr>
            <a:r>
              <a:rPr lang="en-US" sz="6000" b="1" dirty="0" smtClean="0"/>
              <a:t>“</a:t>
            </a:r>
            <a:r>
              <a:rPr lang="en-US" sz="6000" b="1" dirty="0"/>
              <a:t>Buffalo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1142999"/>
            <a:ext cx="5715000" cy="48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0"/>
            </a:pPr>
            <a:r>
              <a:rPr lang="en-US" sz="6000" b="1" dirty="0" smtClean="0"/>
              <a:t>“</a:t>
            </a:r>
            <a:r>
              <a:rPr lang="en-US" sz="6000" b="1" dirty="0"/>
              <a:t>Buffalo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 </a:t>
            </a:r>
            <a:r>
              <a:rPr lang="en-US" sz="6000" b="1" dirty="0" err="1"/>
              <a:t>buffalo</a:t>
            </a:r>
            <a:r>
              <a:rPr lang="en-US" sz="6000" b="1" dirty="0"/>
              <a:t>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64;p51"/>
          <p:cNvSpPr txBox="1"/>
          <p:nvPr/>
        </p:nvSpPr>
        <p:spPr>
          <a:xfrm>
            <a:off x="6705600" y="1898824"/>
            <a:ext cx="5047013" cy="33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en-US" sz="3200" dirty="0" smtClean="0"/>
              <a:t>1. Bison </a:t>
            </a:r>
            <a:r>
              <a:rPr lang="en-US" sz="3200" dirty="0"/>
              <a:t>from Buffalo, </a:t>
            </a:r>
            <a:endParaRPr lang="en-US" sz="3200" dirty="0" smtClean="0"/>
          </a:p>
          <a:p>
            <a:pPr lvl="0">
              <a:buSzPts val="2400"/>
            </a:pPr>
            <a:r>
              <a:rPr lang="en-US" sz="3200" dirty="0" smtClean="0"/>
              <a:t>New </a:t>
            </a:r>
            <a:r>
              <a:rPr lang="en-US" sz="3200" dirty="0"/>
              <a:t>York, who are intimidated by other bison in </a:t>
            </a:r>
            <a:r>
              <a:rPr lang="en-US" sz="3200" dirty="0" smtClean="0"/>
              <a:t>Buffalo, </a:t>
            </a:r>
            <a:r>
              <a:rPr lang="en-US" sz="3200" dirty="0"/>
              <a:t>New </a:t>
            </a:r>
            <a:r>
              <a:rPr lang="en-US" sz="3200" dirty="0" smtClean="0"/>
              <a:t>York </a:t>
            </a:r>
            <a:r>
              <a:rPr lang="en-US" sz="3200" dirty="0"/>
              <a:t>also happen to intimidate other bison in </a:t>
            </a:r>
            <a:r>
              <a:rPr lang="en-US" sz="3200" dirty="0" smtClean="0"/>
              <a:t>Buffalo </a:t>
            </a:r>
            <a:r>
              <a:rPr lang="en-US" sz="3200" dirty="0"/>
              <a:t>New York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5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5;p58"/>
          <p:cNvSpPr txBox="1"/>
          <p:nvPr/>
        </p:nvSpPr>
        <p:spPr>
          <a:xfrm>
            <a:off x="609600" y="1031260"/>
            <a:ext cx="11200365" cy="521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Kids make nutritious 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snacks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Milk drinkers are turning to 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powder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Drunk musician gets nine months in violin 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eating piranha mistakenly sold as pet 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fish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your children when baking 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cookies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tape holds up new </a:t>
            </a:r>
            <a:r>
              <a:rPr lang="en-US" sz="3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endParaRPr sz="3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6;p58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 examples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lexical ambiguity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4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545077"/>
            <a:ext cx="5177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linguistic principles: context-free grammars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8;p60"/>
          <p:cNvSpPr txBox="1">
            <a:spLocks/>
          </p:cNvSpPr>
          <p:nvPr/>
        </p:nvSpPr>
        <p:spPr>
          <a:xfrm>
            <a:off x="6400800" y="1652472"/>
            <a:ext cx="5486400" cy="357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context-free grammar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can be defined as </a:t>
            </a:r>
            <a:r>
              <a:rPr lang="en-US" sz="2400" b="1" i="1" dirty="0" smtClean="0">
                <a:latin typeface="Arial"/>
                <a:ea typeface="Arial"/>
                <a:cs typeface="Arial"/>
                <a:sym typeface="Arial"/>
              </a:rPr>
              <a:t>G = (N, Σ, R, S)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where:</a:t>
            </a:r>
          </a:p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indent="-381000">
              <a:spcBef>
                <a:spcPts val="600"/>
              </a:spcBef>
              <a:buClr>
                <a:srgbClr val="151638"/>
              </a:buClr>
              <a:buSzPts val="2400"/>
              <a:buFont typeface="Arial"/>
              <a:buChar char="●"/>
            </a:pPr>
            <a:r>
              <a:rPr lang="en-US" sz="2400" b="1" i="1" dirty="0" smtClean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is a set of non-terminal symbols</a:t>
            </a:r>
          </a:p>
          <a:p>
            <a:pPr marL="457200" indent="-381000">
              <a:spcBef>
                <a:spcPts val="600"/>
              </a:spcBef>
              <a:buClr>
                <a:srgbClr val="151638"/>
              </a:buClr>
              <a:buSzPts val="2400"/>
              <a:buFont typeface="Arial"/>
              <a:buChar char="●"/>
            </a:pPr>
            <a:r>
              <a:rPr lang="en-US" sz="2400" b="1" i="1" dirty="0" smtClean="0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is a set of terminal symbols</a:t>
            </a:r>
          </a:p>
          <a:p>
            <a:pPr marL="457200" indent="-381000">
              <a:spcBef>
                <a:spcPts val="600"/>
              </a:spcBef>
              <a:buClr>
                <a:srgbClr val="151638"/>
              </a:buClr>
              <a:buSzPts val="2400"/>
              <a:buFont typeface="Arial"/>
              <a:buChar char="●"/>
            </a:pPr>
            <a:r>
              <a:rPr lang="en-US" sz="2400" b="1" i="1" dirty="0" smtClean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is a set of rules</a:t>
            </a:r>
          </a:p>
          <a:p>
            <a:pPr marL="457200" indent="-381000">
              <a:spcBef>
                <a:spcPts val="600"/>
              </a:spcBef>
              <a:buClr>
                <a:srgbClr val="151638"/>
              </a:buClr>
              <a:buSzPts val="2400"/>
              <a:buFont typeface="Arial"/>
              <a:buChar char="●"/>
            </a:pPr>
            <a:r>
              <a:rPr lang="en-US" sz="2400" b="1" i="1" dirty="0" smtClean="0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lang="en-US" sz="2400" b="1" i="1" dirty="0" smtClean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is a distinguished start symbol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57" y="1545077"/>
            <a:ext cx="5177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formal definition of a context-free grammar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6;p61"/>
          <p:cNvSpPr txBox="1">
            <a:spLocks/>
          </p:cNvSpPr>
          <p:nvPr/>
        </p:nvSpPr>
        <p:spPr>
          <a:xfrm>
            <a:off x="536425" y="1049700"/>
            <a:ext cx="8242800" cy="23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000" b="1" i="1" dirty="0" smtClean="0">
                <a:latin typeface="Arial"/>
                <a:ea typeface="Arial"/>
                <a:cs typeface="Arial"/>
                <a:sym typeface="Arial"/>
              </a:rPr>
              <a:t>G = (N, Σ, R, S)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where:</a:t>
            </a:r>
          </a:p>
          <a:p>
            <a:pPr marL="457200" indent="-35560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Char char="●"/>
            </a:pPr>
            <a:r>
              <a:rPr lang="en-US" sz="2000" b="1" i="1" dirty="0" smtClean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= { </a:t>
            </a:r>
            <a:r>
              <a:rPr lang="en-US" sz="2000" u="sng" dirty="0" smtClean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, NP, VP, PP, DT, Vi, </a:t>
            </a:r>
            <a:r>
              <a:rPr lang="en-US" sz="2000" dirty="0" err="1" smtClean="0">
                <a:latin typeface="Arial"/>
                <a:ea typeface="Arial"/>
                <a:cs typeface="Arial"/>
                <a:sym typeface="Arial"/>
              </a:rPr>
              <a:t>Vt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, NN, IN, PR }</a:t>
            </a:r>
          </a:p>
          <a:p>
            <a:pPr marL="457200" indent="-35560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Char char="●"/>
            </a:pPr>
            <a:r>
              <a:rPr lang="en-US" sz="2000" b="1" i="1" dirty="0" smtClean="0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= { sleeps, saw, man, woman, telescope, the, with, in } </a:t>
            </a:r>
          </a:p>
          <a:p>
            <a:pPr marL="457200" indent="-35560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Char char="●"/>
            </a:pPr>
            <a:r>
              <a:rPr lang="en-US" sz="2000" b="1" i="1" dirty="0" smtClean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is the set of rules (or “derivations”) shown below</a:t>
            </a:r>
          </a:p>
          <a:p>
            <a:pPr marL="457200" indent="-35560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Char char="●"/>
            </a:pPr>
            <a:r>
              <a:rPr lang="en-US" sz="2000" b="1" i="1" dirty="0" smtClean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u="sng" dirty="0" smtClean="0"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000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37;p61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A Simplified Context-free Grammar for English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439;p61"/>
          <p:cNvGraphicFramePr/>
          <p:nvPr>
            <p:extLst>
              <p:ext uri="{D42A27DB-BD31-4B8C-83A1-F6EECF244321}">
                <p14:modId xmlns:p14="http://schemas.microsoft.com/office/powerpoint/2010/main" val="1771997422"/>
              </p:ext>
            </p:extLst>
          </p:nvPr>
        </p:nvGraphicFramePr>
        <p:xfrm>
          <a:off x="637375" y="3383520"/>
          <a:ext cx="2140375" cy="316968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632650"/>
                <a:gridCol w="499375"/>
                <a:gridCol w="10083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  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Vt  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  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  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  PP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 NP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" name="Google Shape;440;p61"/>
          <p:cNvGraphicFramePr/>
          <p:nvPr>
            <p:extLst>
              <p:ext uri="{D42A27DB-BD31-4B8C-83A1-F6EECF244321}">
                <p14:modId xmlns:p14="http://schemas.microsoft.com/office/powerpoint/2010/main" val="539988604"/>
              </p:ext>
            </p:extLst>
          </p:nvPr>
        </p:nvGraphicFramePr>
        <p:xfrm>
          <a:off x="4294538" y="2987310"/>
          <a:ext cx="2582725" cy="356589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763400"/>
                <a:gridCol w="602575"/>
                <a:gridCol w="12167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sleeps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Vt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saw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woman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telescope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" name="Google Shape;441;p61"/>
          <p:cNvGraphicFramePr/>
          <p:nvPr>
            <p:extLst>
              <p:ext uri="{D42A27DB-BD31-4B8C-83A1-F6EECF244321}">
                <p14:modId xmlns:p14="http://schemas.microsoft.com/office/powerpoint/2010/main" val="1407711781"/>
              </p:ext>
            </p:extLst>
          </p:nvPr>
        </p:nvGraphicFramePr>
        <p:xfrm>
          <a:off x="8165450" y="2591100"/>
          <a:ext cx="2767925" cy="396210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722275"/>
                <a:gridCol w="20456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51638"/>
                          </a:solidFill>
                        </a:rPr>
                        <a:t>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sentence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VP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verb phrase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NP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noun phrase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PP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prepositional phrase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determiner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Vi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intransitive verb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transitive verb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noun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preposition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pronoun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Google Shape;442;p61"/>
          <p:cNvSpPr/>
          <p:nvPr/>
        </p:nvSpPr>
        <p:spPr>
          <a:xfrm>
            <a:off x="256268" y="2590825"/>
            <a:ext cx="381100" cy="921075"/>
          </a:xfrm>
          <a:custGeom>
            <a:avLst/>
            <a:gdLst/>
            <a:ahLst/>
            <a:cxnLst/>
            <a:rect l="l" t="t" r="r" b="b"/>
            <a:pathLst>
              <a:path w="15244" h="36843" extrusionOk="0">
                <a:moveTo>
                  <a:pt x="15244" y="0"/>
                </a:moveTo>
                <a:cubicBezTo>
                  <a:pt x="8740" y="2169"/>
                  <a:pt x="2365" y="7893"/>
                  <a:pt x="701" y="14544"/>
                </a:cubicBezTo>
                <a:cubicBezTo>
                  <a:pt x="-1222" y="22232"/>
                  <a:pt x="1018" y="36843"/>
                  <a:pt x="8942" y="3684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3;p61"/>
          <p:cNvSpPr txBox="1"/>
          <p:nvPr/>
        </p:nvSpPr>
        <p:spPr>
          <a:xfrm>
            <a:off x="2341800" y="31245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 dirty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 dirty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4;p61"/>
          <p:cNvSpPr txBox="1"/>
          <p:nvPr/>
        </p:nvSpPr>
        <p:spPr>
          <a:xfrm>
            <a:off x="6456600" y="28197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2400" b="0" i="0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45;p61"/>
          <p:cNvSpPr txBox="1"/>
          <p:nvPr/>
        </p:nvSpPr>
        <p:spPr>
          <a:xfrm>
            <a:off x="10495200" y="23625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51;p62"/>
          <p:cNvSpPr txBox="1">
            <a:spLocks/>
          </p:cNvSpPr>
          <p:nvPr/>
        </p:nvSpPr>
        <p:spPr>
          <a:xfrm>
            <a:off x="7505275" y="4636800"/>
            <a:ext cx="35805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      man         sleeps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52;p62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Parse Tree for this Simplified Grammar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54;p62"/>
          <p:cNvSpPr txBox="1"/>
          <p:nvPr/>
        </p:nvSpPr>
        <p:spPr>
          <a:xfrm>
            <a:off x="2254200" y="11427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55;p62"/>
          <p:cNvSpPr txBox="1"/>
          <p:nvPr/>
        </p:nvSpPr>
        <p:spPr>
          <a:xfrm>
            <a:off x="5694600" y="11652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2400" b="0" i="0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56;p62"/>
          <p:cNvSpPr txBox="1">
            <a:spLocks/>
          </p:cNvSpPr>
          <p:nvPr/>
        </p:nvSpPr>
        <p:spPr>
          <a:xfrm>
            <a:off x="6765775" y="1295100"/>
            <a:ext cx="4820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57;p62"/>
          <p:cNvSpPr txBox="1">
            <a:spLocks/>
          </p:cNvSpPr>
          <p:nvPr/>
        </p:nvSpPr>
        <p:spPr>
          <a:xfrm>
            <a:off x="6765775" y="2319900"/>
            <a:ext cx="4820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            VP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58;p62"/>
          <p:cNvSpPr txBox="1">
            <a:spLocks/>
          </p:cNvSpPr>
          <p:nvPr/>
        </p:nvSpPr>
        <p:spPr>
          <a:xfrm>
            <a:off x="6689575" y="3257100"/>
            <a:ext cx="4820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       NN             Vi</a:t>
            </a:r>
            <a:endParaRPr lang="en-US" sz="2400" u="sng" dirty="0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459;p62"/>
          <p:cNvCxnSpPr>
            <a:stCxn id="21" idx="2"/>
          </p:cNvCxnSpPr>
          <p:nvPr/>
        </p:nvCxnSpPr>
        <p:spPr>
          <a:xfrm flipH="1">
            <a:off x="8665375" y="1916100"/>
            <a:ext cx="510600" cy="4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460;p62"/>
          <p:cNvCxnSpPr>
            <a:stCxn id="21" idx="2"/>
          </p:cNvCxnSpPr>
          <p:nvPr/>
        </p:nvCxnSpPr>
        <p:spPr>
          <a:xfrm>
            <a:off x="9175975" y="1916100"/>
            <a:ext cx="54360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461;p62"/>
          <p:cNvCxnSpPr/>
          <p:nvPr/>
        </p:nvCxnSpPr>
        <p:spPr>
          <a:xfrm flipH="1">
            <a:off x="8154775" y="2820625"/>
            <a:ext cx="30450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462;p62"/>
          <p:cNvCxnSpPr/>
          <p:nvPr/>
        </p:nvCxnSpPr>
        <p:spPr>
          <a:xfrm>
            <a:off x="8459275" y="2820625"/>
            <a:ext cx="278700" cy="49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463;p62"/>
          <p:cNvCxnSpPr/>
          <p:nvPr/>
        </p:nvCxnSpPr>
        <p:spPr>
          <a:xfrm>
            <a:off x="9908450" y="2820625"/>
            <a:ext cx="278700" cy="49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464;p62"/>
          <p:cNvCxnSpPr/>
          <p:nvPr/>
        </p:nvCxnSpPr>
        <p:spPr>
          <a:xfrm>
            <a:off x="10400150" y="3866375"/>
            <a:ext cx="0" cy="76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465;p62"/>
          <p:cNvCxnSpPr/>
          <p:nvPr/>
        </p:nvCxnSpPr>
        <p:spPr>
          <a:xfrm>
            <a:off x="7922650" y="3866375"/>
            <a:ext cx="0" cy="76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466;p62"/>
          <p:cNvCxnSpPr/>
          <p:nvPr/>
        </p:nvCxnSpPr>
        <p:spPr>
          <a:xfrm>
            <a:off x="8920675" y="3866375"/>
            <a:ext cx="0" cy="76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3" name="Google Shape;468;p62"/>
          <p:cNvGraphicFramePr/>
          <p:nvPr>
            <p:extLst>
              <p:ext uri="{D42A27DB-BD31-4B8C-83A1-F6EECF244321}">
                <p14:modId xmlns:p14="http://schemas.microsoft.com/office/powerpoint/2010/main" val="2044996416"/>
              </p:ext>
            </p:extLst>
          </p:nvPr>
        </p:nvGraphicFramePr>
        <p:xfrm>
          <a:off x="608725" y="1368500"/>
          <a:ext cx="2140375" cy="316968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632650"/>
                <a:gridCol w="499375"/>
                <a:gridCol w="10083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  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Vt</a:t>
                      </a: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  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  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  PP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 NP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4" name="Google Shape;469;p62"/>
          <p:cNvGraphicFramePr/>
          <p:nvPr>
            <p:extLst>
              <p:ext uri="{D42A27DB-BD31-4B8C-83A1-F6EECF244321}">
                <p14:modId xmlns:p14="http://schemas.microsoft.com/office/powerpoint/2010/main" val="2443581089"/>
              </p:ext>
            </p:extLst>
          </p:nvPr>
        </p:nvGraphicFramePr>
        <p:xfrm>
          <a:off x="3521688" y="1368500"/>
          <a:ext cx="2582725" cy="356589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763400"/>
                <a:gridCol w="602575"/>
                <a:gridCol w="12167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sleeps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Vt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saw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woman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telescope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51;p62"/>
          <p:cNvSpPr txBox="1">
            <a:spLocks/>
          </p:cNvSpPr>
          <p:nvPr/>
        </p:nvSpPr>
        <p:spPr>
          <a:xfrm>
            <a:off x="7505275" y="4636800"/>
            <a:ext cx="35805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      man         sleeps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52;p62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Parse Tree for this Simplified Grammar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54;p62"/>
          <p:cNvSpPr txBox="1"/>
          <p:nvPr/>
        </p:nvSpPr>
        <p:spPr>
          <a:xfrm>
            <a:off x="2254200" y="11427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55;p62"/>
          <p:cNvSpPr txBox="1"/>
          <p:nvPr/>
        </p:nvSpPr>
        <p:spPr>
          <a:xfrm>
            <a:off x="5694600" y="1165200"/>
            <a:ext cx="10110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-US" sz="2400" b="0" i="0" u="none" strike="noStrike" cap="none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56;p62"/>
          <p:cNvSpPr txBox="1">
            <a:spLocks/>
          </p:cNvSpPr>
          <p:nvPr/>
        </p:nvSpPr>
        <p:spPr>
          <a:xfrm>
            <a:off x="6765775" y="1295100"/>
            <a:ext cx="4820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57;p62"/>
          <p:cNvSpPr txBox="1">
            <a:spLocks/>
          </p:cNvSpPr>
          <p:nvPr/>
        </p:nvSpPr>
        <p:spPr>
          <a:xfrm>
            <a:off x="6765775" y="2319900"/>
            <a:ext cx="4820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            VP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58;p62"/>
          <p:cNvSpPr txBox="1">
            <a:spLocks/>
          </p:cNvSpPr>
          <p:nvPr/>
        </p:nvSpPr>
        <p:spPr>
          <a:xfrm>
            <a:off x="6689575" y="3257100"/>
            <a:ext cx="4820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       NN             Vi</a:t>
            </a:r>
            <a:endParaRPr lang="en-US" sz="2400" u="sng" dirty="0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459;p62"/>
          <p:cNvCxnSpPr>
            <a:stCxn id="21" idx="2"/>
          </p:cNvCxnSpPr>
          <p:nvPr/>
        </p:nvCxnSpPr>
        <p:spPr>
          <a:xfrm flipH="1">
            <a:off x="8665375" y="1916100"/>
            <a:ext cx="510600" cy="4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460;p62"/>
          <p:cNvCxnSpPr>
            <a:stCxn id="21" idx="2"/>
          </p:cNvCxnSpPr>
          <p:nvPr/>
        </p:nvCxnSpPr>
        <p:spPr>
          <a:xfrm>
            <a:off x="9175975" y="1916100"/>
            <a:ext cx="54360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461;p62"/>
          <p:cNvCxnSpPr/>
          <p:nvPr/>
        </p:nvCxnSpPr>
        <p:spPr>
          <a:xfrm flipH="1">
            <a:off x="8154775" y="2820625"/>
            <a:ext cx="30450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462;p62"/>
          <p:cNvCxnSpPr/>
          <p:nvPr/>
        </p:nvCxnSpPr>
        <p:spPr>
          <a:xfrm>
            <a:off x="8459275" y="2820625"/>
            <a:ext cx="278700" cy="49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463;p62"/>
          <p:cNvCxnSpPr/>
          <p:nvPr/>
        </p:nvCxnSpPr>
        <p:spPr>
          <a:xfrm>
            <a:off x="9908450" y="2820625"/>
            <a:ext cx="278700" cy="49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464;p62"/>
          <p:cNvCxnSpPr/>
          <p:nvPr/>
        </p:nvCxnSpPr>
        <p:spPr>
          <a:xfrm>
            <a:off x="10400150" y="3866375"/>
            <a:ext cx="0" cy="76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465;p62"/>
          <p:cNvCxnSpPr/>
          <p:nvPr/>
        </p:nvCxnSpPr>
        <p:spPr>
          <a:xfrm>
            <a:off x="7922650" y="3866375"/>
            <a:ext cx="0" cy="76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466;p62"/>
          <p:cNvCxnSpPr/>
          <p:nvPr/>
        </p:nvCxnSpPr>
        <p:spPr>
          <a:xfrm>
            <a:off x="8920675" y="3866375"/>
            <a:ext cx="0" cy="76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3" name="Google Shape;468;p62"/>
          <p:cNvGraphicFramePr/>
          <p:nvPr>
            <p:extLst>
              <p:ext uri="{D42A27DB-BD31-4B8C-83A1-F6EECF244321}">
                <p14:modId xmlns:p14="http://schemas.microsoft.com/office/powerpoint/2010/main" val="3569688385"/>
              </p:ext>
            </p:extLst>
          </p:nvPr>
        </p:nvGraphicFramePr>
        <p:xfrm>
          <a:off x="608725" y="1368500"/>
          <a:ext cx="2140375" cy="316968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632650"/>
                <a:gridCol w="499375"/>
                <a:gridCol w="10083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  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Vt</a:t>
                      </a: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VP  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  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NP  PP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 NP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4" name="Google Shape;469;p62"/>
          <p:cNvGraphicFramePr/>
          <p:nvPr>
            <p:extLst>
              <p:ext uri="{D42A27DB-BD31-4B8C-83A1-F6EECF244321}">
                <p14:modId xmlns:p14="http://schemas.microsoft.com/office/powerpoint/2010/main" val="3888515659"/>
              </p:ext>
            </p:extLst>
          </p:nvPr>
        </p:nvGraphicFramePr>
        <p:xfrm>
          <a:off x="3521688" y="1368500"/>
          <a:ext cx="2582725" cy="3565890"/>
        </p:xfrm>
        <a:graphic>
          <a:graphicData uri="http://schemas.openxmlformats.org/drawingml/2006/table">
            <a:tbl>
              <a:tblPr>
                <a:noFill/>
                <a:tableStyleId>{1AC9FFD4-1781-4A19-A510-7E70A8B8BECF}</a:tableStyleId>
              </a:tblPr>
              <a:tblGrid>
                <a:gridCol w="763400"/>
                <a:gridCol w="602575"/>
                <a:gridCol w="1216750"/>
              </a:tblGrid>
              <a:tr h="3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sleeps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Vt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saw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woman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telescope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  <a:tr h="3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</a:t>
                      </a:r>
                      <a:endParaRPr sz="14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16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→</a:t>
                      </a:r>
                      <a:endParaRPr sz="1400" b="1" u="none" strike="noStrike" cap="none">
                        <a:solidFill>
                          <a:srgbClr val="1516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</a:t>
                      </a:r>
                      <a:endParaRPr sz="14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09600" y="3041063"/>
            <a:ext cx="2150100" cy="107373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" y="1828200"/>
            <a:ext cx="2150100" cy="114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34591" y="2372100"/>
            <a:ext cx="500009" cy="448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237966" y="2372100"/>
            <a:ext cx="500009" cy="448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" y="1372650"/>
            <a:ext cx="2150100" cy="381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920676" y="1407451"/>
            <a:ext cx="527100" cy="4358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05200" y="3341231"/>
            <a:ext cx="2590800" cy="39256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05200" y="1383567"/>
            <a:ext cx="2590800" cy="3925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34600" y="3389079"/>
            <a:ext cx="557050" cy="3925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51844" y="3371314"/>
            <a:ext cx="534776" cy="39256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05200" y="2144100"/>
            <a:ext cx="2590800" cy="117332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65375" y="3371314"/>
            <a:ext cx="554825" cy="39256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75;p63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mbiguity - “he drove down the street in the car”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76;p63"/>
          <p:cNvSpPr txBox="1">
            <a:spLocks/>
          </p:cNvSpPr>
          <p:nvPr/>
        </p:nvSpPr>
        <p:spPr>
          <a:xfrm>
            <a:off x="536425" y="1050625"/>
            <a:ext cx="2081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dirty="0">
                <a:solidFill>
                  <a:srgbClr val="151638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arse tree 1</a:t>
            </a:r>
            <a:endParaRPr lang="en-US" sz="2400" u="sng" dirty="0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77;p63"/>
          <p:cNvSpPr txBox="1">
            <a:spLocks/>
          </p:cNvSpPr>
          <p:nvPr/>
        </p:nvSpPr>
        <p:spPr>
          <a:xfrm>
            <a:off x="5001450" y="8150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78;p63"/>
          <p:cNvSpPr txBox="1">
            <a:spLocks/>
          </p:cNvSpPr>
          <p:nvPr/>
        </p:nvSpPr>
        <p:spPr>
          <a:xfrm>
            <a:off x="568450" y="18661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79;p63"/>
          <p:cNvSpPr txBox="1">
            <a:spLocks/>
          </p:cNvSpPr>
          <p:nvPr/>
        </p:nvSpPr>
        <p:spPr>
          <a:xfrm>
            <a:off x="6642850" y="17137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80;p63"/>
          <p:cNvSpPr txBox="1">
            <a:spLocks/>
          </p:cNvSpPr>
          <p:nvPr/>
        </p:nvSpPr>
        <p:spPr>
          <a:xfrm>
            <a:off x="2954475" y="26366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81;p63"/>
          <p:cNvSpPr txBox="1">
            <a:spLocks/>
          </p:cNvSpPr>
          <p:nvPr/>
        </p:nvSpPr>
        <p:spPr>
          <a:xfrm>
            <a:off x="8131975" y="27128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82;p63"/>
          <p:cNvSpPr txBox="1">
            <a:spLocks/>
          </p:cNvSpPr>
          <p:nvPr/>
        </p:nvSpPr>
        <p:spPr>
          <a:xfrm>
            <a:off x="7436788" y="398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83;p63"/>
          <p:cNvSpPr txBox="1">
            <a:spLocks/>
          </p:cNvSpPr>
          <p:nvPr/>
        </p:nvSpPr>
        <p:spPr>
          <a:xfrm>
            <a:off x="8962163" y="398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84;p63"/>
          <p:cNvSpPr txBox="1">
            <a:spLocks/>
          </p:cNvSpPr>
          <p:nvPr/>
        </p:nvSpPr>
        <p:spPr>
          <a:xfrm>
            <a:off x="8352563" y="50238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85;p63"/>
          <p:cNvSpPr txBox="1">
            <a:spLocks/>
          </p:cNvSpPr>
          <p:nvPr/>
        </p:nvSpPr>
        <p:spPr>
          <a:xfrm>
            <a:off x="9510863" y="50238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6;p63"/>
          <p:cNvCxnSpPr>
            <a:stCxn id="39" idx="2"/>
            <a:endCxn id="40" idx="0"/>
          </p:cNvCxnSpPr>
          <p:nvPr/>
        </p:nvCxnSpPr>
        <p:spPr>
          <a:xfrm flipH="1">
            <a:off x="926850" y="1436075"/>
            <a:ext cx="4433100" cy="42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87;p63"/>
          <p:cNvCxnSpPr>
            <a:stCxn id="39" idx="2"/>
            <a:endCxn id="41" idx="0"/>
          </p:cNvCxnSpPr>
          <p:nvPr/>
        </p:nvCxnSpPr>
        <p:spPr>
          <a:xfrm>
            <a:off x="5359950" y="1436075"/>
            <a:ext cx="1641300" cy="27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488;p63"/>
          <p:cNvCxnSpPr>
            <a:stCxn id="41" idx="2"/>
            <a:endCxn id="42" idx="0"/>
          </p:cNvCxnSpPr>
          <p:nvPr/>
        </p:nvCxnSpPr>
        <p:spPr>
          <a:xfrm flipH="1">
            <a:off x="3312850" y="2334725"/>
            <a:ext cx="3688500" cy="30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489;p63"/>
          <p:cNvCxnSpPr>
            <a:stCxn id="41" idx="2"/>
            <a:endCxn id="43" idx="0"/>
          </p:cNvCxnSpPr>
          <p:nvPr/>
        </p:nvCxnSpPr>
        <p:spPr>
          <a:xfrm>
            <a:off x="7001350" y="2334725"/>
            <a:ext cx="1489200" cy="3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490;p63"/>
          <p:cNvCxnSpPr>
            <a:stCxn id="43" idx="2"/>
            <a:endCxn id="44" idx="0"/>
          </p:cNvCxnSpPr>
          <p:nvPr/>
        </p:nvCxnSpPr>
        <p:spPr>
          <a:xfrm flipH="1">
            <a:off x="7795375" y="3333800"/>
            <a:ext cx="695100" cy="65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491;p63"/>
          <p:cNvCxnSpPr>
            <a:stCxn id="43" idx="2"/>
            <a:endCxn id="45" idx="0"/>
          </p:cNvCxnSpPr>
          <p:nvPr/>
        </p:nvCxnSpPr>
        <p:spPr>
          <a:xfrm>
            <a:off x="8490475" y="3333800"/>
            <a:ext cx="830100" cy="65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492;p63"/>
          <p:cNvCxnSpPr>
            <a:stCxn id="45" idx="2"/>
            <a:endCxn id="46" idx="0"/>
          </p:cNvCxnSpPr>
          <p:nvPr/>
        </p:nvCxnSpPr>
        <p:spPr>
          <a:xfrm flipH="1">
            <a:off x="8711063" y="4609425"/>
            <a:ext cx="609600" cy="41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493;p63"/>
          <p:cNvCxnSpPr>
            <a:stCxn id="45" idx="2"/>
            <a:endCxn id="47" idx="0"/>
          </p:cNvCxnSpPr>
          <p:nvPr/>
        </p:nvCxnSpPr>
        <p:spPr>
          <a:xfrm>
            <a:off x="9320663" y="4609425"/>
            <a:ext cx="548700" cy="41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494;p63"/>
          <p:cNvSpPr txBox="1">
            <a:spLocks/>
          </p:cNvSpPr>
          <p:nvPr/>
        </p:nvSpPr>
        <p:spPr>
          <a:xfrm>
            <a:off x="743678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495;p63"/>
          <p:cNvSpPr txBox="1">
            <a:spLocks/>
          </p:cNvSpPr>
          <p:nvPr/>
        </p:nvSpPr>
        <p:spPr>
          <a:xfrm>
            <a:off x="83525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496;p63"/>
          <p:cNvSpPr txBox="1">
            <a:spLocks/>
          </p:cNvSpPr>
          <p:nvPr/>
        </p:nvSpPr>
        <p:spPr>
          <a:xfrm>
            <a:off x="95108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497;p63"/>
          <p:cNvCxnSpPr>
            <a:stCxn id="44" idx="2"/>
            <a:endCxn id="56" idx="0"/>
          </p:cNvCxnSpPr>
          <p:nvPr/>
        </p:nvCxnSpPr>
        <p:spPr>
          <a:xfrm>
            <a:off x="7795288" y="4609425"/>
            <a:ext cx="0" cy="123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498;p63"/>
          <p:cNvCxnSpPr>
            <a:stCxn id="46" idx="2"/>
            <a:endCxn id="57" idx="0"/>
          </p:cNvCxnSpPr>
          <p:nvPr/>
        </p:nvCxnSpPr>
        <p:spPr>
          <a:xfrm>
            <a:off x="8711063" y="5644850"/>
            <a:ext cx="0" cy="19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499;p63"/>
          <p:cNvCxnSpPr>
            <a:stCxn id="47" idx="2"/>
            <a:endCxn id="58" idx="0"/>
          </p:cNvCxnSpPr>
          <p:nvPr/>
        </p:nvCxnSpPr>
        <p:spPr>
          <a:xfrm>
            <a:off x="9869363" y="5644850"/>
            <a:ext cx="0" cy="19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500;p63"/>
          <p:cNvSpPr txBox="1">
            <a:spLocks/>
          </p:cNvSpPr>
          <p:nvPr/>
        </p:nvSpPr>
        <p:spPr>
          <a:xfrm>
            <a:off x="56843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01;p63"/>
          <p:cNvSpPr txBox="1">
            <a:spLocks/>
          </p:cNvSpPr>
          <p:nvPr/>
        </p:nvSpPr>
        <p:spPr>
          <a:xfrm>
            <a:off x="1772688" y="34550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02;p63"/>
          <p:cNvSpPr txBox="1">
            <a:spLocks/>
          </p:cNvSpPr>
          <p:nvPr/>
        </p:nvSpPr>
        <p:spPr>
          <a:xfrm>
            <a:off x="4212463" y="34550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03;p63"/>
          <p:cNvSpPr txBox="1">
            <a:spLocks/>
          </p:cNvSpPr>
          <p:nvPr/>
        </p:nvSpPr>
        <p:spPr>
          <a:xfrm>
            <a:off x="3049425" y="422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504;p63"/>
          <p:cNvSpPr txBox="1">
            <a:spLocks/>
          </p:cNvSpPr>
          <p:nvPr/>
        </p:nvSpPr>
        <p:spPr>
          <a:xfrm>
            <a:off x="4955800" y="422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505;p63"/>
          <p:cNvSpPr txBox="1">
            <a:spLocks/>
          </p:cNvSpPr>
          <p:nvPr/>
        </p:nvSpPr>
        <p:spPr>
          <a:xfrm>
            <a:off x="4276850" y="50018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06;p63"/>
          <p:cNvSpPr txBox="1">
            <a:spLocks/>
          </p:cNvSpPr>
          <p:nvPr/>
        </p:nvSpPr>
        <p:spPr>
          <a:xfrm>
            <a:off x="5726025" y="50018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507;p63"/>
          <p:cNvSpPr txBox="1">
            <a:spLocks/>
          </p:cNvSpPr>
          <p:nvPr/>
        </p:nvSpPr>
        <p:spPr>
          <a:xfrm>
            <a:off x="1630355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drove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508;p63"/>
          <p:cNvCxnSpPr>
            <a:stCxn id="42" idx="2"/>
            <a:endCxn id="63" idx="0"/>
          </p:cNvCxnSpPr>
          <p:nvPr/>
        </p:nvCxnSpPr>
        <p:spPr>
          <a:xfrm flipH="1">
            <a:off x="2131275" y="3257600"/>
            <a:ext cx="1181700" cy="1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509;p63"/>
          <p:cNvCxnSpPr>
            <a:stCxn id="42" idx="2"/>
            <a:endCxn id="64" idx="0"/>
          </p:cNvCxnSpPr>
          <p:nvPr/>
        </p:nvCxnSpPr>
        <p:spPr>
          <a:xfrm>
            <a:off x="3312975" y="3257600"/>
            <a:ext cx="1257900" cy="1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510;p63"/>
          <p:cNvCxnSpPr>
            <a:stCxn id="64" idx="2"/>
            <a:endCxn id="65" idx="0"/>
          </p:cNvCxnSpPr>
          <p:nvPr/>
        </p:nvCxnSpPr>
        <p:spPr>
          <a:xfrm flipH="1">
            <a:off x="3407863" y="4076025"/>
            <a:ext cx="11631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511;p63"/>
          <p:cNvCxnSpPr>
            <a:stCxn id="64" idx="2"/>
            <a:endCxn id="66" idx="0"/>
          </p:cNvCxnSpPr>
          <p:nvPr/>
        </p:nvCxnSpPr>
        <p:spPr>
          <a:xfrm>
            <a:off x="4570963" y="4076025"/>
            <a:ext cx="7434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512;p63"/>
          <p:cNvCxnSpPr>
            <a:stCxn id="66" idx="2"/>
            <a:endCxn id="67" idx="0"/>
          </p:cNvCxnSpPr>
          <p:nvPr/>
        </p:nvCxnSpPr>
        <p:spPr>
          <a:xfrm flipH="1">
            <a:off x="4635400" y="4849425"/>
            <a:ext cx="6789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513;p63"/>
          <p:cNvCxnSpPr>
            <a:stCxn id="66" idx="2"/>
            <a:endCxn id="68" idx="0"/>
          </p:cNvCxnSpPr>
          <p:nvPr/>
        </p:nvCxnSpPr>
        <p:spPr>
          <a:xfrm>
            <a:off x="5314300" y="4849425"/>
            <a:ext cx="7701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514;p63"/>
          <p:cNvCxnSpPr>
            <a:endCxn id="69" idx="0"/>
          </p:cNvCxnSpPr>
          <p:nvPr/>
        </p:nvCxnSpPr>
        <p:spPr>
          <a:xfrm>
            <a:off x="2131205" y="5119650"/>
            <a:ext cx="0" cy="71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515;p63"/>
          <p:cNvSpPr txBox="1">
            <a:spLocks/>
          </p:cNvSpPr>
          <p:nvPr/>
        </p:nvSpPr>
        <p:spPr>
          <a:xfrm>
            <a:off x="2907080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516;p63"/>
          <p:cNvSpPr txBox="1">
            <a:spLocks/>
          </p:cNvSpPr>
          <p:nvPr/>
        </p:nvSpPr>
        <p:spPr>
          <a:xfrm>
            <a:off x="4138918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517;p63"/>
          <p:cNvSpPr txBox="1">
            <a:spLocks/>
          </p:cNvSpPr>
          <p:nvPr/>
        </p:nvSpPr>
        <p:spPr>
          <a:xfrm>
            <a:off x="5570618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518;p63"/>
          <p:cNvCxnSpPr>
            <a:stCxn id="65" idx="2"/>
            <a:endCxn id="77" idx="0"/>
          </p:cNvCxnSpPr>
          <p:nvPr/>
        </p:nvCxnSpPr>
        <p:spPr>
          <a:xfrm>
            <a:off x="3407925" y="4849425"/>
            <a:ext cx="0" cy="9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519;p63"/>
          <p:cNvCxnSpPr>
            <a:stCxn id="67" idx="2"/>
            <a:endCxn id="78" idx="0"/>
          </p:cNvCxnSpPr>
          <p:nvPr/>
        </p:nvCxnSpPr>
        <p:spPr>
          <a:xfrm>
            <a:off x="4635350" y="5622825"/>
            <a:ext cx="45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520;p63"/>
          <p:cNvCxnSpPr>
            <a:stCxn id="68" idx="2"/>
            <a:endCxn id="79" idx="0"/>
          </p:cNvCxnSpPr>
          <p:nvPr/>
        </p:nvCxnSpPr>
        <p:spPr>
          <a:xfrm flipH="1">
            <a:off x="6071325" y="5622825"/>
            <a:ext cx="132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521;p63"/>
          <p:cNvSpPr txBox="1">
            <a:spLocks/>
          </p:cNvSpPr>
          <p:nvPr/>
        </p:nvSpPr>
        <p:spPr>
          <a:xfrm>
            <a:off x="1772688" y="4506063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522;p63"/>
          <p:cNvCxnSpPr>
            <a:stCxn id="63" idx="2"/>
            <a:endCxn id="83" idx="0"/>
          </p:cNvCxnSpPr>
          <p:nvPr/>
        </p:nvCxnSpPr>
        <p:spPr>
          <a:xfrm>
            <a:off x="2131188" y="4076025"/>
            <a:ext cx="0" cy="42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523;p63"/>
          <p:cNvSpPr txBox="1">
            <a:spLocks/>
          </p:cNvSpPr>
          <p:nvPr/>
        </p:nvSpPr>
        <p:spPr>
          <a:xfrm>
            <a:off x="568450" y="37655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524;p63"/>
          <p:cNvCxnSpPr>
            <a:stCxn id="40" idx="2"/>
            <a:endCxn id="85" idx="0"/>
          </p:cNvCxnSpPr>
          <p:nvPr/>
        </p:nvCxnSpPr>
        <p:spPr>
          <a:xfrm>
            <a:off x="926950" y="2487125"/>
            <a:ext cx="0" cy="127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525;p63"/>
          <p:cNvCxnSpPr>
            <a:stCxn id="85" idx="2"/>
            <a:endCxn id="62" idx="0"/>
          </p:cNvCxnSpPr>
          <p:nvPr/>
        </p:nvCxnSpPr>
        <p:spPr>
          <a:xfrm>
            <a:off x="926950" y="4386525"/>
            <a:ext cx="0" cy="145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32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697979" y="636122"/>
            <a:ext cx="4655821" cy="5510688"/>
            <a:chOff x="4187189" y="966312"/>
            <a:chExt cx="4655821" cy="5510688"/>
          </a:xfrm>
        </p:grpSpPr>
        <p:pic>
          <p:nvPicPr>
            <p:cNvPr id="2" name="Google Shape;327;p4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187189" y="2553221"/>
              <a:ext cx="4655821" cy="799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Google Shape;328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76849" y="3705225"/>
              <a:ext cx="2476500" cy="714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oogle Shape;329;p47"/>
            <p:cNvGrpSpPr/>
            <p:nvPr/>
          </p:nvGrpSpPr>
          <p:grpSpPr>
            <a:xfrm>
              <a:off x="5005588" y="4917474"/>
              <a:ext cx="3019024" cy="1559526"/>
              <a:chOff x="599625" y="3966072"/>
              <a:chExt cx="3019024" cy="1559526"/>
            </a:xfrm>
          </p:grpSpPr>
          <p:pic>
            <p:nvPicPr>
              <p:cNvPr id="5" name="Google Shape;330;p4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059111" y="3966072"/>
                <a:ext cx="1559538" cy="15595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331;p4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99625" y="4090528"/>
                <a:ext cx="1679230" cy="13106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50" name="Picture 2" descr="C:\Users\John\Desktop\p4\slides\resources\imgs\st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966312"/>
              <a:ext cx="3276600" cy="116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457199" y="533400"/>
            <a:ext cx="5440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tx1"/>
                </a:solidFill>
              </a:rPr>
              <a:t>i</a:t>
            </a:r>
            <a:r>
              <a:rPr lang="en-US" sz="6000" b="1" dirty="0" smtClean="0">
                <a:solidFill>
                  <a:schemeClr val="tx1"/>
                </a:solidFill>
              </a:rPr>
              <a:t> like</a:t>
            </a:r>
          </a:p>
          <a:p>
            <a:r>
              <a:rPr lang="en-US" sz="6000" b="1" dirty="0" smtClean="0">
                <a:solidFill>
                  <a:schemeClr val="tx1"/>
                </a:solidFill>
              </a:rPr>
              <a:t>breaking</a:t>
            </a:r>
          </a:p>
          <a:p>
            <a:r>
              <a:rPr lang="en-US" sz="6000" b="1" dirty="0" smtClean="0">
                <a:solidFill>
                  <a:schemeClr val="tx1"/>
                </a:solidFill>
              </a:rPr>
              <a:t>software.</a:t>
            </a:r>
          </a:p>
          <a:p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 err="1" smtClean="0">
                <a:solidFill>
                  <a:schemeClr val="tx1"/>
                </a:solidFill>
              </a:rPr>
              <a:t>’ve</a:t>
            </a:r>
            <a:r>
              <a:rPr lang="en-US" sz="6000" b="1" dirty="0" smtClean="0">
                <a:solidFill>
                  <a:schemeClr val="tx1"/>
                </a:solidFill>
              </a:rPr>
              <a:t> done it </a:t>
            </a:r>
          </a:p>
          <a:p>
            <a:r>
              <a:rPr lang="en-US" sz="6000" b="1" dirty="0" smtClean="0">
                <a:solidFill>
                  <a:schemeClr val="tx1"/>
                </a:solidFill>
              </a:rPr>
              <a:t>for these organizations.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2;p64"/>
          <p:cNvSpPr txBox="1">
            <a:spLocks/>
          </p:cNvSpPr>
          <p:nvPr/>
        </p:nvSpPr>
        <p:spPr>
          <a:xfrm>
            <a:off x="536425" y="1050625"/>
            <a:ext cx="2081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dirty="0">
                <a:solidFill>
                  <a:srgbClr val="151638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arse tree 1</a:t>
            </a:r>
            <a:endParaRPr lang="en-US" sz="2400" u="sng" dirty="0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33;p64"/>
          <p:cNvSpPr txBox="1">
            <a:spLocks/>
          </p:cNvSpPr>
          <p:nvPr/>
        </p:nvSpPr>
        <p:spPr>
          <a:xfrm>
            <a:off x="5001450" y="8150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34;p64"/>
          <p:cNvSpPr txBox="1">
            <a:spLocks/>
          </p:cNvSpPr>
          <p:nvPr/>
        </p:nvSpPr>
        <p:spPr>
          <a:xfrm>
            <a:off x="568450" y="18661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35;p64"/>
          <p:cNvSpPr txBox="1">
            <a:spLocks/>
          </p:cNvSpPr>
          <p:nvPr/>
        </p:nvSpPr>
        <p:spPr>
          <a:xfrm>
            <a:off x="6642850" y="17137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36;p64"/>
          <p:cNvSpPr txBox="1">
            <a:spLocks/>
          </p:cNvSpPr>
          <p:nvPr/>
        </p:nvSpPr>
        <p:spPr>
          <a:xfrm>
            <a:off x="2954475" y="26366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7;p64"/>
          <p:cNvSpPr txBox="1">
            <a:spLocks/>
          </p:cNvSpPr>
          <p:nvPr/>
        </p:nvSpPr>
        <p:spPr>
          <a:xfrm>
            <a:off x="8131975" y="27128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38;p64"/>
          <p:cNvSpPr txBox="1">
            <a:spLocks/>
          </p:cNvSpPr>
          <p:nvPr/>
        </p:nvSpPr>
        <p:spPr>
          <a:xfrm>
            <a:off x="7436788" y="398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39;p64"/>
          <p:cNvSpPr txBox="1">
            <a:spLocks/>
          </p:cNvSpPr>
          <p:nvPr/>
        </p:nvSpPr>
        <p:spPr>
          <a:xfrm>
            <a:off x="8962163" y="398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40;p64"/>
          <p:cNvSpPr txBox="1">
            <a:spLocks/>
          </p:cNvSpPr>
          <p:nvPr/>
        </p:nvSpPr>
        <p:spPr>
          <a:xfrm>
            <a:off x="8352563" y="50238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41;p64"/>
          <p:cNvSpPr txBox="1">
            <a:spLocks/>
          </p:cNvSpPr>
          <p:nvPr/>
        </p:nvSpPr>
        <p:spPr>
          <a:xfrm>
            <a:off x="9510863" y="50238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542;p64"/>
          <p:cNvCxnSpPr>
            <a:stCxn id="3" idx="2"/>
            <a:endCxn id="4" idx="0"/>
          </p:cNvCxnSpPr>
          <p:nvPr/>
        </p:nvCxnSpPr>
        <p:spPr>
          <a:xfrm flipH="1">
            <a:off x="926850" y="1436075"/>
            <a:ext cx="4433100" cy="42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543;p64"/>
          <p:cNvCxnSpPr>
            <a:stCxn id="3" idx="2"/>
            <a:endCxn id="5" idx="0"/>
          </p:cNvCxnSpPr>
          <p:nvPr/>
        </p:nvCxnSpPr>
        <p:spPr>
          <a:xfrm>
            <a:off x="5359950" y="1436075"/>
            <a:ext cx="1641300" cy="27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544;p64"/>
          <p:cNvCxnSpPr>
            <a:stCxn id="5" idx="2"/>
            <a:endCxn id="6" idx="0"/>
          </p:cNvCxnSpPr>
          <p:nvPr/>
        </p:nvCxnSpPr>
        <p:spPr>
          <a:xfrm flipH="1">
            <a:off x="3312850" y="2334725"/>
            <a:ext cx="3688500" cy="30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545;p64"/>
          <p:cNvCxnSpPr>
            <a:stCxn id="5" idx="2"/>
            <a:endCxn id="7" idx="0"/>
          </p:cNvCxnSpPr>
          <p:nvPr/>
        </p:nvCxnSpPr>
        <p:spPr>
          <a:xfrm>
            <a:off x="7001350" y="2334725"/>
            <a:ext cx="1489200" cy="37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546;p64"/>
          <p:cNvCxnSpPr>
            <a:stCxn id="7" idx="2"/>
            <a:endCxn id="8" idx="0"/>
          </p:cNvCxnSpPr>
          <p:nvPr/>
        </p:nvCxnSpPr>
        <p:spPr>
          <a:xfrm flipH="1">
            <a:off x="7795375" y="3333800"/>
            <a:ext cx="695100" cy="65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547;p64"/>
          <p:cNvCxnSpPr>
            <a:stCxn id="7" idx="2"/>
            <a:endCxn id="9" idx="0"/>
          </p:cNvCxnSpPr>
          <p:nvPr/>
        </p:nvCxnSpPr>
        <p:spPr>
          <a:xfrm>
            <a:off x="8490475" y="3333800"/>
            <a:ext cx="830100" cy="65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548;p64"/>
          <p:cNvCxnSpPr>
            <a:stCxn id="9" idx="2"/>
            <a:endCxn id="10" idx="0"/>
          </p:cNvCxnSpPr>
          <p:nvPr/>
        </p:nvCxnSpPr>
        <p:spPr>
          <a:xfrm flipH="1">
            <a:off x="8711063" y="4609425"/>
            <a:ext cx="609600" cy="41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549;p64"/>
          <p:cNvCxnSpPr>
            <a:stCxn id="9" idx="2"/>
            <a:endCxn id="11" idx="0"/>
          </p:cNvCxnSpPr>
          <p:nvPr/>
        </p:nvCxnSpPr>
        <p:spPr>
          <a:xfrm>
            <a:off x="9320663" y="4609425"/>
            <a:ext cx="548700" cy="41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550;p64"/>
          <p:cNvSpPr txBox="1">
            <a:spLocks/>
          </p:cNvSpPr>
          <p:nvPr/>
        </p:nvSpPr>
        <p:spPr>
          <a:xfrm>
            <a:off x="743678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51;p64"/>
          <p:cNvSpPr txBox="1">
            <a:spLocks/>
          </p:cNvSpPr>
          <p:nvPr/>
        </p:nvSpPr>
        <p:spPr>
          <a:xfrm>
            <a:off x="83525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552;p64"/>
          <p:cNvSpPr txBox="1">
            <a:spLocks/>
          </p:cNvSpPr>
          <p:nvPr/>
        </p:nvSpPr>
        <p:spPr>
          <a:xfrm>
            <a:off x="95108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553;p64"/>
          <p:cNvCxnSpPr>
            <a:stCxn id="8" idx="2"/>
            <a:endCxn id="20" idx="0"/>
          </p:cNvCxnSpPr>
          <p:nvPr/>
        </p:nvCxnSpPr>
        <p:spPr>
          <a:xfrm>
            <a:off x="7795288" y="4609425"/>
            <a:ext cx="0" cy="123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554;p64"/>
          <p:cNvCxnSpPr>
            <a:stCxn id="10" idx="2"/>
            <a:endCxn id="21" idx="0"/>
          </p:cNvCxnSpPr>
          <p:nvPr/>
        </p:nvCxnSpPr>
        <p:spPr>
          <a:xfrm>
            <a:off x="8711063" y="5644850"/>
            <a:ext cx="0" cy="19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555;p64"/>
          <p:cNvCxnSpPr>
            <a:stCxn id="11" idx="2"/>
            <a:endCxn id="22" idx="0"/>
          </p:cNvCxnSpPr>
          <p:nvPr/>
        </p:nvCxnSpPr>
        <p:spPr>
          <a:xfrm>
            <a:off x="9869363" y="5644850"/>
            <a:ext cx="0" cy="19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556;p64"/>
          <p:cNvSpPr txBox="1">
            <a:spLocks/>
          </p:cNvSpPr>
          <p:nvPr/>
        </p:nvSpPr>
        <p:spPr>
          <a:xfrm>
            <a:off x="56843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557;p64"/>
          <p:cNvSpPr txBox="1">
            <a:spLocks/>
          </p:cNvSpPr>
          <p:nvPr/>
        </p:nvSpPr>
        <p:spPr>
          <a:xfrm>
            <a:off x="4212463" y="34550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58;p64"/>
          <p:cNvSpPr txBox="1">
            <a:spLocks/>
          </p:cNvSpPr>
          <p:nvPr/>
        </p:nvSpPr>
        <p:spPr>
          <a:xfrm>
            <a:off x="3049425" y="422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59;p64"/>
          <p:cNvSpPr txBox="1">
            <a:spLocks/>
          </p:cNvSpPr>
          <p:nvPr/>
        </p:nvSpPr>
        <p:spPr>
          <a:xfrm>
            <a:off x="4955800" y="4228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60;p64"/>
          <p:cNvSpPr txBox="1">
            <a:spLocks/>
          </p:cNvSpPr>
          <p:nvPr/>
        </p:nvSpPr>
        <p:spPr>
          <a:xfrm>
            <a:off x="4276850" y="50018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61;p64"/>
          <p:cNvSpPr txBox="1">
            <a:spLocks/>
          </p:cNvSpPr>
          <p:nvPr/>
        </p:nvSpPr>
        <p:spPr>
          <a:xfrm>
            <a:off x="5726025" y="50018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62;p64"/>
          <p:cNvSpPr txBox="1">
            <a:spLocks/>
          </p:cNvSpPr>
          <p:nvPr/>
        </p:nvSpPr>
        <p:spPr>
          <a:xfrm>
            <a:off x="1630355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drove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563;p64"/>
          <p:cNvCxnSpPr>
            <a:stCxn id="6" idx="2"/>
            <a:endCxn id="27" idx="0"/>
          </p:cNvCxnSpPr>
          <p:nvPr/>
        </p:nvCxnSpPr>
        <p:spPr>
          <a:xfrm>
            <a:off x="3312975" y="3257600"/>
            <a:ext cx="1257900" cy="1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564;p64"/>
          <p:cNvCxnSpPr>
            <a:stCxn id="27" idx="2"/>
            <a:endCxn id="28" idx="0"/>
          </p:cNvCxnSpPr>
          <p:nvPr/>
        </p:nvCxnSpPr>
        <p:spPr>
          <a:xfrm flipH="1">
            <a:off x="3407863" y="4076025"/>
            <a:ext cx="11631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565;p64"/>
          <p:cNvCxnSpPr>
            <a:stCxn id="27" idx="2"/>
            <a:endCxn id="29" idx="0"/>
          </p:cNvCxnSpPr>
          <p:nvPr/>
        </p:nvCxnSpPr>
        <p:spPr>
          <a:xfrm>
            <a:off x="4570963" y="4076025"/>
            <a:ext cx="7434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566;p64"/>
          <p:cNvCxnSpPr>
            <a:stCxn id="29" idx="2"/>
            <a:endCxn id="30" idx="0"/>
          </p:cNvCxnSpPr>
          <p:nvPr/>
        </p:nvCxnSpPr>
        <p:spPr>
          <a:xfrm flipH="1">
            <a:off x="4635400" y="4849425"/>
            <a:ext cx="6789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567;p64"/>
          <p:cNvCxnSpPr>
            <a:stCxn id="29" idx="2"/>
            <a:endCxn id="31" idx="0"/>
          </p:cNvCxnSpPr>
          <p:nvPr/>
        </p:nvCxnSpPr>
        <p:spPr>
          <a:xfrm>
            <a:off x="5314300" y="4849425"/>
            <a:ext cx="7701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568;p64"/>
          <p:cNvSpPr txBox="1">
            <a:spLocks/>
          </p:cNvSpPr>
          <p:nvPr/>
        </p:nvSpPr>
        <p:spPr>
          <a:xfrm>
            <a:off x="2907080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69;p64"/>
          <p:cNvSpPr txBox="1">
            <a:spLocks/>
          </p:cNvSpPr>
          <p:nvPr/>
        </p:nvSpPr>
        <p:spPr>
          <a:xfrm>
            <a:off x="4138918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70;p64"/>
          <p:cNvSpPr txBox="1">
            <a:spLocks/>
          </p:cNvSpPr>
          <p:nvPr/>
        </p:nvSpPr>
        <p:spPr>
          <a:xfrm>
            <a:off x="5570618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571;p64"/>
          <p:cNvCxnSpPr>
            <a:stCxn id="28" idx="2"/>
            <a:endCxn id="38" idx="0"/>
          </p:cNvCxnSpPr>
          <p:nvPr/>
        </p:nvCxnSpPr>
        <p:spPr>
          <a:xfrm>
            <a:off x="3407925" y="4849425"/>
            <a:ext cx="0" cy="99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572;p64"/>
          <p:cNvCxnSpPr>
            <a:stCxn id="30" idx="2"/>
            <a:endCxn id="39" idx="0"/>
          </p:cNvCxnSpPr>
          <p:nvPr/>
        </p:nvCxnSpPr>
        <p:spPr>
          <a:xfrm>
            <a:off x="4635350" y="5622825"/>
            <a:ext cx="45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573;p64"/>
          <p:cNvCxnSpPr>
            <a:stCxn id="31" idx="2"/>
            <a:endCxn id="40" idx="0"/>
          </p:cNvCxnSpPr>
          <p:nvPr/>
        </p:nvCxnSpPr>
        <p:spPr>
          <a:xfrm flipH="1">
            <a:off x="6071325" y="5622825"/>
            <a:ext cx="132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575;p64"/>
          <p:cNvSpPr/>
          <p:nvPr/>
        </p:nvSpPr>
        <p:spPr>
          <a:xfrm>
            <a:off x="2897925" y="2484600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576;p64"/>
          <p:cNvSpPr/>
          <p:nvPr/>
        </p:nvSpPr>
        <p:spPr>
          <a:xfrm>
            <a:off x="8075425" y="2608250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577;p64"/>
          <p:cNvCxnSpPr/>
          <p:nvPr/>
        </p:nvCxnSpPr>
        <p:spPr>
          <a:xfrm>
            <a:off x="601750" y="6495050"/>
            <a:ext cx="59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578;p64"/>
          <p:cNvCxnSpPr/>
          <p:nvPr/>
        </p:nvCxnSpPr>
        <p:spPr>
          <a:xfrm>
            <a:off x="1696500" y="6495050"/>
            <a:ext cx="4817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579;p64"/>
          <p:cNvCxnSpPr/>
          <p:nvPr/>
        </p:nvCxnSpPr>
        <p:spPr>
          <a:xfrm>
            <a:off x="7512950" y="6495050"/>
            <a:ext cx="291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80;p64"/>
          <p:cNvSpPr txBox="1">
            <a:spLocks/>
          </p:cNvSpPr>
          <p:nvPr/>
        </p:nvSpPr>
        <p:spPr>
          <a:xfrm>
            <a:off x="1772688" y="34550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81;p64"/>
          <p:cNvCxnSpPr>
            <a:endCxn id="50" idx="0"/>
          </p:cNvCxnSpPr>
          <p:nvPr/>
        </p:nvCxnSpPr>
        <p:spPr>
          <a:xfrm flipH="1">
            <a:off x="2131188" y="3257625"/>
            <a:ext cx="1181700" cy="1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82;p64"/>
          <p:cNvCxnSpPr/>
          <p:nvPr/>
        </p:nvCxnSpPr>
        <p:spPr>
          <a:xfrm>
            <a:off x="2131200" y="5119725"/>
            <a:ext cx="0" cy="71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83;p64"/>
          <p:cNvSpPr txBox="1">
            <a:spLocks/>
          </p:cNvSpPr>
          <p:nvPr/>
        </p:nvSpPr>
        <p:spPr>
          <a:xfrm>
            <a:off x="1772688" y="4506063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84;p64"/>
          <p:cNvCxnSpPr>
            <a:stCxn id="50" idx="2"/>
            <a:endCxn id="53" idx="0"/>
          </p:cNvCxnSpPr>
          <p:nvPr/>
        </p:nvCxnSpPr>
        <p:spPr>
          <a:xfrm>
            <a:off x="2131188" y="4076025"/>
            <a:ext cx="0" cy="42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85;p64"/>
          <p:cNvSpPr txBox="1">
            <a:spLocks/>
          </p:cNvSpPr>
          <p:nvPr/>
        </p:nvSpPr>
        <p:spPr>
          <a:xfrm>
            <a:off x="568450" y="37655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86;p64"/>
          <p:cNvCxnSpPr>
            <a:endCxn id="55" idx="0"/>
          </p:cNvCxnSpPr>
          <p:nvPr/>
        </p:nvCxnSpPr>
        <p:spPr>
          <a:xfrm>
            <a:off x="926950" y="2487225"/>
            <a:ext cx="0" cy="127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87;p64"/>
          <p:cNvCxnSpPr>
            <a:stCxn id="55" idx="2"/>
          </p:cNvCxnSpPr>
          <p:nvPr/>
        </p:nvCxnSpPr>
        <p:spPr>
          <a:xfrm>
            <a:off x="926950" y="4386525"/>
            <a:ext cx="0" cy="145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31;p64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mbiguity - “he drove down the street in the car”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90;p66"/>
          <p:cNvSpPr/>
          <p:nvPr/>
        </p:nvSpPr>
        <p:spPr>
          <a:xfrm>
            <a:off x="536425" y="1748051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6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3;p65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mbiguity - “he drove down the street in the car”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94;p65"/>
          <p:cNvSpPr txBox="1">
            <a:spLocks/>
          </p:cNvSpPr>
          <p:nvPr/>
        </p:nvSpPr>
        <p:spPr>
          <a:xfrm>
            <a:off x="536425" y="1050625"/>
            <a:ext cx="2081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parse tree 2</a:t>
            </a:r>
            <a:endParaRPr lang="en-US" sz="2400" u="sng" dirty="0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65"/>
          <p:cNvSpPr txBox="1">
            <a:spLocks/>
          </p:cNvSpPr>
          <p:nvPr/>
        </p:nvSpPr>
        <p:spPr>
          <a:xfrm>
            <a:off x="5001450" y="8150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96;p65"/>
          <p:cNvSpPr txBox="1">
            <a:spLocks/>
          </p:cNvSpPr>
          <p:nvPr/>
        </p:nvSpPr>
        <p:spPr>
          <a:xfrm>
            <a:off x="568450" y="18661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97;p65"/>
          <p:cNvSpPr txBox="1">
            <a:spLocks/>
          </p:cNvSpPr>
          <p:nvPr/>
        </p:nvSpPr>
        <p:spPr>
          <a:xfrm>
            <a:off x="6642850" y="17137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98;p65"/>
          <p:cNvSpPr txBox="1">
            <a:spLocks/>
          </p:cNvSpPr>
          <p:nvPr/>
        </p:nvSpPr>
        <p:spPr>
          <a:xfrm>
            <a:off x="1735275" y="42368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99;p65"/>
          <p:cNvSpPr txBox="1">
            <a:spLocks/>
          </p:cNvSpPr>
          <p:nvPr/>
        </p:nvSpPr>
        <p:spPr>
          <a:xfrm>
            <a:off x="8131975" y="25604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0;p65"/>
          <p:cNvSpPr txBox="1">
            <a:spLocks/>
          </p:cNvSpPr>
          <p:nvPr/>
        </p:nvSpPr>
        <p:spPr>
          <a:xfrm>
            <a:off x="10028963" y="4750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01;p65"/>
          <p:cNvSpPr txBox="1">
            <a:spLocks/>
          </p:cNvSpPr>
          <p:nvPr/>
        </p:nvSpPr>
        <p:spPr>
          <a:xfrm>
            <a:off x="9343163" y="54810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02;p65"/>
          <p:cNvSpPr txBox="1">
            <a:spLocks/>
          </p:cNvSpPr>
          <p:nvPr/>
        </p:nvSpPr>
        <p:spPr>
          <a:xfrm>
            <a:off x="10501463" y="54810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603;p65"/>
          <p:cNvCxnSpPr>
            <a:stCxn id="4" idx="2"/>
            <a:endCxn id="5" idx="0"/>
          </p:cNvCxnSpPr>
          <p:nvPr/>
        </p:nvCxnSpPr>
        <p:spPr>
          <a:xfrm flipH="1">
            <a:off x="926850" y="1436075"/>
            <a:ext cx="4433100" cy="42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604;p65"/>
          <p:cNvCxnSpPr>
            <a:stCxn id="4" idx="2"/>
            <a:endCxn id="6" idx="0"/>
          </p:cNvCxnSpPr>
          <p:nvPr/>
        </p:nvCxnSpPr>
        <p:spPr>
          <a:xfrm>
            <a:off x="5359950" y="1436075"/>
            <a:ext cx="1641300" cy="27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05;p65"/>
          <p:cNvCxnSpPr>
            <a:stCxn id="6" idx="2"/>
            <a:endCxn id="8" idx="0"/>
          </p:cNvCxnSpPr>
          <p:nvPr/>
        </p:nvCxnSpPr>
        <p:spPr>
          <a:xfrm>
            <a:off x="7001350" y="2334725"/>
            <a:ext cx="1489200" cy="22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606;p65"/>
          <p:cNvCxnSpPr>
            <a:stCxn id="9" idx="2"/>
            <a:endCxn id="10" idx="0"/>
          </p:cNvCxnSpPr>
          <p:nvPr/>
        </p:nvCxnSpPr>
        <p:spPr>
          <a:xfrm flipH="1">
            <a:off x="9701663" y="5371425"/>
            <a:ext cx="685800" cy="10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07;p65"/>
          <p:cNvCxnSpPr>
            <a:stCxn id="9" idx="2"/>
            <a:endCxn id="11" idx="0"/>
          </p:cNvCxnSpPr>
          <p:nvPr/>
        </p:nvCxnSpPr>
        <p:spPr>
          <a:xfrm>
            <a:off x="10387463" y="5371425"/>
            <a:ext cx="472500" cy="10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608;p65"/>
          <p:cNvSpPr txBox="1">
            <a:spLocks/>
          </p:cNvSpPr>
          <p:nvPr/>
        </p:nvSpPr>
        <p:spPr>
          <a:xfrm>
            <a:off x="743678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09;p65"/>
          <p:cNvSpPr txBox="1">
            <a:spLocks/>
          </p:cNvSpPr>
          <p:nvPr/>
        </p:nvSpPr>
        <p:spPr>
          <a:xfrm>
            <a:off x="93431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10;p65"/>
          <p:cNvSpPr txBox="1">
            <a:spLocks/>
          </p:cNvSpPr>
          <p:nvPr/>
        </p:nvSpPr>
        <p:spPr>
          <a:xfrm>
            <a:off x="105014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11;p65"/>
          <p:cNvSpPr txBox="1">
            <a:spLocks/>
          </p:cNvSpPr>
          <p:nvPr/>
        </p:nvSpPr>
        <p:spPr>
          <a:xfrm>
            <a:off x="56843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12;p65"/>
          <p:cNvSpPr txBox="1">
            <a:spLocks/>
          </p:cNvSpPr>
          <p:nvPr/>
        </p:nvSpPr>
        <p:spPr>
          <a:xfrm>
            <a:off x="1592930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drove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13;p65"/>
          <p:cNvSpPr txBox="1">
            <a:spLocks/>
          </p:cNvSpPr>
          <p:nvPr/>
        </p:nvSpPr>
        <p:spPr>
          <a:xfrm>
            <a:off x="2907080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14;p65"/>
          <p:cNvSpPr txBox="1">
            <a:spLocks/>
          </p:cNvSpPr>
          <p:nvPr/>
        </p:nvSpPr>
        <p:spPr>
          <a:xfrm>
            <a:off x="4138918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615;p65"/>
          <p:cNvSpPr txBox="1">
            <a:spLocks/>
          </p:cNvSpPr>
          <p:nvPr/>
        </p:nvSpPr>
        <p:spPr>
          <a:xfrm>
            <a:off x="5604455" y="5831075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616;p65"/>
          <p:cNvCxnSpPr>
            <a:stCxn id="7" idx="2"/>
            <a:endCxn id="21" idx="0"/>
          </p:cNvCxnSpPr>
          <p:nvPr/>
        </p:nvCxnSpPr>
        <p:spPr>
          <a:xfrm>
            <a:off x="2093775" y="4857800"/>
            <a:ext cx="0" cy="98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617;p65"/>
          <p:cNvSpPr txBox="1">
            <a:spLocks/>
          </p:cNvSpPr>
          <p:nvPr/>
        </p:nvSpPr>
        <p:spPr>
          <a:xfrm>
            <a:off x="8885963" y="32576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18;p65"/>
          <p:cNvSpPr txBox="1">
            <a:spLocks/>
          </p:cNvSpPr>
          <p:nvPr/>
        </p:nvSpPr>
        <p:spPr>
          <a:xfrm>
            <a:off x="3049413" y="33338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619;p65"/>
          <p:cNvCxnSpPr>
            <a:stCxn id="27" idx="2"/>
            <a:endCxn id="22" idx="0"/>
          </p:cNvCxnSpPr>
          <p:nvPr/>
        </p:nvCxnSpPr>
        <p:spPr>
          <a:xfrm>
            <a:off x="3407913" y="3954800"/>
            <a:ext cx="0" cy="188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620;p65"/>
          <p:cNvCxnSpPr>
            <a:stCxn id="8" idx="2"/>
            <a:endCxn id="26" idx="0"/>
          </p:cNvCxnSpPr>
          <p:nvPr/>
        </p:nvCxnSpPr>
        <p:spPr>
          <a:xfrm>
            <a:off x="8490475" y="3181400"/>
            <a:ext cx="753900" cy="7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621;p65"/>
          <p:cNvCxnSpPr>
            <a:stCxn id="8" idx="2"/>
            <a:endCxn id="27" idx="0"/>
          </p:cNvCxnSpPr>
          <p:nvPr/>
        </p:nvCxnSpPr>
        <p:spPr>
          <a:xfrm flipH="1">
            <a:off x="3407875" y="3181400"/>
            <a:ext cx="50826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622;p65"/>
          <p:cNvSpPr txBox="1">
            <a:spLocks/>
          </p:cNvSpPr>
          <p:nvPr/>
        </p:nvSpPr>
        <p:spPr>
          <a:xfrm>
            <a:off x="9869363" y="40532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623;p65"/>
          <p:cNvSpPr txBox="1">
            <a:spLocks/>
          </p:cNvSpPr>
          <p:nvPr/>
        </p:nvSpPr>
        <p:spPr>
          <a:xfrm>
            <a:off x="5001438" y="40532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624;p65"/>
          <p:cNvSpPr txBox="1">
            <a:spLocks/>
          </p:cNvSpPr>
          <p:nvPr/>
        </p:nvSpPr>
        <p:spPr>
          <a:xfrm>
            <a:off x="4281263" y="49462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625;p65"/>
          <p:cNvSpPr txBox="1">
            <a:spLocks/>
          </p:cNvSpPr>
          <p:nvPr/>
        </p:nvSpPr>
        <p:spPr>
          <a:xfrm>
            <a:off x="5737488" y="49462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626;p65"/>
          <p:cNvCxnSpPr>
            <a:stCxn id="32" idx="2"/>
            <a:endCxn id="33" idx="0"/>
          </p:cNvCxnSpPr>
          <p:nvPr/>
        </p:nvCxnSpPr>
        <p:spPr>
          <a:xfrm flipH="1">
            <a:off x="4639638" y="4674225"/>
            <a:ext cx="720300" cy="2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627;p65"/>
          <p:cNvCxnSpPr>
            <a:stCxn id="32" idx="2"/>
            <a:endCxn id="34" idx="0"/>
          </p:cNvCxnSpPr>
          <p:nvPr/>
        </p:nvCxnSpPr>
        <p:spPr>
          <a:xfrm>
            <a:off x="5359938" y="4674225"/>
            <a:ext cx="736200" cy="2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628;p65"/>
          <p:cNvCxnSpPr>
            <a:stCxn id="33" idx="2"/>
            <a:endCxn id="23" idx="0"/>
          </p:cNvCxnSpPr>
          <p:nvPr/>
        </p:nvCxnSpPr>
        <p:spPr>
          <a:xfrm>
            <a:off x="4639763" y="5567275"/>
            <a:ext cx="0" cy="2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29;p65"/>
          <p:cNvCxnSpPr>
            <a:stCxn id="34" idx="2"/>
            <a:endCxn id="24" idx="0"/>
          </p:cNvCxnSpPr>
          <p:nvPr/>
        </p:nvCxnSpPr>
        <p:spPr>
          <a:xfrm>
            <a:off x="6095988" y="5567275"/>
            <a:ext cx="9300" cy="2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30;p65"/>
          <p:cNvCxnSpPr>
            <a:stCxn id="26" idx="2"/>
            <a:endCxn id="32" idx="0"/>
          </p:cNvCxnSpPr>
          <p:nvPr/>
        </p:nvCxnSpPr>
        <p:spPr>
          <a:xfrm flipH="1">
            <a:off x="5360063" y="3878600"/>
            <a:ext cx="3884400" cy="17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31;p65"/>
          <p:cNvCxnSpPr>
            <a:stCxn id="26" idx="2"/>
            <a:endCxn id="31" idx="0"/>
          </p:cNvCxnSpPr>
          <p:nvPr/>
        </p:nvCxnSpPr>
        <p:spPr>
          <a:xfrm>
            <a:off x="9244463" y="3878600"/>
            <a:ext cx="983400" cy="17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632;p65"/>
          <p:cNvSpPr txBox="1">
            <a:spLocks/>
          </p:cNvSpPr>
          <p:nvPr/>
        </p:nvSpPr>
        <p:spPr>
          <a:xfrm>
            <a:off x="7439013" y="48266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633;p65"/>
          <p:cNvCxnSpPr>
            <a:stCxn id="41" idx="2"/>
            <a:endCxn id="17" idx="0"/>
          </p:cNvCxnSpPr>
          <p:nvPr/>
        </p:nvCxnSpPr>
        <p:spPr>
          <a:xfrm flipH="1">
            <a:off x="7795413" y="5447625"/>
            <a:ext cx="2100" cy="39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634;p65"/>
          <p:cNvCxnSpPr>
            <a:stCxn id="41" idx="0"/>
            <a:endCxn id="31" idx="2"/>
          </p:cNvCxnSpPr>
          <p:nvPr/>
        </p:nvCxnSpPr>
        <p:spPr>
          <a:xfrm rot="10800000" flipH="1">
            <a:off x="7797513" y="4674225"/>
            <a:ext cx="24303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635;p65"/>
          <p:cNvCxnSpPr>
            <a:stCxn id="31" idx="2"/>
            <a:endCxn id="9" idx="0"/>
          </p:cNvCxnSpPr>
          <p:nvPr/>
        </p:nvCxnSpPr>
        <p:spPr>
          <a:xfrm>
            <a:off x="10227863" y="4674225"/>
            <a:ext cx="159600" cy="7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636;p65"/>
          <p:cNvSpPr txBox="1">
            <a:spLocks/>
          </p:cNvSpPr>
          <p:nvPr/>
        </p:nvSpPr>
        <p:spPr>
          <a:xfrm>
            <a:off x="1735263" y="27692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637;p65"/>
          <p:cNvCxnSpPr>
            <a:stCxn id="45" idx="2"/>
            <a:endCxn id="7" idx="0"/>
          </p:cNvCxnSpPr>
          <p:nvPr/>
        </p:nvCxnSpPr>
        <p:spPr>
          <a:xfrm>
            <a:off x="2093763" y="3390225"/>
            <a:ext cx="0" cy="84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638;p65"/>
          <p:cNvCxnSpPr>
            <a:stCxn id="6" idx="2"/>
            <a:endCxn id="45" idx="0"/>
          </p:cNvCxnSpPr>
          <p:nvPr/>
        </p:nvCxnSpPr>
        <p:spPr>
          <a:xfrm flipH="1">
            <a:off x="2093650" y="2334725"/>
            <a:ext cx="4907700" cy="4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639;p65"/>
          <p:cNvSpPr txBox="1">
            <a:spLocks/>
          </p:cNvSpPr>
          <p:nvPr/>
        </p:nvSpPr>
        <p:spPr>
          <a:xfrm>
            <a:off x="568450" y="37655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640;p65"/>
          <p:cNvCxnSpPr>
            <a:endCxn id="48" idx="0"/>
          </p:cNvCxnSpPr>
          <p:nvPr/>
        </p:nvCxnSpPr>
        <p:spPr>
          <a:xfrm>
            <a:off x="926950" y="2487225"/>
            <a:ext cx="0" cy="127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641;p65"/>
          <p:cNvCxnSpPr>
            <a:stCxn id="48" idx="2"/>
          </p:cNvCxnSpPr>
          <p:nvPr/>
        </p:nvCxnSpPr>
        <p:spPr>
          <a:xfrm>
            <a:off x="926950" y="4386525"/>
            <a:ext cx="0" cy="145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538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7;p66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mbiguity - “he drove down the street in the car”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48;p66"/>
          <p:cNvSpPr txBox="1">
            <a:spLocks/>
          </p:cNvSpPr>
          <p:nvPr/>
        </p:nvSpPr>
        <p:spPr>
          <a:xfrm>
            <a:off x="536425" y="1050625"/>
            <a:ext cx="2081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dirty="0">
                <a:solidFill>
                  <a:srgbClr val="151638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arse </a:t>
            </a:r>
            <a:r>
              <a:rPr lang="en-US" sz="2400" dirty="0">
                <a:solidFill>
                  <a:srgbClr val="151638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sz="2400" dirty="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ree 2</a:t>
            </a:r>
            <a:endParaRPr lang="en-US" sz="2400" u="sng" dirty="0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49;p66"/>
          <p:cNvSpPr txBox="1">
            <a:spLocks/>
          </p:cNvSpPr>
          <p:nvPr/>
        </p:nvSpPr>
        <p:spPr>
          <a:xfrm>
            <a:off x="5001450" y="8150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0;p66"/>
          <p:cNvSpPr txBox="1">
            <a:spLocks/>
          </p:cNvSpPr>
          <p:nvPr/>
        </p:nvSpPr>
        <p:spPr>
          <a:xfrm>
            <a:off x="568450" y="18661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51;p66"/>
          <p:cNvSpPr txBox="1">
            <a:spLocks/>
          </p:cNvSpPr>
          <p:nvPr/>
        </p:nvSpPr>
        <p:spPr>
          <a:xfrm>
            <a:off x="6642850" y="17137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2;p66"/>
          <p:cNvSpPr txBox="1">
            <a:spLocks/>
          </p:cNvSpPr>
          <p:nvPr/>
        </p:nvSpPr>
        <p:spPr>
          <a:xfrm>
            <a:off x="8131975" y="25604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53;p66"/>
          <p:cNvSpPr txBox="1">
            <a:spLocks/>
          </p:cNvSpPr>
          <p:nvPr/>
        </p:nvSpPr>
        <p:spPr>
          <a:xfrm>
            <a:off x="10028963" y="47504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4;p66"/>
          <p:cNvSpPr txBox="1">
            <a:spLocks/>
          </p:cNvSpPr>
          <p:nvPr/>
        </p:nvSpPr>
        <p:spPr>
          <a:xfrm>
            <a:off x="9343163" y="54810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55;p66"/>
          <p:cNvSpPr txBox="1">
            <a:spLocks/>
          </p:cNvSpPr>
          <p:nvPr/>
        </p:nvSpPr>
        <p:spPr>
          <a:xfrm>
            <a:off x="10501463" y="54810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656;p66"/>
          <p:cNvCxnSpPr>
            <a:stCxn id="4" idx="2"/>
            <a:endCxn id="5" idx="0"/>
          </p:cNvCxnSpPr>
          <p:nvPr/>
        </p:nvCxnSpPr>
        <p:spPr>
          <a:xfrm flipH="1">
            <a:off x="926850" y="1436075"/>
            <a:ext cx="4433100" cy="42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657;p66"/>
          <p:cNvCxnSpPr>
            <a:stCxn id="4" idx="2"/>
            <a:endCxn id="6" idx="0"/>
          </p:cNvCxnSpPr>
          <p:nvPr/>
        </p:nvCxnSpPr>
        <p:spPr>
          <a:xfrm>
            <a:off x="5359950" y="1436075"/>
            <a:ext cx="1641300" cy="27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658;p66"/>
          <p:cNvCxnSpPr>
            <a:stCxn id="6" idx="2"/>
            <a:endCxn id="7" idx="0"/>
          </p:cNvCxnSpPr>
          <p:nvPr/>
        </p:nvCxnSpPr>
        <p:spPr>
          <a:xfrm>
            <a:off x="7001350" y="2334725"/>
            <a:ext cx="1489200" cy="22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59;p66"/>
          <p:cNvCxnSpPr>
            <a:stCxn id="8" idx="2"/>
            <a:endCxn id="9" idx="0"/>
          </p:cNvCxnSpPr>
          <p:nvPr/>
        </p:nvCxnSpPr>
        <p:spPr>
          <a:xfrm flipH="1">
            <a:off x="9701663" y="5371425"/>
            <a:ext cx="685800" cy="10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660;p66"/>
          <p:cNvCxnSpPr>
            <a:stCxn id="8" idx="2"/>
            <a:endCxn id="10" idx="0"/>
          </p:cNvCxnSpPr>
          <p:nvPr/>
        </p:nvCxnSpPr>
        <p:spPr>
          <a:xfrm>
            <a:off x="10387463" y="5371425"/>
            <a:ext cx="472500" cy="10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661;p66"/>
          <p:cNvSpPr txBox="1">
            <a:spLocks/>
          </p:cNvSpPr>
          <p:nvPr/>
        </p:nvSpPr>
        <p:spPr>
          <a:xfrm>
            <a:off x="743678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662;p66"/>
          <p:cNvSpPr txBox="1">
            <a:spLocks/>
          </p:cNvSpPr>
          <p:nvPr/>
        </p:nvSpPr>
        <p:spPr>
          <a:xfrm>
            <a:off x="93431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63;p66"/>
          <p:cNvSpPr txBox="1">
            <a:spLocks/>
          </p:cNvSpPr>
          <p:nvPr/>
        </p:nvSpPr>
        <p:spPr>
          <a:xfrm>
            <a:off x="10501463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64;p66"/>
          <p:cNvSpPr txBox="1">
            <a:spLocks/>
          </p:cNvSpPr>
          <p:nvPr/>
        </p:nvSpPr>
        <p:spPr>
          <a:xfrm>
            <a:off x="568438" y="583935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5;p66"/>
          <p:cNvSpPr txBox="1">
            <a:spLocks/>
          </p:cNvSpPr>
          <p:nvPr/>
        </p:nvSpPr>
        <p:spPr>
          <a:xfrm>
            <a:off x="1592930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drove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66;p66"/>
          <p:cNvSpPr txBox="1">
            <a:spLocks/>
          </p:cNvSpPr>
          <p:nvPr/>
        </p:nvSpPr>
        <p:spPr>
          <a:xfrm>
            <a:off x="2907080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67;p66"/>
          <p:cNvSpPr txBox="1">
            <a:spLocks/>
          </p:cNvSpPr>
          <p:nvPr/>
        </p:nvSpPr>
        <p:spPr>
          <a:xfrm>
            <a:off x="4138918" y="5839350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68;p66"/>
          <p:cNvSpPr txBox="1">
            <a:spLocks/>
          </p:cNvSpPr>
          <p:nvPr/>
        </p:nvSpPr>
        <p:spPr>
          <a:xfrm>
            <a:off x="5604455" y="5831075"/>
            <a:ext cx="1001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 lang="en-US" sz="2400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669;p66"/>
          <p:cNvSpPr txBox="1">
            <a:spLocks/>
          </p:cNvSpPr>
          <p:nvPr/>
        </p:nvSpPr>
        <p:spPr>
          <a:xfrm>
            <a:off x="8885963" y="32576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70;p66"/>
          <p:cNvSpPr txBox="1">
            <a:spLocks/>
          </p:cNvSpPr>
          <p:nvPr/>
        </p:nvSpPr>
        <p:spPr>
          <a:xfrm>
            <a:off x="3049413" y="33338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671;p66"/>
          <p:cNvCxnSpPr>
            <a:stCxn id="25" idx="2"/>
            <a:endCxn id="21" idx="0"/>
          </p:cNvCxnSpPr>
          <p:nvPr/>
        </p:nvCxnSpPr>
        <p:spPr>
          <a:xfrm>
            <a:off x="3407913" y="3954800"/>
            <a:ext cx="0" cy="188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672;p66"/>
          <p:cNvCxnSpPr>
            <a:stCxn id="7" idx="2"/>
            <a:endCxn id="24" idx="0"/>
          </p:cNvCxnSpPr>
          <p:nvPr/>
        </p:nvCxnSpPr>
        <p:spPr>
          <a:xfrm>
            <a:off x="8490475" y="3181400"/>
            <a:ext cx="753900" cy="7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673;p66"/>
          <p:cNvCxnSpPr>
            <a:stCxn id="7" idx="2"/>
            <a:endCxn id="25" idx="0"/>
          </p:cNvCxnSpPr>
          <p:nvPr/>
        </p:nvCxnSpPr>
        <p:spPr>
          <a:xfrm flipH="1">
            <a:off x="3407875" y="3181400"/>
            <a:ext cx="50826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674;p66"/>
          <p:cNvSpPr txBox="1">
            <a:spLocks/>
          </p:cNvSpPr>
          <p:nvPr/>
        </p:nvSpPr>
        <p:spPr>
          <a:xfrm>
            <a:off x="9869363" y="40532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675;p66"/>
          <p:cNvSpPr txBox="1">
            <a:spLocks/>
          </p:cNvSpPr>
          <p:nvPr/>
        </p:nvSpPr>
        <p:spPr>
          <a:xfrm>
            <a:off x="5001438" y="40532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676;p66"/>
          <p:cNvSpPr txBox="1">
            <a:spLocks/>
          </p:cNvSpPr>
          <p:nvPr/>
        </p:nvSpPr>
        <p:spPr>
          <a:xfrm>
            <a:off x="4281263" y="49462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677;p66"/>
          <p:cNvSpPr txBox="1">
            <a:spLocks/>
          </p:cNvSpPr>
          <p:nvPr/>
        </p:nvSpPr>
        <p:spPr>
          <a:xfrm>
            <a:off x="5737488" y="494627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678;p66"/>
          <p:cNvCxnSpPr>
            <a:stCxn id="30" idx="2"/>
            <a:endCxn id="31" idx="0"/>
          </p:cNvCxnSpPr>
          <p:nvPr/>
        </p:nvCxnSpPr>
        <p:spPr>
          <a:xfrm flipH="1">
            <a:off x="4639638" y="4674225"/>
            <a:ext cx="720300" cy="2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679;p66"/>
          <p:cNvCxnSpPr>
            <a:stCxn id="30" idx="2"/>
            <a:endCxn id="32" idx="0"/>
          </p:cNvCxnSpPr>
          <p:nvPr/>
        </p:nvCxnSpPr>
        <p:spPr>
          <a:xfrm>
            <a:off x="5359938" y="4674225"/>
            <a:ext cx="736200" cy="2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680;p66"/>
          <p:cNvCxnSpPr>
            <a:stCxn id="31" idx="2"/>
            <a:endCxn id="22" idx="0"/>
          </p:cNvCxnSpPr>
          <p:nvPr/>
        </p:nvCxnSpPr>
        <p:spPr>
          <a:xfrm>
            <a:off x="4639763" y="5567275"/>
            <a:ext cx="0" cy="27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681;p66"/>
          <p:cNvCxnSpPr>
            <a:stCxn id="32" idx="2"/>
            <a:endCxn id="23" idx="0"/>
          </p:cNvCxnSpPr>
          <p:nvPr/>
        </p:nvCxnSpPr>
        <p:spPr>
          <a:xfrm>
            <a:off x="6095988" y="5567275"/>
            <a:ext cx="9300" cy="2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682;p66"/>
          <p:cNvCxnSpPr>
            <a:stCxn id="24" idx="2"/>
            <a:endCxn id="30" idx="0"/>
          </p:cNvCxnSpPr>
          <p:nvPr/>
        </p:nvCxnSpPr>
        <p:spPr>
          <a:xfrm flipH="1">
            <a:off x="5360063" y="3878600"/>
            <a:ext cx="3884400" cy="17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3;p66"/>
          <p:cNvCxnSpPr>
            <a:stCxn id="24" idx="2"/>
            <a:endCxn id="29" idx="0"/>
          </p:cNvCxnSpPr>
          <p:nvPr/>
        </p:nvCxnSpPr>
        <p:spPr>
          <a:xfrm>
            <a:off x="9244463" y="3878600"/>
            <a:ext cx="983400" cy="17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684;p66"/>
          <p:cNvSpPr txBox="1">
            <a:spLocks/>
          </p:cNvSpPr>
          <p:nvPr/>
        </p:nvSpPr>
        <p:spPr>
          <a:xfrm>
            <a:off x="7439013" y="48266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685;p66"/>
          <p:cNvCxnSpPr>
            <a:stCxn id="39" idx="2"/>
            <a:endCxn id="16" idx="0"/>
          </p:cNvCxnSpPr>
          <p:nvPr/>
        </p:nvCxnSpPr>
        <p:spPr>
          <a:xfrm flipH="1">
            <a:off x="7795413" y="5447625"/>
            <a:ext cx="2100" cy="39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6;p66"/>
          <p:cNvCxnSpPr>
            <a:stCxn id="39" idx="0"/>
            <a:endCxn id="29" idx="2"/>
          </p:cNvCxnSpPr>
          <p:nvPr/>
        </p:nvCxnSpPr>
        <p:spPr>
          <a:xfrm rot="10800000" flipH="1">
            <a:off x="7797513" y="4674225"/>
            <a:ext cx="243030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687;p66"/>
          <p:cNvCxnSpPr>
            <a:stCxn id="29" idx="2"/>
            <a:endCxn id="8" idx="0"/>
          </p:cNvCxnSpPr>
          <p:nvPr/>
        </p:nvCxnSpPr>
        <p:spPr>
          <a:xfrm>
            <a:off x="10227863" y="4674225"/>
            <a:ext cx="159600" cy="7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688;p66"/>
          <p:cNvSpPr/>
          <p:nvPr/>
        </p:nvSpPr>
        <p:spPr>
          <a:xfrm>
            <a:off x="8829425" y="3144450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689;p66"/>
          <p:cNvCxnSpPr/>
          <p:nvPr/>
        </p:nvCxnSpPr>
        <p:spPr>
          <a:xfrm>
            <a:off x="4269525" y="6495050"/>
            <a:ext cx="7096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91;p66"/>
          <p:cNvCxnSpPr/>
          <p:nvPr/>
        </p:nvCxnSpPr>
        <p:spPr>
          <a:xfrm>
            <a:off x="1585775" y="6495050"/>
            <a:ext cx="10320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692;p66"/>
          <p:cNvSpPr txBox="1"/>
          <p:nvPr/>
        </p:nvSpPr>
        <p:spPr>
          <a:xfrm>
            <a:off x="8908967" y="1050625"/>
            <a:ext cx="3065694" cy="1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dirty="0"/>
              <a:t>i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nterpreted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as: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street was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car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693;p66"/>
          <p:cNvCxnSpPr/>
          <p:nvPr/>
        </p:nvCxnSpPr>
        <p:spPr>
          <a:xfrm>
            <a:off x="601750" y="6495050"/>
            <a:ext cx="59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694;p66"/>
          <p:cNvSpPr txBox="1">
            <a:spLocks/>
          </p:cNvSpPr>
          <p:nvPr/>
        </p:nvSpPr>
        <p:spPr>
          <a:xfrm>
            <a:off x="1735275" y="4236800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695;p66"/>
          <p:cNvCxnSpPr>
            <a:stCxn id="49" idx="2"/>
          </p:cNvCxnSpPr>
          <p:nvPr/>
        </p:nvCxnSpPr>
        <p:spPr>
          <a:xfrm>
            <a:off x="2093775" y="4857800"/>
            <a:ext cx="0" cy="98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696;p66"/>
          <p:cNvSpPr txBox="1">
            <a:spLocks/>
          </p:cNvSpPr>
          <p:nvPr/>
        </p:nvSpPr>
        <p:spPr>
          <a:xfrm>
            <a:off x="1735263" y="27692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697;p66"/>
          <p:cNvCxnSpPr>
            <a:stCxn id="51" idx="2"/>
            <a:endCxn id="49" idx="0"/>
          </p:cNvCxnSpPr>
          <p:nvPr/>
        </p:nvCxnSpPr>
        <p:spPr>
          <a:xfrm>
            <a:off x="2093763" y="3390225"/>
            <a:ext cx="0" cy="84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698;p66"/>
          <p:cNvCxnSpPr>
            <a:endCxn id="51" idx="0"/>
          </p:cNvCxnSpPr>
          <p:nvPr/>
        </p:nvCxnSpPr>
        <p:spPr>
          <a:xfrm flipH="1">
            <a:off x="2093763" y="2334825"/>
            <a:ext cx="4907700" cy="4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699;p66"/>
          <p:cNvSpPr/>
          <p:nvPr/>
        </p:nvSpPr>
        <p:spPr>
          <a:xfrm>
            <a:off x="9748463" y="2176625"/>
            <a:ext cx="605891" cy="1147207"/>
          </a:xfrm>
          <a:custGeom>
            <a:avLst/>
            <a:gdLst/>
            <a:ahLst/>
            <a:cxnLst/>
            <a:rect l="l" t="t" r="r" b="b"/>
            <a:pathLst>
              <a:path w="26444" h="22754" extrusionOk="0">
                <a:moveTo>
                  <a:pt x="26444" y="0"/>
                </a:moveTo>
                <a:cubicBezTo>
                  <a:pt x="24266" y="6534"/>
                  <a:pt x="20051" y="13060"/>
                  <a:pt x="14145" y="16604"/>
                </a:cubicBezTo>
                <a:cubicBezTo>
                  <a:pt x="9736" y="19249"/>
                  <a:pt x="3636" y="19118"/>
                  <a:pt x="0" y="2275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00;p66"/>
          <p:cNvSpPr/>
          <p:nvPr/>
        </p:nvSpPr>
        <p:spPr>
          <a:xfrm>
            <a:off x="1678725" y="2615363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01;p66"/>
          <p:cNvSpPr txBox="1">
            <a:spLocks/>
          </p:cNvSpPr>
          <p:nvPr/>
        </p:nvSpPr>
        <p:spPr>
          <a:xfrm>
            <a:off x="568450" y="3765525"/>
            <a:ext cx="717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b="1" i="1" smtClean="0">
                <a:solidFill>
                  <a:srgbClr val="151638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endParaRPr lang="en-US" sz="2400" b="1" i="1" u="sng">
              <a:solidFill>
                <a:srgbClr val="151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702;p66"/>
          <p:cNvCxnSpPr>
            <a:endCxn id="56" idx="0"/>
          </p:cNvCxnSpPr>
          <p:nvPr/>
        </p:nvCxnSpPr>
        <p:spPr>
          <a:xfrm>
            <a:off x="926950" y="2487225"/>
            <a:ext cx="0" cy="127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03;p66"/>
          <p:cNvCxnSpPr>
            <a:stCxn id="56" idx="2"/>
          </p:cNvCxnSpPr>
          <p:nvPr/>
        </p:nvCxnSpPr>
        <p:spPr>
          <a:xfrm>
            <a:off x="926950" y="4386525"/>
            <a:ext cx="0" cy="145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690;p66"/>
          <p:cNvSpPr/>
          <p:nvPr/>
        </p:nvSpPr>
        <p:spPr>
          <a:xfrm>
            <a:off x="536425" y="1748051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700;p66"/>
          <p:cNvSpPr/>
          <p:nvPr/>
        </p:nvSpPr>
        <p:spPr>
          <a:xfrm>
            <a:off x="3031863" y="3223125"/>
            <a:ext cx="830100" cy="830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91;p66"/>
          <p:cNvCxnSpPr/>
          <p:nvPr/>
        </p:nvCxnSpPr>
        <p:spPr>
          <a:xfrm>
            <a:off x="2930888" y="6495050"/>
            <a:ext cx="10320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771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545077"/>
            <a:ext cx="5177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tx1"/>
                </a:solidFill>
              </a:rPr>
              <a:t>lexing</a:t>
            </a:r>
            <a:r>
              <a:rPr lang="en-US" sz="6000" b="1" dirty="0" smtClean="0">
                <a:solidFill>
                  <a:schemeClr val="tx1"/>
                </a:solidFill>
              </a:rPr>
              <a:t> &amp; parsing using context-free grammars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5;p68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lexing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/ tokenization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16;p68"/>
          <p:cNvSpPr txBox="1"/>
          <p:nvPr/>
        </p:nvSpPr>
        <p:spPr>
          <a:xfrm>
            <a:off x="536425" y="1279900"/>
            <a:ext cx="11288400" cy="17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/>
              <a:t>l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exing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process of breaking an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stream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discrete components (lexemes) and applying defining characteristic information to them.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lexing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fancy word for tokenization, lexeme is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fancy word for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717;p68"/>
          <p:cNvSpPr/>
          <p:nvPr/>
        </p:nvSpPr>
        <p:spPr>
          <a:xfrm>
            <a:off x="1451400" y="4840725"/>
            <a:ext cx="3069900" cy="124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VariableDeclaration</a:t>
            </a:r>
            <a:endParaRPr sz="1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0</a:t>
            </a:r>
            <a:endParaRPr sz="1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22</a:t>
            </a:r>
            <a:endParaRPr sz="1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b="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400" b="0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00" b="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718;p68"/>
          <p:cNvSpPr/>
          <p:nvPr/>
        </p:nvSpPr>
        <p:spPr>
          <a:xfrm>
            <a:off x="4979125" y="4383525"/>
            <a:ext cx="2091900" cy="1450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Identifier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6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11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“fruit”</a:t>
            </a: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719;p68"/>
          <p:cNvSpPr/>
          <p:nvPr/>
        </p:nvSpPr>
        <p:spPr>
          <a:xfrm>
            <a:off x="7528725" y="3926325"/>
            <a:ext cx="2614500" cy="1546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Literal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14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21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“apple”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raw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“\“apple\””</a:t>
            </a:r>
            <a:endParaRPr sz="1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20;p68"/>
          <p:cNvSpPr txBox="1"/>
          <p:nvPr/>
        </p:nvSpPr>
        <p:spPr>
          <a:xfrm>
            <a:off x="536425" y="3099250"/>
            <a:ext cx="1144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21;p68"/>
          <p:cNvSpPr txBox="1"/>
          <p:nvPr/>
        </p:nvSpPr>
        <p:spPr>
          <a:xfrm>
            <a:off x="1680925" y="3099250"/>
            <a:ext cx="1222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22;p68"/>
          <p:cNvSpPr txBox="1"/>
          <p:nvPr/>
        </p:nvSpPr>
        <p:spPr>
          <a:xfrm>
            <a:off x="2811025" y="3059050"/>
            <a:ext cx="20919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“apple”;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723;p68"/>
          <p:cNvCxnSpPr>
            <a:stCxn id="7" idx="2"/>
            <a:endCxn id="4" idx="0"/>
          </p:cNvCxnSpPr>
          <p:nvPr/>
        </p:nvCxnSpPr>
        <p:spPr>
          <a:xfrm rot="-5400000" flipH="1">
            <a:off x="1384975" y="3239350"/>
            <a:ext cx="1325100" cy="1877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724;p68"/>
          <p:cNvCxnSpPr>
            <a:stCxn id="8" idx="2"/>
            <a:endCxn id="5" idx="0"/>
          </p:cNvCxnSpPr>
          <p:nvPr/>
        </p:nvCxnSpPr>
        <p:spPr>
          <a:xfrm rot="-5400000" flipH="1">
            <a:off x="3724675" y="2083150"/>
            <a:ext cx="867900" cy="37329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725;p68"/>
          <p:cNvCxnSpPr>
            <a:stCxn id="9" idx="2"/>
            <a:endCxn id="6" idx="0"/>
          </p:cNvCxnSpPr>
          <p:nvPr/>
        </p:nvCxnSpPr>
        <p:spPr>
          <a:xfrm rot="-5400000" flipH="1">
            <a:off x="6161275" y="1251550"/>
            <a:ext cx="370500" cy="49791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656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2;p69"/>
          <p:cNvSpPr txBox="1">
            <a:spLocks/>
          </p:cNvSpPr>
          <p:nvPr/>
        </p:nvSpPr>
        <p:spPr>
          <a:xfrm>
            <a:off x="536425" y="365124"/>
            <a:ext cx="10824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rgbClr val="0C0C35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</a:rPr>
              <a:t>p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arsing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33;p69"/>
          <p:cNvSpPr txBox="1"/>
          <p:nvPr/>
        </p:nvSpPr>
        <p:spPr>
          <a:xfrm>
            <a:off x="536425" y="2348102"/>
            <a:ext cx="42681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“apple”;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34;p69"/>
          <p:cNvSpPr txBox="1"/>
          <p:nvPr/>
        </p:nvSpPr>
        <p:spPr>
          <a:xfrm>
            <a:off x="1680925" y="2712450"/>
            <a:ext cx="1222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36;p69"/>
          <p:cNvSpPr txBox="1"/>
          <p:nvPr/>
        </p:nvSpPr>
        <p:spPr>
          <a:xfrm>
            <a:off x="536425" y="1279900"/>
            <a:ext cx="53952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/>
              <a:t>p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process of applying structure to an input token stream.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" name="Google Shape;737;p69"/>
          <p:cNvGrpSpPr/>
          <p:nvPr/>
        </p:nvGrpSpPr>
        <p:grpSpPr>
          <a:xfrm>
            <a:off x="5117650" y="946025"/>
            <a:ext cx="5666200" cy="4751950"/>
            <a:chOff x="5497925" y="1223025"/>
            <a:chExt cx="5666200" cy="4751950"/>
          </a:xfrm>
        </p:grpSpPr>
        <p:sp>
          <p:nvSpPr>
            <p:cNvPr id="7" name="Google Shape;738;p69"/>
            <p:cNvSpPr/>
            <p:nvPr/>
          </p:nvSpPr>
          <p:spPr>
            <a:xfrm>
              <a:off x="7757125" y="2216800"/>
              <a:ext cx="3069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 smtClean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Statement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" name="Google Shape;739;p69"/>
            <p:cNvSpPr/>
            <p:nvPr/>
          </p:nvSpPr>
          <p:spPr>
            <a:xfrm>
              <a:off x="8457325" y="1223025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" name="Google Shape;740;p69"/>
            <p:cNvSpPr/>
            <p:nvPr/>
          </p:nvSpPr>
          <p:spPr>
            <a:xfrm>
              <a:off x="7757425" y="3349425"/>
              <a:ext cx="3069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 err="1" smtClean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VariableDeclaration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" name="Google Shape;741;p69"/>
            <p:cNvSpPr/>
            <p:nvPr/>
          </p:nvSpPr>
          <p:spPr>
            <a:xfrm>
              <a:off x="7782475" y="5432875"/>
              <a:ext cx="1287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fruit</a:t>
              </a:r>
              <a:endParaRPr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" name="Google Shape;742;p69"/>
            <p:cNvSpPr/>
            <p:nvPr/>
          </p:nvSpPr>
          <p:spPr>
            <a:xfrm>
              <a:off x="7591675" y="4611700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identifier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" name="Google Shape;743;p69"/>
            <p:cNvSpPr/>
            <p:nvPr/>
          </p:nvSpPr>
          <p:spPr>
            <a:xfrm>
              <a:off x="9494625" y="4611700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literal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" name="Google Shape;744;p69"/>
            <p:cNvSpPr/>
            <p:nvPr/>
          </p:nvSpPr>
          <p:spPr>
            <a:xfrm>
              <a:off x="9685425" y="5426513"/>
              <a:ext cx="1287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" name="Google Shape;745;p69"/>
            <p:cNvSpPr/>
            <p:nvPr/>
          </p:nvSpPr>
          <p:spPr>
            <a:xfrm>
              <a:off x="5497925" y="5426513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 err="1" smtClean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" name="Google Shape;746;p69"/>
            <p:cNvCxnSpPr>
              <a:stCxn id="8" idx="2"/>
              <a:endCxn id="7" idx="0"/>
            </p:cNvCxnSpPr>
            <p:nvPr/>
          </p:nvCxnSpPr>
          <p:spPr>
            <a:xfrm rot="-5400000" flipH="1">
              <a:off x="9066475" y="1990725"/>
              <a:ext cx="451800" cy="600"/>
            </a:xfrm>
            <a:prstGeom prst="bentConnector3">
              <a:avLst>
                <a:gd name="adj1" fmla="val 11129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747;p69"/>
            <p:cNvCxnSpPr>
              <a:stCxn id="7" idx="2"/>
              <a:endCxn id="14" idx="0"/>
            </p:cNvCxnSpPr>
            <p:nvPr/>
          </p:nvCxnSpPr>
          <p:spPr>
            <a:xfrm rot="5400000">
              <a:off x="6478525" y="2612950"/>
              <a:ext cx="2667600" cy="2959500"/>
            </a:xfrm>
            <a:prstGeom prst="bentConnector3">
              <a:avLst>
                <a:gd name="adj1" fmla="val 1274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748;p69"/>
            <p:cNvCxnSpPr>
              <a:stCxn id="7" idx="2"/>
              <a:endCxn id="9" idx="0"/>
            </p:cNvCxnSpPr>
            <p:nvPr/>
          </p:nvCxnSpPr>
          <p:spPr>
            <a:xfrm rot="-5400000" flipH="1">
              <a:off x="8997175" y="3053800"/>
              <a:ext cx="590400" cy="600"/>
            </a:xfrm>
            <a:prstGeom prst="bentConnector3">
              <a:avLst>
                <a:gd name="adj1" fmla="val 9692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749;p69"/>
            <p:cNvCxnSpPr>
              <a:stCxn id="9" idx="2"/>
              <a:endCxn id="11" idx="0"/>
            </p:cNvCxnSpPr>
            <p:nvPr/>
          </p:nvCxnSpPr>
          <p:spPr>
            <a:xfrm rot="5400000">
              <a:off x="8499313" y="3818637"/>
              <a:ext cx="720175" cy="865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750;p69"/>
            <p:cNvCxnSpPr>
              <a:stCxn id="9" idx="2"/>
              <a:endCxn id="12" idx="0"/>
            </p:cNvCxnSpPr>
            <p:nvPr/>
          </p:nvCxnSpPr>
          <p:spPr>
            <a:xfrm rot="16200000" flipH="1">
              <a:off x="9450788" y="3733112"/>
              <a:ext cx="720175" cy="1037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" name="Straight Connector 29"/>
          <p:cNvCxnSpPr>
            <a:stCxn id="12" idx="2"/>
            <a:endCxn id="13" idx="0"/>
          </p:cNvCxnSpPr>
          <p:nvPr/>
        </p:nvCxnSpPr>
        <p:spPr>
          <a:xfrm>
            <a:off x="9949100" y="4876800"/>
            <a:ext cx="0" cy="272713"/>
          </a:xfrm>
          <a:prstGeom prst="lin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traight Connector 31"/>
          <p:cNvCxnSpPr>
            <a:stCxn id="11" idx="2"/>
            <a:endCxn id="10" idx="0"/>
          </p:cNvCxnSpPr>
          <p:nvPr/>
        </p:nvCxnSpPr>
        <p:spPr>
          <a:xfrm>
            <a:off x="8046150" y="4876800"/>
            <a:ext cx="0" cy="279075"/>
          </a:xfrm>
          <a:prstGeom prst="lin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92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838200"/>
            <a:ext cx="62444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question: </a:t>
            </a:r>
          </a:p>
          <a:p>
            <a:r>
              <a:rPr lang="en-US" sz="6000" b="1" dirty="0" smtClean="0">
                <a:solidFill>
                  <a:schemeClr val="tx1"/>
                </a:solidFill>
              </a:rPr>
              <a:t>can you spot the vulnerability in this </a:t>
            </a:r>
            <a:r>
              <a:rPr lang="en-US" sz="6000" b="1" dirty="0" err="1" smtClean="0">
                <a:solidFill>
                  <a:schemeClr val="tx1"/>
                </a:solidFill>
              </a:rPr>
              <a:t>javascript</a:t>
            </a:r>
            <a:r>
              <a:rPr lang="en-US" sz="6000" b="1" dirty="0" smtClean="0">
                <a:solidFill>
                  <a:schemeClr val="tx1"/>
                </a:solidFill>
              </a:rPr>
              <a:t> code?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82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76200"/>
            <a:ext cx="10895076" cy="670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317480"/>
            <a:ext cx="1188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URLSearchParams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window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location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search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 is the 'search term'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msg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"Searching for: 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escape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sterm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"please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choose a search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term!"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urlParams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 in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database 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	+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urlParams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8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94266"/>
            <a:ext cx="11313745" cy="5620784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6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57" y="1066800"/>
            <a:ext cx="54824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analyzing source code for bugs is hard for many reasons.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799" y="1600200"/>
            <a:ext cx="5482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lexical ambiguity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variable state considerations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grammar complexity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variable scope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knowledge of source / sinks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effects of sanitization</a:t>
            </a:r>
          </a:p>
        </p:txBody>
      </p:sp>
    </p:spTree>
    <p:extLst>
      <p:ext uri="{BB962C8B-B14F-4D97-AF65-F5344CB8AC3E}">
        <p14:creationId xmlns:p14="http://schemas.microsoft.com/office/powerpoint/2010/main" val="406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94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76250"/>
            <a:ext cx="11313746" cy="5638800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71800" y="2137012"/>
            <a:ext cx="3124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91465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00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76250"/>
            <a:ext cx="11313746" cy="5638800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001000" y="14478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841862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06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502969"/>
            <a:ext cx="11313746" cy="5612081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95600" y="2133600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1028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3733800"/>
            <a:ext cx="2721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tx1"/>
                </a:solidFill>
              </a:rPr>
              <a:t>t</a:t>
            </a:r>
            <a:r>
              <a:rPr lang="en-US" sz="4400" b="1" i="1" dirty="0" smtClean="0">
                <a:solidFill>
                  <a:schemeClr val="tx1"/>
                </a:solidFill>
              </a:rPr>
              <a:t>his is </a:t>
            </a:r>
          </a:p>
          <a:p>
            <a:r>
              <a:rPr lang="en-US" sz="4400" b="1" i="1" dirty="0" smtClean="0">
                <a:solidFill>
                  <a:schemeClr val="tx1"/>
                </a:solidFill>
              </a:rPr>
              <a:t>escape() </a:t>
            </a:r>
          </a:p>
          <a:p>
            <a:r>
              <a:rPr lang="en-US" sz="4400" b="1" i="1" dirty="0" smtClean="0">
                <a:solidFill>
                  <a:schemeClr val="tx1"/>
                </a:solidFill>
              </a:rPr>
              <a:t>at work</a:t>
            </a:r>
            <a:endParaRPr lang="en-US" sz="4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12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990" y="514844"/>
            <a:ext cx="11312756" cy="5600206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620000" y="15240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18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275" y="152400"/>
            <a:ext cx="10647461" cy="6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19;p78"/>
          <p:cNvCxnSpPr/>
          <p:nvPr/>
        </p:nvCxnSpPr>
        <p:spPr>
          <a:xfrm>
            <a:off x="6306575" y="5019875"/>
            <a:ext cx="1971300" cy="0"/>
          </a:xfrm>
          <a:prstGeom prst="straightConnector1">
            <a:avLst/>
          </a:prstGeom>
          <a:noFill/>
          <a:ln w="38100" cap="flat" cmpd="sng">
            <a:solidFill>
              <a:srgbClr val="4E8C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820;p78"/>
          <p:cNvCxnSpPr/>
          <p:nvPr/>
        </p:nvCxnSpPr>
        <p:spPr>
          <a:xfrm>
            <a:off x="2231050" y="4576500"/>
            <a:ext cx="399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821;p78"/>
          <p:cNvCxnSpPr/>
          <p:nvPr/>
        </p:nvCxnSpPr>
        <p:spPr>
          <a:xfrm>
            <a:off x="3042375" y="4810975"/>
            <a:ext cx="3783900" cy="0"/>
          </a:xfrm>
          <a:prstGeom prst="straightConnector1">
            <a:avLst/>
          </a:prstGeom>
          <a:noFill/>
          <a:ln w="38100" cap="flat" cmpd="sng">
            <a:solidFill>
              <a:srgbClr val="4E8C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822;p78"/>
          <p:cNvCxnSpPr/>
          <p:nvPr/>
        </p:nvCxnSpPr>
        <p:spPr>
          <a:xfrm>
            <a:off x="2231050" y="4810975"/>
            <a:ext cx="709800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825;p78"/>
          <p:cNvSpPr txBox="1"/>
          <p:nvPr/>
        </p:nvSpPr>
        <p:spPr>
          <a:xfrm>
            <a:off x="9038130" y="913000"/>
            <a:ext cx="1782270" cy="14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4E8CE5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sanitize</a:t>
            </a:r>
            <a:endParaRPr sz="1400" b="1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827;p78"/>
          <p:cNvCxnSpPr/>
          <p:nvPr/>
        </p:nvCxnSpPr>
        <p:spPr>
          <a:xfrm>
            <a:off x="2209800" y="5019875"/>
            <a:ext cx="1971300" cy="0"/>
          </a:xfrm>
          <a:prstGeom prst="straightConnector1">
            <a:avLst/>
          </a:prstGeom>
          <a:noFill/>
          <a:ln w="38100" cap="flat" cmpd="sng">
            <a:solidFill>
              <a:srgbClr val="4E8CE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059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317480"/>
            <a:ext cx="1188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URLSearchParams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window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location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search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 is the 'search term'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msg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"Searching for: 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escape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sterm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"please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	choose a search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term!"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urlParams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 in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database 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	+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urlParams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Google Shape;825;p78"/>
          <p:cNvSpPr txBox="1"/>
          <p:nvPr/>
        </p:nvSpPr>
        <p:spPr>
          <a:xfrm>
            <a:off x="9929265" y="4311424"/>
            <a:ext cx="1782270" cy="14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4E8CE5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sanitize</a:t>
            </a:r>
            <a:endParaRPr sz="1400" b="1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820;p78"/>
          <p:cNvCxnSpPr/>
          <p:nvPr/>
        </p:nvCxnSpPr>
        <p:spPr>
          <a:xfrm>
            <a:off x="1118801" y="2209800"/>
            <a:ext cx="68059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822;p78"/>
          <p:cNvCxnSpPr/>
          <p:nvPr/>
        </p:nvCxnSpPr>
        <p:spPr>
          <a:xfrm>
            <a:off x="1371600" y="2590800"/>
            <a:ext cx="990600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821;p78"/>
          <p:cNvCxnSpPr/>
          <p:nvPr/>
        </p:nvCxnSpPr>
        <p:spPr>
          <a:xfrm>
            <a:off x="2514600" y="2590939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4E8C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821;p78"/>
          <p:cNvCxnSpPr/>
          <p:nvPr/>
        </p:nvCxnSpPr>
        <p:spPr>
          <a:xfrm>
            <a:off x="5715000" y="2971800"/>
            <a:ext cx="3124200" cy="0"/>
          </a:xfrm>
          <a:prstGeom prst="straightConnector1">
            <a:avLst/>
          </a:prstGeom>
          <a:noFill/>
          <a:ln w="38100" cap="flat" cmpd="sng">
            <a:solidFill>
              <a:srgbClr val="4E8C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821;p78"/>
          <p:cNvCxnSpPr/>
          <p:nvPr/>
        </p:nvCxnSpPr>
        <p:spPr>
          <a:xfrm>
            <a:off x="1447800" y="3352800"/>
            <a:ext cx="3200400" cy="0"/>
          </a:xfrm>
          <a:prstGeom prst="straightConnector1">
            <a:avLst/>
          </a:prstGeom>
          <a:noFill/>
          <a:ln w="38100" cap="flat" cmpd="sng">
            <a:solidFill>
              <a:srgbClr val="4E8CE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451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143000"/>
            <a:ext cx="6244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can you automate this process using </a:t>
            </a:r>
            <a:r>
              <a:rPr lang="en-US" sz="6000" b="1" i="1" dirty="0" smtClean="0">
                <a:solidFill>
                  <a:schemeClr val="tx1"/>
                </a:solidFill>
              </a:rPr>
              <a:t>grep</a:t>
            </a:r>
            <a:r>
              <a:rPr lang="en-US" sz="6000" b="1" dirty="0" smtClean="0">
                <a:solidFill>
                  <a:schemeClr val="tx1"/>
                </a:solidFill>
              </a:rPr>
              <a:t> or </a:t>
            </a:r>
            <a:r>
              <a:rPr lang="en-US" sz="6000" b="1" i="1" dirty="0" smtClean="0">
                <a:solidFill>
                  <a:schemeClr val="tx1"/>
                </a:solidFill>
              </a:rPr>
              <a:t>regex</a:t>
            </a:r>
            <a:r>
              <a:rPr lang="en-US" sz="6000" b="1" dirty="0" smtClean="0">
                <a:solidFill>
                  <a:schemeClr val="tx1"/>
                </a:solidFill>
              </a:rPr>
              <a:t>?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143000"/>
            <a:ext cx="6244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can you automate this process using </a:t>
            </a:r>
            <a:r>
              <a:rPr lang="en-US" sz="6000" b="1" i="1" dirty="0" smtClean="0">
                <a:solidFill>
                  <a:schemeClr val="tx1"/>
                </a:solidFill>
              </a:rPr>
              <a:t>grep</a:t>
            </a:r>
            <a:r>
              <a:rPr lang="en-US" sz="6000" b="1" dirty="0" smtClean="0">
                <a:solidFill>
                  <a:schemeClr val="tx1"/>
                </a:solidFill>
              </a:rPr>
              <a:t> or </a:t>
            </a:r>
            <a:r>
              <a:rPr lang="en-US" sz="6000" b="1" i="1" dirty="0" smtClean="0">
                <a:solidFill>
                  <a:schemeClr val="tx1"/>
                </a:solidFill>
              </a:rPr>
              <a:t>regex</a:t>
            </a:r>
            <a:r>
              <a:rPr lang="en-US" sz="6000" b="1" dirty="0" smtClean="0">
                <a:solidFill>
                  <a:schemeClr val="tx1"/>
                </a:solidFill>
              </a:rPr>
              <a:t>?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428;p60"/>
          <p:cNvSpPr txBox="1">
            <a:spLocks/>
          </p:cNvSpPr>
          <p:nvPr/>
        </p:nvSpPr>
        <p:spPr>
          <a:xfrm>
            <a:off x="6400800" y="1066800"/>
            <a:ext cx="5638800" cy="450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Font typeface="Arial"/>
              <a:buNone/>
            </a:pPr>
            <a:r>
              <a:rPr lang="en-US" sz="2400" i="1" dirty="0" smtClean="0">
                <a:latin typeface="Arial"/>
                <a:ea typeface="Arial"/>
                <a:cs typeface="Arial"/>
                <a:sym typeface="Arial"/>
              </a:rPr>
              <a:t>you can: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r>
              <a:rPr lang="en-US" sz="2400" dirty="0" smtClean="0">
                <a:latin typeface="Arial"/>
                <a:ea typeface="Arial"/>
                <a:cs typeface="Arial"/>
              </a:rPr>
              <a:t>find sources of user-controlled data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r>
              <a:rPr lang="en-US" sz="2400" dirty="0" smtClean="0">
                <a:latin typeface="Arial"/>
                <a:ea typeface="Arial"/>
                <a:cs typeface="Arial"/>
              </a:rPr>
              <a:t>find vulnerable sinks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look for sanitization functions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endParaRPr lang="en-US" sz="2400" dirty="0">
              <a:latin typeface="Arial"/>
              <a:ea typeface="Arial"/>
              <a:cs typeface="Arial"/>
            </a:endParaRPr>
          </a:p>
          <a:p>
            <a:pPr marL="0" indent="0">
              <a:spcBef>
                <a:spcPts val="600"/>
              </a:spcBef>
              <a:buClr>
                <a:srgbClr val="151638"/>
              </a:buClr>
              <a:buSzPts val="2000"/>
              <a:buNone/>
            </a:pPr>
            <a:r>
              <a:rPr lang="en-US" sz="2400" i="1" dirty="0" smtClean="0">
                <a:latin typeface="Arial"/>
                <a:ea typeface="Arial"/>
                <a:cs typeface="Arial"/>
              </a:rPr>
              <a:t>you cannot: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r>
              <a:rPr lang="en-US" sz="2400" dirty="0" smtClean="0">
                <a:latin typeface="Arial"/>
                <a:ea typeface="Arial"/>
                <a:cs typeface="Arial"/>
              </a:rPr>
              <a:t>determine the relationships between sources, sinks, and sanitizers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r>
              <a:rPr lang="en-US" sz="2400" dirty="0" smtClean="0">
                <a:latin typeface="Arial"/>
                <a:ea typeface="Arial"/>
                <a:cs typeface="Arial"/>
              </a:rPr>
              <a:t>resolve variable scope easily</a:t>
            </a:r>
          </a:p>
          <a:p>
            <a:pPr>
              <a:spcBef>
                <a:spcPts val="600"/>
              </a:spcBef>
              <a:buClr>
                <a:srgbClr val="151638"/>
              </a:buClr>
              <a:buSzPts val="2000"/>
            </a:pPr>
            <a:r>
              <a:rPr lang="en-US" sz="2400" dirty="0" err="1" smtClean="0">
                <a:latin typeface="Arial"/>
                <a:ea typeface="Arial"/>
                <a:cs typeface="Arial"/>
              </a:rPr>
              <a:t>deconflict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 ambiguous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4431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143000"/>
            <a:ext cx="6244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automating this process using parsing strategies</a:t>
            </a:r>
            <a:r>
              <a:rPr lang="en-US" sz="6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1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838200"/>
            <a:ext cx="6549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let’s use ANTLR as our </a:t>
            </a:r>
            <a:r>
              <a:rPr lang="en-US" sz="5400" b="1" dirty="0" err="1" smtClean="0">
                <a:solidFill>
                  <a:schemeClr val="tx1"/>
                </a:solidFill>
              </a:rPr>
              <a:t>lexer</a:t>
            </a:r>
            <a:r>
              <a:rPr lang="en-US" sz="5400" b="1" dirty="0" smtClean="0">
                <a:solidFill>
                  <a:schemeClr val="tx1"/>
                </a:solidFill>
              </a:rPr>
              <a:t> / parser generator, to build parse trees and walk them looking for issues.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C:\Users\John\Downloads\ant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80" y="2174820"/>
            <a:ext cx="2209800" cy="22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0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57" y="1066800"/>
            <a:ext cx="81494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before we jump into code parsing, let’s explore some fundamentals with </a:t>
            </a:r>
            <a:r>
              <a:rPr lang="en-US" sz="6000" b="1" dirty="0" err="1" smtClean="0">
                <a:solidFill>
                  <a:schemeClr val="tx1"/>
                </a:solidFill>
              </a:rPr>
              <a:t>english</a:t>
            </a:r>
            <a:r>
              <a:rPr lang="en-US" sz="6000" b="1" dirty="0" smtClean="0">
                <a:solidFill>
                  <a:schemeClr val="tx1"/>
                </a:solidFill>
              </a:rPr>
              <a:t>.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hn\Desktop\antlr4-grammars.PNG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600200"/>
            <a:ext cx="10782271" cy="4724400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364450"/>
            <a:ext cx="11349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currently 190 grammars available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0521" y="455474"/>
            <a:ext cx="1021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extended </a:t>
            </a:r>
            <a:r>
              <a:rPr lang="en-US" sz="5400" b="1" dirty="0" err="1" smtClean="0">
                <a:solidFill>
                  <a:schemeClr val="tx1"/>
                </a:solidFill>
              </a:rPr>
              <a:t>backus-naur</a:t>
            </a:r>
            <a:r>
              <a:rPr lang="en-US" sz="5400" b="1" dirty="0" smtClean="0">
                <a:solidFill>
                  <a:schemeClr val="tx1"/>
                </a:solidFill>
              </a:rPr>
              <a:t> form (EBNF) 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ohn\Desktop\ebnf.PNG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5200"/>
            <a:ext cx="11537970" cy="4267200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6;p81"/>
          <p:cNvSpPr/>
          <p:nvPr/>
        </p:nvSpPr>
        <p:spPr>
          <a:xfrm>
            <a:off x="1086308" y="2427375"/>
            <a:ext cx="1960200" cy="164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47;p81"/>
          <p:cNvSpPr/>
          <p:nvPr/>
        </p:nvSpPr>
        <p:spPr>
          <a:xfrm>
            <a:off x="3475958" y="2427375"/>
            <a:ext cx="1960200" cy="164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LEXER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848;p81"/>
          <p:cNvCxnSpPr>
            <a:stCxn id="3" idx="3"/>
            <a:endCxn id="4" idx="1"/>
          </p:cNvCxnSpPr>
          <p:nvPr/>
        </p:nvCxnSpPr>
        <p:spPr>
          <a:xfrm>
            <a:off x="3046508" y="3248325"/>
            <a:ext cx="42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849;p81"/>
          <p:cNvSpPr/>
          <p:nvPr/>
        </p:nvSpPr>
        <p:spPr>
          <a:xfrm>
            <a:off x="6393283" y="2427375"/>
            <a:ext cx="1960200" cy="39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 1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50;p81"/>
          <p:cNvSpPr/>
          <p:nvPr/>
        </p:nvSpPr>
        <p:spPr>
          <a:xfrm>
            <a:off x="6393283" y="3052575"/>
            <a:ext cx="1960200" cy="39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 2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51;p81"/>
          <p:cNvSpPr/>
          <p:nvPr/>
        </p:nvSpPr>
        <p:spPr>
          <a:xfrm>
            <a:off x="6393283" y="3677775"/>
            <a:ext cx="1960200" cy="39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 N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852;p81"/>
          <p:cNvSpPr/>
          <p:nvPr/>
        </p:nvSpPr>
        <p:spPr>
          <a:xfrm>
            <a:off x="9158208" y="2427375"/>
            <a:ext cx="1960200" cy="164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853;p81"/>
          <p:cNvCxnSpPr>
            <a:stCxn id="7" idx="3"/>
            <a:endCxn id="9" idx="1"/>
          </p:cNvCxnSpPr>
          <p:nvPr/>
        </p:nvCxnSpPr>
        <p:spPr>
          <a:xfrm>
            <a:off x="8353483" y="3248325"/>
            <a:ext cx="804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854;p81"/>
          <p:cNvCxnSpPr>
            <a:stCxn id="6" idx="3"/>
            <a:endCxn id="9" idx="1"/>
          </p:cNvCxnSpPr>
          <p:nvPr/>
        </p:nvCxnSpPr>
        <p:spPr>
          <a:xfrm>
            <a:off x="8353483" y="2623125"/>
            <a:ext cx="804600" cy="625200"/>
          </a:xfrm>
          <a:prstGeom prst="bentConnector3">
            <a:avLst>
              <a:gd name="adj1" fmla="val 5000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855;p81"/>
          <p:cNvCxnSpPr>
            <a:stCxn id="8" idx="3"/>
            <a:endCxn id="9" idx="1"/>
          </p:cNvCxnSpPr>
          <p:nvPr/>
        </p:nvCxnSpPr>
        <p:spPr>
          <a:xfrm rot="10800000" flipH="1">
            <a:off x="8353483" y="3248325"/>
            <a:ext cx="804600" cy="625200"/>
          </a:xfrm>
          <a:prstGeom prst="bentConnector3">
            <a:avLst>
              <a:gd name="adj1" fmla="val 5000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856;p81"/>
          <p:cNvCxnSpPr>
            <a:stCxn id="4" idx="3"/>
            <a:endCxn id="6" idx="1"/>
          </p:cNvCxnSpPr>
          <p:nvPr/>
        </p:nvCxnSpPr>
        <p:spPr>
          <a:xfrm rot="10800000" flipH="1">
            <a:off x="5436158" y="2623125"/>
            <a:ext cx="957000" cy="6252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857;p81"/>
          <p:cNvCxnSpPr>
            <a:stCxn id="4" idx="3"/>
            <a:endCxn id="7" idx="1"/>
          </p:cNvCxnSpPr>
          <p:nvPr/>
        </p:nvCxnSpPr>
        <p:spPr>
          <a:xfrm>
            <a:off x="5436158" y="3248325"/>
            <a:ext cx="957000" cy="6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858;p81"/>
          <p:cNvCxnSpPr>
            <a:stCxn id="4" idx="3"/>
            <a:endCxn id="8" idx="1"/>
          </p:cNvCxnSpPr>
          <p:nvPr/>
        </p:nvCxnSpPr>
        <p:spPr>
          <a:xfrm>
            <a:off x="5436158" y="3248325"/>
            <a:ext cx="957000" cy="6252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859;p81"/>
          <p:cNvSpPr/>
          <p:nvPr/>
        </p:nvSpPr>
        <p:spPr>
          <a:xfrm>
            <a:off x="1086308" y="4724650"/>
            <a:ext cx="1960200" cy="164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60;p81"/>
          <p:cNvSpPr/>
          <p:nvPr/>
        </p:nvSpPr>
        <p:spPr>
          <a:xfrm>
            <a:off x="3306758" y="564075"/>
            <a:ext cx="2298600" cy="1004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CONTEXT-FREE GRAMMAR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(EBNF)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61;p81"/>
          <p:cNvSpPr/>
          <p:nvPr/>
        </p:nvSpPr>
        <p:spPr>
          <a:xfrm>
            <a:off x="6147883" y="564075"/>
            <a:ext cx="2298600" cy="1004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ANTLR 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(Java)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862;p81"/>
          <p:cNvCxnSpPr>
            <a:stCxn id="17" idx="3"/>
            <a:endCxn id="18" idx="1"/>
          </p:cNvCxnSpPr>
          <p:nvPr/>
        </p:nvCxnSpPr>
        <p:spPr>
          <a:xfrm>
            <a:off x="5605358" y="1066275"/>
            <a:ext cx="54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863;p81"/>
          <p:cNvCxnSpPr>
            <a:stCxn id="18" idx="2"/>
            <a:endCxn id="4" idx="0"/>
          </p:cNvCxnSpPr>
          <p:nvPr/>
        </p:nvCxnSpPr>
        <p:spPr>
          <a:xfrm rot="5400000">
            <a:off x="5447233" y="577425"/>
            <a:ext cx="858900" cy="284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864;p81"/>
          <p:cNvCxnSpPr>
            <a:stCxn id="18" idx="2"/>
            <a:endCxn id="9" idx="0"/>
          </p:cNvCxnSpPr>
          <p:nvPr/>
        </p:nvCxnSpPr>
        <p:spPr>
          <a:xfrm rot="-5400000" flipH="1">
            <a:off x="8288233" y="577425"/>
            <a:ext cx="858900" cy="284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" name="Google Shape;865;p81"/>
          <p:cNvCxnSpPr>
            <a:stCxn id="9" idx="2"/>
            <a:endCxn id="16" idx="0"/>
          </p:cNvCxnSpPr>
          <p:nvPr/>
        </p:nvCxnSpPr>
        <p:spPr>
          <a:xfrm rot="5400000">
            <a:off x="5774658" y="361125"/>
            <a:ext cx="655500" cy="8071800"/>
          </a:xfrm>
          <a:prstGeom prst="bentConnector3">
            <a:avLst>
              <a:gd name="adj1" fmla="val 4999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866;p81"/>
          <p:cNvSpPr txBox="1"/>
          <p:nvPr/>
        </p:nvSpPr>
        <p:spPr>
          <a:xfrm>
            <a:off x="2899558" y="52807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67;p81"/>
          <p:cNvSpPr txBox="1"/>
          <p:nvPr/>
        </p:nvSpPr>
        <p:spPr>
          <a:xfrm>
            <a:off x="5728708" y="52807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868;p81"/>
          <p:cNvSpPr txBox="1"/>
          <p:nvPr/>
        </p:nvSpPr>
        <p:spPr>
          <a:xfrm>
            <a:off x="6830983" y="149227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869;p81"/>
          <p:cNvSpPr txBox="1"/>
          <p:nvPr/>
        </p:nvSpPr>
        <p:spPr>
          <a:xfrm>
            <a:off x="605483" y="239212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870;p81"/>
          <p:cNvSpPr txBox="1"/>
          <p:nvPr/>
        </p:nvSpPr>
        <p:spPr>
          <a:xfrm>
            <a:off x="3046496" y="239212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71;p81"/>
          <p:cNvSpPr txBox="1"/>
          <p:nvPr/>
        </p:nvSpPr>
        <p:spPr>
          <a:xfrm>
            <a:off x="5466896" y="278092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872;p81"/>
          <p:cNvSpPr txBox="1"/>
          <p:nvPr/>
        </p:nvSpPr>
        <p:spPr>
          <a:xfrm>
            <a:off x="605483" y="472477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873;p81"/>
          <p:cNvSpPr txBox="1"/>
          <p:nvPr/>
        </p:nvSpPr>
        <p:spPr>
          <a:xfrm>
            <a:off x="8783058" y="239212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74;p81"/>
          <p:cNvSpPr/>
          <p:nvPr/>
        </p:nvSpPr>
        <p:spPr>
          <a:xfrm>
            <a:off x="3741308" y="4724650"/>
            <a:ext cx="1960200" cy="1641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TOOLING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875;p81"/>
          <p:cNvCxnSpPr>
            <a:stCxn id="16" idx="3"/>
            <a:endCxn id="31" idx="1"/>
          </p:cNvCxnSpPr>
          <p:nvPr/>
        </p:nvCxnSpPr>
        <p:spPr>
          <a:xfrm>
            <a:off x="3046508" y="5545600"/>
            <a:ext cx="694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876;p81"/>
          <p:cNvSpPr txBox="1"/>
          <p:nvPr/>
        </p:nvSpPr>
        <p:spPr>
          <a:xfrm>
            <a:off x="3306758" y="4724775"/>
            <a:ext cx="542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77;p81"/>
          <p:cNvSpPr txBox="1"/>
          <p:nvPr/>
        </p:nvSpPr>
        <p:spPr>
          <a:xfrm>
            <a:off x="6271108" y="4498725"/>
            <a:ext cx="4930292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9 is where the real work begins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Tree -&gt; AST -&gt; UAST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/ Pattern Matching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evaluation / management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symbol table  evaluation / management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Source, Sink Analysis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Taint Analysis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Symbolic Execution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Solving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Picture 2" descr="C:\Users\John\Downloads\ant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08" y="617142"/>
            <a:ext cx="880300" cy="8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729743"/>
            <a:ext cx="6092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demo:</a:t>
            </a:r>
          </a:p>
          <a:p>
            <a:r>
              <a:rPr lang="en-US" sz="5400" b="1" dirty="0" smtClean="0"/>
              <a:t>fun </a:t>
            </a:r>
            <a:r>
              <a:rPr lang="en-US" sz="5400" b="1" dirty="0"/>
              <a:t>with </a:t>
            </a:r>
            <a:r>
              <a:rPr lang="en-US" sz="5400" b="1" dirty="0" smtClean="0"/>
              <a:t>improvisational parsers (</a:t>
            </a:r>
            <a:r>
              <a:rPr lang="en-US" sz="5400" b="1" dirty="0" err="1" smtClean="0"/>
              <a:t>fwip</a:t>
            </a:r>
            <a:r>
              <a:rPr lang="en-US" sz="5400" b="1" dirty="0" smtClean="0"/>
              <a:t>)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66598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077200" y="865378"/>
            <a:ext cx="2521495" cy="5002022"/>
            <a:chOff x="7890113" y="1080892"/>
            <a:chExt cx="2521495" cy="5002022"/>
          </a:xfrm>
        </p:grpSpPr>
        <p:pic>
          <p:nvPicPr>
            <p:cNvPr id="3" name="Picture 2" descr="C:\Users\John\Downloads\antl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58" y="1080892"/>
              <a:ext cx="1462976" cy="149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C:\Users\John\Desktop\nodej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113" y="2971800"/>
              <a:ext cx="2521495" cy="1544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John\Downloads\GitHub-Mark-120px-pl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913" y="4939914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61155" y="5791200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github.com/</a:t>
            </a:r>
            <a:r>
              <a:rPr lang="en-US" sz="2400" dirty="0" err="1" smtClean="0"/>
              <a:t>cetfor</a:t>
            </a:r>
            <a:r>
              <a:rPr lang="en-US" sz="2400" dirty="0" smtClean="0"/>
              <a:t>/</a:t>
            </a:r>
            <a:r>
              <a:rPr lang="en-US" sz="2400" dirty="0" err="1" smtClean="0"/>
              <a:t>fwip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6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448270"/>
            <a:ext cx="11349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using </a:t>
            </a:r>
            <a:r>
              <a:rPr lang="en-US" sz="5400" b="1" dirty="0" err="1" smtClean="0">
                <a:solidFill>
                  <a:schemeClr val="tx1"/>
                </a:solidFill>
              </a:rPr>
              <a:t>fwip</a:t>
            </a:r>
            <a:r>
              <a:rPr lang="en-US" sz="5400" b="1" dirty="0" smtClean="0">
                <a:solidFill>
                  <a:schemeClr val="tx1"/>
                </a:solidFill>
              </a:rPr>
              <a:t>: help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ohn\Desktop\fwip-help.PNG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1464144" cy="3232580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448270"/>
            <a:ext cx="11349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using </a:t>
            </a:r>
            <a:r>
              <a:rPr lang="en-US" sz="5400" b="1" dirty="0" err="1" smtClean="0">
                <a:solidFill>
                  <a:schemeClr val="tx1"/>
                </a:solidFill>
              </a:rPr>
              <a:t>fwip</a:t>
            </a:r>
            <a:r>
              <a:rPr lang="en-US" sz="5400" b="1" dirty="0" smtClean="0">
                <a:solidFill>
                  <a:schemeClr val="tx1"/>
                </a:solidFill>
              </a:rPr>
              <a:t>: analyzing a file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John\Desktop\fwip-analyze.PNG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1" y="2057400"/>
            <a:ext cx="11262360" cy="1999836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1828800"/>
            <a:ext cx="4872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remember this example parse tree?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06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737;p69"/>
          <p:cNvGrpSpPr/>
          <p:nvPr/>
        </p:nvGrpSpPr>
        <p:grpSpPr>
          <a:xfrm>
            <a:off x="5791200" y="946025"/>
            <a:ext cx="5666200" cy="4751950"/>
            <a:chOff x="5497925" y="1223025"/>
            <a:chExt cx="5666200" cy="4751950"/>
          </a:xfrm>
        </p:grpSpPr>
        <p:sp>
          <p:nvSpPr>
            <p:cNvPr id="7" name="Google Shape;738;p69"/>
            <p:cNvSpPr/>
            <p:nvPr/>
          </p:nvSpPr>
          <p:spPr>
            <a:xfrm>
              <a:off x="7757125" y="2216800"/>
              <a:ext cx="3069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 smtClean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Statement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" name="Google Shape;739;p69"/>
            <p:cNvSpPr/>
            <p:nvPr/>
          </p:nvSpPr>
          <p:spPr>
            <a:xfrm>
              <a:off x="8457325" y="1223025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" name="Google Shape;740;p69"/>
            <p:cNvSpPr/>
            <p:nvPr/>
          </p:nvSpPr>
          <p:spPr>
            <a:xfrm>
              <a:off x="7757425" y="3349425"/>
              <a:ext cx="3069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 err="1" smtClean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VariableDeclaration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" name="Google Shape;741;p69"/>
            <p:cNvSpPr/>
            <p:nvPr/>
          </p:nvSpPr>
          <p:spPr>
            <a:xfrm>
              <a:off x="7782475" y="5432875"/>
              <a:ext cx="1287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fruit</a:t>
              </a:r>
              <a:endParaRPr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" name="Google Shape;742;p69"/>
            <p:cNvSpPr/>
            <p:nvPr/>
          </p:nvSpPr>
          <p:spPr>
            <a:xfrm>
              <a:off x="7591675" y="4611700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identifier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" name="Google Shape;743;p69"/>
            <p:cNvSpPr/>
            <p:nvPr/>
          </p:nvSpPr>
          <p:spPr>
            <a:xfrm>
              <a:off x="9494625" y="4611700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literal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" name="Google Shape;744;p69"/>
            <p:cNvSpPr/>
            <p:nvPr/>
          </p:nvSpPr>
          <p:spPr>
            <a:xfrm>
              <a:off x="9685425" y="5426513"/>
              <a:ext cx="12879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" name="Google Shape;745;p69"/>
            <p:cNvSpPr/>
            <p:nvPr/>
          </p:nvSpPr>
          <p:spPr>
            <a:xfrm>
              <a:off x="5497925" y="5426513"/>
              <a:ext cx="1669500" cy="542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 err="1" smtClean="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endParaRPr sz="1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" name="Google Shape;746;p69"/>
            <p:cNvCxnSpPr>
              <a:stCxn id="8" idx="2"/>
              <a:endCxn id="7" idx="0"/>
            </p:cNvCxnSpPr>
            <p:nvPr/>
          </p:nvCxnSpPr>
          <p:spPr>
            <a:xfrm rot="-5400000" flipH="1">
              <a:off x="9066475" y="1990725"/>
              <a:ext cx="451800" cy="600"/>
            </a:xfrm>
            <a:prstGeom prst="bentConnector3">
              <a:avLst>
                <a:gd name="adj1" fmla="val 11129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747;p69"/>
            <p:cNvCxnSpPr>
              <a:stCxn id="7" idx="2"/>
              <a:endCxn id="14" idx="0"/>
            </p:cNvCxnSpPr>
            <p:nvPr/>
          </p:nvCxnSpPr>
          <p:spPr>
            <a:xfrm rot="5400000">
              <a:off x="6478525" y="2612950"/>
              <a:ext cx="2667600" cy="2959500"/>
            </a:xfrm>
            <a:prstGeom prst="bentConnector3">
              <a:avLst>
                <a:gd name="adj1" fmla="val 1274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748;p69"/>
            <p:cNvCxnSpPr>
              <a:stCxn id="7" idx="2"/>
              <a:endCxn id="9" idx="0"/>
            </p:cNvCxnSpPr>
            <p:nvPr/>
          </p:nvCxnSpPr>
          <p:spPr>
            <a:xfrm rot="-5400000" flipH="1">
              <a:off x="8997175" y="3053800"/>
              <a:ext cx="590400" cy="600"/>
            </a:xfrm>
            <a:prstGeom prst="bentConnector3">
              <a:avLst>
                <a:gd name="adj1" fmla="val 9692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749;p69"/>
            <p:cNvCxnSpPr>
              <a:stCxn id="9" idx="2"/>
              <a:endCxn id="11" idx="0"/>
            </p:cNvCxnSpPr>
            <p:nvPr/>
          </p:nvCxnSpPr>
          <p:spPr>
            <a:xfrm rot="5400000">
              <a:off x="8499313" y="3818637"/>
              <a:ext cx="720175" cy="865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750;p69"/>
            <p:cNvCxnSpPr>
              <a:stCxn id="9" idx="2"/>
              <a:endCxn id="12" idx="0"/>
            </p:cNvCxnSpPr>
            <p:nvPr/>
          </p:nvCxnSpPr>
          <p:spPr>
            <a:xfrm rot="16200000" flipH="1">
              <a:off x="9450788" y="3733112"/>
              <a:ext cx="720175" cy="1037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" name="Straight Connector 19"/>
          <p:cNvCxnSpPr>
            <a:stCxn id="12" idx="2"/>
            <a:endCxn id="13" idx="0"/>
          </p:cNvCxnSpPr>
          <p:nvPr/>
        </p:nvCxnSpPr>
        <p:spPr>
          <a:xfrm>
            <a:off x="10622650" y="4876800"/>
            <a:ext cx="0" cy="272713"/>
          </a:xfrm>
          <a:prstGeom prst="lin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>
          <a:xfrm>
            <a:off x="8719700" y="4876800"/>
            <a:ext cx="0" cy="279075"/>
          </a:xfrm>
          <a:prstGeom prst="lin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096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\Desktop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12192000" cy="68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29400" y="411480"/>
            <a:ext cx="45719" cy="605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25495" y="2382083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node .\fwip.js -a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test.js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--debug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381000"/>
            <a:ext cx="4907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bg1"/>
                </a:solidFill>
              </a:rPr>
              <a:t>this is the result of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66800" y="137922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295400" y="251460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516380" y="3368903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082040" y="479298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2852678"/>
            <a:ext cx="4907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bg1"/>
                </a:solidFill>
              </a:rPr>
              <a:t>where </a:t>
            </a:r>
          </a:p>
          <a:p>
            <a:pPr algn="r"/>
            <a:r>
              <a:rPr lang="en-US" sz="6000" b="1" dirty="0" smtClean="0">
                <a:solidFill>
                  <a:schemeClr val="bg1"/>
                </a:solidFill>
              </a:rPr>
              <a:t>test.js </a:t>
            </a:r>
          </a:p>
          <a:p>
            <a:pPr algn="r"/>
            <a:r>
              <a:rPr lang="en-US" sz="6000" b="1" dirty="0" smtClean="0">
                <a:solidFill>
                  <a:schemeClr val="bg1"/>
                </a:solidFill>
              </a:rPr>
              <a:t>is just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1249" y="579120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“apple”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609600"/>
            <a:ext cx="48728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let’s revisit our example vulnerable code and build an analyzer.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06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782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8800" y="1676400"/>
            <a:ext cx="6268946" cy="385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2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609600"/>
            <a:ext cx="4872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what we want to check for: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06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782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8800" y="1676400"/>
            <a:ext cx="6268946" cy="38583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1157" y="3787676"/>
            <a:ext cx="4568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is a dangerous </a:t>
            </a:r>
            <a:r>
              <a:rPr lang="en-US" sz="2400" b="1" u="sng" dirty="0" smtClean="0">
                <a:solidFill>
                  <a:schemeClr val="tx1"/>
                </a:solidFill>
              </a:rPr>
              <a:t>sink</a:t>
            </a:r>
            <a:r>
              <a:rPr lang="en-US" sz="2400" b="1" dirty="0" smtClean="0">
                <a:solidFill>
                  <a:schemeClr val="tx1"/>
                </a:solidFill>
              </a:rPr>
              <a:t> used?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is data from a user-controlled </a:t>
            </a:r>
            <a:r>
              <a:rPr lang="en-US" sz="2400" b="1" u="sng" dirty="0" smtClean="0">
                <a:solidFill>
                  <a:schemeClr val="tx1"/>
                </a:solidFill>
              </a:rPr>
              <a:t>source</a:t>
            </a:r>
            <a:r>
              <a:rPr lang="en-US" sz="2400" b="1" dirty="0" smtClean="0">
                <a:solidFill>
                  <a:schemeClr val="tx1"/>
                </a:solidFill>
              </a:rPr>
              <a:t> passed to the sink?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iff</a:t>
            </a:r>
            <a:r>
              <a:rPr lang="en-US" sz="2400" b="1" dirty="0" smtClean="0">
                <a:solidFill>
                  <a:schemeClr val="tx1"/>
                </a:solidFill>
              </a:rPr>
              <a:t>, is a </a:t>
            </a:r>
            <a:r>
              <a:rPr lang="en-US" sz="2400" b="1" u="sng" dirty="0" smtClean="0">
                <a:solidFill>
                  <a:schemeClr val="tx1"/>
                </a:solidFill>
              </a:rPr>
              <a:t>sanitize</a:t>
            </a:r>
            <a:r>
              <a:rPr lang="en-US" sz="2400" b="1" dirty="0" smtClean="0">
                <a:solidFill>
                  <a:schemeClr val="tx1"/>
                </a:solidFill>
              </a:rPr>
              <a:t> function used on the source data?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1452500"/>
            <a:ext cx="5257800" cy="4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shot the elephant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pajamas</a:t>
            </a: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636687"/>
            <a:ext cx="53300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we’ll use the</a:t>
            </a:r>
          </a:p>
          <a:p>
            <a:r>
              <a:rPr lang="en-US" sz="5400" b="1" i="1" dirty="0" err="1" smtClean="0">
                <a:solidFill>
                  <a:schemeClr val="tx1"/>
                </a:solidFill>
              </a:rPr>
              <a:t>fwip</a:t>
            </a:r>
            <a:r>
              <a:rPr lang="en-US" sz="5400" b="1" i="1" dirty="0" smtClean="0">
                <a:solidFill>
                  <a:schemeClr val="tx1"/>
                </a:solidFill>
              </a:rPr>
              <a:t> --debug </a:t>
            </a:r>
            <a:r>
              <a:rPr lang="en-US" sz="5400" b="1" dirty="0" smtClean="0">
                <a:solidFill>
                  <a:schemeClr val="tx1"/>
                </a:solidFill>
              </a:rPr>
              <a:t>switch to see what elements we should check.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John\Desktop\fwip-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48021" y="6076890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node .\fwip.js -a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owasp.html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--debug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7519" y="4075807"/>
            <a:ext cx="4907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bg1"/>
                </a:solidFill>
              </a:rPr>
              <a:t>select  results of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381000"/>
            <a:ext cx="5330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there are many ways we could analyze this code. we’ll go really simple by using a stack (an array)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98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7999" y="658951"/>
            <a:ext cx="46426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</a:rPr>
              <a:t>c</a:t>
            </a:r>
            <a:r>
              <a:rPr lang="en-US" sz="2400" b="1" dirty="0" err="1" smtClean="0">
                <a:solidFill>
                  <a:srgbClr val="00B0F0"/>
                </a:solidFill>
              </a:rPr>
              <a:t>onst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b="1" dirty="0" smtClean="0">
                <a:solidFill>
                  <a:schemeClr val="tx1"/>
                </a:solidFill>
              </a:rPr>
              <a:t> = [	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rgbClr val="00B050"/>
                </a:solidFill>
              </a:rPr>
              <a:t>// interesting stuff goes here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9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157" y="381000"/>
            <a:ext cx="55586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whenever we enter interesting conditions, we’ll push select leaf nodes to the stack.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4895671"/>
            <a:ext cx="23855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b="1" dirty="0" smtClean="0">
                <a:solidFill>
                  <a:schemeClr val="tx1"/>
                </a:solidFill>
              </a:rPr>
              <a:t> = [	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‘</a:t>
            </a:r>
            <a:r>
              <a:rPr lang="en-US" sz="2400" b="1" dirty="0" err="1" smtClean="0">
                <a:solidFill>
                  <a:schemeClr val="tx1"/>
                </a:solidFill>
              </a:rPr>
              <a:t>innerHTML</a:t>
            </a:r>
            <a:r>
              <a:rPr lang="en-US" sz="2400" b="1" dirty="0" smtClean="0">
                <a:solidFill>
                  <a:schemeClr val="tx1"/>
                </a:solidFill>
              </a:rPr>
              <a:t>’,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598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0850" y="2013862"/>
            <a:ext cx="52485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 err="1" smtClean="0"/>
              <a:t>enter</a:t>
            </a:r>
            <a:r>
              <a:rPr lang="en-US" sz="1600" i="1" dirty="0" err="1" smtClean="0"/>
              <a:t>MemberDotExpression</a:t>
            </a:r>
            <a:r>
              <a:rPr lang="en-US" sz="1600" dirty="0" smtClean="0"/>
              <a:t>: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(“</a:t>
            </a:r>
            <a:r>
              <a:rPr lang="en-US" sz="1600" dirty="0" err="1" smtClean="0"/>
              <a:t>msg</a:t>
            </a:r>
            <a:r>
              <a:rPr lang="en-US" sz="1600" dirty="0" smtClean="0"/>
              <a:t>”).</a:t>
            </a:r>
            <a:r>
              <a:rPr lang="en-US" sz="1600" dirty="0" err="1" smtClean="0"/>
              <a:t>innerHTML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  <a:p>
            <a:r>
              <a:rPr lang="en-US" sz="1600" i="1" dirty="0" err="1" smtClean="0"/>
              <a:t>enterIdentifierName</a:t>
            </a:r>
            <a:r>
              <a:rPr lang="en-US" sz="1600" dirty="0" smtClean="0"/>
              <a:t>: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innerHTML</a:t>
            </a:r>
            <a:endParaRPr lang="en-US" sz="1600" dirty="0" smtClean="0"/>
          </a:p>
          <a:p>
            <a:r>
              <a:rPr lang="en-US" sz="1600" dirty="0" smtClean="0"/>
              <a:t>…</a:t>
            </a:r>
          </a:p>
          <a:p>
            <a:r>
              <a:rPr lang="en-US" sz="1600" i="1" u="sng" dirty="0" err="1" smtClean="0"/>
              <a:t>exit</a:t>
            </a:r>
            <a:r>
              <a:rPr lang="en-US" sz="1600" i="1" dirty="0" err="1" smtClean="0"/>
              <a:t>MemberDotExpression</a:t>
            </a:r>
            <a:r>
              <a:rPr lang="en-US" sz="1600" dirty="0"/>
              <a:t>: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document.getElementById</a:t>
            </a:r>
            <a:r>
              <a:rPr lang="en-US" sz="1600" dirty="0"/>
              <a:t>(“</a:t>
            </a:r>
            <a:r>
              <a:rPr lang="en-US" sz="1600" dirty="0" err="1"/>
              <a:t>msg</a:t>
            </a:r>
            <a:r>
              <a:rPr lang="en-US" sz="1600" dirty="0"/>
              <a:t>”).</a:t>
            </a:r>
            <a:r>
              <a:rPr lang="en-US" sz="1600" dirty="0" err="1" smtClean="0"/>
              <a:t>innerHTML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18010" y="4209871"/>
            <a:ext cx="377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stack</a:t>
            </a:r>
            <a:r>
              <a:rPr lang="en-US" sz="2400" b="1" dirty="0" err="1" smtClean="0">
                <a:solidFill>
                  <a:schemeClr val="tx1"/>
                </a:solidFill>
              </a:rPr>
              <a:t>.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n-US" sz="2400" b="1" dirty="0" smtClean="0">
                <a:solidFill>
                  <a:schemeClr val="tx1"/>
                </a:solidFill>
              </a:rPr>
              <a:t>(‘</a:t>
            </a:r>
            <a:r>
              <a:rPr lang="en-US" sz="2400" b="1" dirty="0" err="1" smtClean="0">
                <a:solidFill>
                  <a:schemeClr val="tx1"/>
                </a:solidFill>
              </a:rPr>
              <a:t>innerHTML</a:t>
            </a:r>
            <a:r>
              <a:rPr lang="en-US" sz="2400" b="1" dirty="0" smtClean="0">
                <a:solidFill>
                  <a:schemeClr val="tx1"/>
                </a:solidFill>
              </a:rPr>
              <a:t>’)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7999" y="658951"/>
            <a:ext cx="46426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</a:rPr>
              <a:t>c</a:t>
            </a:r>
            <a:r>
              <a:rPr lang="en-US" sz="2400" b="1" dirty="0" err="1" smtClean="0">
                <a:solidFill>
                  <a:srgbClr val="00B0F0"/>
                </a:solidFill>
              </a:rPr>
              <a:t>onst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b="1" dirty="0" smtClean="0">
                <a:solidFill>
                  <a:schemeClr val="tx1"/>
                </a:solidFill>
              </a:rPr>
              <a:t> = [	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rgbClr val="00B050"/>
                </a:solidFill>
              </a:rPr>
              <a:t>// interesting stuff goes here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5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675" y="462676"/>
            <a:ext cx="6107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when parsing completes we’ll call our analyzers on the program “state” we’ve built using stacks.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57" y="457200"/>
            <a:ext cx="5558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now onto demos and code.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John\Desktop\fwip-owasp.PNG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81" y="3429000"/>
            <a:ext cx="8656638" cy="2514600"/>
          </a:xfrm>
          <a:prstGeom prst="rect">
            <a:avLst/>
          </a:prstGeom>
          <a:noFill/>
          <a:ln>
            <a:noFill/>
          </a:ln>
          <a:effectLst>
            <a:outerShdw blurRad="271463" dist="152400" dir="2940000" algn="bl" rotWithShape="0">
              <a:srgbClr val="000000">
                <a:alpha val="4980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5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64;p51"/>
          <p:cNvSpPr txBox="1"/>
          <p:nvPr/>
        </p:nvSpPr>
        <p:spPr>
          <a:xfrm>
            <a:off x="6477000" y="1752600"/>
            <a:ext cx="5334000" cy="36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shooter wore pajamas while shooting the elephant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elephant was </a:t>
            </a:r>
            <a:r>
              <a:rPr lang="en-US" sz="3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shooter’s pajamas.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1452500"/>
            <a:ext cx="5257800" cy="4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shot the elephant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pajamas</a:t>
            </a: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7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1452500"/>
            <a:ext cx="5257800" cy="4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“He drove down the street in the car.”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1452500"/>
            <a:ext cx="5257800" cy="4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“He drove down the street in the car.”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64;p51"/>
          <p:cNvSpPr txBox="1"/>
          <p:nvPr/>
        </p:nvSpPr>
        <p:spPr>
          <a:xfrm>
            <a:off x="6400800" y="1831528"/>
            <a:ext cx="5334000" cy="32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lang="en-US" sz="3200" dirty="0" smtClean="0"/>
              <a:t>was driving a car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street.</a:t>
            </a: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street he drove down was actually </a:t>
            </a:r>
            <a:r>
              <a:rPr lang="en-US" sz="3200" b="0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his car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4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50"/>
          <p:cNvSpPr txBox="1"/>
          <p:nvPr/>
        </p:nvSpPr>
        <p:spPr>
          <a:xfrm>
            <a:off x="178175" y="140000"/>
            <a:ext cx="733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sentence mean?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5;p50"/>
          <p:cNvSpPr txBox="1"/>
          <p:nvPr/>
        </p:nvSpPr>
        <p:spPr>
          <a:xfrm>
            <a:off x="533400" y="761999"/>
            <a:ext cx="5486400" cy="570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0"/>
            </a:pPr>
            <a:r>
              <a:rPr lang="en-US" sz="6000" b="1" dirty="0"/>
              <a:t>“The complex houses married and single soldiers and their families</a:t>
            </a:r>
            <a:r>
              <a:rPr lang="en-US" sz="6000" b="1" dirty="0" smtClean="0"/>
              <a:t>.”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6481" y="411480"/>
            <a:ext cx="45719" cy="6052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1157</TotalTime>
  <Words>1424</Words>
  <Application>Microsoft Office PowerPoint</Application>
  <PresentationFormat>Custom</PresentationFormat>
  <Paragraphs>525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Courier New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Toterhi</dc:creator>
  <cp:lastModifiedBy>John</cp:lastModifiedBy>
  <cp:revision>269</cp:revision>
  <dcterms:modified xsi:type="dcterms:W3CDTF">2019-03-27T19:27:15Z</dcterms:modified>
</cp:coreProperties>
</file>