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sldIdLst>
    <p:sldId id="256" r:id="rId2"/>
    <p:sldId id="257" r:id="rId3"/>
    <p:sldId id="286" r:id="rId4"/>
    <p:sldId id="269" r:id="rId5"/>
    <p:sldId id="270" r:id="rId6"/>
    <p:sldId id="272" r:id="rId7"/>
    <p:sldId id="271" r:id="rId8"/>
    <p:sldId id="285" r:id="rId9"/>
    <p:sldId id="259" r:id="rId10"/>
    <p:sldId id="261" r:id="rId11"/>
    <p:sldId id="273" r:id="rId12"/>
    <p:sldId id="274" r:id="rId13"/>
    <p:sldId id="275" r:id="rId14"/>
    <p:sldId id="280" r:id="rId15"/>
    <p:sldId id="279" r:id="rId16"/>
    <p:sldId id="276" r:id="rId17"/>
    <p:sldId id="281" r:id="rId18"/>
    <p:sldId id="282" r:id="rId19"/>
    <p:sldId id="283" r:id="rId20"/>
    <p:sldId id="284" r:id="rId21"/>
    <p:sldId id="266" r:id="rId22"/>
  </p:sldIdLst>
  <p:sldSz cx="9144000" cy="5143500" type="screen16x9"/>
  <p:notesSz cx="9144000" cy="5143500"/>
  <p:embeddedFontLst>
    <p:embeddedFont>
      <p:font typeface="DM Sans" pitchFamily="2" charset="77"/>
      <p:regular r:id="rId23"/>
      <p:bold r:id="rId24"/>
      <p:italic r:id="rId25"/>
      <p:boldItalic r:id="rId26"/>
    </p:embeddedFont>
  </p:embeddedFontLst>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1C2D0-3DF3-CCFC-BB57-52E6D5C6FA4A}">
  <a:tblStyle styleId="{27E1C2D0-3DF3-CCFC-BB57-52E6D5C6FA4A}"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7"/>
    <p:restoredTop sz="91431"/>
  </p:normalViewPr>
  <p:slideViewPr>
    <p:cSldViewPr>
      <p:cViewPr varScale="1">
        <p:scale>
          <a:sx n="127" d="100"/>
          <a:sy n="127" d="100"/>
        </p:scale>
        <p:origin x="100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Title slide" type="title" userDrawn="1">
  <p:cSld name="TITLE">
    <p:spTree>
      <p:nvGrpSpPr>
        <p:cNvPr id="1" name=""/>
        <p:cNvGrpSpPr/>
        <p:nvPr/>
      </p:nvGrpSpPr>
      <p:grpSpPr bwMode="auto">
        <a:xfrm>
          <a:off x="0" y="0"/>
          <a:ext cx="0" cy="0"/>
          <a:chOff x="0" y="0"/>
          <a:chExt cx="0" cy="0"/>
        </a:xfrm>
      </p:grpSpPr>
      <p:sp>
        <p:nvSpPr>
          <p:cNvPr id="9" name="Google Shape;9;p2"/>
          <p:cNvSpPr txBox="1">
            <a:spLocks noGrp="1"/>
          </p:cNvSpPr>
          <p:nvPr>
            <p:ph type="ctrTitle"/>
          </p:nvPr>
        </p:nvSpPr>
        <p:spPr bwMode="auto">
          <a:xfrm>
            <a:off x="4974349" y="527324"/>
            <a:ext cx="3769499" cy="2915099"/>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pPr>
              <a:defRPr/>
            </a:pPr>
            <a:endParaRPr/>
          </a:p>
        </p:txBody>
      </p:sp>
      <p:sp>
        <p:nvSpPr>
          <p:cNvPr id="10" name="Google Shape;10;p2"/>
          <p:cNvSpPr txBox="1">
            <a:spLocks noGrp="1"/>
          </p:cNvSpPr>
          <p:nvPr>
            <p:ph type="subTitle" idx="1"/>
          </p:nvPr>
        </p:nvSpPr>
        <p:spPr bwMode="auto">
          <a:xfrm>
            <a:off x="4974349" y="3518775"/>
            <a:ext cx="3876300" cy="792599"/>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Blank"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
        <p:cNvGrpSpPr/>
        <p:nvPr/>
      </p:nvGrpSpPr>
      <p:grpSpPr bwMode="auto">
        <a:xfrm>
          <a:off x="0" y="0"/>
          <a:ext cx="0" cy="0"/>
          <a:chOff x="0" y="0"/>
          <a:chExt cx="0" cy="0"/>
        </a:xfrm>
      </p:grpSpPr>
      <p:sp>
        <p:nvSpPr>
          <p:cNvPr id="6" name="Google Shape;6;p1"/>
          <p:cNvSpPr txBox="1">
            <a:spLocks noGrp="1"/>
          </p:cNvSpPr>
          <p:nvPr>
            <p:ph type="title"/>
          </p:nvPr>
        </p:nvSpPr>
        <p:spPr bwMode="auto">
          <a:xfrm>
            <a:off x="311699" y="445024"/>
            <a:ext cx="8520599" cy="572699"/>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pPr>
              <a:defRPr/>
            </a:pPr>
            <a:endParaRPr/>
          </a:p>
        </p:txBody>
      </p:sp>
      <p:sp>
        <p:nvSpPr>
          <p:cNvPr id="7" name="Google Shape;7;p1"/>
          <p:cNvSpPr txBox="1">
            <a:spLocks noGrp="1"/>
          </p:cNvSpPr>
          <p:nvPr>
            <p:ph type="body" idx="1"/>
          </p:nvPr>
        </p:nvSpPr>
        <p:spPr bwMode="auto">
          <a:xfrm>
            <a:off x="311699" y="1152473"/>
            <a:ext cx="8520599"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defRPr>
            </a:lvl1pPr>
            <a:lvl2pPr marL="914400" lvl="1"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defRPr>
            </a:lvl2pPr>
            <a:lvl3pPr marL="1371600" lvl="2"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defRPr>
            </a:lvl3pPr>
            <a:lvl4pPr marL="1828800" lvl="3"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defRPr>
            </a:lvl4pPr>
            <a:lvl5pPr marL="2286000" lvl="4"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defRPr>
            </a:lvl5pPr>
            <a:lvl6pPr marL="2743200" lvl="5"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defRPr>
            </a:lvl6pPr>
            <a:lvl7pPr marL="3200400" lvl="6"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defRPr>
            </a:lvl7pPr>
            <a:lvl8pPr marL="3657600" lvl="7"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defRPr>
            </a:lvl8pPr>
            <a:lvl9pPr marL="4114800" lvl="8" indent="-31750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yberecellence" TargetMode="External"/><Relationship Id="rId2" Type="http://schemas.openxmlformats.org/officeDocument/2006/relationships/hyperlink" Target="https://cyberwal.be"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etic/certif-tp.g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lt1">
            <a:alpha val="99999"/>
          </a:schemeClr>
        </a:solidFill>
        <a:effectLst/>
      </p:bgPr>
    </p:bg>
    <p:spTree>
      <p:nvGrpSpPr>
        <p:cNvPr id="1" name=""/>
        <p:cNvGrpSpPr/>
        <p:nvPr/>
      </p:nvGrpSpPr>
      <p:grpSpPr bwMode="auto">
        <a:xfrm>
          <a:off x="0" y="0"/>
          <a:ext cx="0" cy="0"/>
          <a:chOff x="0" y="0"/>
          <a:chExt cx="0" cy="0"/>
        </a:xfrm>
      </p:grpSpPr>
      <p:sp>
        <p:nvSpPr>
          <p:cNvPr id="1169534258" name=" 1169534257"/>
          <p:cNvSpPr/>
          <p:nvPr/>
        </p:nvSpPr>
        <p:spPr bwMode="auto">
          <a:xfrm>
            <a:off x="4232577" y="1832455"/>
            <a:ext cx="228174" cy="30483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sp>
        <p:nvSpPr>
          <p:cNvPr id="158" name="Google Shape;158;p29"/>
          <p:cNvSpPr/>
          <p:nvPr/>
        </p:nvSpPr>
        <p:spPr bwMode="auto">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AEDBDD"/>
              </a:gs>
              <a:gs pos="100000">
                <a:srgbClr val="EB7E33"/>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9" name="Google Shape;159;p29"/>
          <p:cNvSpPr txBox="1">
            <a:spLocks noGrp="1"/>
          </p:cNvSpPr>
          <p:nvPr>
            <p:ph type="ctrTitle"/>
          </p:nvPr>
        </p:nvSpPr>
        <p:spPr bwMode="auto">
          <a:xfrm>
            <a:off x="4974349" y="1349493"/>
            <a:ext cx="3769499" cy="965924"/>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lang="en" dirty="0">
                <a:solidFill>
                  <a:schemeClr val="lt2"/>
                </a:solidFill>
                <a:latin typeface="Arial" panose="020B0604020202020204" pitchFamily="34" charset="0"/>
                <a:ea typeface="viga"/>
                <a:cs typeface="viga"/>
              </a:rPr>
              <a:t>CYBERWAL </a:t>
            </a:r>
            <a:endParaRPr dirty="0">
              <a:solidFill>
                <a:schemeClr val="lt2"/>
              </a:solidFill>
              <a:latin typeface="Arial" panose="020B0604020202020204" pitchFamily="34" charset="0"/>
              <a:ea typeface="Noto Sans KR"/>
              <a:cs typeface="Noto Sans KR"/>
            </a:endParaRPr>
          </a:p>
        </p:txBody>
      </p:sp>
      <p:sp>
        <p:nvSpPr>
          <p:cNvPr id="160" name="Google Shape;160;p29"/>
          <p:cNvSpPr txBox="1">
            <a:spLocks noGrp="1"/>
          </p:cNvSpPr>
          <p:nvPr>
            <p:ph type="subTitle" idx="1"/>
          </p:nvPr>
        </p:nvSpPr>
        <p:spPr bwMode="auto">
          <a:xfrm>
            <a:off x="4974349" y="2267529"/>
            <a:ext cx="3876300" cy="7926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fr-FR" dirty="0">
                <a:solidFill>
                  <a:schemeClr val="lt2"/>
                </a:solidFill>
                <a:latin typeface="+mj-lt"/>
              </a:rPr>
              <a:t>Cours sur les tests</a:t>
            </a:r>
          </a:p>
          <a:p>
            <a:pPr marL="0" lvl="0" indent="0" algn="l">
              <a:spcBef>
                <a:spcPts val="0"/>
              </a:spcBef>
              <a:spcAft>
                <a:spcPts val="0"/>
              </a:spcAft>
              <a:buNone/>
              <a:defRPr/>
            </a:pPr>
            <a:r>
              <a:rPr lang="fr-FR" dirty="0">
                <a:solidFill>
                  <a:schemeClr val="lt2"/>
                </a:solidFill>
                <a:latin typeface="+mj-lt"/>
              </a:rPr>
              <a:t>Travaux Pratiques</a:t>
            </a:r>
            <a:endParaRPr dirty="0">
              <a:latin typeface="+mj-lt"/>
            </a:endParaRPr>
          </a:p>
        </p:txBody>
      </p:sp>
      <p:sp>
        <p:nvSpPr>
          <p:cNvPr id="1185380680" name="Google Shape;160;p29"/>
          <p:cNvSpPr txBox="1">
            <a:spLocks noGrp="1"/>
          </p:cNvSpPr>
          <p:nvPr/>
        </p:nvSpPr>
        <p:spPr bwMode="auto">
          <a:xfrm>
            <a:off x="7038980" y="4570619"/>
            <a:ext cx="3876300" cy="517480"/>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42900" algn="l">
              <a:lnSpc>
                <a:spcPct val="100000"/>
              </a:lnSpc>
              <a:spcBef>
                <a:spcPts val="0"/>
              </a:spcBef>
              <a:spcAft>
                <a:spcPts val="0"/>
              </a:spcAft>
              <a:buClr>
                <a:srgbClr val="1F1C51"/>
              </a:buClr>
              <a:buSzPts val="1800"/>
              <a:buFont typeface="DM Sans"/>
              <a:buNone/>
              <a:defRPr sz="1800" b="0" i="0" u="none" strike="noStrike" cap="none">
                <a:solidFill>
                  <a:srgbClr val="1F1C51"/>
                </a:solidFill>
                <a:latin typeface="DM Sans"/>
                <a:ea typeface="DM Sans"/>
                <a:cs typeface="DM Sans"/>
              </a:defRPr>
            </a:lvl1pPr>
            <a:lvl2pPr marL="914400" marR="0" lvl="1"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2pPr>
            <a:lvl3pPr marL="1371600" marR="0" lvl="2"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3pPr>
            <a:lvl4pPr marL="1828800" marR="0" lvl="3"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4pPr>
            <a:lvl5pPr marL="2286000" marR="0" lvl="4"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5pPr>
            <a:lvl6pPr marL="2743200" marR="0" lvl="5"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6pPr>
            <a:lvl7pPr marL="3200400" marR="0" lvl="6"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7pPr>
            <a:lvl8pPr marL="3657600" marR="0" lvl="7"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8pPr>
            <a:lvl9pPr marL="4114800" marR="0" lvl="8"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9pPr>
          </a:lstStyle>
          <a:p>
            <a:pPr marL="0" lvl="0" indent="0" algn="l">
              <a:spcBef>
                <a:spcPts val="0"/>
              </a:spcBef>
              <a:spcAft>
                <a:spcPts val="0"/>
              </a:spcAft>
              <a:buNone/>
              <a:defRPr/>
            </a:pPr>
            <a:r>
              <a:rPr lang="fr-FR" sz="1200" b="0" i="0" u="sng" strike="noStrike" cap="none" spc="0" dirty="0">
                <a:solidFill>
                  <a:schemeClr val="lt2"/>
                </a:solidFill>
                <a:latin typeface="+mj-lt"/>
                <a:ea typeface="DM Sans"/>
                <a:cs typeface="DM Sans"/>
                <a:hlinkClick r:id="rId2" tooltip="https://cyberwal.be"/>
              </a:rPr>
              <a:t>https://cyberwal.be</a:t>
            </a:r>
            <a:endParaRPr sz="1200" dirty="0">
              <a:latin typeface="+mj-lt"/>
            </a:endParaRPr>
          </a:p>
          <a:p>
            <a:pPr marL="0" lvl="0" indent="0" algn="l">
              <a:spcBef>
                <a:spcPts val="0"/>
              </a:spcBef>
              <a:spcAft>
                <a:spcPts val="0"/>
              </a:spcAft>
              <a:buNone/>
              <a:defRPr/>
            </a:pPr>
            <a:r>
              <a:rPr sz="1200" u="sng" dirty="0">
                <a:latin typeface="+mj-lt"/>
                <a:hlinkClick r:id="rId3" tooltip="https://cyberecellence"/>
              </a:rPr>
              <a:t>https://cyberexcellence</a:t>
            </a:r>
            <a:r>
              <a:rPr lang="fr-FR" sz="1200" b="0" i="0" u="none" strike="noStrike" cap="none" spc="0" dirty="0">
                <a:solidFill>
                  <a:schemeClr val="lt2"/>
                </a:solidFill>
                <a:latin typeface="+mj-lt"/>
                <a:ea typeface="DM Sans"/>
                <a:cs typeface="DM Sans"/>
              </a:rPr>
              <a:t>.</a:t>
            </a:r>
            <a:r>
              <a:rPr lang="fr-FR" sz="1200" b="0" i="0" u="none" strike="noStrike" cap="none" spc="0" dirty="0" err="1">
                <a:solidFill>
                  <a:schemeClr val="lt2"/>
                </a:solidFill>
                <a:latin typeface="+mj-lt"/>
                <a:ea typeface="DM Sans"/>
                <a:cs typeface="DM Sans"/>
              </a:rPr>
              <a:t>be</a:t>
            </a:r>
            <a:endParaRPr sz="1200" b="0" i="0" u="none" strike="noStrike" cap="none" spc="0" dirty="0">
              <a:solidFill>
                <a:schemeClr val="lt2"/>
              </a:solidFill>
              <a:latin typeface="+mj-lt"/>
              <a:ea typeface="DM Sans"/>
              <a:cs typeface="DM Sans"/>
            </a:endParaRPr>
          </a:p>
        </p:txBody>
      </p:sp>
      <p:sp>
        <p:nvSpPr>
          <p:cNvPr id="370997342" name="Google Shape;160;p29"/>
          <p:cNvSpPr txBox="1">
            <a:spLocks noGrp="1"/>
          </p:cNvSpPr>
          <p:nvPr/>
        </p:nvSpPr>
        <p:spPr bwMode="auto">
          <a:xfrm>
            <a:off x="4974349" y="2788068"/>
            <a:ext cx="3876300" cy="7925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42900" algn="l">
              <a:lnSpc>
                <a:spcPct val="100000"/>
              </a:lnSpc>
              <a:spcBef>
                <a:spcPts val="0"/>
              </a:spcBef>
              <a:spcAft>
                <a:spcPts val="0"/>
              </a:spcAft>
              <a:buClr>
                <a:srgbClr val="1F1C51"/>
              </a:buClr>
              <a:buSzPts val="1800"/>
              <a:buFont typeface="DM Sans"/>
              <a:buNone/>
              <a:defRPr sz="1800" b="0" i="0" u="none" strike="noStrike" cap="none">
                <a:solidFill>
                  <a:srgbClr val="1F1C51"/>
                </a:solidFill>
                <a:latin typeface="DM Sans"/>
                <a:ea typeface="DM Sans"/>
                <a:cs typeface="DM Sans"/>
              </a:defRPr>
            </a:lvl1pPr>
            <a:lvl2pPr marL="914400" marR="0" lvl="1"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2pPr>
            <a:lvl3pPr marL="1371600" marR="0" lvl="2"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3pPr>
            <a:lvl4pPr marL="1828800" marR="0" lvl="3"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4pPr>
            <a:lvl5pPr marL="2286000" marR="0" lvl="4"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5pPr>
            <a:lvl6pPr marL="2743200" marR="0" lvl="5"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6pPr>
            <a:lvl7pPr marL="3200400" marR="0" lvl="6"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7pPr>
            <a:lvl8pPr marL="3657600" marR="0" lvl="7"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8pPr>
            <a:lvl9pPr marL="4114800" marR="0" lvl="8"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9pPr>
          </a:lstStyle>
          <a:p>
            <a:pPr marL="0" lvl="0" indent="0" algn="l">
              <a:spcBef>
                <a:spcPts val="0"/>
              </a:spcBef>
              <a:spcAft>
                <a:spcPts val="0"/>
              </a:spcAft>
              <a:buNone/>
              <a:defRPr/>
            </a:pPr>
            <a:r>
              <a:rPr lang="fr-FR" sz="1200" dirty="0">
                <a:solidFill>
                  <a:schemeClr val="lt2"/>
                </a:solidFill>
              </a:rPr>
              <a:t>G. </a:t>
            </a:r>
            <a:r>
              <a:rPr lang="fr-FR" sz="1200" dirty="0" err="1">
                <a:solidFill>
                  <a:schemeClr val="lt2"/>
                </a:solidFill>
              </a:rPr>
              <a:t>Ginis</a:t>
            </a:r>
            <a:r>
              <a:rPr lang="fr-FR" sz="1200" dirty="0">
                <a:solidFill>
                  <a:schemeClr val="lt2"/>
                </a:solidFill>
              </a:rPr>
              <a:t>, X. </a:t>
            </a:r>
            <a:r>
              <a:rPr lang="fr-FR" sz="1200" dirty="0" err="1">
                <a:solidFill>
                  <a:schemeClr val="lt2"/>
                </a:solidFill>
              </a:rPr>
              <a:t>Devroey</a:t>
            </a:r>
            <a:endParaRPr sz="1200" dirty="0"/>
          </a:p>
        </p:txBody>
      </p:sp>
      <p:sp>
        <p:nvSpPr>
          <p:cNvPr id="1416975668" name="Google Shape;160;p29"/>
          <p:cNvSpPr txBox="1">
            <a:spLocks noGrp="1"/>
          </p:cNvSpPr>
          <p:nvPr/>
        </p:nvSpPr>
        <p:spPr bwMode="auto">
          <a:xfrm>
            <a:off x="129022" y="93178"/>
            <a:ext cx="3876300" cy="51747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42900" algn="l">
              <a:lnSpc>
                <a:spcPct val="100000"/>
              </a:lnSpc>
              <a:spcBef>
                <a:spcPts val="0"/>
              </a:spcBef>
              <a:spcAft>
                <a:spcPts val="0"/>
              </a:spcAft>
              <a:buClr>
                <a:srgbClr val="1F1C51"/>
              </a:buClr>
              <a:buSzPts val="1800"/>
              <a:buFont typeface="DM Sans"/>
              <a:buNone/>
              <a:defRPr sz="1800" b="0" i="0" u="none" strike="noStrike" cap="none">
                <a:solidFill>
                  <a:srgbClr val="1F1C51"/>
                </a:solidFill>
                <a:latin typeface="DM Sans"/>
                <a:ea typeface="DM Sans"/>
                <a:cs typeface="DM Sans"/>
              </a:defRPr>
            </a:lvl1pPr>
            <a:lvl2pPr marL="914400" marR="0" lvl="1"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2pPr>
            <a:lvl3pPr marL="1371600" marR="0" lvl="2"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3pPr>
            <a:lvl4pPr marL="1828800" marR="0" lvl="3"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4pPr>
            <a:lvl5pPr marL="2286000" marR="0" lvl="4"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5pPr>
            <a:lvl6pPr marL="2743200" marR="0" lvl="5"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6pPr>
            <a:lvl7pPr marL="3200400" marR="0" lvl="6"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7pPr>
            <a:lvl8pPr marL="3657600" marR="0" lvl="7"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8pPr>
            <a:lvl9pPr marL="4114800" marR="0" lvl="8" indent="-317499" algn="l">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defRPr>
            </a:lvl9pPr>
          </a:lstStyle>
          <a:p>
            <a:pPr marL="0" lvl="0" indent="0" algn="l">
              <a:spcBef>
                <a:spcPts val="0"/>
              </a:spcBef>
              <a:spcAft>
                <a:spcPts val="0"/>
              </a:spcAft>
              <a:buNone/>
              <a:defRPr/>
            </a:pPr>
            <a:r>
              <a:rPr sz="1200" b="0" i="0" u="none" strike="noStrike" cap="none" spc="0" dirty="0">
                <a:solidFill>
                  <a:schemeClr val="lt2"/>
                </a:solidFill>
                <a:latin typeface="+mj-lt"/>
                <a:ea typeface="DM Sans"/>
                <a:cs typeface="DM Sans"/>
              </a:rPr>
              <a:t>Date </a:t>
            </a:r>
            <a:r>
              <a:rPr lang="nl-BE" sz="1200" b="0" i="0" u="none" strike="noStrike" cap="none" spc="0" dirty="0">
                <a:solidFill>
                  <a:schemeClr val="lt2"/>
                </a:solidFill>
                <a:latin typeface="+mj-lt"/>
                <a:ea typeface="DM Sans"/>
                <a:cs typeface="DM Sans"/>
              </a:rPr>
              <a:t>15</a:t>
            </a:r>
            <a:r>
              <a:rPr sz="1200" b="0" i="0" u="none" strike="noStrike" cap="none" spc="0" dirty="0">
                <a:solidFill>
                  <a:schemeClr val="lt2"/>
                </a:solidFill>
                <a:latin typeface="+mj-lt"/>
                <a:ea typeface="DM Sans"/>
                <a:cs typeface="DM Sans"/>
              </a:rPr>
              <a:t>/</a:t>
            </a:r>
            <a:r>
              <a:rPr lang="nl-BE" sz="1200" b="0" i="0" u="none" strike="noStrike" cap="none" spc="0" dirty="0">
                <a:solidFill>
                  <a:schemeClr val="lt2"/>
                </a:solidFill>
                <a:latin typeface="+mj-lt"/>
                <a:ea typeface="DM Sans"/>
                <a:cs typeface="DM Sans"/>
              </a:rPr>
              <a:t>12</a:t>
            </a:r>
            <a:r>
              <a:rPr sz="1200" b="0" i="0" u="none" strike="noStrike" cap="none" spc="0" dirty="0">
                <a:solidFill>
                  <a:schemeClr val="lt2"/>
                </a:solidFill>
                <a:latin typeface="+mj-lt"/>
                <a:ea typeface="DM Sans"/>
                <a:cs typeface="DM Sans"/>
              </a:rPr>
              <a:t>/</a:t>
            </a:r>
            <a:r>
              <a:rPr lang="nl-BE" sz="1200" b="0" i="0" u="none" strike="noStrike" cap="none" spc="0" dirty="0">
                <a:solidFill>
                  <a:schemeClr val="lt2"/>
                </a:solidFill>
                <a:latin typeface="+mj-lt"/>
                <a:ea typeface="DM Sans"/>
                <a:cs typeface="DM Sans"/>
              </a:rPr>
              <a:t>22</a:t>
            </a:r>
            <a:endParaRPr sz="1200" b="0" i="0" u="none" strike="noStrike" cap="none" spc="0" dirty="0">
              <a:solidFill>
                <a:schemeClr val="lt2"/>
              </a:solidFill>
              <a:latin typeface="+mj-lt"/>
              <a:ea typeface="DM Sans"/>
              <a:cs typeface="DM Sans"/>
            </a:endParaRPr>
          </a:p>
        </p:txBody>
      </p:sp>
      <p:pic>
        <p:nvPicPr>
          <p:cNvPr id="180367640" name="Image 180367639"/>
          <p:cNvPicPr>
            <a:picLocks noChangeAspect="1"/>
          </p:cNvPicPr>
          <p:nvPr/>
        </p:nvPicPr>
        <p:blipFill>
          <a:blip r:embed="rId4"/>
          <a:stretch/>
        </p:blipFill>
        <p:spPr bwMode="auto">
          <a:xfrm>
            <a:off x="1474391" y="4151415"/>
            <a:ext cx="1591108" cy="857309"/>
          </a:xfrm>
          <a:prstGeom prst="rect">
            <a:avLst/>
          </a:prstGeom>
        </p:spPr>
      </p:pic>
      <p:pic>
        <p:nvPicPr>
          <p:cNvPr id="977281305" name="Image 8" descr="Une image contenant texte&#10;&#10;Description générée automatiquement"/>
          <p:cNvPicPr>
            <a:picLocks noChangeAspect="1"/>
          </p:cNvPicPr>
          <p:nvPr/>
        </p:nvPicPr>
        <p:blipFill>
          <a:blip r:embed="rId5"/>
          <a:stretch/>
        </p:blipFill>
        <p:spPr bwMode="auto">
          <a:xfrm>
            <a:off x="178747" y="4143315"/>
            <a:ext cx="1172252" cy="9068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980029" cy="461665"/>
          </a:xfrm>
          <a:prstGeom prst="rect">
            <a:avLst/>
          </a:prstGeom>
          <a:noFill/>
        </p:spPr>
        <p:txBody>
          <a:bodyPr wrap="none" rtlCol="0">
            <a:spAutoFit/>
          </a:bodyPr>
          <a:lstStyle/>
          <a:p>
            <a:pPr>
              <a:defRPr/>
            </a:pPr>
            <a:r>
              <a:rPr lang="fr-FR" sz="2400" b="1" dirty="0">
                <a:latin typeface="+mj-lt"/>
                <a:ea typeface="Roboto"/>
              </a:rPr>
              <a:t>Certification</a:t>
            </a:r>
            <a:endParaRPr dirty="0">
              <a:latin typeface="+mj-lt"/>
            </a:endParaRPr>
          </a:p>
        </p:txBody>
      </p:sp>
      <p:pic>
        <p:nvPicPr>
          <p:cNvPr id="13" name="Image 12"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sp>
        <p:nvSpPr>
          <p:cNvPr id="3" name="Google Shape;296;p30">
            <a:extLst>
              <a:ext uri="{FF2B5EF4-FFF2-40B4-BE49-F238E27FC236}">
                <a16:creationId xmlns:a16="http://schemas.microsoft.com/office/drawing/2014/main" id="{BA69EB29-75F4-FC3A-90E1-C18E07BCC8A3}"/>
              </a:ext>
            </a:extLst>
          </p:cNvPr>
          <p:cNvSpPr txBox="1"/>
          <p:nvPr/>
        </p:nvSpPr>
        <p:spPr bwMode="auto">
          <a:xfrm>
            <a:off x="814038" y="1108436"/>
            <a:ext cx="7322400" cy="3262199"/>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400050" lvl="1" indent="-304800">
              <a:buClr>
                <a:schemeClr val="lt2"/>
              </a:buClr>
              <a:buSzPts val="1400"/>
              <a:buFont typeface="Viga"/>
              <a:buAutoNum type="arabicPeriod"/>
              <a:defRPr/>
            </a:pPr>
            <a:r>
              <a:rPr lang="fr-BE" sz="1600" dirty="0">
                <a:latin typeface="+mj-lt"/>
              </a:rPr>
              <a:t>Reading of the initial Protection Profile / Security Target</a:t>
            </a:r>
          </a:p>
          <a:p>
            <a:pPr marL="403225" lvl="1">
              <a:buClr>
                <a:schemeClr val="lt2"/>
              </a:buClr>
              <a:buSzPts val="1400"/>
              <a:defRPr/>
            </a:pPr>
            <a:r>
              <a:rPr lang="fr-BE" sz="1600" dirty="0">
                <a:latin typeface="+mj-lt"/>
              </a:rPr>
              <a:t>All the files are </a:t>
            </a:r>
            <a:r>
              <a:rPr lang="fr-BE" sz="1600" dirty="0" err="1">
                <a:latin typeface="+mj-lt"/>
              </a:rPr>
              <a:t>available</a:t>
            </a:r>
            <a:r>
              <a:rPr lang="fr-BE" sz="1600" dirty="0">
                <a:latin typeface="+mj-lt"/>
              </a:rPr>
              <a:t> in the </a:t>
            </a:r>
            <a:r>
              <a:rPr lang="fr-BE" sz="1600" dirty="0" err="1">
                <a:latin typeface="+mj-lt"/>
              </a:rPr>
              <a:t>following</a:t>
            </a:r>
            <a:r>
              <a:rPr lang="fr-BE" sz="1600" dirty="0">
                <a:latin typeface="+mj-lt"/>
              </a:rPr>
              <a:t> git :</a:t>
            </a:r>
          </a:p>
          <a:p>
            <a:pPr marL="688975" lvl="1" indent="-285750">
              <a:buClr>
                <a:schemeClr val="lt2"/>
              </a:buClr>
              <a:buSzPts val="1400"/>
              <a:buFont typeface="Arial" panose="020B0604020202020204" pitchFamily="34" charset="0"/>
              <a:buChar char="•"/>
              <a:defRPr/>
            </a:pPr>
            <a:r>
              <a:rPr lang="fr-BE" sz="1600" dirty="0">
                <a:latin typeface="+mj-lt"/>
                <a:hlinkClick r:id="rId3"/>
              </a:rPr>
              <a:t>https://github.com/cetic/certif-tp.git</a:t>
            </a:r>
            <a:endParaRPr lang="fr-BE" sz="1600" dirty="0">
              <a:latin typeface="+mj-lt"/>
            </a:endParaRPr>
          </a:p>
          <a:p>
            <a:pPr marL="688975" lvl="1" indent="-285750">
              <a:buClr>
                <a:schemeClr val="lt2"/>
              </a:buClr>
              <a:buSzPts val="1400"/>
              <a:buFont typeface="Arial" panose="020B0604020202020204" pitchFamily="34" charset="0"/>
              <a:buChar char="•"/>
              <a:defRPr/>
            </a:pPr>
            <a:r>
              <a:rPr lang="fr-BE" sz="1600" i="1" dirty="0">
                <a:solidFill>
                  <a:srgbClr val="0070C0"/>
                </a:solidFill>
                <a:latin typeface="+mj-lt"/>
              </a:rPr>
              <a:t>git clone https://</a:t>
            </a:r>
            <a:r>
              <a:rPr lang="fr-BE" sz="1600" i="1" dirty="0" err="1">
                <a:solidFill>
                  <a:srgbClr val="0070C0"/>
                </a:solidFill>
                <a:latin typeface="+mj-lt"/>
              </a:rPr>
              <a:t>github.com</a:t>
            </a:r>
            <a:r>
              <a:rPr lang="fr-BE" sz="1600" i="1" dirty="0">
                <a:solidFill>
                  <a:srgbClr val="0070C0"/>
                </a:solidFill>
                <a:latin typeface="+mj-lt"/>
              </a:rPr>
              <a:t>/</a:t>
            </a:r>
            <a:r>
              <a:rPr lang="fr-BE" sz="1600" i="1" dirty="0" err="1">
                <a:solidFill>
                  <a:srgbClr val="0070C0"/>
                </a:solidFill>
                <a:latin typeface="+mj-lt"/>
              </a:rPr>
              <a:t>cetic</a:t>
            </a:r>
            <a:r>
              <a:rPr lang="fr-BE" sz="1600" i="1" dirty="0">
                <a:solidFill>
                  <a:srgbClr val="0070C0"/>
                </a:solidFill>
                <a:latin typeface="+mj-lt"/>
              </a:rPr>
              <a:t>/certif-</a:t>
            </a:r>
            <a:r>
              <a:rPr lang="fr-BE" sz="1600" i="1" dirty="0" err="1">
                <a:solidFill>
                  <a:srgbClr val="0070C0"/>
                </a:solidFill>
                <a:latin typeface="+mj-lt"/>
              </a:rPr>
              <a:t>tp.git</a:t>
            </a:r>
            <a:endParaRPr lang="fr-BE" sz="1600" dirty="0">
              <a:latin typeface="+mj-lt"/>
            </a:endParaRPr>
          </a:p>
          <a:p>
            <a:pPr marL="688975" lvl="1" indent="-285750">
              <a:buClr>
                <a:schemeClr val="lt2"/>
              </a:buClr>
              <a:buSzPts val="1400"/>
              <a:buFont typeface="Arial" panose="020B0604020202020204" pitchFamily="34" charset="0"/>
              <a:buChar char="•"/>
              <a:defRPr/>
            </a:pPr>
            <a:endParaRPr lang="fr-BE" sz="1600" dirty="0">
              <a:latin typeface="+mj-lt"/>
            </a:endParaRPr>
          </a:p>
          <a:p>
            <a:pPr marL="857250" lvl="2" indent="-317499">
              <a:buClr>
                <a:schemeClr val="lt2"/>
              </a:buClr>
              <a:buSzPts val="1400"/>
              <a:buFont typeface="Viga"/>
              <a:buAutoNum type="arabicPeriod"/>
              <a:defRPr/>
            </a:pPr>
            <a:endParaRPr lang="fr-BE" sz="1600" dirty="0">
              <a:latin typeface="+mj-lt"/>
            </a:endParaRPr>
          </a:p>
          <a:p>
            <a:pPr marL="539751" lvl="1">
              <a:buClr>
                <a:schemeClr val="lt2"/>
              </a:buClr>
              <a:buSzPts val="1400"/>
              <a:defRPr/>
            </a:pPr>
            <a:r>
              <a:rPr lang="fr-BE" sz="1600" dirty="0">
                <a:latin typeface="+mj-lt"/>
              </a:rPr>
              <a:t> </a:t>
            </a:r>
          </a:p>
          <a:p>
            <a:pPr marL="857250" lvl="1" indent="-317499">
              <a:buClr>
                <a:schemeClr val="lt2"/>
              </a:buClr>
              <a:buSzPts val="1400"/>
              <a:buFont typeface="Viga"/>
              <a:buAutoNum type="arabicPeriod"/>
              <a:defRPr/>
            </a:pPr>
            <a:endParaRPr lang="fr-BE" dirty="0">
              <a:latin typeface="+mj-lt"/>
            </a:endParaRPr>
          </a:p>
        </p:txBody>
      </p:sp>
      <p:pic>
        <p:nvPicPr>
          <p:cNvPr id="17" name="Image 16">
            <a:extLst>
              <a:ext uri="{FF2B5EF4-FFF2-40B4-BE49-F238E27FC236}">
                <a16:creationId xmlns:a16="http://schemas.microsoft.com/office/drawing/2014/main" id="{3B66BAB1-D8F1-7BF1-3EE3-FAEBDFD0B67F}"/>
              </a:ext>
            </a:extLst>
          </p:cNvPr>
          <p:cNvPicPr>
            <a:picLocks noChangeAspect="1"/>
          </p:cNvPicPr>
          <p:nvPr/>
        </p:nvPicPr>
        <p:blipFill>
          <a:blip r:embed="rId4"/>
          <a:stretch>
            <a:fillRect/>
          </a:stretch>
        </p:blipFill>
        <p:spPr>
          <a:xfrm>
            <a:off x="6516216" y="1347614"/>
            <a:ext cx="2567964" cy="33431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1510"/>
            <a:ext cx="1980029" cy="461665"/>
          </a:xfrm>
          <a:prstGeom prst="rect">
            <a:avLst/>
          </a:prstGeom>
          <a:noFill/>
        </p:spPr>
        <p:txBody>
          <a:bodyPr wrap="none" rtlCol="0">
            <a:spAutoFit/>
          </a:bodyPr>
          <a:lstStyle/>
          <a:p>
            <a:pPr>
              <a:defRPr/>
            </a:pPr>
            <a:r>
              <a:rPr lang="fr-FR" sz="2400" b="1" dirty="0">
                <a:latin typeface="+mj-lt"/>
                <a:ea typeface="Roboto"/>
              </a:rPr>
              <a:t>Certification</a:t>
            </a:r>
            <a:endParaRPr dirty="0">
              <a:latin typeface="+mj-lt"/>
            </a:endParaRPr>
          </a:p>
        </p:txBody>
      </p:sp>
      <p:pic>
        <p:nvPicPr>
          <p:cNvPr id="13" name="Image 12"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sp>
        <p:nvSpPr>
          <p:cNvPr id="3" name="Google Shape;296;p30">
            <a:extLst>
              <a:ext uri="{FF2B5EF4-FFF2-40B4-BE49-F238E27FC236}">
                <a16:creationId xmlns:a16="http://schemas.microsoft.com/office/drawing/2014/main" id="{BA69EB29-75F4-FC3A-90E1-C18E07BCC8A3}"/>
              </a:ext>
            </a:extLst>
          </p:cNvPr>
          <p:cNvSpPr txBox="1"/>
          <p:nvPr/>
        </p:nvSpPr>
        <p:spPr bwMode="auto">
          <a:xfrm>
            <a:off x="814038" y="1108436"/>
            <a:ext cx="7322400" cy="3262199"/>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438150" lvl="3" indent="-342900">
              <a:buClr>
                <a:schemeClr val="lt2"/>
              </a:buClr>
              <a:buSzPts val="1400"/>
              <a:buFont typeface="+mj-lt"/>
              <a:buAutoNum type="arabicPeriod" startAt="2"/>
              <a:defRPr/>
            </a:pPr>
            <a:r>
              <a:rPr lang="fr-BE" sz="1600" dirty="0">
                <a:latin typeface="+mj-lt"/>
              </a:rPr>
              <a:t>Impact </a:t>
            </a:r>
            <a:r>
              <a:rPr lang="fr-BE" sz="1600" dirty="0" err="1">
                <a:latin typeface="+mj-lt"/>
              </a:rPr>
              <a:t>Analysis</a:t>
            </a:r>
            <a:r>
              <a:rPr lang="fr-BE" sz="1600" dirty="0">
                <a:latin typeface="+mj-lt"/>
              </a:rPr>
              <a:t> : </a:t>
            </a:r>
            <a:r>
              <a:rPr lang="fr-BE" sz="1600" dirty="0" err="1">
                <a:latin typeface="+mj-lt"/>
              </a:rPr>
              <a:t>What</a:t>
            </a:r>
            <a:r>
              <a:rPr lang="fr-BE" sz="1600" dirty="0">
                <a:latin typeface="+mj-lt"/>
              </a:rPr>
              <a:t> type of certification to </a:t>
            </a:r>
            <a:r>
              <a:rPr lang="fr-BE" sz="1600" dirty="0" err="1">
                <a:latin typeface="+mj-lt"/>
              </a:rPr>
              <a:t>choose</a:t>
            </a:r>
            <a:r>
              <a:rPr lang="fr-BE" sz="1600" dirty="0">
                <a:latin typeface="+mj-lt"/>
              </a:rPr>
              <a:t>?</a:t>
            </a:r>
          </a:p>
          <a:p>
            <a:pPr marL="733425" lvl="3" indent="-285750">
              <a:buClr>
                <a:schemeClr val="lt2"/>
              </a:buClr>
              <a:buSzPts val="1400"/>
              <a:buFont typeface="Arial" panose="020B0604020202020204" pitchFamily="34" charset="0"/>
              <a:buChar char="•"/>
              <a:defRPr/>
            </a:pPr>
            <a:r>
              <a:rPr lang="fr-BE" sz="1600" dirty="0" err="1">
                <a:latin typeface="+mj-lt"/>
              </a:rPr>
              <a:t>See</a:t>
            </a:r>
            <a:r>
              <a:rPr lang="fr-BE" sz="1600" dirty="0">
                <a:latin typeface="+mj-lt"/>
              </a:rPr>
              <a:t> file Impact </a:t>
            </a:r>
            <a:r>
              <a:rPr lang="fr-BE" sz="1600" dirty="0" err="1">
                <a:latin typeface="+mj-lt"/>
              </a:rPr>
              <a:t>Analysis</a:t>
            </a:r>
            <a:r>
              <a:rPr lang="fr-BE" sz="1600" dirty="0">
                <a:latin typeface="+mj-lt"/>
              </a:rPr>
              <a:t> part1</a:t>
            </a:r>
          </a:p>
          <a:p>
            <a:pPr marL="733425" lvl="3" indent="-285750">
              <a:buClr>
                <a:schemeClr val="lt2"/>
              </a:buClr>
              <a:buSzPts val="1400"/>
              <a:buFont typeface="Arial" panose="020B0604020202020204" pitchFamily="34" charset="0"/>
              <a:buChar char="•"/>
              <a:defRPr/>
            </a:pPr>
            <a:r>
              <a:rPr lang="fr-BE" sz="1600" dirty="0" err="1">
                <a:latin typeface="+mj-lt"/>
              </a:rPr>
              <a:t>Answer</a:t>
            </a:r>
            <a:r>
              <a:rPr lang="fr-BE" sz="1600" dirty="0">
                <a:latin typeface="+mj-lt"/>
              </a:rPr>
              <a:t> the questions and </a:t>
            </a:r>
            <a:r>
              <a:rPr lang="fr-BE" sz="1600" dirty="0" err="1">
                <a:latin typeface="+mj-lt"/>
              </a:rPr>
              <a:t>identify</a:t>
            </a:r>
            <a:r>
              <a:rPr lang="fr-BE" sz="1600" dirty="0">
                <a:latin typeface="+mj-lt"/>
              </a:rPr>
              <a:t> </a:t>
            </a:r>
            <a:r>
              <a:rPr lang="fr-BE" sz="1600" dirty="0" err="1">
                <a:latin typeface="+mj-lt"/>
              </a:rPr>
              <a:t>correctly</a:t>
            </a:r>
            <a:r>
              <a:rPr lang="fr-BE" sz="1600" dirty="0">
                <a:latin typeface="+mj-lt"/>
              </a:rPr>
              <a:t> the impact of the update to </a:t>
            </a:r>
            <a:r>
              <a:rPr lang="fr-BE" sz="1600" dirty="0" err="1">
                <a:latin typeface="+mj-lt"/>
              </a:rPr>
              <a:t>be</a:t>
            </a:r>
            <a:r>
              <a:rPr lang="fr-BE" sz="1600" dirty="0">
                <a:latin typeface="+mj-lt"/>
              </a:rPr>
              <a:t> </a:t>
            </a:r>
            <a:r>
              <a:rPr lang="fr-BE" sz="1600" dirty="0" err="1">
                <a:latin typeface="+mj-lt"/>
              </a:rPr>
              <a:t>done</a:t>
            </a:r>
            <a:endParaRPr lang="fr-BE" sz="1600" dirty="0">
              <a:latin typeface="+mj-lt"/>
            </a:endParaRPr>
          </a:p>
          <a:p>
            <a:pPr marL="438150" lvl="3" indent="-342900">
              <a:buClr>
                <a:schemeClr val="lt2"/>
              </a:buClr>
              <a:buSzPts val="1400"/>
              <a:buFont typeface="+mj-lt"/>
              <a:buAutoNum type="arabicPeriod" startAt="2"/>
              <a:defRPr/>
            </a:pPr>
            <a:endParaRPr lang="fr-BE" sz="1600" dirty="0">
              <a:latin typeface="+mj-lt"/>
            </a:endParaRPr>
          </a:p>
          <a:p>
            <a:pPr marL="857250" lvl="2" indent="-317499">
              <a:buClr>
                <a:schemeClr val="lt2"/>
              </a:buClr>
              <a:buSzPts val="1400"/>
              <a:buFont typeface="Viga"/>
              <a:buAutoNum type="arabicPeriod"/>
              <a:defRPr/>
            </a:pPr>
            <a:endParaRPr lang="fr-BE" sz="1600" dirty="0">
              <a:latin typeface="+mj-lt"/>
            </a:endParaRPr>
          </a:p>
          <a:p>
            <a:pPr marL="539751" lvl="1">
              <a:buClr>
                <a:schemeClr val="lt2"/>
              </a:buClr>
              <a:buSzPts val="1400"/>
              <a:defRPr/>
            </a:pPr>
            <a:r>
              <a:rPr lang="fr-BE" sz="1600" dirty="0">
                <a:latin typeface="+mj-lt"/>
              </a:rPr>
              <a:t> </a:t>
            </a:r>
          </a:p>
          <a:p>
            <a:pPr marL="857250" lvl="1" indent="-317499">
              <a:buClr>
                <a:schemeClr val="lt2"/>
              </a:buClr>
              <a:buSzPts val="1400"/>
              <a:buFont typeface="Viga"/>
              <a:buAutoNum type="arabicPeriod"/>
              <a:defRPr/>
            </a:pPr>
            <a:endParaRPr lang="fr-BE" dirty="0">
              <a:latin typeface="+mj-lt"/>
            </a:endParaRPr>
          </a:p>
        </p:txBody>
      </p:sp>
      <p:sp>
        <p:nvSpPr>
          <p:cNvPr id="4" name="ZoneTexte 3">
            <a:extLst>
              <a:ext uri="{FF2B5EF4-FFF2-40B4-BE49-F238E27FC236}">
                <a16:creationId xmlns:a16="http://schemas.microsoft.com/office/drawing/2014/main" id="{9A1C191D-F938-FE96-B72D-AD78AA98E3BB}"/>
              </a:ext>
            </a:extLst>
          </p:cNvPr>
          <p:cNvSpPr txBox="1"/>
          <p:nvPr/>
        </p:nvSpPr>
        <p:spPr>
          <a:xfrm>
            <a:off x="2295144" y="2633472"/>
            <a:ext cx="184731" cy="307777"/>
          </a:xfrm>
          <a:prstGeom prst="rect">
            <a:avLst/>
          </a:prstGeom>
          <a:noFill/>
        </p:spPr>
        <p:txBody>
          <a:bodyPr wrap="none" rtlCol="0">
            <a:spAutoFit/>
          </a:bodyPr>
          <a:lstStyle/>
          <a:p>
            <a:endParaRPr lang="fr-FR" dirty="0"/>
          </a:p>
        </p:txBody>
      </p:sp>
      <p:pic>
        <p:nvPicPr>
          <p:cNvPr id="6" name="Image 5">
            <a:extLst>
              <a:ext uri="{FF2B5EF4-FFF2-40B4-BE49-F238E27FC236}">
                <a16:creationId xmlns:a16="http://schemas.microsoft.com/office/drawing/2014/main" id="{DA8E89EF-5041-36E7-1D2D-0EA4A21A6417}"/>
              </a:ext>
            </a:extLst>
          </p:cNvPr>
          <p:cNvPicPr>
            <a:picLocks noChangeAspect="1"/>
          </p:cNvPicPr>
          <p:nvPr/>
        </p:nvPicPr>
        <p:blipFill>
          <a:blip r:embed="rId3"/>
          <a:stretch>
            <a:fillRect/>
          </a:stretch>
        </p:blipFill>
        <p:spPr bwMode="auto">
          <a:xfrm>
            <a:off x="6664127" y="2024265"/>
            <a:ext cx="2313315" cy="3003798"/>
          </a:xfrm>
          <a:prstGeom prst="rect">
            <a:avLst/>
          </a:prstGeom>
        </p:spPr>
      </p:pic>
    </p:spTree>
    <p:extLst>
      <p:ext uri="{BB962C8B-B14F-4D97-AF65-F5344CB8AC3E}">
        <p14:creationId xmlns:p14="http://schemas.microsoft.com/office/powerpoint/2010/main" val="983150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980029" cy="461665"/>
          </a:xfrm>
          <a:prstGeom prst="rect">
            <a:avLst/>
          </a:prstGeom>
          <a:noFill/>
        </p:spPr>
        <p:txBody>
          <a:bodyPr wrap="none" rtlCol="0">
            <a:spAutoFit/>
          </a:bodyPr>
          <a:lstStyle/>
          <a:p>
            <a:pPr>
              <a:defRPr/>
            </a:pPr>
            <a:r>
              <a:rPr lang="fr-FR" sz="2400" b="1" dirty="0">
                <a:latin typeface="+mj-lt"/>
                <a:ea typeface="Roboto"/>
              </a:rPr>
              <a:t>Certification</a:t>
            </a:r>
            <a:endParaRPr dirty="0">
              <a:latin typeface="+mj-lt"/>
            </a:endParaRPr>
          </a:p>
        </p:txBody>
      </p:sp>
      <p:pic>
        <p:nvPicPr>
          <p:cNvPr id="13" name="Image 12"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sp>
        <p:nvSpPr>
          <p:cNvPr id="3" name="Google Shape;296;p30">
            <a:extLst>
              <a:ext uri="{FF2B5EF4-FFF2-40B4-BE49-F238E27FC236}">
                <a16:creationId xmlns:a16="http://schemas.microsoft.com/office/drawing/2014/main" id="{BA69EB29-75F4-FC3A-90E1-C18E07BCC8A3}"/>
              </a:ext>
            </a:extLst>
          </p:cNvPr>
          <p:cNvSpPr txBox="1"/>
          <p:nvPr/>
        </p:nvSpPr>
        <p:spPr bwMode="auto">
          <a:xfrm>
            <a:off x="814038" y="1108436"/>
            <a:ext cx="7322400" cy="3262199"/>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438150" lvl="3" indent="-342900">
              <a:buClr>
                <a:schemeClr val="lt2"/>
              </a:buClr>
              <a:buSzPts val="1400"/>
              <a:buFont typeface="+mj-lt"/>
              <a:buAutoNum type="arabicPeriod" startAt="3"/>
              <a:defRPr/>
            </a:pPr>
            <a:r>
              <a:rPr lang="fr-BE" sz="1600" dirty="0">
                <a:latin typeface="+mj-lt"/>
              </a:rPr>
              <a:t>Impact </a:t>
            </a:r>
            <a:r>
              <a:rPr lang="fr-BE" sz="1600" dirty="0" err="1">
                <a:latin typeface="+mj-lt"/>
              </a:rPr>
              <a:t>Analysis</a:t>
            </a:r>
            <a:r>
              <a:rPr lang="fr-BE" sz="1600" dirty="0">
                <a:latin typeface="+mj-lt"/>
              </a:rPr>
              <a:t> : </a:t>
            </a:r>
            <a:r>
              <a:rPr lang="fr-BE" sz="1600" dirty="0" err="1">
                <a:latin typeface="+mj-lt"/>
              </a:rPr>
              <a:t>What</a:t>
            </a:r>
            <a:r>
              <a:rPr lang="fr-BE" sz="1600" dirty="0">
                <a:latin typeface="+mj-lt"/>
              </a:rPr>
              <a:t> type of </a:t>
            </a:r>
            <a:r>
              <a:rPr lang="fr-BE" sz="1600" dirty="0" err="1">
                <a:latin typeface="+mj-lt"/>
              </a:rPr>
              <a:t>evidences</a:t>
            </a:r>
            <a:r>
              <a:rPr lang="fr-BE" sz="1600" dirty="0">
                <a:latin typeface="+mj-lt"/>
              </a:rPr>
              <a:t> to </a:t>
            </a:r>
            <a:r>
              <a:rPr lang="fr-BE" sz="1600" dirty="0" err="1">
                <a:latin typeface="+mj-lt"/>
              </a:rPr>
              <a:t>provide</a:t>
            </a:r>
            <a:r>
              <a:rPr lang="fr-BE" sz="1600" dirty="0">
                <a:latin typeface="+mj-lt"/>
              </a:rPr>
              <a:t>?</a:t>
            </a:r>
          </a:p>
          <a:p>
            <a:pPr marL="733425" lvl="3" indent="-285750">
              <a:buClr>
                <a:schemeClr val="lt2"/>
              </a:buClr>
              <a:buSzPts val="1400"/>
              <a:buFont typeface="Arial" panose="020B0604020202020204" pitchFamily="34" charset="0"/>
              <a:buChar char="•"/>
              <a:defRPr/>
            </a:pPr>
            <a:r>
              <a:rPr lang="fr-BE" sz="1600" dirty="0" err="1">
                <a:latin typeface="+mj-lt"/>
              </a:rPr>
              <a:t>See</a:t>
            </a:r>
            <a:r>
              <a:rPr lang="fr-BE" sz="1600" dirty="0">
                <a:latin typeface="+mj-lt"/>
              </a:rPr>
              <a:t> Impact </a:t>
            </a:r>
            <a:r>
              <a:rPr lang="fr-BE" sz="1600" dirty="0" err="1">
                <a:latin typeface="+mj-lt"/>
              </a:rPr>
              <a:t>Analysis</a:t>
            </a:r>
            <a:r>
              <a:rPr lang="fr-BE" sz="1600" dirty="0">
                <a:latin typeface="+mj-lt"/>
              </a:rPr>
              <a:t> part 2</a:t>
            </a:r>
          </a:p>
          <a:p>
            <a:pPr marL="857250" lvl="2" indent="-317499">
              <a:buClr>
                <a:schemeClr val="lt2"/>
              </a:buClr>
              <a:buSzPts val="1400"/>
              <a:buFont typeface="Viga"/>
              <a:buAutoNum type="arabicPeriod"/>
              <a:defRPr/>
            </a:pPr>
            <a:endParaRPr lang="fr-BE" sz="1600" dirty="0">
              <a:latin typeface="+mj-lt"/>
            </a:endParaRPr>
          </a:p>
          <a:p>
            <a:pPr marL="539751" lvl="1">
              <a:buClr>
                <a:schemeClr val="lt2"/>
              </a:buClr>
              <a:buSzPts val="1400"/>
              <a:defRPr/>
            </a:pPr>
            <a:r>
              <a:rPr lang="fr-BE" sz="1600" dirty="0">
                <a:latin typeface="+mj-lt"/>
              </a:rPr>
              <a:t> </a:t>
            </a:r>
          </a:p>
          <a:p>
            <a:pPr marL="857250" lvl="1" indent="-317499">
              <a:buClr>
                <a:schemeClr val="lt2"/>
              </a:buClr>
              <a:buSzPts val="1400"/>
              <a:buFont typeface="Viga"/>
              <a:buAutoNum type="arabicPeriod"/>
              <a:defRPr/>
            </a:pPr>
            <a:endParaRPr lang="fr-BE" dirty="0">
              <a:latin typeface="+mj-lt"/>
            </a:endParaRPr>
          </a:p>
        </p:txBody>
      </p:sp>
      <p:sp>
        <p:nvSpPr>
          <p:cNvPr id="4" name="ZoneTexte 3">
            <a:extLst>
              <a:ext uri="{FF2B5EF4-FFF2-40B4-BE49-F238E27FC236}">
                <a16:creationId xmlns:a16="http://schemas.microsoft.com/office/drawing/2014/main" id="{9A1C191D-F938-FE96-B72D-AD78AA98E3BB}"/>
              </a:ext>
            </a:extLst>
          </p:cNvPr>
          <p:cNvSpPr txBox="1"/>
          <p:nvPr/>
        </p:nvSpPr>
        <p:spPr>
          <a:xfrm>
            <a:off x="2295144" y="2633472"/>
            <a:ext cx="184731" cy="307777"/>
          </a:xfrm>
          <a:prstGeom prst="rect">
            <a:avLst/>
          </a:prstGeom>
          <a:noFill/>
        </p:spPr>
        <p:txBody>
          <a:bodyPr wrap="none" rtlCol="0">
            <a:spAutoFit/>
          </a:bodyPr>
          <a:lstStyle/>
          <a:p>
            <a:endParaRPr lang="fr-FR" dirty="0"/>
          </a:p>
        </p:txBody>
      </p:sp>
      <p:pic>
        <p:nvPicPr>
          <p:cNvPr id="5" name="Image 4">
            <a:extLst>
              <a:ext uri="{FF2B5EF4-FFF2-40B4-BE49-F238E27FC236}">
                <a16:creationId xmlns:a16="http://schemas.microsoft.com/office/drawing/2014/main" id="{1F56ED54-C035-54D6-F99A-0B3A81E51814}"/>
              </a:ext>
            </a:extLst>
          </p:cNvPr>
          <p:cNvPicPr>
            <a:picLocks noChangeAspect="1"/>
          </p:cNvPicPr>
          <p:nvPr/>
        </p:nvPicPr>
        <p:blipFill>
          <a:blip r:embed="rId3"/>
          <a:stretch>
            <a:fillRect/>
          </a:stretch>
        </p:blipFill>
        <p:spPr bwMode="auto">
          <a:xfrm>
            <a:off x="6664127" y="2024265"/>
            <a:ext cx="2313315" cy="3003798"/>
          </a:xfrm>
          <a:prstGeom prst="rect">
            <a:avLst/>
          </a:prstGeom>
        </p:spPr>
      </p:pic>
    </p:spTree>
    <p:extLst>
      <p:ext uri="{BB962C8B-B14F-4D97-AF65-F5344CB8AC3E}">
        <p14:creationId xmlns:p14="http://schemas.microsoft.com/office/powerpoint/2010/main" val="1542785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327608" cy="461665"/>
          </a:xfrm>
          <a:prstGeom prst="rect">
            <a:avLst/>
          </a:prstGeom>
          <a:noFill/>
        </p:spPr>
        <p:txBody>
          <a:bodyPr wrap="none" rtlCol="0">
            <a:spAutoFit/>
          </a:bodyPr>
          <a:lstStyle/>
          <a:p>
            <a:pPr>
              <a:defRPr/>
            </a:pPr>
            <a:r>
              <a:rPr lang="fr-FR" sz="2400" b="1" dirty="0">
                <a:latin typeface="+mj-lt"/>
                <a:ea typeface="Roboto"/>
              </a:rPr>
              <a:t>Fuzzing</a:t>
            </a:r>
            <a:endParaRPr dirty="0">
              <a:latin typeface="+mj-lt"/>
            </a:endParaRPr>
          </a:p>
        </p:txBody>
      </p:sp>
      <p:sp>
        <p:nvSpPr>
          <p:cNvPr id="3" name="Google Shape;521;p33"/>
          <p:cNvSpPr/>
          <p:nvPr/>
        </p:nvSpPr>
        <p:spPr bwMode="auto">
          <a:xfrm rot="2700026">
            <a:off x="987362" y="1402002"/>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FB9062"/>
              </a:gs>
              <a:gs pos="100000">
                <a:srgbClr val="AEDBDD"/>
              </a:gs>
            </a:gsLst>
            <a:lin ang="5400000"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 name="Google Shape;329;p32"/>
          <p:cNvSpPr txBox="1"/>
          <p:nvPr/>
        </p:nvSpPr>
        <p:spPr bwMode="auto">
          <a:xfrm>
            <a:off x="4862011" y="1317329"/>
            <a:ext cx="2785199" cy="3179400"/>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ctr">
              <a:buClr>
                <a:schemeClr val="dk1"/>
              </a:buClr>
              <a:buSzPts val="1100"/>
              <a:defRPr/>
            </a:pPr>
            <a:r>
              <a:rPr lang="nl-BE" sz="1800" dirty="0">
                <a:latin typeface="+mj-lt"/>
                <a:ea typeface="Roboto"/>
              </a:rPr>
              <a:t>Vulnerability discovery using Fuzzing on ROS protocol</a:t>
            </a:r>
            <a:endParaRPr dirty="0">
              <a:latin typeface="+mj-lt"/>
            </a:endParaRPr>
          </a:p>
          <a:p>
            <a:pPr>
              <a:spcBef>
                <a:spcPts val="1600"/>
              </a:spcBef>
              <a:spcAft>
                <a:spcPts val="1600"/>
              </a:spcAft>
              <a:defRPr/>
            </a:pPr>
            <a:endParaRPr lang="fr-BE" dirty="0">
              <a:latin typeface="+mj-lt"/>
            </a:endParaRPr>
          </a:p>
        </p:txBody>
      </p:sp>
      <p:pic>
        <p:nvPicPr>
          <p:cNvPr id="5" name="Image 4"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pic>
        <p:nvPicPr>
          <p:cNvPr id="6" name="Image 5">
            <a:extLst>
              <a:ext uri="{FF2B5EF4-FFF2-40B4-BE49-F238E27FC236}">
                <a16:creationId xmlns:a16="http://schemas.microsoft.com/office/drawing/2014/main" id="{A2FDE614-CF99-9FDB-45DD-98C633B954AD}"/>
              </a:ext>
            </a:extLst>
          </p:cNvPr>
          <p:cNvPicPr>
            <a:picLocks noChangeAspect="1"/>
          </p:cNvPicPr>
          <p:nvPr/>
        </p:nvPicPr>
        <p:blipFill>
          <a:blip r:embed="rId3"/>
          <a:stretch>
            <a:fillRect/>
          </a:stretch>
        </p:blipFill>
        <p:spPr bwMode="auto">
          <a:xfrm>
            <a:off x="4222840" y="2571750"/>
            <a:ext cx="4596430" cy="1716739"/>
          </a:xfrm>
          <a:prstGeom prst="rect">
            <a:avLst/>
          </a:prstGeom>
        </p:spPr>
      </p:pic>
    </p:spTree>
    <p:extLst>
      <p:ext uri="{BB962C8B-B14F-4D97-AF65-F5344CB8AC3E}">
        <p14:creationId xmlns:p14="http://schemas.microsoft.com/office/powerpoint/2010/main" val="200850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327608" cy="461665"/>
          </a:xfrm>
          <a:prstGeom prst="rect">
            <a:avLst/>
          </a:prstGeom>
          <a:noFill/>
        </p:spPr>
        <p:txBody>
          <a:bodyPr wrap="none" rtlCol="0">
            <a:spAutoFit/>
          </a:bodyPr>
          <a:lstStyle/>
          <a:p>
            <a:pPr>
              <a:defRPr/>
            </a:pPr>
            <a:r>
              <a:rPr lang="fr-FR" sz="2400" b="1" dirty="0">
                <a:latin typeface="+mj-lt"/>
                <a:ea typeface="Roboto"/>
              </a:rPr>
              <a:t>Fuzzing</a:t>
            </a:r>
            <a:endParaRPr dirty="0">
              <a:latin typeface="+mj-lt"/>
            </a:endParaRPr>
          </a:p>
        </p:txBody>
      </p:sp>
      <p:pic>
        <p:nvPicPr>
          <p:cNvPr id="13" name="Image 12"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sp>
        <p:nvSpPr>
          <p:cNvPr id="3" name="Google Shape;296;p30">
            <a:extLst>
              <a:ext uri="{FF2B5EF4-FFF2-40B4-BE49-F238E27FC236}">
                <a16:creationId xmlns:a16="http://schemas.microsoft.com/office/drawing/2014/main" id="{BA69EB29-75F4-FC3A-90E1-C18E07BCC8A3}"/>
              </a:ext>
            </a:extLst>
          </p:cNvPr>
          <p:cNvSpPr txBox="1"/>
          <p:nvPr/>
        </p:nvSpPr>
        <p:spPr bwMode="auto">
          <a:xfrm>
            <a:off x="814036" y="940651"/>
            <a:ext cx="7322400" cy="386602"/>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6350" lvl="1">
              <a:buClr>
                <a:schemeClr val="lt2"/>
              </a:buClr>
              <a:buSzPts val="1400"/>
              <a:defRPr/>
            </a:pPr>
            <a:r>
              <a:rPr lang="fr-BE" sz="1600" dirty="0" err="1">
                <a:latin typeface="+mj-lt"/>
              </a:rPr>
              <a:t>What</a:t>
            </a:r>
            <a:r>
              <a:rPr lang="fr-BE" sz="1600" dirty="0">
                <a:latin typeface="+mj-lt"/>
              </a:rPr>
              <a:t> </a:t>
            </a:r>
            <a:r>
              <a:rPr lang="fr-BE" sz="1600" dirty="0" err="1">
                <a:latin typeface="+mj-lt"/>
              </a:rPr>
              <a:t>is</a:t>
            </a:r>
            <a:r>
              <a:rPr lang="fr-BE" sz="1600" dirty="0">
                <a:latin typeface="+mj-lt"/>
              </a:rPr>
              <a:t> </a:t>
            </a:r>
            <a:r>
              <a:rPr lang="fr-BE" sz="1600" dirty="0" err="1">
                <a:latin typeface="+mj-lt"/>
              </a:rPr>
              <a:t>Fuzz</a:t>
            </a:r>
            <a:r>
              <a:rPr lang="fr-BE" sz="1600" dirty="0">
                <a:latin typeface="+mj-lt"/>
              </a:rPr>
              <a:t>?</a:t>
            </a:r>
          </a:p>
          <a:p>
            <a:pPr marL="438150" lvl="3" indent="-342900">
              <a:buClr>
                <a:schemeClr val="lt2"/>
              </a:buClr>
              <a:buSzPts val="1400"/>
              <a:buFont typeface="+mj-lt"/>
              <a:buAutoNum type="arabicPeriod" startAt="2"/>
              <a:defRPr/>
            </a:pPr>
            <a:endParaRPr lang="fr-BE" sz="1600" dirty="0">
              <a:latin typeface="+mj-lt"/>
            </a:endParaRPr>
          </a:p>
          <a:p>
            <a:pPr marL="857250" lvl="2" indent="-317499">
              <a:buClr>
                <a:schemeClr val="lt2"/>
              </a:buClr>
              <a:buSzPts val="1400"/>
              <a:buFont typeface="Viga"/>
              <a:buAutoNum type="arabicPeriod"/>
              <a:defRPr/>
            </a:pPr>
            <a:endParaRPr lang="fr-BE" sz="1600" dirty="0">
              <a:latin typeface="+mj-lt"/>
            </a:endParaRPr>
          </a:p>
          <a:p>
            <a:pPr marL="539751" lvl="1">
              <a:buClr>
                <a:schemeClr val="lt2"/>
              </a:buClr>
              <a:buSzPts val="1400"/>
              <a:defRPr/>
            </a:pPr>
            <a:r>
              <a:rPr lang="fr-BE" sz="1600" dirty="0">
                <a:latin typeface="+mj-lt"/>
              </a:rPr>
              <a:t> </a:t>
            </a:r>
          </a:p>
          <a:p>
            <a:pPr marL="857250" lvl="1" indent="-317499">
              <a:buClr>
                <a:schemeClr val="lt2"/>
              </a:buClr>
              <a:buSzPts val="1400"/>
              <a:buFont typeface="Viga"/>
              <a:buAutoNum type="arabicPeriod"/>
              <a:defRPr/>
            </a:pPr>
            <a:endParaRPr lang="fr-BE" dirty="0">
              <a:latin typeface="+mj-lt"/>
            </a:endParaRPr>
          </a:p>
        </p:txBody>
      </p:sp>
      <p:sp>
        <p:nvSpPr>
          <p:cNvPr id="4" name="Content Placeholder 2">
            <a:extLst>
              <a:ext uri="{FF2B5EF4-FFF2-40B4-BE49-F238E27FC236}">
                <a16:creationId xmlns:a16="http://schemas.microsoft.com/office/drawing/2014/main" id="{0E46D04A-8248-BAAF-AB09-355AF01A5521}"/>
              </a:ext>
            </a:extLst>
          </p:cNvPr>
          <p:cNvSpPr txBox="1">
            <a:spLocks/>
          </p:cNvSpPr>
          <p:nvPr/>
        </p:nvSpPr>
        <p:spPr>
          <a:xfrm>
            <a:off x="818245" y="1464019"/>
            <a:ext cx="7190177" cy="453486"/>
          </a:xfrm>
          <a:prstGeom prst="rect">
            <a:avLst/>
          </a:prstGeom>
        </p:spPr>
        <p:txBody>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Sending random or pseudo-random input to programs or systems and see how they behave (correctly vs incorrectly vs crash).</a:t>
            </a:r>
            <a:endParaRPr lang="LID4096" dirty="0"/>
          </a:p>
        </p:txBody>
      </p:sp>
      <p:grpSp>
        <p:nvGrpSpPr>
          <p:cNvPr id="5" name="Group 14">
            <a:extLst>
              <a:ext uri="{FF2B5EF4-FFF2-40B4-BE49-F238E27FC236}">
                <a16:creationId xmlns:a16="http://schemas.microsoft.com/office/drawing/2014/main" id="{8456CE87-A016-029B-D7E9-162DFF00E14D}"/>
              </a:ext>
            </a:extLst>
          </p:cNvPr>
          <p:cNvGrpSpPr/>
          <p:nvPr/>
        </p:nvGrpSpPr>
        <p:grpSpPr>
          <a:xfrm>
            <a:off x="899592" y="2110009"/>
            <a:ext cx="4554700" cy="2662245"/>
            <a:chOff x="6799099" y="3263543"/>
            <a:chExt cx="4554700" cy="2662245"/>
          </a:xfrm>
        </p:grpSpPr>
        <p:cxnSp>
          <p:nvCxnSpPr>
            <p:cNvPr id="6" name="Connecteur droit 28">
              <a:extLst>
                <a:ext uri="{FF2B5EF4-FFF2-40B4-BE49-F238E27FC236}">
                  <a16:creationId xmlns:a16="http://schemas.microsoft.com/office/drawing/2014/main" id="{DAA3A8C9-C820-C770-4899-1AA4D44AAEA6}"/>
                </a:ext>
              </a:extLst>
            </p:cNvPr>
            <p:cNvCxnSpPr>
              <a:cxnSpLocks/>
            </p:cNvCxnSpPr>
            <p:nvPr/>
          </p:nvCxnSpPr>
          <p:spPr>
            <a:xfrm flipH="1">
              <a:off x="9092094" y="3263543"/>
              <a:ext cx="1" cy="2292618"/>
            </a:xfrm>
            <a:prstGeom prst="line">
              <a:avLst/>
            </a:prstGeom>
            <a:ln w="19050">
              <a:solidFill>
                <a:srgbClr val="696969"/>
              </a:solidFill>
            </a:ln>
          </p:spPr>
          <p:style>
            <a:lnRef idx="1">
              <a:schemeClr val="accent1"/>
            </a:lnRef>
            <a:fillRef idx="0">
              <a:schemeClr val="accent1"/>
            </a:fillRef>
            <a:effectRef idx="0">
              <a:schemeClr val="accent1"/>
            </a:effectRef>
            <a:fontRef idx="minor">
              <a:schemeClr val="tx1"/>
            </a:fontRef>
          </p:style>
        </p:cxnSp>
        <p:cxnSp>
          <p:nvCxnSpPr>
            <p:cNvPr id="7" name="Connecteur droit 30">
              <a:extLst>
                <a:ext uri="{FF2B5EF4-FFF2-40B4-BE49-F238E27FC236}">
                  <a16:creationId xmlns:a16="http://schemas.microsoft.com/office/drawing/2014/main" id="{671404DE-E679-46BF-16F2-838A5A404803}"/>
                </a:ext>
              </a:extLst>
            </p:cNvPr>
            <p:cNvCxnSpPr>
              <a:cxnSpLocks/>
            </p:cNvCxnSpPr>
            <p:nvPr/>
          </p:nvCxnSpPr>
          <p:spPr>
            <a:xfrm>
              <a:off x="9092094" y="3561039"/>
              <a:ext cx="2261705" cy="0"/>
            </a:xfrm>
            <a:prstGeom prst="line">
              <a:avLst/>
            </a:prstGeom>
            <a:ln w="19050">
              <a:solidFill>
                <a:srgbClr val="69696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Connecteur droit 31">
              <a:extLst>
                <a:ext uri="{FF2B5EF4-FFF2-40B4-BE49-F238E27FC236}">
                  <a16:creationId xmlns:a16="http://schemas.microsoft.com/office/drawing/2014/main" id="{B484BFE6-FF99-ADB2-9742-D7A83F6B9C87}"/>
                </a:ext>
              </a:extLst>
            </p:cNvPr>
            <p:cNvCxnSpPr>
              <a:cxnSpLocks/>
            </p:cNvCxnSpPr>
            <p:nvPr/>
          </p:nvCxnSpPr>
          <p:spPr>
            <a:xfrm flipH="1">
              <a:off x="9092094" y="5551846"/>
              <a:ext cx="2257274" cy="3554"/>
            </a:xfrm>
            <a:prstGeom prst="line">
              <a:avLst/>
            </a:prstGeom>
            <a:ln w="19050">
              <a:solidFill>
                <a:srgbClr val="69696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ZoneTexte 34">
              <a:extLst>
                <a:ext uri="{FF2B5EF4-FFF2-40B4-BE49-F238E27FC236}">
                  <a16:creationId xmlns:a16="http://schemas.microsoft.com/office/drawing/2014/main" id="{0E0DDBD6-57E7-DE9B-5A28-1A9AB7C99393}"/>
                </a:ext>
              </a:extLst>
            </p:cNvPr>
            <p:cNvSpPr txBox="1"/>
            <p:nvPr/>
          </p:nvSpPr>
          <p:spPr>
            <a:xfrm>
              <a:off x="9436752" y="5664980"/>
              <a:ext cx="1710574" cy="260808"/>
            </a:xfrm>
            <a:prstGeom prst="rect">
              <a:avLst/>
            </a:prstGeom>
            <a:noFill/>
            <a:ln>
              <a:noFill/>
            </a:ln>
          </p:spPr>
          <p:txBody>
            <a:bodyPr wrap="square" rtlCol="0" anchor="ctr">
              <a:spAutoFit/>
            </a:bodyPr>
            <a:lstStyle/>
            <a:p>
              <a:pPr algn="ctr"/>
              <a:r>
                <a:rPr lang="en-GB" sz="1200" dirty="0">
                  <a:latin typeface="Helvetica" pitchFamily="2" charset="0"/>
                  <a:ea typeface="Verdana" panose="020B0604030504040204" pitchFamily="34" charset="0"/>
                  <a:cs typeface="Verdana" panose="020B0604030504040204" pitchFamily="34" charset="0"/>
                </a:rPr>
                <a:t>Error (« System not responding »)</a:t>
              </a:r>
            </a:p>
          </p:txBody>
        </p:sp>
        <p:sp>
          <p:nvSpPr>
            <p:cNvPr id="11" name="ZoneTexte 72">
              <a:extLst>
                <a:ext uri="{FF2B5EF4-FFF2-40B4-BE49-F238E27FC236}">
                  <a16:creationId xmlns:a16="http://schemas.microsoft.com/office/drawing/2014/main" id="{BA553D5A-3CF6-E42A-CD8C-0579CC3D4FAF}"/>
                </a:ext>
              </a:extLst>
            </p:cNvPr>
            <p:cNvSpPr txBox="1"/>
            <p:nvPr/>
          </p:nvSpPr>
          <p:spPr>
            <a:xfrm>
              <a:off x="9057733" y="3328043"/>
              <a:ext cx="2136106" cy="156485"/>
            </a:xfrm>
            <a:prstGeom prst="rect">
              <a:avLst/>
            </a:prstGeom>
            <a:noFill/>
            <a:ln>
              <a:noFill/>
            </a:ln>
          </p:spPr>
          <p:txBody>
            <a:bodyPr wrap="square" rtlCol="0" anchor="ctr">
              <a:spAutoFit/>
            </a:bodyPr>
            <a:lstStyle/>
            <a:p>
              <a:pPr algn="ctr"/>
              <a:r>
                <a:rPr lang="en-GB" sz="1200" dirty="0">
                  <a:latin typeface="Helvetica" pitchFamily="2" charset="0"/>
                  <a:ea typeface="Verdana" panose="020B0604030504040204" pitchFamily="34" charset="0"/>
                  <a:cs typeface="Verdana" panose="020B0604030504040204" pitchFamily="34" charset="0"/>
                </a:rPr>
                <a:t>« Akezh49iehcç&amp;éç! »§ »</a:t>
              </a:r>
            </a:p>
          </p:txBody>
        </p:sp>
        <p:cxnSp>
          <p:nvCxnSpPr>
            <p:cNvPr id="12" name="Connecteur droit 75">
              <a:extLst>
                <a:ext uri="{FF2B5EF4-FFF2-40B4-BE49-F238E27FC236}">
                  <a16:creationId xmlns:a16="http://schemas.microsoft.com/office/drawing/2014/main" id="{0437B74C-99F4-917E-099A-5F6718FAD3BF}"/>
                </a:ext>
              </a:extLst>
            </p:cNvPr>
            <p:cNvCxnSpPr>
              <a:cxnSpLocks/>
            </p:cNvCxnSpPr>
            <p:nvPr/>
          </p:nvCxnSpPr>
          <p:spPr>
            <a:xfrm flipH="1">
              <a:off x="6821581" y="3264385"/>
              <a:ext cx="1" cy="2292618"/>
            </a:xfrm>
            <a:prstGeom prst="line">
              <a:avLst/>
            </a:prstGeom>
            <a:ln w="19050">
              <a:solidFill>
                <a:srgbClr val="696969"/>
              </a:solidFill>
            </a:ln>
          </p:spPr>
          <p:style>
            <a:lnRef idx="1">
              <a:schemeClr val="accent1"/>
            </a:lnRef>
            <a:fillRef idx="0">
              <a:schemeClr val="accent1"/>
            </a:fillRef>
            <a:effectRef idx="0">
              <a:schemeClr val="accent1"/>
            </a:effectRef>
            <a:fontRef idx="minor">
              <a:schemeClr val="tx1"/>
            </a:fontRef>
          </p:style>
        </p:cxnSp>
        <p:cxnSp>
          <p:nvCxnSpPr>
            <p:cNvPr id="14" name="Connecteur droit 76">
              <a:extLst>
                <a:ext uri="{FF2B5EF4-FFF2-40B4-BE49-F238E27FC236}">
                  <a16:creationId xmlns:a16="http://schemas.microsoft.com/office/drawing/2014/main" id="{323EEC71-B4A0-63D0-AEE5-47D30F522C33}"/>
                </a:ext>
              </a:extLst>
            </p:cNvPr>
            <p:cNvCxnSpPr>
              <a:cxnSpLocks/>
            </p:cNvCxnSpPr>
            <p:nvPr/>
          </p:nvCxnSpPr>
          <p:spPr>
            <a:xfrm>
              <a:off x="6821581" y="3561881"/>
              <a:ext cx="2261705" cy="0"/>
            </a:xfrm>
            <a:prstGeom prst="line">
              <a:avLst/>
            </a:prstGeom>
            <a:ln w="19050">
              <a:solidFill>
                <a:srgbClr val="69696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Connecteur droit 77">
              <a:extLst>
                <a:ext uri="{FF2B5EF4-FFF2-40B4-BE49-F238E27FC236}">
                  <a16:creationId xmlns:a16="http://schemas.microsoft.com/office/drawing/2014/main" id="{035F47E2-453F-1961-AB8C-AEC07B5FF252}"/>
                </a:ext>
              </a:extLst>
            </p:cNvPr>
            <p:cNvCxnSpPr>
              <a:cxnSpLocks/>
            </p:cNvCxnSpPr>
            <p:nvPr/>
          </p:nvCxnSpPr>
          <p:spPr>
            <a:xfrm flipH="1">
              <a:off x="6821581" y="5552688"/>
              <a:ext cx="2257274" cy="3554"/>
            </a:xfrm>
            <a:prstGeom prst="line">
              <a:avLst/>
            </a:prstGeom>
            <a:ln w="19050">
              <a:solidFill>
                <a:srgbClr val="696969"/>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ZoneTexte 78">
              <a:extLst>
                <a:ext uri="{FF2B5EF4-FFF2-40B4-BE49-F238E27FC236}">
                  <a16:creationId xmlns:a16="http://schemas.microsoft.com/office/drawing/2014/main" id="{55216384-82FC-0323-54DD-BC97EA480B3A}"/>
                </a:ext>
              </a:extLst>
            </p:cNvPr>
            <p:cNvSpPr txBox="1"/>
            <p:nvPr/>
          </p:nvSpPr>
          <p:spPr>
            <a:xfrm>
              <a:off x="7055597" y="5664978"/>
              <a:ext cx="1710574" cy="260808"/>
            </a:xfrm>
            <a:prstGeom prst="rect">
              <a:avLst/>
            </a:prstGeom>
            <a:noFill/>
            <a:ln>
              <a:noFill/>
            </a:ln>
          </p:spPr>
          <p:txBody>
            <a:bodyPr wrap="square" rtlCol="0" anchor="ctr">
              <a:spAutoFit/>
            </a:bodyPr>
            <a:lstStyle/>
            <a:p>
              <a:pPr algn="ctr"/>
              <a:r>
                <a:rPr lang="en-GB" sz="1200" dirty="0">
                  <a:latin typeface="Helvetica" pitchFamily="2" charset="0"/>
                  <a:ea typeface="Verdana" panose="020B0604030504040204" pitchFamily="34" charset="0"/>
                  <a:cs typeface="Verdana" panose="020B0604030504040204" pitchFamily="34" charset="0"/>
                </a:rPr>
                <a:t>Error (« System not responding »)</a:t>
              </a:r>
            </a:p>
          </p:txBody>
        </p:sp>
        <p:sp>
          <p:nvSpPr>
            <p:cNvPr id="17" name="ZoneTexte 79">
              <a:extLst>
                <a:ext uri="{FF2B5EF4-FFF2-40B4-BE49-F238E27FC236}">
                  <a16:creationId xmlns:a16="http://schemas.microsoft.com/office/drawing/2014/main" id="{991B35DD-B051-4795-A45B-8060A46A4FD1}"/>
                </a:ext>
              </a:extLst>
            </p:cNvPr>
            <p:cNvSpPr txBox="1"/>
            <p:nvPr/>
          </p:nvSpPr>
          <p:spPr>
            <a:xfrm>
              <a:off x="6799099" y="3340758"/>
              <a:ext cx="2136106" cy="156485"/>
            </a:xfrm>
            <a:prstGeom prst="rect">
              <a:avLst/>
            </a:prstGeom>
            <a:noFill/>
            <a:ln>
              <a:noFill/>
            </a:ln>
          </p:spPr>
          <p:txBody>
            <a:bodyPr wrap="square" rtlCol="0" anchor="ctr">
              <a:spAutoFit/>
            </a:bodyPr>
            <a:lstStyle/>
            <a:p>
              <a:pPr algn="ctr"/>
              <a:r>
                <a:rPr lang="en-GB" sz="1200" dirty="0">
                  <a:latin typeface="Helvetica" pitchFamily="2" charset="0"/>
                  <a:ea typeface="Verdana" panose="020B0604030504040204" pitchFamily="34" charset="0"/>
                  <a:cs typeface="Verdana" panose="020B0604030504040204" pitchFamily="34" charset="0"/>
                </a:rPr>
                <a:t>« Akezh49iehcç&amp;éç! »§ »</a:t>
              </a:r>
            </a:p>
          </p:txBody>
        </p:sp>
      </p:grpSp>
      <p:pic>
        <p:nvPicPr>
          <p:cNvPr id="18" name="Graphic 16" descr="Electric car with solid fill">
            <a:extLst>
              <a:ext uri="{FF2B5EF4-FFF2-40B4-BE49-F238E27FC236}">
                <a16:creationId xmlns:a16="http://schemas.microsoft.com/office/drawing/2014/main" id="{CB9C4062-8FC4-9175-F44D-EE5CAA865E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8400" y="1873794"/>
            <a:ext cx="914400" cy="914400"/>
          </a:xfrm>
          <a:prstGeom prst="rect">
            <a:avLst/>
          </a:prstGeom>
        </p:spPr>
      </p:pic>
      <p:pic>
        <p:nvPicPr>
          <p:cNvPr id="19" name="Graphic 19" descr="Explosion with solid fill">
            <a:extLst>
              <a:ext uri="{FF2B5EF4-FFF2-40B4-BE49-F238E27FC236}">
                <a16:creationId xmlns:a16="http://schemas.microsoft.com/office/drawing/2014/main" id="{C146390E-5DB3-56FE-DE37-A34E3A472D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56805" y="3778372"/>
            <a:ext cx="914400" cy="914400"/>
          </a:xfrm>
          <a:prstGeom prst="rect">
            <a:avLst/>
          </a:prstGeom>
        </p:spPr>
      </p:pic>
    </p:spTree>
    <p:extLst>
      <p:ext uri="{BB962C8B-B14F-4D97-AF65-F5344CB8AC3E}">
        <p14:creationId xmlns:p14="http://schemas.microsoft.com/office/powerpoint/2010/main" val="3925232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oogle Shape;304;p31">
            <a:extLst>
              <a:ext uri="{FF2B5EF4-FFF2-40B4-BE49-F238E27FC236}">
                <a16:creationId xmlns:a16="http://schemas.microsoft.com/office/drawing/2014/main" id="{E54773DF-B5AB-F9C0-6372-EF2844D99595}"/>
              </a:ext>
            </a:extLst>
          </p:cNvPr>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7" name="ZoneTexte 6">
            <a:extLst>
              <a:ext uri="{FF2B5EF4-FFF2-40B4-BE49-F238E27FC236}">
                <a16:creationId xmlns:a16="http://schemas.microsoft.com/office/drawing/2014/main" id="{37265206-CDF4-47A4-DFE0-657DBAF7B9ED}"/>
              </a:ext>
            </a:extLst>
          </p:cNvPr>
          <p:cNvSpPr txBox="1"/>
          <p:nvPr/>
        </p:nvSpPr>
        <p:spPr bwMode="auto">
          <a:xfrm>
            <a:off x="814036" y="415936"/>
            <a:ext cx="1327608" cy="461665"/>
          </a:xfrm>
          <a:prstGeom prst="rect">
            <a:avLst/>
          </a:prstGeom>
          <a:noFill/>
        </p:spPr>
        <p:txBody>
          <a:bodyPr wrap="none" rtlCol="0">
            <a:spAutoFit/>
          </a:bodyPr>
          <a:lstStyle/>
          <a:p>
            <a:pPr>
              <a:defRPr/>
            </a:pPr>
            <a:r>
              <a:rPr lang="fr-FR" sz="2400" b="1" dirty="0">
                <a:latin typeface="+mj-lt"/>
                <a:ea typeface="Roboto"/>
              </a:rPr>
              <a:t>Fuzzing</a:t>
            </a:r>
            <a:endParaRPr dirty="0">
              <a:latin typeface="+mj-lt"/>
            </a:endParaRPr>
          </a:p>
        </p:txBody>
      </p:sp>
      <p:pic>
        <p:nvPicPr>
          <p:cNvPr id="8" name="Image 7" descr="Une image contenant texte&#10;&#10;Description générée automatiquement">
            <a:extLst>
              <a:ext uri="{FF2B5EF4-FFF2-40B4-BE49-F238E27FC236}">
                <a16:creationId xmlns:a16="http://schemas.microsoft.com/office/drawing/2014/main" id="{3B0785CB-3E75-4986-BD6B-7369364DC6B2}"/>
              </a:ext>
            </a:extLst>
          </p:cNvPr>
          <p:cNvPicPr>
            <a:picLocks noChangeAspect="1"/>
          </p:cNvPicPr>
          <p:nvPr/>
        </p:nvPicPr>
        <p:blipFill>
          <a:blip r:embed="rId2"/>
          <a:stretch/>
        </p:blipFill>
        <p:spPr bwMode="auto">
          <a:xfrm>
            <a:off x="8223158" y="132628"/>
            <a:ext cx="596112" cy="461143"/>
          </a:xfrm>
          <a:prstGeom prst="rect">
            <a:avLst/>
          </a:prstGeom>
        </p:spPr>
      </p:pic>
      <p:sp>
        <p:nvSpPr>
          <p:cNvPr id="5" name="ZoneTexte 4">
            <a:extLst>
              <a:ext uri="{FF2B5EF4-FFF2-40B4-BE49-F238E27FC236}">
                <a16:creationId xmlns:a16="http://schemas.microsoft.com/office/drawing/2014/main" id="{59D1443E-C7F5-EC4E-0130-E49FA3B412BB}"/>
              </a:ext>
            </a:extLst>
          </p:cNvPr>
          <p:cNvSpPr txBox="1"/>
          <p:nvPr/>
        </p:nvSpPr>
        <p:spPr>
          <a:xfrm>
            <a:off x="395536" y="877601"/>
            <a:ext cx="8423734" cy="307777"/>
          </a:xfrm>
          <a:prstGeom prst="rect">
            <a:avLst/>
          </a:prstGeom>
          <a:noFill/>
        </p:spPr>
        <p:txBody>
          <a:bodyPr wrap="square" rtlCol="0">
            <a:spAutoFit/>
          </a:bodyPr>
          <a:lstStyle/>
          <a:p>
            <a:r>
              <a:rPr lang="fr-FR" dirty="0" err="1"/>
              <a:t>Let’s</a:t>
            </a:r>
            <a:r>
              <a:rPr lang="fr-FR" dirty="0"/>
              <a:t> do the V2V communication </a:t>
            </a:r>
            <a:r>
              <a:rPr lang="fr-FR" dirty="0" err="1"/>
              <a:t>using</a:t>
            </a:r>
            <a:r>
              <a:rPr lang="fr-FR" dirty="0"/>
              <a:t> Ros Protocol</a:t>
            </a:r>
          </a:p>
        </p:txBody>
      </p:sp>
      <p:sp>
        <p:nvSpPr>
          <p:cNvPr id="10" name="ZoneTexte 9">
            <a:extLst>
              <a:ext uri="{FF2B5EF4-FFF2-40B4-BE49-F238E27FC236}">
                <a16:creationId xmlns:a16="http://schemas.microsoft.com/office/drawing/2014/main" id="{91D58FFD-04E2-5C4B-761B-51E44499510B}"/>
              </a:ext>
            </a:extLst>
          </p:cNvPr>
          <p:cNvSpPr txBox="1"/>
          <p:nvPr/>
        </p:nvSpPr>
        <p:spPr>
          <a:xfrm>
            <a:off x="467544" y="3160761"/>
            <a:ext cx="3960440" cy="1600438"/>
          </a:xfrm>
          <a:prstGeom prst="rect">
            <a:avLst/>
          </a:prstGeom>
          <a:noFill/>
        </p:spPr>
        <p:txBody>
          <a:bodyPr wrap="square" rtlCol="0">
            <a:spAutoFit/>
          </a:bodyPr>
          <a:lstStyle/>
          <a:p>
            <a:r>
              <a:rPr lang="fr-FR" dirty="0"/>
              <a:t>Ros Protocol v1 :</a:t>
            </a:r>
          </a:p>
          <a:p>
            <a:pPr marL="285750" indent="-285750">
              <a:buFont typeface="Arial" panose="020B0604020202020204" pitchFamily="34" charset="0"/>
              <a:buChar char="•"/>
            </a:pPr>
            <a:r>
              <a:rPr lang="fr-FR" dirty="0" err="1"/>
              <a:t>Publish</a:t>
            </a:r>
            <a:r>
              <a:rPr lang="fr-FR" dirty="0"/>
              <a:t>/</a:t>
            </a:r>
            <a:r>
              <a:rPr lang="fr-FR" dirty="0" err="1"/>
              <a:t>Subscribe</a:t>
            </a:r>
            <a:r>
              <a:rPr lang="fr-FR" dirty="0"/>
              <a:t> </a:t>
            </a:r>
            <a:r>
              <a:rPr lang="fr-FR" dirty="0" err="1"/>
              <a:t>mechanism</a:t>
            </a:r>
            <a:r>
              <a:rPr lang="fr-FR" dirty="0"/>
              <a:t> </a:t>
            </a:r>
            <a:r>
              <a:rPr lang="fr-FR" dirty="0" err="1"/>
              <a:t>with</a:t>
            </a:r>
            <a:r>
              <a:rPr lang="fr-FR" dirty="0"/>
              <a:t> topics</a:t>
            </a:r>
          </a:p>
          <a:p>
            <a:pPr marL="285750" indent="-285750">
              <a:buFont typeface="Arial" panose="020B0604020202020204" pitchFamily="34" charset="0"/>
              <a:buChar char="•"/>
            </a:pPr>
            <a:r>
              <a:rPr lang="fr-FR" dirty="0"/>
              <a:t>Use a master to manage communication</a:t>
            </a:r>
          </a:p>
          <a:p>
            <a:pPr marL="285750" indent="-285750">
              <a:buFont typeface="Arial" panose="020B0604020202020204" pitchFamily="34" charset="0"/>
              <a:buChar char="•"/>
            </a:pPr>
            <a:r>
              <a:rPr lang="fr-FR" dirty="0"/>
              <a:t>No </a:t>
            </a:r>
            <a:r>
              <a:rPr lang="fr-FR" dirty="0" err="1"/>
              <a:t>encryption</a:t>
            </a:r>
            <a:endParaRPr lang="fr-FR" dirty="0"/>
          </a:p>
          <a:p>
            <a:pPr marL="285750" indent="-285750">
              <a:buFont typeface="Arial" panose="020B0604020202020204" pitchFamily="34" charset="0"/>
              <a:buChar char="•"/>
            </a:pPr>
            <a:r>
              <a:rPr lang="fr-FR" dirty="0"/>
              <a:t>No </a:t>
            </a:r>
            <a:r>
              <a:rPr lang="fr-FR" dirty="0" err="1"/>
              <a:t>authentication</a:t>
            </a:r>
            <a:endParaRPr lang="fr-FR" dirty="0"/>
          </a:p>
          <a:p>
            <a:pPr marL="285750" indent="-285750">
              <a:buFont typeface="Arial" panose="020B0604020202020204" pitchFamily="34" charset="0"/>
              <a:buChar char="•"/>
            </a:pPr>
            <a:r>
              <a:rPr lang="fr-FR" dirty="0" err="1"/>
              <a:t>Basically</a:t>
            </a:r>
            <a:r>
              <a:rPr lang="fr-FR" dirty="0"/>
              <a:t> No </a:t>
            </a:r>
            <a:r>
              <a:rPr lang="fr-FR" dirty="0" err="1"/>
              <a:t>security</a:t>
            </a:r>
            <a:endParaRPr lang="fr-FR" dirty="0"/>
          </a:p>
          <a:p>
            <a:pPr marL="285750" indent="-285750">
              <a:buFont typeface="Arial" panose="020B0604020202020204" pitchFamily="34" charset="0"/>
              <a:buChar char="•"/>
            </a:pPr>
            <a:endParaRPr lang="fr-FR" dirty="0"/>
          </a:p>
        </p:txBody>
      </p:sp>
      <p:pic>
        <p:nvPicPr>
          <p:cNvPr id="12" name="Image 11">
            <a:extLst>
              <a:ext uri="{FF2B5EF4-FFF2-40B4-BE49-F238E27FC236}">
                <a16:creationId xmlns:a16="http://schemas.microsoft.com/office/drawing/2014/main" id="{35C24F22-B8E8-556E-6959-9F51DC465502}"/>
              </a:ext>
            </a:extLst>
          </p:cNvPr>
          <p:cNvPicPr>
            <a:picLocks noChangeAspect="1"/>
          </p:cNvPicPr>
          <p:nvPr/>
        </p:nvPicPr>
        <p:blipFill>
          <a:blip r:embed="rId3"/>
          <a:stretch>
            <a:fillRect/>
          </a:stretch>
        </p:blipFill>
        <p:spPr>
          <a:xfrm>
            <a:off x="467544" y="1187259"/>
            <a:ext cx="7127590" cy="1983593"/>
          </a:xfrm>
          <a:prstGeom prst="rect">
            <a:avLst/>
          </a:prstGeom>
        </p:spPr>
      </p:pic>
      <p:pic>
        <p:nvPicPr>
          <p:cNvPr id="14" name="Image 13">
            <a:extLst>
              <a:ext uri="{FF2B5EF4-FFF2-40B4-BE49-F238E27FC236}">
                <a16:creationId xmlns:a16="http://schemas.microsoft.com/office/drawing/2014/main" id="{BD2968A5-40CA-4C92-D007-DBDB47BD4988}"/>
              </a:ext>
            </a:extLst>
          </p:cNvPr>
          <p:cNvPicPr>
            <a:picLocks noChangeAspect="1"/>
          </p:cNvPicPr>
          <p:nvPr/>
        </p:nvPicPr>
        <p:blipFill>
          <a:blip r:embed="rId4"/>
          <a:stretch>
            <a:fillRect/>
          </a:stretch>
        </p:blipFill>
        <p:spPr>
          <a:xfrm>
            <a:off x="4283967" y="3215336"/>
            <a:ext cx="4687671" cy="1795535"/>
          </a:xfrm>
          <a:prstGeom prst="rect">
            <a:avLst/>
          </a:prstGeom>
        </p:spPr>
      </p:pic>
    </p:spTree>
    <p:extLst>
      <p:ext uri="{BB962C8B-B14F-4D97-AF65-F5344CB8AC3E}">
        <p14:creationId xmlns:p14="http://schemas.microsoft.com/office/powerpoint/2010/main" val="80845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120820" cy="461665"/>
          </a:xfrm>
          <a:prstGeom prst="rect">
            <a:avLst/>
          </a:prstGeom>
          <a:noFill/>
        </p:spPr>
        <p:txBody>
          <a:bodyPr wrap="none" rtlCol="0">
            <a:spAutoFit/>
          </a:bodyPr>
          <a:lstStyle/>
          <a:p>
            <a:pPr>
              <a:defRPr/>
            </a:pPr>
            <a:r>
              <a:rPr lang="fr-FR" sz="2400" b="1" dirty="0">
                <a:latin typeface="Viga"/>
                <a:ea typeface="Roboto"/>
              </a:rPr>
              <a:t>Fuzzing</a:t>
            </a:r>
            <a:endParaRPr dirty="0"/>
          </a:p>
        </p:txBody>
      </p:sp>
      <p:pic>
        <p:nvPicPr>
          <p:cNvPr id="13" name="Image 12"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sp>
        <p:nvSpPr>
          <p:cNvPr id="3" name="Google Shape;296;p30">
            <a:extLst>
              <a:ext uri="{FF2B5EF4-FFF2-40B4-BE49-F238E27FC236}">
                <a16:creationId xmlns:a16="http://schemas.microsoft.com/office/drawing/2014/main" id="{BA69EB29-75F4-FC3A-90E1-C18E07BCC8A3}"/>
              </a:ext>
            </a:extLst>
          </p:cNvPr>
          <p:cNvSpPr txBox="1"/>
          <p:nvPr/>
        </p:nvSpPr>
        <p:spPr bwMode="auto">
          <a:xfrm>
            <a:off x="814036" y="923770"/>
            <a:ext cx="7322400" cy="3262199"/>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400050" lvl="1" indent="-304800">
              <a:buClr>
                <a:schemeClr val="lt2"/>
              </a:buClr>
              <a:buSzPts val="1400"/>
              <a:buFont typeface="Viga"/>
              <a:buAutoNum type="arabicPeriod"/>
              <a:defRPr/>
            </a:pPr>
            <a:r>
              <a:rPr lang="fr-BE" sz="1600" dirty="0" err="1">
                <a:latin typeface="+mj-lt"/>
              </a:rPr>
              <a:t>Random</a:t>
            </a:r>
            <a:r>
              <a:rPr lang="fr-BE" sz="1600" dirty="0">
                <a:latin typeface="+mj-lt"/>
              </a:rPr>
              <a:t> Fuzzing</a:t>
            </a:r>
          </a:p>
          <a:p>
            <a:pPr marL="685800" lvl="1" indent="-285750">
              <a:buClr>
                <a:schemeClr val="lt2"/>
              </a:buClr>
              <a:buSzPts val="1400"/>
              <a:buFont typeface="Arial" panose="020B0604020202020204" pitchFamily="34" charset="0"/>
              <a:buChar char="•"/>
              <a:defRPr/>
            </a:pPr>
            <a:r>
              <a:rPr lang="fr-BE" dirty="0" err="1">
                <a:latin typeface="+mj-lt"/>
              </a:rPr>
              <a:t>Let’s</a:t>
            </a:r>
            <a:r>
              <a:rPr lang="fr-BE" dirty="0">
                <a:latin typeface="+mj-lt"/>
              </a:rPr>
              <a:t> start by setting up the </a:t>
            </a:r>
            <a:r>
              <a:rPr lang="fr-BE" dirty="0" err="1">
                <a:latin typeface="+mj-lt"/>
              </a:rPr>
              <a:t>exercise</a:t>
            </a:r>
            <a:endParaRPr lang="fr-BE" dirty="0">
              <a:latin typeface="+mj-lt"/>
            </a:endParaRPr>
          </a:p>
          <a:p>
            <a:pPr marL="1117600" lvl="2" indent="-317500">
              <a:buClr>
                <a:schemeClr val="lt2"/>
              </a:buClr>
              <a:buSzPts val="1400"/>
              <a:buFont typeface="Arial" panose="020B0604020202020204" pitchFamily="34" charset="0"/>
              <a:buChar char="•"/>
              <a:defRPr/>
            </a:pPr>
            <a:r>
              <a:rPr lang="fr-BE" dirty="0" err="1">
                <a:latin typeface="+mj-lt"/>
              </a:rPr>
              <a:t>Either</a:t>
            </a:r>
            <a:r>
              <a:rPr lang="fr-BE" dirty="0">
                <a:latin typeface="+mj-lt"/>
              </a:rPr>
              <a:t> start the Ubuntu VM and go to the fuzzing folder on the desktop of the Virtual Machines</a:t>
            </a:r>
          </a:p>
          <a:p>
            <a:pPr marL="1117600" lvl="2" indent="-317500">
              <a:buClr>
                <a:schemeClr val="lt2"/>
              </a:buClr>
              <a:buSzPts val="1400"/>
              <a:buFont typeface="Arial" panose="020B0604020202020204" pitchFamily="34" charset="0"/>
              <a:buChar char="•"/>
              <a:defRPr/>
            </a:pPr>
            <a:r>
              <a:rPr lang="fr-BE" dirty="0">
                <a:latin typeface="+mj-lt"/>
              </a:rPr>
              <a:t>Or clone the git repository :</a:t>
            </a:r>
          </a:p>
          <a:p>
            <a:pPr marL="1117600" lvl="2">
              <a:buClr>
                <a:schemeClr val="lt2"/>
              </a:buClr>
              <a:buSzPts val="1400"/>
              <a:defRPr/>
            </a:pPr>
            <a:r>
              <a:rPr lang="fr-BE" dirty="0">
                <a:latin typeface="+mj-lt"/>
              </a:rPr>
              <a:t> </a:t>
            </a:r>
            <a:r>
              <a:rPr lang="fr-BE" i="1" dirty="0">
                <a:solidFill>
                  <a:srgbClr val="0070C0"/>
                </a:solidFill>
                <a:latin typeface="+mj-lt"/>
              </a:rPr>
              <a:t>git clone https://</a:t>
            </a:r>
            <a:r>
              <a:rPr lang="fr-BE" i="1" dirty="0" err="1">
                <a:solidFill>
                  <a:srgbClr val="0070C0"/>
                </a:solidFill>
                <a:latin typeface="+mj-lt"/>
              </a:rPr>
              <a:t>github.com</a:t>
            </a:r>
            <a:r>
              <a:rPr lang="fr-BE" i="1" dirty="0">
                <a:solidFill>
                  <a:srgbClr val="0070C0"/>
                </a:solidFill>
                <a:latin typeface="+mj-lt"/>
              </a:rPr>
              <a:t>/</a:t>
            </a:r>
            <a:r>
              <a:rPr lang="fr-BE" i="1" dirty="0" err="1">
                <a:solidFill>
                  <a:srgbClr val="0070C0"/>
                </a:solidFill>
                <a:latin typeface="+mj-lt"/>
              </a:rPr>
              <a:t>cetic</a:t>
            </a:r>
            <a:r>
              <a:rPr lang="fr-BE" i="1" dirty="0">
                <a:solidFill>
                  <a:srgbClr val="0070C0"/>
                </a:solidFill>
                <a:latin typeface="+mj-lt"/>
              </a:rPr>
              <a:t>/</a:t>
            </a:r>
            <a:r>
              <a:rPr lang="fr-BE" i="1" dirty="0" err="1">
                <a:solidFill>
                  <a:srgbClr val="0070C0"/>
                </a:solidFill>
                <a:latin typeface="+mj-lt"/>
              </a:rPr>
              <a:t>winterschool-tp.git</a:t>
            </a:r>
            <a:endParaRPr lang="fr-BE" i="1" dirty="0">
              <a:solidFill>
                <a:srgbClr val="0070C0"/>
              </a:solidFill>
              <a:latin typeface="+mj-lt"/>
            </a:endParaRPr>
          </a:p>
          <a:p>
            <a:pPr marL="666750" lvl="1" indent="-317500">
              <a:buClr>
                <a:schemeClr val="lt2"/>
              </a:buClr>
              <a:buSzPts val="1400"/>
              <a:buFont typeface="Arial" panose="020B0604020202020204" pitchFamily="34" charset="0"/>
              <a:buChar char="•"/>
              <a:defRPr/>
            </a:pPr>
            <a:r>
              <a:rPr lang="fr-BE" dirty="0" err="1">
                <a:latin typeface="+mj-lt"/>
              </a:rPr>
              <a:t>Build</a:t>
            </a:r>
            <a:r>
              <a:rPr lang="fr-BE" dirty="0">
                <a:latin typeface="+mj-lt"/>
              </a:rPr>
              <a:t> the setup : </a:t>
            </a:r>
          </a:p>
          <a:p>
            <a:pPr marL="1117600" lvl="2" indent="-317500">
              <a:buClr>
                <a:schemeClr val="lt2"/>
              </a:buClr>
              <a:buSzPts val="1400"/>
              <a:buFont typeface="Arial" panose="020B0604020202020204" pitchFamily="34" charset="0"/>
              <a:buChar char="•"/>
              <a:defRPr/>
            </a:pPr>
            <a:r>
              <a:rPr lang="fr-BE" dirty="0" err="1">
                <a:latin typeface="+mj-lt"/>
              </a:rPr>
              <a:t>Either</a:t>
            </a:r>
            <a:r>
              <a:rPr lang="fr-BE" dirty="0">
                <a:latin typeface="+mj-lt"/>
              </a:rPr>
              <a:t> use the </a:t>
            </a:r>
            <a:r>
              <a:rPr lang="fr-BE" dirty="0" err="1">
                <a:latin typeface="+mj-lt"/>
              </a:rPr>
              <a:t>RebuildTP</a:t>
            </a:r>
            <a:r>
              <a:rPr lang="fr-BE" dirty="0">
                <a:latin typeface="+mj-lt"/>
              </a:rPr>
              <a:t> Script </a:t>
            </a:r>
            <a:r>
              <a:rPr lang="fr-BE" dirty="0" err="1">
                <a:latin typeface="+mj-lt"/>
              </a:rPr>
              <a:t>then</a:t>
            </a:r>
            <a:r>
              <a:rPr lang="fr-BE" dirty="0">
                <a:latin typeface="+mj-lt"/>
              </a:rPr>
              <a:t> </a:t>
            </a:r>
            <a:r>
              <a:rPr lang="fr-BE" dirty="0" err="1">
                <a:latin typeface="+mj-lt"/>
              </a:rPr>
              <a:t>StartTP</a:t>
            </a:r>
            <a:r>
              <a:rPr lang="fr-BE" dirty="0">
                <a:latin typeface="+mj-lt"/>
              </a:rPr>
              <a:t> script in the VM (launch in a command line or Right-Click run as a program)</a:t>
            </a:r>
          </a:p>
          <a:p>
            <a:pPr marL="1117600" lvl="2" indent="-317500">
              <a:buClr>
                <a:schemeClr val="lt2"/>
              </a:buClr>
              <a:buSzPts val="1400"/>
              <a:buFont typeface="Arial" panose="020B0604020202020204" pitchFamily="34" charset="0"/>
              <a:buChar char="•"/>
              <a:defRPr/>
            </a:pPr>
            <a:r>
              <a:rPr lang="fr-BE" dirty="0">
                <a:latin typeface="+mj-lt"/>
              </a:rPr>
              <a:t>Or use the </a:t>
            </a:r>
            <a:r>
              <a:rPr lang="fr-BE" dirty="0" err="1">
                <a:latin typeface="+mj-lt"/>
              </a:rPr>
              <a:t>launchTP</a:t>
            </a:r>
            <a:r>
              <a:rPr lang="fr-BE" dirty="0">
                <a:latin typeface="+mj-lt"/>
              </a:rPr>
              <a:t> scripts in the </a:t>
            </a:r>
            <a:r>
              <a:rPr lang="fr-BE" dirty="0" err="1">
                <a:latin typeface="+mj-lt"/>
              </a:rPr>
              <a:t>cloned</a:t>
            </a:r>
            <a:r>
              <a:rPr lang="fr-BE" dirty="0">
                <a:latin typeface="+mj-lt"/>
              </a:rPr>
              <a:t> repository </a:t>
            </a:r>
          </a:p>
          <a:p>
            <a:pPr marL="438150" lvl="3" indent="-342900">
              <a:buClr>
                <a:schemeClr val="lt2"/>
              </a:buClr>
              <a:buSzPts val="1400"/>
              <a:buFont typeface="+mj-lt"/>
              <a:buAutoNum type="arabicPeriod" startAt="2"/>
              <a:defRPr/>
            </a:pPr>
            <a:endParaRPr lang="fr-BE" sz="1600" dirty="0">
              <a:latin typeface="+mj-lt"/>
            </a:endParaRPr>
          </a:p>
          <a:p>
            <a:pPr marL="857250" lvl="2" indent="-317499">
              <a:buClr>
                <a:schemeClr val="lt2"/>
              </a:buClr>
              <a:buSzPts val="1400"/>
              <a:buFont typeface="Viga"/>
              <a:buAutoNum type="arabicPeriod"/>
              <a:defRPr/>
            </a:pPr>
            <a:endParaRPr lang="fr-BE" sz="1600" dirty="0">
              <a:latin typeface="+mj-lt"/>
            </a:endParaRPr>
          </a:p>
          <a:p>
            <a:pPr marL="539751" lvl="1">
              <a:buClr>
                <a:schemeClr val="lt2"/>
              </a:buClr>
              <a:buSzPts val="1400"/>
              <a:defRPr/>
            </a:pPr>
            <a:r>
              <a:rPr lang="fr-BE" sz="1600" dirty="0">
                <a:latin typeface="+mj-lt"/>
              </a:rPr>
              <a:t> </a:t>
            </a:r>
          </a:p>
          <a:p>
            <a:pPr marL="857250" lvl="1" indent="-317499">
              <a:buClr>
                <a:schemeClr val="lt2"/>
              </a:buClr>
              <a:buSzPts val="1400"/>
              <a:buFont typeface="Viga"/>
              <a:buAutoNum type="arabicPeriod"/>
              <a:defRPr/>
            </a:pPr>
            <a:endParaRPr lang="fr-BE" dirty="0">
              <a:latin typeface="+mj-lt"/>
            </a:endParaRPr>
          </a:p>
        </p:txBody>
      </p:sp>
      <p:pic>
        <p:nvPicPr>
          <p:cNvPr id="5" name="Image 4">
            <a:extLst>
              <a:ext uri="{FF2B5EF4-FFF2-40B4-BE49-F238E27FC236}">
                <a16:creationId xmlns:a16="http://schemas.microsoft.com/office/drawing/2014/main" id="{FEF20FA6-56E9-F522-22AC-A41605A86304}"/>
              </a:ext>
            </a:extLst>
          </p:cNvPr>
          <p:cNvPicPr>
            <a:picLocks noChangeAspect="1"/>
          </p:cNvPicPr>
          <p:nvPr/>
        </p:nvPicPr>
        <p:blipFill>
          <a:blip r:embed="rId3"/>
          <a:stretch>
            <a:fillRect/>
          </a:stretch>
        </p:blipFill>
        <p:spPr>
          <a:xfrm>
            <a:off x="4047241" y="3219828"/>
            <a:ext cx="4787175" cy="1722622"/>
          </a:xfrm>
          <a:prstGeom prst="rect">
            <a:avLst/>
          </a:prstGeom>
        </p:spPr>
      </p:pic>
      <p:sp>
        <p:nvSpPr>
          <p:cNvPr id="6" name="ZoneTexte 5">
            <a:extLst>
              <a:ext uri="{FF2B5EF4-FFF2-40B4-BE49-F238E27FC236}">
                <a16:creationId xmlns:a16="http://schemas.microsoft.com/office/drawing/2014/main" id="{76117BF6-23B2-AB1B-93A5-65CC6760D6A8}"/>
              </a:ext>
            </a:extLst>
          </p:cNvPr>
          <p:cNvSpPr txBox="1"/>
          <p:nvPr/>
        </p:nvSpPr>
        <p:spPr>
          <a:xfrm>
            <a:off x="395536" y="4232138"/>
            <a:ext cx="2448272" cy="738664"/>
          </a:xfrm>
          <a:prstGeom prst="rect">
            <a:avLst/>
          </a:prstGeom>
          <a:noFill/>
        </p:spPr>
        <p:txBody>
          <a:bodyPr wrap="square" rtlCol="0">
            <a:spAutoFit/>
          </a:bodyPr>
          <a:lstStyle/>
          <a:p>
            <a:r>
              <a:rPr lang="fr-FR" i="1" dirty="0" err="1">
                <a:solidFill>
                  <a:schemeClr val="bg2"/>
                </a:solidFill>
              </a:rPr>
              <a:t>Exercise</a:t>
            </a:r>
            <a:r>
              <a:rPr lang="fr-FR" i="1" dirty="0">
                <a:solidFill>
                  <a:schemeClr val="bg2"/>
                </a:solidFill>
              </a:rPr>
              <a:t> </a:t>
            </a:r>
            <a:r>
              <a:rPr lang="fr-FR" i="1" dirty="0" err="1">
                <a:solidFill>
                  <a:schemeClr val="bg2"/>
                </a:solidFill>
              </a:rPr>
              <a:t>Password</a:t>
            </a:r>
            <a:r>
              <a:rPr lang="fr-FR" i="1" dirty="0">
                <a:solidFill>
                  <a:schemeClr val="bg2"/>
                </a:solidFill>
              </a:rPr>
              <a:t> : </a:t>
            </a:r>
            <a:r>
              <a:rPr lang="fr-BE" sz="1400" i="1" dirty="0">
                <a:solidFill>
                  <a:schemeClr val="bg2"/>
                </a:solidFill>
                <a:latin typeface="DM Sans"/>
              </a:rPr>
              <a:t>WS_pwd2022</a:t>
            </a:r>
          </a:p>
          <a:p>
            <a:endParaRPr lang="fr-FR" dirty="0">
              <a:solidFill>
                <a:schemeClr val="bg2"/>
              </a:solidFill>
            </a:endParaRPr>
          </a:p>
        </p:txBody>
      </p:sp>
    </p:spTree>
    <p:extLst>
      <p:ext uri="{BB962C8B-B14F-4D97-AF65-F5344CB8AC3E}">
        <p14:creationId xmlns:p14="http://schemas.microsoft.com/office/powerpoint/2010/main" val="2001665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327608" cy="461665"/>
          </a:xfrm>
          <a:prstGeom prst="rect">
            <a:avLst/>
          </a:prstGeom>
          <a:noFill/>
        </p:spPr>
        <p:txBody>
          <a:bodyPr wrap="none" rtlCol="0">
            <a:spAutoFit/>
          </a:bodyPr>
          <a:lstStyle/>
          <a:p>
            <a:pPr>
              <a:defRPr/>
            </a:pPr>
            <a:r>
              <a:rPr lang="fr-FR" sz="2400" b="1" dirty="0">
                <a:latin typeface="+mj-lt"/>
                <a:ea typeface="Roboto"/>
              </a:rPr>
              <a:t>Fuzzing</a:t>
            </a:r>
            <a:endParaRPr dirty="0">
              <a:latin typeface="+mj-lt"/>
            </a:endParaRPr>
          </a:p>
        </p:txBody>
      </p:sp>
      <p:pic>
        <p:nvPicPr>
          <p:cNvPr id="13" name="Image 12"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sp>
        <p:nvSpPr>
          <p:cNvPr id="3" name="Google Shape;296;p30">
            <a:extLst>
              <a:ext uri="{FF2B5EF4-FFF2-40B4-BE49-F238E27FC236}">
                <a16:creationId xmlns:a16="http://schemas.microsoft.com/office/drawing/2014/main" id="{BA69EB29-75F4-FC3A-90E1-C18E07BCC8A3}"/>
              </a:ext>
            </a:extLst>
          </p:cNvPr>
          <p:cNvSpPr txBox="1"/>
          <p:nvPr/>
        </p:nvSpPr>
        <p:spPr bwMode="auto">
          <a:xfrm>
            <a:off x="814036" y="923770"/>
            <a:ext cx="7322400" cy="3448173"/>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400050" lvl="1" indent="-304800">
              <a:buClr>
                <a:schemeClr val="lt2"/>
              </a:buClr>
              <a:buSzPts val="1400"/>
              <a:buFont typeface="Viga"/>
              <a:buAutoNum type="arabicPeriod"/>
              <a:defRPr/>
            </a:pPr>
            <a:r>
              <a:rPr lang="fr-BE" sz="1600" dirty="0" err="1">
                <a:latin typeface="+mj-lt"/>
              </a:rPr>
              <a:t>Let’s</a:t>
            </a:r>
            <a:r>
              <a:rPr lang="fr-BE" sz="1600" dirty="0">
                <a:latin typeface="+mj-lt"/>
              </a:rPr>
              <a:t> </a:t>
            </a:r>
            <a:r>
              <a:rPr lang="fr-BE" sz="1600" dirty="0" err="1">
                <a:latin typeface="+mj-lt"/>
              </a:rPr>
              <a:t>verify</a:t>
            </a:r>
            <a:r>
              <a:rPr lang="fr-BE" sz="1600" dirty="0">
                <a:latin typeface="+mj-lt"/>
              </a:rPr>
              <a:t> the setup :</a:t>
            </a:r>
          </a:p>
          <a:p>
            <a:pPr marL="714375" lvl="2" indent="-311150">
              <a:buClr>
                <a:schemeClr val="lt2"/>
              </a:buClr>
              <a:buSzPts val="1400"/>
              <a:buFont typeface="Arial" panose="020B0604020202020204" pitchFamily="34" charset="0"/>
              <a:buChar char="•"/>
              <a:defRPr/>
            </a:pPr>
            <a:r>
              <a:rPr lang="fr-BE" sz="1600" dirty="0" err="1">
                <a:latin typeface="+mj-lt"/>
              </a:rPr>
              <a:t>Either</a:t>
            </a:r>
            <a:r>
              <a:rPr lang="fr-BE" sz="1600" dirty="0">
                <a:latin typeface="+mj-lt"/>
              </a:rPr>
              <a:t> use the </a:t>
            </a:r>
            <a:r>
              <a:rPr lang="fr-BE" sz="1600" dirty="0" err="1">
                <a:latin typeface="+mj-lt"/>
              </a:rPr>
              <a:t>Verify</a:t>
            </a:r>
            <a:r>
              <a:rPr lang="fr-BE" sz="1600" dirty="0">
                <a:latin typeface="+mj-lt"/>
              </a:rPr>
              <a:t> script in the VM </a:t>
            </a:r>
          </a:p>
          <a:p>
            <a:pPr marL="714375" lvl="2" indent="-311150">
              <a:buClr>
                <a:schemeClr val="lt2"/>
              </a:buClr>
              <a:buSzPts val="1400"/>
              <a:buFont typeface="Arial" panose="020B0604020202020204" pitchFamily="34" charset="0"/>
              <a:buChar char="•"/>
              <a:defRPr/>
            </a:pPr>
            <a:r>
              <a:rPr lang="fr-BE" sz="1600" dirty="0">
                <a:latin typeface="+mj-lt"/>
              </a:rPr>
              <a:t>Or use </a:t>
            </a:r>
            <a:r>
              <a:rPr lang="fr-BE" sz="1600" dirty="0" err="1">
                <a:latin typeface="+mj-lt"/>
              </a:rPr>
              <a:t>tail</a:t>
            </a:r>
            <a:r>
              <a:rPr lang="fr-BE" sz="1600" dirty="0">
                <a:latin typeface="+mj-lt"/>
              </a:rPr>
              <a:t> to </a:t>
            </a:r>
            <a:r>
              <a:rPr lang="fr-BE" sz="1600" dirty="0" err="1">
                <a:latin typeface="+mj-lt"/>
              </a:rPr>
              <a:t>see</a:t>
            </a:r>
            <a:r>
              <a:rPr lang="fr-BE" sz="1600" dirty="0">
                <a:latin typeface="+mj-lt"/>
              </a:rPr>
              <a:t> if the logs are </a:t>
            </a:r>
            <a:r>
              <a:rPr lang="fr-BE" sz="1600" dirty="0" err="1">
                <a:latin typeface="+mj-lt"/>
              </a:rPr>
              <a:t>updated</a:t>
            </a:r>
            <a:r>
              <a:rPr lang="fr-BE" sz="1600" dirty="0">
                <a:latin typeface="+mj-lt"/>
              </a:rPr>
              <a:t> : </a:t>
            </a:r>
          </a:p>
          <a:p>
            <a:pPr marL="714375" lvl="2">
              <a:buClr>
                <a:schemeClr val="lt2"/>
              </a:buClr>
              <a:buSzPts val="1400"/>
              <a:defRPr/>
            </a:pPr>
            <a:r>
              <a:rPr lang="fr-BE" sz="1600" i="1" dirty="0" err="1">
                <a:solidFill>
                  <a:srgbClr val="0070C0"/>
                </a:solidFill>
                <a:latin typeface="+mj-lt"/>
              </a:rPr>
              <a:t>tail</a:t>
            </a:r>
            <a:r>
              <a:rPr lang="fr-BE" sz="1600" i="1" dirty="0">
                <a:solidFill>
                  <a:srgbClr val="0070C0"/>
                </a:solidFill>
                <a:latin typeface="+mj-lt"/>
              </a:rPr>
              <a:t> –f /var/log/ros/</a:t>
            </a:r>
            <a:r>
              <a:rPr lang="fr-BE" sz="1600" i="1" dirty="0" err="1">
                <a:solidFill>
                  <a:srgbClr val="0070C0"/>
                </a:solidFill>
                <a:latin typeface="+mj-lt"/>
              </a:rPr>
              <a:t>test.log</a:t>
            </a:r>
            <a:endParaRPr lang="fr-BE" sz="1600" i="1" dirty="0">
              <a:solidFill>
                <a:srgbClr val="0070C0"/>
              </a:solidFill>
              <a:latin typeface="+mj-lt"/>
            </a:endParaRPr>
          </a:p>
          <a:p>
            <a:pPr marL="714375" lvl="2" indent="-277813">
              <a:buClr>
                <a:schemeClr val="lt2"/>
              </a:buClr>
              <a:buSzPts val="1400"/>
              <a:buFont typeface="Arial" panose="020B0604020202020204" pitchFamily="34" charset="0"/>
              <a:buChar char="•"/>
              <a:defRPr/>
            </a:pPr>
            <a:r>
              <a:rPr lang="fr-BE" sz="1600" dirty="0">
                <a:solidFill>
                  <a:schemeClr val="tx1"/>
                </a:solidFill>
                <a:latin typeface="+mj-lt"/>
              </a:rPr>
              <a:t>You </a:t>
            </a:r>
            <a:r>
              <a:rPr lang="fr-BE" sz="1600" dirty="0" err="1">
                <a:solidFill>
                  <a:schemeClr val="tx1"/>
                </a:solidFill>
                <a:latin typeface="+mj-lt"/>
              </a:rPr>
              <a:t>should</a:t>
            </a:r>
            <a:r>
              <a:rPr lang="fr-BE" sz="1600" dirty="0">
                <a:solidFill>
                  <a:schemeClr val="tx1"/>
                </a:solidFill>
                <a:latin typeface="+mj-lt"/>
              </a:rPr>
              <a:t> </a:t>
            </a:r>
            <a:r>
              <a:rPr lang="fr-BE" sz="1600" dirty="0" err="1">
                <a:solidFill>
                  <a:schemeClr val="tx1"/>
                </a:solidFill>
                <a:latin typeface="+mj-lt"/>
              </a:rPr>
              <a:t>also</a:t>
            </a:r>
            <a:r>
              <a:rPr lang="fr-BE" sz="1600" dirty="0">
                <a:solidFill>
                  <a:schemeClr val="tx1"/>
                </a:solidFill>
                <a:latin typeface="+mj-lt"/>
              </a:rPr>
              <a:t> </a:t>
            </a:r>
            <a:r>
              <a:rPr lang="fr-BE" sz="1600" dirty="0" err="1">
                <a:solidFill>
                  <a:schemeClr val="tx1"/>
                </a:solidFill>
                <a:latin typeface="+mj-lt"/>
              </a:rPr>
              <a:t>be</a:t>
            </a:r>
            <a:r>
              <a:rPr lang="fr-BE" sz="1600" dirty="0">
                <a:solidFill>
                  <a:schemeClr val="tx1"/>
                </a:solidFill>
                <a:latin typeface="+mj-lt"/>
              </a:rPr>
              <a:t> able to </a:t>
            </a:r>
            <a:r>
              <a:rPr lang="fr-BE" sz="1600" dirty="0" err="1">
                <a:solidFill>
                  <a:schemeClr val="tx1"/>
                </a:solidFill>
                <a:latin typeface="+mj-lt"/>
              </a:rPr>
              <a:t>connect</a:t>
            </a:r>
            <a:r>
              <a:rPr lang="fr-BE" sz="1600" dirty="0">
                <a:solidFill>
                  <a:schemeClr val="tx1"/>
                </a:solidFill>
                <a:latin typeface="+mj-lt"/>
              </a:rPr>
              <a:t> to the </a:t>
            </a:r>
            <a:r>
              <a:rPr lang="fr-BE" sz="1600" dirty="0" err="1">
                <a:solidFill>
                  <a:schemeClr val="tx1"/>
                </a:solidFill>
                <a:latin typeface="+mj-lt"/>
              </a:rPr>
              <a:t>fuzzer</a:t>
            </a:r>
            <a:r>
              <a:rPr lang="fr-BE" sz="1600" dirty="0">
                <a:solidFill>
                  <a:schemeClr val="tx1"/>
                </a:solidFill>
                <a:latin typeface="+mj-lt"/>
              </a:rPr>
              <a:t> container </a:t>
            </a:r>
            <a:r>
              <a:rPr lang="fr-BE" sz="1600" dirty="0" err="1">
                <a:solidFill>
                  <a:schemeClr val="tx1"/>
                </a:solidFill>
                <a:latin typeface="+mj-lt"/>
              </a:rPr>
              <a:t>now</a:t>
            </a:r>
            <a:r>
              <a:rPr lang="fr-BE" sz="1600" dirty="0">
                <a:solidFill>
                  <a:schemeClr val="tx1"/>
                </a:solidFill>
                <a:latin typeface="+mj-lt"/>
              </a:rPr>
              <a:t> :</a:t>
            </a:r>
          </a:p>
          <a:p>
            <a:pPr marL="714375" lvl="2">
              <a:buClr>
                <a:schemeClr val="lt2"/>
              </a:buClr>
              <a:buSzPts val="1400"/>
              <a:defRPr/>
            </a:pPr>
            <a:r>
              <a:rPr lang="fr-BE" sz="1600" i="1" dirty="0">
                <a:solidFill>
                  <a:schemeClr val="tx1"/>
                </a:solidFill>
                <a:latin typeface="+mj-lt"/>
              </a:rPr>
              <a:t>Use the </a:t>
            </a:r>
            <a:r>
              <a:rPr lang="fr-BE" sz="1600" i="1" dirty="0" err="1">
                <a:solidFill>
                  <a:schemeClr val="tx1"/>
                </a:solidFill>
                <a:latin typeface="+mj-lt"/>
              </a:rPr>
              <a:t>Connect</a:t>
            </a:r>
            <a:r>
              <a:rPr lang="fr-BE" sz="1600" i="1" dirty="0">
                <a:solidFill>
                  <a:schemeClr val="tx1"/>
                </a:solidFill>
                <a:latin typeface="+mj-lt"/>
              </a:rPr>
              <a:t> script in the VM or</a:t>
            </a:r>
          </a:p>
          <a:p>
            <a:pPr marL="714375" lvl="2">
              <a:buClr>
                <a:schemeClr val="lt2"/>
              </a:buClr>
              <a:buSzPts val="1400"/>
              <a:defRPr/>
            </a:pPr>
            <a:r>
              <a:rPr lang="fr-BE" sz="1600" i="1" dirty="0" err="1">
                <a:solidFill>
                  <a:srgbClr val="0070C0"/>
                </a:solidFill>
                <a:latin typeface="+mj-lt"/>
              </a:rPr>
              <a:t>ssh</a:t>
            </a:r>
            <a:r>
              <a:rPr lang="fr-BE" sz="1600" i="1" dirty="0">
                <a:solidFill>
                  <a:srgbClr val="0070C0"/>
                </a:solidFill>
                <a:latin typeface="+mj-lt"/>
              </a:rPr>
              <a:t> –p 11322 </a:t>
            </a:r>
            <a:r>
              <a:rPr lang="fr-BE" sz="1600" i="1" dirty="0" err="1">
                <a:solidFill>
                  <a:srgbClr val="0070C0"/>
                </a:solidFill>
                <a:latin typeface="+mj-lt"/>
              </a:rPr>
              <a:t>ws@localhost</a:t>
            </a:r>
            <a:r>
              <a:rPr lang="fr-BE" sz="1600" i="1" dirty="0">
                <a:solidFill>
                  <a:srgbClr val="0070C0"/>
                </a:solidFill>
                <a:latin typeface="+mj-lt"/>
              </a:rPr>
              <a:t> </a:t>
            </a:r>
          </a:p>
          <a:p>
            <a:pPr marL="400050" lvl="1" indent="-304800">
              <a:buClr>
                <a:schemeClr val="lt2"/>
              </a:buClr>
              <a:buSzPts val="1400"/>
              <a:buFont typeface="Viga"/>
              <a:buAutoNum type="arabicPeriod"/>
              <a:defRPr/>
            </a:pPr>
            <a:r>
              <a:rPr lang="fr-BE" sz="1600" dirty="0" err="1">
                <a:latin typeface="+mj-lt"/>
              </a:rPr>
              <a:t>Let’s</a:t>
            </a:r>
            <a:r>
              <a:rPr lang="fr-BE" sz="1600" dirty="0">
                <a:latin typeface="+mj-lt"/>
              </a:rPr>
              <a:t> </a:t>
            </a:r>
            <a:r>
              <a:rPr lang="fr-BE" sz="1600" dirty="0" err="1">
                <a:latin typeface="+mj-lt"/>
              </a:rPr>
              <a:t>Fuzz</a:t>
            </a:r>
            <a:endParaRPr lang="fr-BE" sz="1600" dirty="0">
              <a:latin typeface="+mj-lt"/>
            </a:endParaRPr>
          </a:p>
          <a:p>
            <a:pPr marL="688975" lvl="1" indent="-285750">
              <a:buFont typeface="Arial" panose="020B0604020202020204" pitchFamily="34" charset="0"/>
              <a:buChar char="•"/>
            </a:pPr>
            <a:r>
              <a:rPr lang="en-US" dirty="0">
                <a:latin typeface="+mj-lt"/>
              </a:rPr>
              <a:t>The </a:t>
            </a:r>
            <a:r>
              <a:rPr lang="en-US" dirty="0" err="1">
                <a:latin typeface="+mj-lt"/>
              </a:rPr>
              <a:t>fuzzer</a:t>
            </a:r>
            <a:r>
              <a:rPr lang="en-US" dirty="0">
                <a:latin typeface="+mj-lt"/>
              </a:rPr>
              <a:t> that was created for the exercises fuzzes the ROS protocol and is called “Rachel”</a:t>
            </a:r>
          </a:p>
          <a:p>
            <a:pPr marL="688975" lvl="1" indent="-285750">
              <a:buFont typeface="Arial" panose="020B0604020202020204" pitchFamily="34" charset="0"/>
              <a:buChar char="•"/>
            </a:pPr>
            <a:r>
              <a:rPr lang="en-US" dirty="0">
                <a:latin typeface="+mj-lt"/>
              </a:rPr>
              <a:t>To fuzz using random inputs we can use the following call:</a:t>
            </a:r>
          </a:p>
          <a:p>
            <a:pPr marL="666750" lvl="1"/>
            <a:r>
              <a:rPr lang="en-US" i="1" dirty="0">
                <a:solidFill>
                  <a:srgbClr val="0070C0"/>
                </a:solidFill>
                <a:latin typeface="+mj-lt"/>
              </a:rPr>
              <a:t>python3.9 </a:t>
            </a:r>
            <a:r>
              <a:rPr lang="en-US" i="1" dirty="0" err="1">
                <a:solidFill>
                  <a:srgbClr val="0070C0"/>
                </a:solidFill>
                <a:latin typeface="+mj-lt"/>
              </a:rPr>
              <a:t>rachel.py</a:t>
            </a:r>
            <a:r>
              <a:rPr lang="en-US" i="1" dirty="0">
                <a:solidFill>
                  <a:srgbClr val="0070C0"/>
                </a:solidFill>
                <a:latin typeface="+mj-lt"/>
              </a:rPr>
              <a:t> –t sender –r 1 –a</a:t>
            </a:r>
          </a:p>
          <a:p>
            <a:pPr marL="688975" lvl="1" indent="-285750">
              <a:buFont typeface="Arial" panose="020B0604020202020204" pitchFamily="34" charset="0"/>
              <a:buChar char="•"/>
            </a:pPr>
            <a:r>
              <a:rPr lang="en-US" dirty="0">
                <a:latin typeface="+mj-lt"/>
              </a:rPr>
              <a:t>What result do you see?</a:t>
            </a:r>
          </a:p>
          <a:p>
            <a:pPr marL="688975" lvl="1" indent="-285750">
              <a:buFont typeface="Arial" panose="020B0604020202020204" pitchFamily="34" charset="0"/>
              <a:buChar char="•"/>
            </a:pPr>
            <a:r>
              <a:rPr lang="en-US" dirty="0">
                <a:latin typeface="+mj-lt"/>
              </a:rPr>
              <a:t>Try to see the logs of the receiver : </a:t>
            </a:r>
            <a:r>
              <a:rPr lang="en-US" i="1" dirty="0">
                <a:solidFill>
                  <a:srgbClr val="0070C0"/>
                </a:solidFill>
                <a:latin typeface="+mj-lt"/>
              </a:rPr>
              <a:t>docker logs ﻿winterschool-tp_receiver_1</a:t>
            </a:r>
            <a:endParaRPr lang="fr-BE" i="1" dirty="0">
              <a:solidFill>
                <a:srgbClr val="0070C0"/>
              </a:solidFill>
              <a:latin typeface="+mj-lt"/>
            </a:endParaRPr>
          </a:p>
          <a:p>
            <a:pPr marL="438150" lvl="3" indent="-342900">
              <a:buClr>
                <a:schemeClr val="lt2"/>
              </a:buClr>
              <a:buSzPts val="1400"/>
              <a:buFont typeface="+mj-lt"/>
              <a:buAutoNum type="arabicPeriod" startAt="2"/>
              <a:defRPr/>
            </a:pPr>
            <a:endParaRPr lang="fr-BE" sz="1600" dirty="0">
              <a:latin typeface="+mj-lt"/>
            </a:endParaRPr>
          </a:p>
          <a:p>
            <a:pPr marL="857250" lvl="2" indent="-317499">
              <a:buClr>
                <a:schemeClr val="lt2"/>
              </a:buClr>
              <a:buSzPts val="1400"/>
              <a:buFont typeface="Viga"/>
              <a:buAutoNum type="arabicPeriod"/>
              <a:defRPr/>
            </a:pPr>
            <a:endParaRPr lang="fr-BE" sz="1600" dirty="0">
              <a:latin typeface="+mj-lt"/>
            </a:endParaRPr>
          </a:p>
          <a:p>
            <a:pPr marL="539751" lvl="1">
              <a:buClr>
                <a:schemeClr val="lt2"/>
              </a:buClr>
              <a:buSzPts val="1400"/>
              <a:defRPr/>
            </a:pPr>
            <a:r>
              <a:rPr lang="fr-BE" sz="1600" dirty="0">
                <a:latin typeface="+mj-lt"/>
              </a:rPr>
              <a:t> </a:t>
            </a:r>
          </a:p>
          <a:p>
            <a:pPr marL="857250" lvl="1" indent="-317499">
              <a:buClr>
                <a:schemeClr val="lt2"/>
              </a:buClr>
              <a:buSzPts val="1400"/>
              <a:buFont typeface="Viga"/>
              <a:buAutoNum type="arabicPeriod"/>
              <a:defRPr/>
            </a:pPr>
            <a:endParaRPr lang="fr-BE" dirty="0">
              <a:latin typeface="+mj-lt"/>
            </a:endParaRPr>
          </a:p>
        </p:txBody>
      </p:sp>
      <p:sp>
        <p:nvSpPr>
          <p:cNvPr id="6" name="ZoneTexte 5">
            <a:extLst>
              <a:ext uri="{FF2B5EF4-FFF2-40B4-BE49-F238E27FC236}">
                <a16:creationId xmlns:a16="http://schemas.microsoft.com/office/drawing/2014/main" id="{70C4EC1B-C3E9-731D-53E2-5A826355E60F}"/>
              </a:ext>
            </a:extLst>
          </p:cNvPr>
          <p:cNvSpPr txBox="1"/>
          <p:nvPr/>
        </p:nvSpPr>
        <p:spPr bwMode="auto">
          <a:xfrm>
            <a:off x="395536" y="4461880"/>
            <a:ext cx="2448272" cy="523220"/>
          </a:xfrm>
          <a:prstGeom prst="rect">
            <a:avLst/>
          </a:prstGeom>
          <a:noFill/>
        </p:spPr>
        <p:txBody>
          <a:bodyPr wrap="square" rtlCol="0">
            <a:spAutoFit/>
          </a:bodyPr>
          <a:lstStyle/>
          <a:p>
            <a:r>
              <a:rPr lang="fr-FR" i="1" dirty="0" err="1">
                <a:solidFill>
                  <a:schemeClr val="bg2"/>
                </a:solidFill>
              </a:rPr>
              <a:t>Exercise</a:t>
            </a:r>
            <a:r>
              <a:rPr lang="fr-FR" i="1" dirty="0">
                <a:solidFill>
                  <a:schemeClr val="bg2"/>
                </a:solidFill>
              </a:rPr>
              <a:t> </a:t>
            </a:r>
            <a:r>
              <a:rPr lang="fr-FR" i="1" dirty="0" err="1">
                <a:solidFill>
                  <a:schemeClr val="bg2"/>
                </a:solidFill>
              </a:rPr>
              <a:t>Password</a:t>
            </a:r>
            <a:r>
              <a:rPr lang="fr-FR" i="1" dirty="0">
                <a:solidFill>
                  <a:schemeClr val="bg2"/>
                </a:solidFill>
              </a:rPr>
              <a:t> : </a:t>
            </a:r>
            <a:r>
              <a:rPr lang="fr-BE" sz="1400" i="1" dirty="0">
                <a:solidFill>
                  <a:schemeClr val="bg2"/>
                </a:solidFill>
                <a:latin typeface="DM Sans"/>
              </a:rPr>
              <a:t>WS_pwd2022</a:t>
            </a:r>
          </a:p>
        </p:txBody>
      </p:sp>
    </p:spTree>
    <p:extLst>
      <p:ext uri="{BB962C8B-B14F-4D97-AF65-F5344CB8AC3E}">
        <p14:creationId xmlns:p14="http://schemas.microsoft.com/office/powerpoint/2010/main" val="1749656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327608" cy="461665"/>
          </a:xfrm>
          <a:prstGeom prst="rect">
            <a:avLst/>
          </a:prstGeom>
          <a:noFill/>
        </p:spPr>
        <p:txBody>
          <a:bodyPr wrap="none" rtlCol="0">
            <a:spAutoFit/>
          </a:bodyPr>
          <a:lstStyle/>
          <a:p>
            <a:pPr>
              <a:defRPr/>
            </a:pPr>
            <a:r>
              <a:rPr lang="fr-FR" sz="2400" b="1" dirty="0">
                <a:latin typeface="+mj-lt"/>
                <a:ea typeface="Roboto"/>
              </a:rPr>
              <a:t>Fuzzing</a:t>
            </a:r>
            <a:endParaRPr dirty="0">
              <a:latin typeface="+mj-lt"/>
            </a:endParaRPr>
          </a:p>
        </p:txBody>
      </p:sp>
      <p:pic>
        <p:nvPicPr>
          <p:cNvPr id="13" name="Image 12"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sp>
        <p:nvSpPr>
          <p:cNvPr id="3" name="Google Shape;296;p30">
            <a:extLst>
              <a:ext uri="{FF2B5EF4-FFF2-40B4-BE49-F238E27FC236}">
                <a16:creationId xmlns:a16="http://schemas.microsoft.com/office/drawing/2014/main" id="{BA69EB29-75F4-FC3A-90E1-C18E07BCC8A3}"/>
              </a:ext>
            </a:extLst>
          </p:cNvPr>
          <p:cNvSpPr txBox="1"/>
          <p:nvPr/>
        </p:nvSpPr>
        <p:spPr bwMode="auto">
          <a:xfrm>
            <a:off x="814036" y="923770"/>
            <a:ext cx="4910092" cy="3262199"/>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438150" lvl="1" indent="-342900">
              <a:buClr>
                <a:schemeClr val="lt2"/>
              </a:buClr>
              <a:buSzPts val="1400"/>
              <a:buFont typeface="+mj-lt"/>
              <a:buAutoNum type="arabicPeriod" startAt="3"/>
              <a:defRPr/>
            </a:pPr>
            <a:r>
              <a:rPr lang="fr-BE" sz="1600" dirty="0" err="1">
                <a:latin typeface="+mj-lt"/>
              </a:rPr>
              <a:t>Let’s</a:t>
            </a:r>
            <a:r>
              <a:rPr lang="fr-BE" sz="1600" dirty="0">
                <a:latin typeface="+mj-lt"/>
              </a:rPr>
              <a:t> </a:t>
            </a:r>
            <a:r>
              <a:rPr lang="nl-BE" sz="1600" dirty="0">
                <a:latin typeface="+mj-lt"/>
              </a:rPr>
              <a:t>Fuzz smarter</a:t>
            </a:r>
          </a:p>
          <a:p>
            <a:pPr marL="723900" lvl="1" indent="-285750">
              <a:buClr>
                <a:schemeClr val="lt2"/>
              </a:buClr>
              <a:buSzPts val="1400"/>
              <a:buFont typeface="Arial" panose="020B0604020202020204" pitchFamily="34" charset="0"/>
              <a:buChar char="•"/>
              <a:defRPr/>
            </a:pPr>
            <a:r>
              <a:rPr lang="nl-BE" sz="1600" dirty="0">
                <a:latin typeface="+mj-lt"/>
              </a:rPr>
              <a:t>What does the communication looks like? Maybe it’s time to spy…</a:t>
            </a:r>
          </a:p>
          <a:p>
            <a:pPr marL="723900" lvl="1" indent="-285750">
              <a:buClr>
                <a:schemeClr val="lt2"/>
              </a:buClr>
              <a:buSzPts val="1400"/>
              <a:buFont typeface="Arial" panose="020B0604020202020204" pitchFamily="34" charset="0"/>
              <a:buChar char="•"/>
              <a:defRPr/>
            </a:pPr>
            <a:r>
              <a:rPr lang="nl-BE" sz="1600" dirty="0">
                <a:latin typeface="+mj-lt"/>
              </a:rPr>
              <a:t>Use Ettercap to make an ARP Man-in-The-Middle and capture the communications between the sender and the receiver</a:t>
            </a:r>
          </a:p>
          <a:p>
            <a:pPr marL="723900" lvl="1" indent="-285750">
              <a:buClr>
                <a:schemeClr val="lt2"/>
              </a:buClr>
              <a:buSzPts val="1400"/>
              <a:buFont typeface="Arial" panose="020B0604020202020204" pitchFamily="34" charset="0"/>
              <a:buChar char="•"/>
              <a:defRPr/>
            </a:pPr>
            <a:r>
              <a:rPr lang="nl-BE" dirty="0">
                <a:latin typeface="+mj-lt"/>
              </a:rPr>
              <a:t>Can you catch the Flag?</a:t>
            </a:r>
            <a:endParaRPr lang="LID4096">
              <a:latin typeface="+mj-lt"/>
            </a:endParaRPr>
          </a:p>
          <a:p>
            <a:pPr marL="714375" lvl="1">
              <a:buClr>
                <a:schemeClr val="lt2"/>
              </a:buClr>
              <a:buSzPts val="1400"/>
              <a:defRPr/>
            </a:pPr>
            <a:endParaRPr lang="fr-BE" i="1" dirty="0">
              <a:solidFill>
                <a:srgbClr val="0070C0"/>
              </a:solidFill>
              <a:latin typeface="+mj-lt"/>
            </a:endParaRPr>
          </a:p>
          <a:p>
            <a:pPr marL="438150" lvl="3" indent="-342900">
              <a:buClr>
                <a:schemeClr val="lt2"/>
              </a:buClr>
              <a:buSzPts val="1400"/>
              <a:buFont typeface="+mj-lt"/>
              <a:buAutoNum type="arabicPeriod" startAt="2"/>
              <a:defRPr/>
            </a:pPr>
            <a:endParaRPr lang="fr-BE" sz="1600" dirty="0">
              <a:latin typeface="+mj-lt"/>
            </a:endParaRPr>
          </a:p>
          <a:p>
            <a:pPr marL="857250" lvl="2" indent="-317499">
              <a:buClr>
                <a:schemeClr val="lt2"/>
              </a:buClr>
              <a:buSzPts val="1400"/>
              <a:buFont typeface="Viga"/>
              <a:buAutoNum type="arabicPeriod"/>
              <a:defRPr/>
            </a:pPr>
            <a:endParaRPr lang="fr-BE" sz="1600" dirty="0">
              <a:latin typeface="+mj-lt"/>
            </a:endParaRPr>
          </a:p>
          <a:p>
            <a:pPr marL="539751" lvl="1">
              <a:buClr>
                <a:schemeClr val="lt2"/>
              </a:buClr>
              <a:buSzPts val="1400"/>
              <a:defRPr/>
            </a:pPr>
            <a:r>
              <a:rPr lang="fr-BE" sz="1600" dirty="0">
                <a:latin typeface="+mj-lt"/>
              </a:rPr>
              <a:t> </a:t>
            </a:r>
          </a:p>
          <a:p>
            <a:pPr marL="857250" lvl="1" indent="-317499">
              <a:buClr>
                <a:schemeClr val="lt2"/>
              </a:buClr>
              <a:buSzPts val="1400"/>
              <a:buFont typeface="Viga"/>
              <a:buAutoNum type="arabicPeriod"/>
              <a:defRPr/>
            </a:pPr>
            <a:endParaRPr lang="fr-BE" dirty="0">
              <a:latin typeface="+mj-lt"/>
            </a:endParaRPr>
          </a:p>
        </p:txBody>
      </p:sp>
      <p:sp>
        <p:nvSpPr>
          <p:cNvPr id="5" name="ZoneTexte 4">
            <a:extLst>
              <a:ext uri="{FF2B5EF4-FFF2-40B4-BE49-F238E27FC236}">
                <a16:creationId xmlns:a16="http://schemas.microsoft.com/office/drawing/2014/main" id="{8C955F24-7A5C-0826-0EBD-450D9E0D203A}"/>
              </a:ext>
            </a:extLst>
          </p:cNvPr>
          <p:cNvSpPr txBox="1"/>
          <p:nvPr/>
        </p:nvSpPr>
        <p:spPr>
          <a:xfrm>
            <a:off x="5868144" y="923770"/>
            <a:ext cx="3096344" cy="2708434"/>
          </a:xfrm>
          <a:prstGeom prst="rect">
            <a:avLst/>
          </a:prstGeom>
          <a:noFill/>
        </p:spPr>
        <p:txBody>
          <a:bodyPr wrap="square" rtlCol="0">
            <a:spAutoFit/>
          </a:bodyPr>
          <a:lstStyle/>
          <a:p>
            <a:r>
              <a:rPr lang="fr-FR" sz="1000" b="1" dirty="0"/>
              <a:t>﻿</a:t>
            </a:r>
            <a:r>
              <a:rPr lang="fr-FR" sz="1000" b="1" dirty="0" err="1"/>
              <a:t>ettercap</a:t>
            </a:r>
            <a:r>
              <a:rPr lang="fr-FR" sz="1000" b="1" dirty="0"/>
              <a:t> help :</a:t>
            </a:r>
          </a:p>
          <a:p>
            <a:endParaRPr lang="fr-FR" sz="800" dirty="0"/>
          </a:p>
          <a:p>
            <a:r>
              <a:rPr lang="fr-FR" sz="800" dirty="0"/>
              <a:t>Usage: </a:t>
            </a:r>
            <a:r>
              <a:rPr lang="fr-FR" sz="800" dirty="0" err="1"/>
              <a:t>ettercap</a:t>
            </a:r>
            <a:r>
              <a:rPr lang="fr-FR" sz="800" dirty="0"/>
              <a:t> [OPTIONS] [TARGET1] [TARGET2]</a:t>
            </a:r>
          </a:p>
          <a:p>
            <a:r>
              <a:rPr lang="fr-FR" sz="800" dirty="0"/>
              <a:t>TARGET </a:t>
            </a:r>
            <a:r>
              <a:rPr lang="fr-FR" sz="800" dirty="0" err="1"/>
              <a:t>is</a:t>
            </a:r>
            <a:r>
              <a:rPr lang="fr-FR" sz="800" dirty="0"/>
              <a:t> in the format MAC/IP/IPv6/</a:t>
            </a:r>
            <a:r>
              <a:rPr lang="fr-FR" sz="800" dirty="0" err="1"/>
              <a:t>PORTs</a:t>
            </a:r>
            <a:r>
              <a:rPr lang="fr-FR" sz="800" dirty="0"/>
              <a:t> (</a:t>
            </a:r>
            <a:r>
              <a:rPr lang="fr-FR" sz="800" dirty="0" err="1"/>
              <a:t>see</a:t>
            </a:r>
            <a:r>
              <a:rPr lang="fr-FR" sz="800" dirty="0"/>
              <a:t> the man for </a:t>
            </a:r>
            <a:r>
              <a:rPr lang="fr-FR" sz="800" dirty="0" err="1"/>
              <a:t>further</a:t>
            </a:r>
            <a:r>
              <a:rPr lang="fr-FR" sz="800" dirty="0"/>
              <a:t> </a:t>
            </a:r>
            <a:r>
              <a:rPr lang="fr-FR" sz="800" dirty="0" err="1"/>
              <a:t>detail</a:t>
            </a:r>
            <a:r>
              <a:rPr lang="fr-FR" sz="800" dirty="0"/>
              <a:t>)</a:t>
            </a:r>
          </a:p>
          <a:p>
            <a:endParaRPr lang="fr-FR" sz="800" dirty="0"/>
          </a:p>
          <a:p>
            <a:r>
              <a:rPr lang="fr-FR" sz="800" dirty="0" err="1"/>
              <a:t>Sniffing</a:t>
            </a:r>
            <a:r>
              <a:rPr lang="fr-FR" sz="800" dirty="0"/>
              <a:t> and Attack options:</a:t>
            </a:r>
          </a:p>
          <a:p>
            <a:r>
              <a:rPr lang="fr-FR" sz="800" dirty="0"/>
              <a:t>  -M, --</a:t>
            </a:r>
            <a:r>
              <a:rPr lang="fr-FR" sz="800" dirty="0" err="1"/>
              <a:t>mitm</a:t>
            </a:r>
            <a:r>
              <a:rPr lang="fr-FR" sz="800" dirty="0"/>
              <a:t> &lt;METHOD:ARGS&gt;    </a:t>
            </a:r>
            <a:r>
              <a:rPr lang="fr-FR" sz="800" dirty="0" err="1"/>
              <a:t>perform</a:t>
            </a:r>
            <a:r>
              <a:rPr lang="fr-FR" sz="800" dirty="0"/>
              <a:t> a </a:t>
            </a:r>
            <a:r>
              <a:rPr lang="fr-FR" sz="800" dirty="0" err="1"/>
              <a:t>mitm</a:t>
            </a:r>
            <a:r>
              <a:rPr lang="fr-FR" sz="800" dirty="0"/>
              <a:t> </a:t>
            </a:r>
            <a:r>
              <a:rPr lang="fr-FR" sz="800" dirty="0" err="1"/>
              <a:t>attack</a:t>
            </a:r>
            <a:endParaRPr lang="fr-FR" sz="800" dirty="0"/>
          </a:p>
          <a:p>
            <a:endParaRPr lang="fr-FR" sz="800" dirty="0"/>
          </a:p>
          <a:p>
            <a:r>
              <a:rPr lang="fr-FR" sz="800" dirty="0"/>
              <a:t>User Interface Type:</a:t>
            </a:r>
          </a:p>
          <a:p>
            <a:r>
              <a:rPr lang="fr-FR" sz="800" dirty="0"/>
              <a:t>  -</a:t>
            </a:r>
            <a:r>
              <a:rPr lang="fr-FR" sz="800" dirty="0" err="1"/>
              <a:t>T</a:t>
            </a:r>
            <a:r>
              <a:rPr lang="fr-FR" sz="800" dirty="0"/>
              <a:t>, --</a:t>
            </a:r>
            <a:r>
              <a:rPr lang="fr-FR" sz="800" dirty="0" err="1"/>
              <a:t>text</a:t>
            </a:r>
            <a:r>
              <a:rPr lang="fr-FR" sz="800" dirty="0"/>
              <a:t>                  use </a:t>
            </a:r>
            <a:r>
              <a:rPr lang="fr-FR" sz="800" dirty="0" err="1"/>
              <a:t>text</a:t>
            </a:r>
            <a:r>
              <a:rPr lang="fr-FR" sz="800" dirty="0"/>
              <a:t> </a:t>
            </a:r>
            <a:r>
              <a:rPr lang="fr-FR" sz="800" dirty="0" err="1"/>
              <a:t>only</a:t>
            </a:r>
            <a:r>
              <a:rPr lang="fr-FR" sz="800" dirty="0"/>
              <a:t> GUI</a:t>
            </a:r>
          </a:p>
          <a:p>
            <a:r>
              <a:rPr lang="fr-FR" sz="800" dirty="0"/>
              <a:t>       -q, --quiet                 do not display </a:t>
            </a:r>
            <a:r>
              <a:rPr lang="fr-FR" sz="800" dirty="0" err="1"/>
              <a:t>packet</a:t>
            </a:r>
            <a:r>
              <a:rPr lang="fr-FR" sz="800" dirty="0"/>
              <a:t> contents</a:t>
            </a:r>
          </a:p>
          <a:p>
            <a:r>
              <a:rPr lang="fr-FR" sz="800" dirty="0"/>
              <a:t>       -s, --script &lt;CMD&gt;          issue </a:t>
            </a:r>
            <a:r>
              <a:rPr lang="fr-FR" sz="800" dirty="0" err="1"/>
              <a:t>these</a:t>
            </a:r>
            <a:r>
              <a:rPr lang="fr-FR" sz="800" dirty="0"/>
              <a:t> </a:t>
            </a:r>
            <a:r>
              <a:rPr lang="fr-FR" sz="800" dirty="0" err="1"/>
              <a:t>commands</a:t>
            </a:r>
            <a:r>
              <a:rPr lang="fr-FR" sz="800" dirty="0"/>
              <a:t> to the GUI</a:t>
            </a:r>
          </a:p>
          <a:p>
            <a:endParaRPr lang="fr-FR" sz="800" dirty="0"/>
          </a:p>
          <a:p>
            <a:r>
              <a:rPr lang="fr-FR" sz="800" dirty="0" err="1"/>
              <a:t>Logging</a:t>
            </a:r>
            <a:r>
              <a:rPr lang="fr-FR" sz="800" dirty="0"/>
              <a:t> options:</a:t>
            </a:r>
          </a:p>
          <a:p>
            <a:r>
              <a:rPr lang="fr-FR" sz="800" dirty="0"/>
              <a:t>  -w, --</a:t>
            </a:r>
            <a:r>
              <a:rPr lang="fr-FR" sz="800" dirty="0" err="1"/>
              <a:t>write</a:t>
            </a:r>
            <a:r>
              <a:rPr lang="fr-FR" sz="800" dirty="0"/>
              <a:t> &lt;file&gt;          </a:t>
            </a:r>
            <a:r>
              <a:rPr lang="fr-FR" sz="800" dirty="0" err="1"/>
              <a:t>write</a:t>
            </a:r>
            <a:r>
              <a:rPr lang="fr-FR" sz="800" dirty="0"/>
              <a:t> </a:t>
            </a:r>
            <a:r>
              <a:rPr lang="fr-FR" sz="800" dirty="0" err="1"/>
              <a:t>sniffed</a:t>
            </a:r>
            <a:r>
              <a:rPr lang="fr-FR" sz="800" dirty="0"/>
              <a:t> data to </a:t>
            </a:r>
            <a:r>
              <a:rPr lang="fr-FR" sz="800" dirty="0" err="1"/>
              <a:t>pcapfile</a:t>
            </a:r>
            <a:r>
              <a:rPr lang="fr-FR" sz="800" dirty="0"/>
              <a:t> &lt;file&gt;</a:t>
            </a:r>
          </a:p>
          <a:p>
            <a:r>
              <a:rPr lang="fr-FR" sz="800" dirty="0"/>
              <a:t>  -L, --log &lt;</a:t>
            </a:r>
            <a:r>
              <a:rPr lang="fr-FR" sz="800" dirty="0" err="1"/>
              <a:t>logfile</a:t>
            </a:r>
            <a:r>
              <a:rPr lang="fr-FR" sz="800" dirty="0"/>
              <a:t>&gt;         log all the </a:t>
            </a:r>
            <a:r>
              <a:rPr lang="fr-FR" sz="800" dirty="0" err="1"/>
              <a:t>traffic</a:t>
            </a:r>
            <a:r>
              <a:rPr lang="fr-FR" sz="800" dirty="0"/>
              <a:t> to </a:t>
            </a:r>
            <a:r>
              <a:rPr lang="fr-FR" sz="800" dirty="0" err="1"/>
              <a:t>this</a:t>
            </a:r>
            <a:r>
              <a:rPr lang="fr-FR" sz="800" dirty="0"/>
              <a:t> &lt;</a:t>
            </a:r>
            <a:r>
              <a:rPr lang="fr-FR" sz="800" dirty="0" err="1"/>
              <a:t>logfile</a:t>
            </a:r>
            <a:r>
              <a:rPr lang="fr-FR" sz="800" dirty="0"/>
              <a:t>&gt;</a:t>
            </a:r>
          </a:p>
          <a:p>
            <a:r>
              <a:rPr lang="fr-FR" sz="800" dirty="0"/>
              <a:t>  -l, --log-info &lt;</a:t>
            </a:r>
            <a:r>
              <a:rPr lang="fr-FR" sz="800" dirty="0" err="1"/>
              <a:t>logfile</a:t>
            </a:r>
            <a:r>
              <a:rPr lang="fr-FR" sz="800" dirty="0"/>
              <a:t>&gt;    log </a:t>
            </a:r>
            <a:r>
              <a:rPr lang="fr-FR" sz="800" dirty="0" err="1"/>
              <a:t>only</a:t>
            </a:r>
            <a:r>
              <a:rPr lang="fr-FR" sz="800" dirty="0"/>
              <a:t> passive infos to </a:t>
            </a:r>
            <a:r>
              <a:rPr lang="fr-FR" sz="800" dirty="0" err="1"/>
              <a:t>this</a:t>
            </a:r>
            <a:r>
              <a:rPr lang="fr-FR" sz="800" dirty="0"/>
              <a:t> &lt;</a:t>
            </a:r>
            <a:r>
              <a:rPr lang="fr-FR" sz="800" dirty="0" err="1"/>
              <a:t>logfile</a:t>
            </a:r>
            <a:r>
              <a:rPr lang="fr-FR" sz="800" dirty="0"/>
              <a:t>&gt;</a:t>
            </a:r>
          </a:p>
          <a:p>
            <a:r>
              <a:rPr lang="fr-FR" sz="800" dirty="0"/>
              <a:t>  -m, --log-msg &lt;</a:t>
            </a:r>
            <a:r>
              <a:rPr lang="fr-FR" sz="800" dirty="0" err="1"/>
              <a:t>logfile</a:t>
            </a:r>
            <a:r>
              <a:rPr lang="fr-FR" sz="800" dirty="0"/>
              <a:t>&gt;     log all the messages to </a:t>
            </a:r>
            <a:r>
              <a:rPr lang="fr-FR" sz="800" dirty="0" err="1"/>
              <a:t>this</a:t>
            </a:r>
            <a:r>
              <a:rPr lang="fr-FR" sz="800" dirty="0"/>
              <a:t> &lt;</a:t>
            </a:r>
            <a:r>
              <a:rPr lang="fr-FR" sz="800" dirty="0" err="1"/>
              <a:t>logfile</a:t>
            </a:r>
            <a:r>
              <a:rPr lang="fr-FR" sz="800" dirty="0"/>
              <a:t>&gt;</a:t>
            </a:r>
          </a:p>
          <a:p>
            <a:r>
              <a:rPr lang="fr-FR" sz="800" dirty="0"/>
              <a:t>  -c, --</a:t>
            </a:r>
            <a:r>
              <a:rPr lang="fr-FR" sz="800" dirty="0" err="1"/>
              <a:t>compress</a:t>
            </a:r>
            <a:r>
              <a:rPr lang="fr-FR" sz="800" dirty="0"/>
              <a:t>              use </a:t>
            </a:r>
            <a:r>
              <a:rPr lang="fr-FR" sz="800" dirty="0" err="1"/>
              <a:t>gzip</a:t>
            </a:r>
            <a:r>
              <a:rPr lang="fr-FR" sz="800" dirty="0"/>
              <a:t> compression on log files</a:t>
            </a:r>
          </a:p>
          <a:p>
            <a:r>
              <a:rPr lang="fr-FR" sz="800" dirty="0"/>
              <a:t>…</a:t>
            </a:r>
          </a:p>
        </p:txBody>
      </p:sp>
      <p:sp>
        <p:nvSpPr>
          <p:cNvPr id="7" name="ZoneTexte 6">
            <a:extLst>
              <a:ext uri="{FF2B5EF4-FFF2-40B4-BE49-F238E27FC236}">
                <a16:creationId xmlns:a16="http://schemas.microsoft.com/office/drawing/2014/main" id="{A550B55F-4BCA-38B8-09C2-AFF843621C35}"/>
              </a:ext>
            </a:extLst>
          </p:cNvPr>
          <p:cNvSpPr txBox="1"/>
          <p:nvPr/>
        </p:nvSpPr>
        <p:spPr bwMode="auto">
          <a:xfrm>
            <a:off x="5868144" y="4461880"/>
            <a:ext cx="2808312" cy="430887"/>
          </a:xfrm>
          <a:prstGeom prst="rect">
            <a:avLst/>
          </a:prstGeom>
          <a:noFill/>
        </p:spPr>
        <p:txBody>
          <a:bodyPr wrap="square" rtlCol="0">
            <a:spAutoFit/>
          </a:bodyPr>
          <a:lstStyle/>
          <a:p>
            <a:r>
              <a:rPr lang="fr-FR" sz="1100" i="1" dirty="0" err="1">
                <a:solidFill>
                  <a:schemeClr val="bg2"/>
                </a:solidFill>
              </a:rPr>
              <a:t>Hint</a:t>
            </a:r>
            <a:r>
              <a:rPr lang="fr-FR" sz="1100" i="1" dirty="0">
                <a:solidFill>
                  <a:schemeClr val="bg2"/>
                </a:solidFill>
              </a:rPr>
              <a:t> : Sender and </a:t>
            </a:r>
            <a:r>
              <a:rPr lang="fr-FR" sz="1100" i="1" dirty="0" err="1">
                <a:solidFill>
                  <a:schemeClr val="bg2"/>
                </a:solidFill>
              </a:rPr>
              <a:t>Receiver</a:t>
            </a:r>
            <a:r>
              <a:rPr lang="fr-FR" sz="1100" i="1" dirty="0">
                <a:solidFill>
                  <a:schemeClr val="bg2"/>
                </a:solidFill>
              </a:rPr>
              <a:t> </a:t>
            </a:r>
            <a:r>
              <a:rPr lang="fr-FR" sz="1100" i="1" dirty="0" err="1">
                <a:solidFill>
                  <a:schemeClr val="bg2"/>
                </a:solidFill>
              </a:rPr>
              <a:t>shall</a:t>
            </a:r>
            <a:r>
              <a:rPr lang="fr-FR" sz="1100" i="1" dirty="0">
                <a:solidFill>
                  <a:schemeClr val="bg2"/>
                </a:solidFill>
              </a:rPr>
              <a:t> have 172.18.0.4 and 172.18.0.5 </a:t>
            </a:r>
            <a:r>
              <a:rPr lang="fr-FR" sz="1100" i="1" dirty="0" err="1">
                <a:solidFill>
                  <a:schemeClr val="bg2"/>
                </a:solidFill>
              </a:rPr>
              <a:t>addresses</a:t>
            </a:r>
            <a:endParaRPr lang="fr-BE" sz="1100" i="1" dirty="0">
              <a:solidFill>
                <a:schemeClr val="bg2"/>
              </a:solidFill>
              <a:latin typeface="DM Sans"/>
            </a:endParaRPr>
          </a:p>
        </p:txBody>
      </p:sp>
      <p:sp>
        <p:nvSpPr>
          <p:cNvPr id="9" name="ZoneTexte 8">
            <a:extLst>
              <a:ext uri="{FF2B5EF4-FFF2-40B4-BE49-F238E27FC236}">
                <a16:creationId xmlns:a16="http://schemas.microsoft.com/office/drawing/2014/main" id="{46A4F63C-27C2-22FF-83AE-DD7114597C76}"/>
              </a:ext>
            </a:extLst>
          </p:cNvPr>
          <p:cNvSpPr txBox="1"/>
          <p:nvPr/>
        </p:nvSpPr>
        <p:spPr bwMode="auto">
          <a:xfrm>
            <a:off x="395536" y="4461880"/>
            <a:ext cx="2448272" cy="523220"/>
          </a:xfrm>
          <a:prstGeom prst="rect">
            <a:avLst/>
          </a:prstGeom>
          <a:noFill/>
        </p:spPr>
        <p:txBody>
          <a:bodyPr wrap="square" rtlCol="0">
            <a:spAutoFit/>
          </a:bodyPr>
          <a:lstStyle/>
          <a:p>
            <a:r>
              <a:rPr lang="fr-FR" i="1" dirty="0" err="1">
                <a:solidFill>
                  <a:schemeClr val="bg2"/>
                </a:solidFill>
              </a:rPr>
              <a:t>Exercise</a:t>
            </a:r>
            <a:r>
              <a:rPr lang="fr-FR" i="1" dirty="0">
                <a:solidFill>
                  <a:schemeClr val="bg2"/>
                </a:solidFill>
              </a:rPr>
              <a:t> </a:t>
            </a:r>
            <a:r>
              <a:rPr lang="fr-FR" i="1" dirty="0" err="1">
                <a:solidFill>
                  <a:schemeClr val="bg2"/>
                </a:solidFill>
              </a:rPr>
              <a:t>Password</a:t>
            </a:r>
            <a:r>
              <a:rPr lang="fr-FR" i="1" dirty="0">
                <a:solidFill>
                  <a:schemeClr val="bg2"/>
                </a:solidFill>
              </a:rPr>
              <a:t> : </a:t>
            </a:r>
            <a:r>
              <a:rPr lang="fr-BE" sz="1400" i="1" dirty="0">
                <a:solidFill>
                  <a:schemeClr val="bg2"/>
                </a:solidFill>
                <a:latin typeface="DM Sans"/>
              </a:rPr>
              <a:t>WS_pwd2022</a:t>
            </a:r>
          </a:p>
        </p:txBody>
      </p:sp>
    </p:spTree>
    <p:extLst>
      <p:ext uri="{BB962C8B-B14F-4D97-AF65-F5344CB8AC3E}">
        <p14:creationId xmlns:p14="http://schemas.microsoft.com/office/powerpoint/2010/main" val="188587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327608" cy="461665"/>
          </a:xfrm>
          <a:prstGeom prst="rect">
            <a:avLst/>
          </a:prstGeom>
          <a:noFill/>
        </p:spPr>
        <p:txBody>
          <a:bodyPr wrap="none" rtlCol="0">
            <a:spAutoFit/>
          </a:bodyPr>
          <a:lstStyle/>
          <a:p>
            <a:pPr>
              <a:defRPr/>
            </a:pPr>
            <a:r>
              <a:rPr lang="fr-FR" sz="2400" b="1" dirty="0">
                <a:latin typeface="+mj-lt"/>
                <a:ea typeface="Roboto"/>
              </a:rPr>
              <a:t>Fuzzing</a:t>
            </a:r>
            <a:endParaRPr dirty="0">
              <a:latin typeface="+mj-lt"/>
            </a:endParaRPr>
          </a:p>
        </p:txBody>
      </p:sp>
      <p:pic>
        <p:nvPicPr>
          <p:cNvPr id="13" name="Image 12"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sp>
        <p:nvSpPr>
          <p:cNvPr id="3" name="Google Shape;296;p30">
            <a:extLst>
              <a:ext uri="{FF2B5EF4-FFF2-40B4-BE49-F238E27FC236}">
                <a16:creationId xmlns:a16="http://schemas.microsoft.com/office/drawing/2014/main" id="{BA69EB29-75F4-FC3A-90E1-C18E07BCC8A3}"/>
              </a:ext>
            </a:extLst>
          </p:cNvPr>
          <p:cNvSpPr txBox="1"/>
          <p:nvPr/>
        </p:nvSpPr>
        <p:spPr bwMode="auto">
          <a:xfrm>
            <a:off x="814036" y="923770"/>
            <a:ext cx="7409122" cy="3262199"/>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438150" lvl="1" indent="-342900">
              <a:buClr>
                <a:schemeClr val="lt2"/>
              </a:buClr>
              <a:buSzPts val="1400"/>
              <a:buFont typeface="+mj-lt"/>
              <a:buAutoNum type="arabicPeriod" startAt="4"/>
              <a:defRPr/>
            </a:pPr>
            <a:r>
              <a:rPr lang="fr-BE" sz="1600" dirty="0" err="1">
                <a:latin typeface="+mj-lt"/>
              </a:rPr>
              <a:t>Let’s</a:t>
            </a:r>
            <a:r>
              <a:rPr lang="fr-BE" sz="1600" dirty="0">
                <a:latin typeface="+mj-lt"/>
              </a:rPr>
              <a:t> </a:t>
            </a:r>
            <a:r>
              <a:rPr lang="nl-BE" sz="1600" dirty="0">
                <a:latin typeface="+mj-lt"/>
              </a:rPr>
              <a:t>Fuzz smarter</a:t>
            </a:r>
          </a:p>
          <a:p>
            <a:pPr marL="723900" lvl="1" indent="-285750">
              <a:buClr>
                <a:schemeClr val="lt2"/>
              </a:buClr>
              <a:buSzPts val="1400"/>
              <a:buFont typeface="Arial" panose="020B0604020202020204" pitchFamily="34" charset="0"/>
              <a:buChar char="•"/>
              <a:defRPr/>
            </a:pPr>
            <a:r>
              <a:rPr lang="nl-BE" sz="1600" dirty="0">
                <a:latin typeface="+mj-lt"/>
              </a:rPr>
              <a:t>We can use a parameter to provide anything we want to the Rachel fuzzer and it will be used as the basis for mutation fuzzing. The mutation strategy chosen is the coverage of the message. That means mutations will happen on the original message and not on the already mutated message.</a:t>
            </a:r>
          </a:p>
          <a:p>
            <a:pPr marL="714375" lvl="1">
              <a:buClr>
                <a:schemeClr val="lt2"/>
              </a:buClr>
              <a:buSzPts val="1400"/>
              <a:defRPr/>
            </a:pPr>
            <a:r>
              <a:rPr lang="en-US" i="1" dirty="0">
                <a:solidFill>
                  <a:srgbClr val="0070C0"/>
                </a:solidFill>
                <a:latin typeface="+mj-lt"/>
              </a:rPr>
              <a:t>python3.9 </a:t>
            </a:r>
            <a:r>
              <a:rPr lang="en-US" i="1" dirty="0" err="1">
                <a:solidFill>
                  <a:srgbClr val="0070C0"/>
                </a:solidFill>
                <a:latin typeface="+mj-lt"/>
              </a:rPr>
              <a:t>rachel.py</a:t>
            </a:r>
            <a:r>
              <a:rPr lang="en-US" i="1" dirty="0">
                <a:solidFill>
                  <a:srgbClr val="0070C0"/>
                </a:solidFill>
                <a:latin typeface="+mj-lt"/>
              </a:rPr>
              <a:t> –t sender –r 1 –m “&lt;message to mutate&gt;” –s &lt;number of mutations&gt;</a:t>
            </a:r>
            <a:endParaRPr lang="LID4096" i="1">
              <a:solidFill>
                <a:srgbClr val="0070C0"/>
              </a:solidFill>
              <a:latin typeface="+mj-lt"/>
            </a:endParaRPr>
          </a:p>
          <a:p>
            <a:pPr marL="714375" lvl="1">
              <a:buClr>
                <a:schemeClr val="lt2"/>
              </a:buClr>
              <a:buSzPts val="1400"/>
              <a:defRPr/>
            </a:pPr>
            <a:r>
              <a:rPr lang="fr-BE" i="1" dirty="0">
                <a:solidFill>
                  <a:srgbClr val="0070C0"/>
                </a:solidFill>
                <a:latin typeface="+mj-lt"/>
              </a:rPr>
              <a:t>Use </a:t>
            </a:r>
            <a:r>
              <a:rPr lang="fr-BE" i="1" dirty="0" err="1">
                <a:solidFill>
                  <a:srgbClr val="0070C0"/>
                </a:solidFill>
                <a:latin typeface="+mj-lt"/>
              </a:rPr>
              <a:t>here</a:t>
            </a:r>
            <a:r>
              <a:rPr lang="fr-BE" i="1" dirty="0">
                <a:solidFill>
                  <a:srgbClr val="0070C0"/>
                </a:solidFill>
                <a:latin typeface="+mj-lt"/>
              </a:rPr>
              <a:t> as message to </a:t>
            </a:r>
            <a:r>
              <a:rPr lang="fr-BE" i="1" dirty="0" err="1">
                <a:solidFill>
                  <a:srgbClr val="0070C0"/>
                </a:solidFill>
                <a:latin typeface="+mj-lt"/>
              </a:rPr>
              <a:t>mutate</a:t>
            </a:r>
            <a:r>
              <a:rPr lang="fr-BE" i="1" dirty="0">
                <a:solidFill>
                  <a:srgbClr val="0070C0"/>
                </a:solidFill>
                <a:latin typeface="+mj-lt"/>
              </a:rPr>
              <a:t>, </a:t>
            </a:r>
            <a:r>
              <a:rPr lang="fr-BE" i="1" dirty="0" err="1">
                <a:solidFill>
                  <a:srgbClr val="0070C0"/>
                </a:solidFill>
                <a:latin typeface="+mj-lt"/>
              </a:rPr>
              <a:t>what</a:t>
            </a:r>
            <a:r>
              <a:rPr lang="fr-BE" i="1" dirty="0">
                <a:solidFill>
                  <a:srgbClr val="0070C0"/>
                </a:solidFill>
                <a:latin typeface="+mj-lt"/>
              </a:rPr>
              <a:t> </a:t>
            </a:r>
            <a:r>
              <a:rPr lang="fr-BE" i="1" dirty="0" err="1">
                <a:solidFill>
                  <a:srgbClr val="0070C0"/>
                </a:solidFill>
                <a:latin typeface="+mj-lt"/>
              </a:rPr>
              <a:t>you</a:t>
            </a:r>
            <a:r>
              <a:rPr lang="fr-BE" i="1" dirty="0">
                <a:solidFill>
                  <a:srgbClr val="0070C0"/>
                </a:solidFill>
                <a:latin typeface="+mj-lt"/>
              </a:rPr>
              <a:t> </a:t>
            </a:r>
            <a:r>
              <a:rPr lang="fr-BE" i="1" dirty="0" err="1">
                <a:solidFill>
                  <a:srgbClr val="0070C0"/>
                </a:solidFill>
                <a:latin typeface="+mj-lt"/>
              </a:rPr>
              <a:t>get</a:t>
            </a:r>
            <a:r>
              <a:rPr lang="fr-BE" i="1" dirty="0">
                <a:solidFill>
                  <a:srgbClr val="0070C0"/>
                </a:solidFill>
                <a:latin typeface="+mj-lt"/>
              </a:rPr>
              <a:t> </a:t>
            </a:r>
            <a:r>
              <a:rPr lang="fr-BE" i="1" dirty="0" err="1">
                <a:solidFill>
                  <a:srgbClr val="0070C0"/>
                </a:solidFill>
                <a:latin typeface="+mj-lt"/>
              </a:rPr>
              <a:t>from</a:t>
            </a:r>
            <a:r>
              <a:rPr lang="fr-BE" i="1" dirty="0">
                <a:solidFill>
                  <a:srgbClr val="0070C0"/>
                </a:solidFill>
                <a:latin typeface="+mj-lt"/>
              </a:rPr>
              <a:t> </a:t>
            </a:r>
            <a:r>
              <a:rPr lang="fr-BE" i="1" dirty="0" err="1">
                <a:solidFill>
                  <a:srgbClr val="0070C0"/>
                </a:solidFill>
                <a:latin typeface="+mj-lt"/>
              </a:rPr>
              <a:t>spying</a:t>
            </a:r>
            <a:r>
              <a:rPr lang="fr-BE" i="1" dirty="0">
                <a:solidFill>
                  <a:srgbClr val="0070C0"/>
                </a:solidFill>
                <a:latin typeface="+mj-lt"/>
              </a:rPr>
              <a:t> communication. It </a:t>
            </a:r>
            <a:r>
              <a:rPr lang="fr-BE" i="1" dirty="0" err="1">
                <a:solidFill>
                  <a:srgbClr val="0070C0"/>
                </a:solidFill>
                <a:latin typeface="+mj-lt"/>
              </a:rPr>
              <a:t>should</a:t>
            </a:r>
            <a:r>
              <a:rPr lang="fr-BE" i="1" dirty="0">
                <a:solidFill>
                  <a:srgbClr val="0070C0"/>
                </a:solidFill>
                <a:latin typeface="+mj-lt"/>
              </a:rPr>
              <a:t> </a:t>
            </a:r>
            <a:r>
              <a:rPr lang="fr-BE" i="1" dirty="0" err="1">
                <a:solidFill>
                  <a:srgbClr val="0070C0"/>
                </a:solidFill>
                <a:latin typeface="+mj-lt"/>
              </a:rPr>
              <a:t>be</a:t>
            </a:r>
            <a:r>
              <a:rPr lang="fr-BE" i="1" dirty="0">
                <a:solidFill>
                  <a:srgbClr val="0070C0"/>
                </a:solidFill>
                <a:latin typeface="+mj-lt"/>
              </a:rPr>
              <a:t> a string </a:t>
            </a:r>
            <a:r>
              <a:rPr lang="fr-BE" i="1" dirty="0" err="1">
                <a:solidFill>
                  <a:srgbClr val="0070C0"/>
                </a:solidFill>
                <a:latin typeface="+mj-lt"/>
              </a:rPr>
              <a:t>so</a:t>
            </a:r>
            <a:r>
              <a:rPr lang="fr-BE" i="1" dirty="0">
                <a:solidFill>
                  <a:srgbClr val="0070C0"/>
                </a:solidFill>
                <a:latin typeface="+mj-lt"/>
              </a:rPr>
              <a:t> </a:t>
            </a:r>
            <a:r>
              <a:rPr lang="fr-BE" i="1" dirty="0" err="1">
                <a:solidFill>
                  <a:srgbClr val="0070C0"/>
                </a:solidFill>
                <a:latin typeface="+mj-lt"/>
              </a:rPr>
              <a:t>special</a:t>
            </a:r>
            <a:r>
              <a:rPr lang="fr-BE" i="1" dirty="0">
                <a:solidFill>
                  <a:srgbClr val="0070C0"/>
                </a:solidFill>
                <a:latin typeface="+mj-lt"/>
              </a:rPr>
              <a:t> </a:t>
            </a:r>
            <a:r>
              <a:rPr lang="fr-BE" i="1" dirty="0" err="1">
                <a:solidFill>
                  <a:srgbClr val="0070C0"/>
                </a:solidFill>
                <a:latin typeface="+mj-lt"/>
              </a:rPr>
              <a:t>character</a:t>
            </a:r>
            <a:r>
              <a:rPr lang="fr-BE" i="1" dirty="0">
                <a:solidFill>
                  <a:srgbClr val="0070C0"/>
                </a:solidFill>
                <a:latin typeface="+mj-lt"/>
              </a:rPr>
              <a:t> </a:t>
            </a:r>
            <a:r>
              <a:rPr lang="fr-BE" i="1" dirty="0" err="1">
                <a:solidFill>
                  <a:srgbClr val="0070C0"/>
                </a:solidFill>
                <a:latin typeface="+mj-lt"/>
              </a:rPr>
              <a:t>may</a:t>
            </a:r>
            <a:r>
              <a:rPr lang="fr-BE" i="1" dirty="0">
                <a:solidFill>
                  <a:srgbClr val="0070C0"/>
                </a:solidFill>
                <a:latin typeface="+mj-lt"/>
              </a:rPr>
              <a:t> </a:t>
            </a:r>
            <a:r>
              <a:rPr lang="fr-BE" i="1" dirty="0" err="1">
                <a:solidFill>
                  <a:srgbClr val="0070C0"/>
                </a:solidFill>
                <a:latin typeface="+mj-lt"/>
              </a:rPr>
              <a:t>nedd</a:t>
            </a:r>
            <a:r>
              <a:rPr lang="fr-BE" i="1" dirty="0">
                <a:solidFill>
                  <a:srgbClr val="0070C0"/>
                </a:solidFill>
                <a:latin typeface="+mj-lt"/>
              </a:rPr>
              <a:t> to </a:t>
            </a:r>
            <a:r>
              <a:rPr lang="fr-BE" i="1" dirty="0" err="1">
                <a:solidFill>
                  <a:srgbClr val="0070C0"/>
                </a:solidFill>
                <a:latin typeface="+mj-lt"/>
              </a:rPr>
              <a:t>be</a:t>
            </a:r>
            <a:r>
              <a:rPr lang="fr-BE" i="1" dirty="0">
                <a:solidFill>
                  <a:srgbClr val="0070C0"/>
                </a:solidFill>
                <a:latin typeface="+mj-lt"/>
              </a:rPr>
              <a:t> </a:t>
            </a:r>
            <a:r>
              <a:rPr lang="fr-BE" i="1" dirty="0" err="1">
                <a:solidFill>
                  <a:srgbClr val="0070C0"/>
                </a:solidFill>
                <a:latin typeface="+mj-lt"/>
              </a:rPr>
              <a:t>escaped</a:t>
            </a:r>
            <a:r>
              <a:rPr lang="fr-BE" i="1" dirty="0">
                <a:solidFill>
                  <a:srgbClr val="0070C0"/>
                </a:solidFill>
                <a:latin typeface="+mj-lt"/>
              </a:rPr>
              <a:t> </a:t>
            </a:r>
            <a:r>
              <a:rPr lang="fr-BE" i="1" dirty="0" err="1">
                <a:solidFill>
                  <a:srgbClr val="0070C0"/>
                </a:solidFill>
                <a:latin typeface="+mj-lt"/>
              </a:rPr>
              <a:t>with</a:t>
            </a:r>
            <a:r>
              <a:rPr lang="fr-BE" i="1" dirty="0">
                <a:solidFill>
                  <a:srgbClr val="0070C0"/>
                </a:solidFill>
                <a:latin typeface="+mj-lt"/>
              </a:rPr>
              <a:t> \</a:t>
            </a:r>
          </a:p>
          <a:p>
            <a:pPr marL="688975" lvl="1" indent="-285750">
              <a:buFont typeface="Arial" panose="020B0604020202020204" pitchFamily="34" charset="0"/>
              <a:buChar char="•"/>
            </a:pPr>
            <a:r>
              <a:rPr lang="en-US" dirty="0">
                <a:latin typeface="+mj-lt"/>
              </a:rPr>
              <a:t>What result do you see?</a:t>
            </a:r>
          </a:p>
          <a:p>
            <a:pPr marL="688975" lvl="1" indent="-285750">
              <a:buFont typeface="Arial" panose="020B0604020202020204" pitchFamily="34" charset="0"/>
              <a:buChar char="•"/>
            </a:pPr>
            <a:r>
              <a:rPr lang="en-US" dirty="0">
                <a:latin typeface="+mj-lt"/>
              </a:rPr>
              <a:t>Try to see the logs of the receiver : </a:t>
            </a:r>
            <a:r>
              <a:rPr lang="en-US" i="1" dirty="0">
                <a:solidFill>
                  <a:srgbClr val="0070C0"/>
                </a:solidFill>
                <a:latin typeface="+mj-lt"/>
              </a:rPr>
              <a:t>docker logs ﻿winterschool-tp_receiver_1</a:t>
            </a:r>
            <a:endParaRPr lang="fr-BE" i="1" dirty="0">
              <a:solidFill>
                <a:srgbClr val="0070C0"/>
              </a:solidFill>
              <a:latin typeface="+mj-lt"/>
            </a:endParaRPr>
          </a:p>
          <a:p>
            <a:pPr marL="714375" lvl="1" indent="-277813">
              <a:buClr>
                <a:schemeClr val="lt2"/>
              </a:buClr>
              <a:buSzPts val="1400"/>
              <a:buFont typeface="Arial" panose="020B0604020202020204" pitchFamily="34" charset="0"/>
              <a:buChar char="•"/>
              <a:defRPr/>
            </a:pPr>
            <a:endParaRPr lang="fr-BE" i="1" dirty="0">
              <a:solidFill>
                <a:srgbClr val="0070C0"/>
              </a:solidFill>
              <a:latin typeface="+mj-lt"/>
            </a:endParaRPr>
          </a:p>
          <a:p>
            <a:pPr marL="438150" lvl="3" indent="-342900">
              <a:buClr>
                <a:schemeClr val="lt2"/>
              </a:buClr>
              <a:buSzPts val="1400"/>
              <a:buFont typeface="+mj-lt"/>
              <a:buAutoNum type="arabicPeriod" startAt="2"/>
              <a:defRPr/>
            </a:pPr>
            <a:endParaRPr lang="fr-BE" sz="1600" dirty="0">
              <a:latin typeface="+mj-lt"/>
            </a:endParaRPr>
          </a:p>
          <a:p>
            <a:pPr marL="857250" lvl="2" indent="-317499">
              <a:buClr>
                <a:schemeClr val="lt2"/>
              </a:buClr>
              <a:buSzPts val="1400"/>
              <a:buFont typeface="Viga"/>
              <a:buAutoNum type="arabicPeriod"/>
              <a:defRPr/>
            </a:pPr>
            <a:endParaRPr lang="fr-BE" sz="1600" dirty="0">
              <a:latin typeface="+mj-lt"/>
            </a:endParaRPr>
          </a:p>
          <a:p>
            <a:pPr marL="539751" lvl="1">
              <a:buClr>
                <a:schemeClr val="lt2"/>
              </a:buClr>
              <a:buSzPts val="1400"/>
              <a:defRPr/>
            </a:pPr>
            <a:r>
              <a:rPr lang="fr-BE" sz="1600" dirty="0">
                <a:latin typeface="+mj-lt"/>
              </a:rPr>
              <a:t> </a:t>
            </a:r>
          </a:p>
          <a:p>
            <a:pPr marL="857250" lvl="1" indent="-317499">
              <a:buClr>
                <a:schemeClr val="lt2"/>
              </a:buClr>
              <a:buSzPts val="1400"/>
              <a:buFont typeface="Viga"/>
              <a:buAutoNum type="arabicPeriod"/>
              <a:defRPr/>
            </a:pPr>
            <a:endParaRPr lang="fr-BE" dirty="0">
              <a:latin typeface="+mj-lt"/>
            </a:endParaRPr>
          </a:p>
        </p:txBody>
      </p:sp>
      <p:sp>
        <p:nvSpPr>
          <p:cNvPr id="7" name="ZoneTexte 6">
            <a:extLst>
              <a:ext uri="{FF2B5EF4-FFF2-40B4-BE49-F238E27FC236}">
                <a16:creationId xmlns:a16="http://schemas.microsoft.com/office/drawing/2014/main" id="{A550B55F-4BCA-38B8-09C2-AFF843621C35}"/>
              </a:ext>
            </a:extLst>
          </p:cNvPr>
          <p:cNvSpPr txBox="1"/>
          <p:nvPr/>
        </p:nvSpPr>
        <p:spPr bwMode="auto">
          <a:xfrm>
            <a:off x="5868144" y="4461880"/>
            <a:ext cx="2808312" cy="430887"/>
          </a:xfrm>
          <a:prstGeom prst="rect">
            <a:avLst/>
          </a:prstGeom>
          <a:noFill/>
        </p:spPr>
        <p:txBody>
          <a:bodyPr wrap="square" rtlCol="0">
            <a:spAutoFit/>
          </a:bodyPr>
          <a:lstStyle/>
          <a:p>
            <a:r>
              <a:rPr lang="fr-FR" sz="1100" i="1" dirty="0" err="1">
                <a:solidFill>
                  <a:schemeClr val="bg2"/>
                </a:solidFill>
              </a:rPr>
              <a:t>Hint</a:t>
            </a:r>
            <a:r>
              <a:rPr lang="fr-FR" sz="1100" i="1" dirty="0">
                <a:solidFill>
                  <a:schemeClr val="bg2"/>
                </a:solidFill>
              </a:rPr>
              <a:t> : Sender and </a:t>
            </a:r>
            <a:r>
              <a:rPr lang="fr-FR" sz="1100" i="1" dirty="0" err="1">
                <a:solidFill>
                  <a:schemeClr val="bg2"/>
                </a:solidFill>
              </a:rPr>
              <a:t>Receiver</a:t>
            </a:r>
            <a:r>
              <a:rPr lang="fr-FR" sz="1100" i="1" dirty="0">
                <a:solidFill>
                  <a:schemeClr val="bg2"/>
                </a:solidFill>
              </a:rPr>
              <a:t> </a:t>
            </a:r>
            <a:r>
              <a:rPr lang="fr-FR" sz="1100" i="1" dirty="0" err="1">
                <a:solidFill>
                  <a:schemeClr val="bg2"/>
                </a:solidFill>
              </a:rPr>
              <a:t>shall</a:t>
            </a:r>
            <a:r>
              <a:rPr lang="fr-FR" sz="1100" i="1" dirty="0">
                <a:solidFill>
                  <a:schemeClr val="bg2"/>
                </a:solidFill>
              </a:rPr>
              <a:t> have 172.18.0.4 and 172.18.0.5 </a:t>
            </a:r>
            <a:r>
              <a:rPr lang="fr-FR" sz="1100" i="1" dirty="0" err="1">
                <a:solidFill>
                  <a:schemeClr val="bg2"/>
                </a:solidFill>
              </a:rPr>
              <a:t>addresses</a:t>
            </a:r>
            <a:endParaRPr lang="fr-BE" sz="1100" i="1" dirty="0">
              <a:solidFill>
                <a:schemeClr val="bg2"/>
              </a:solidFill>
              <a:latin typeface="DM Sans"/>
            </a:endParaRPr>
          </a:p>
        </p:txBody>
      </p:sp>
      <p:sp>
        <p:nvSpPr>
          <p:cNvPr id="9" name="ZoneTexte 8">
            <a:extLst>
              <a:ext uri="{FF2B5EF4-FFF2-40B4-BE49-F238E27FC236}">
                <a16:creationId xmlns:a16="http://schemas.microsoft.com/office/drawing/2014/main" id="{46A4F63C-27C2-22FF-83AE-DD7114597C76}"/>
              </a:ext>
            </a:extLst>
          </p:cNvPr>
          <p:cNvSpPr txBox="1"/>
          <p:nvPr/>
        </p:nvSpPr>
        <p:spPr bwMode="auto">
          <a:xfrm>
            <a:off x="395536" y="4461880"/>
            <a:ext cx="2448272" cy="523220"/>
          </a:xfrm>
          <a:prstGeom prst="rect">
            <a:avLst/>
          </a:prstGeom>
          <a:noFill/>
        </p:spPr>
        <p:txBody>
          <a:bodyPr wrap="square" rtlCol="0">
            <a:spAutoFit/>
          </a:bodyPr>
          <a:lstStyle/>
          <a:p>
            <a:r>
              <a:rPr lang="fr-FR" i="1" dirty="0" err="1">
                <a:solidFill>
                  <a:schemeClr val="bg2"/>
                </a:solidFill>
              </a:rPr>
              <a:t>Exercise</a:t>
            </a:r>
            <a:r>
              <a:rPr lang="fr-FR" i="1" dirty="0">
                <a:solidFill>
                  <a:schemeClr val="bg2"/>
                </a:solidFill>
              </a:rPr>
              <a:t> </a:t>
            </a:r>
            <a:r>
              <a:rPr lang="fr-FR" i="1" dirty="0" err="1">
                <a:solidFill>
                  <a:schemeClr val="bg2"/>
                </a:solidFill>
              </a:rPr>
              <a:t>Password</a:t>
            </a:r>
            <a:r>
              <a:rPr lang="fr-FR" i="1" dirty="0">
                <a:solidFill>
                  <a:schemeClr val="bg2"/>
                </a:solidFill>
              </a:rPr>
              <a:t> : </a:t>
            </a:r>
            <a:r>
              <a:rPr lang="fr-BE" sz="1400" i="1" dirty="0">
                <a:solidFill>
                  <a:schemeClr val="bg2"/>
                </a:solidFill>
                <a:latin typeface="DM Sans"/>
              </a:rPr>
              <a:t>WS_pwd2022</a:t>
            </a:r>
          </a:p>
        </p:txBody>
      </p:sp>
    </p:spTree>
    <p:extLst>
      <p:ext uri="{BB962C8B-B14F-4D97-AF65-F5344CB8AC3E}">
        <p14:creationId xmlns:p14="http://schemas.microsoft.com/office/powerpoint/2010/main" val="59472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5" y="415935"/>
            <a:ext cx="1398140" cy="461665"/>
          </a:xfrm>
          <a:prstGeom prst="rect">
            <a:avLst/>
          </a:prstGeom>
          <a:noFill/>
        </p:spPr>
        <p:txBody>
          <a:bodyPr wrap="none" rtlCol="0">
            <a:spAutoFit/>
          </a:bodyPr>
          <a:lstStyle/>
          <a:p>
            <a:pPr>
              <a:defRPr/>
            </a:pPr>
            <a:r>
              <a:rPr lang="fr-FR" sz="2400" b="1" dirty="0">
                <a:latin typeface="+mj-lt"/>
                <a:ea typeface="Roboto"/>
              </a:rPr>
              <a:t>Agenda </a:t>
            </a:r>
            <a:endParaRPr b="1" dirty="0">
              <a:latin typeface="+mj-lt"/>
            </a:endParaRPr>
          </a:p>
        </p:txBody>
      </p:sp>
      <p:sp>
        <p:nvSpPr>
          <p:cNvPr id="6" name="Google Shape;296;p30"/>
          <p:cNvSpPr txBox="1"/>
          <p:nvPr/>
        </p:nvSpPr>
        <p:spPr bwMode="auto">
          <a:xfrm>
            <a:off x="814038" y="1108436"/>
            <a:ext cx="7322400" cy="3262199"/>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457200" indent="-317499">
              <a:buClr>
                <a:schemeClr val="lt2"/>
              </a:buClr>
              <a:buSzPts val="1400"/>
              <a:buFont typeface="Viga"/>
              <a:buAutoNum type="arabicPeriod"/>
              <a:defRPr/>
            </a:pPr>
            <a:r>
              <a:rPr lang="fr-BE" sz="1600" dirty="0">
                <a:latin typeface="+mj-lt"/>
              </a:rPr>
              <a:t>Use case </a:t>
            </a:r>
          </a:p>
          <a:p>
            <a:pPr marL="457200" indent="-317499">
              <a:buClr>
                <a:schemeClr val="lt2"/>
              </a:buClr>
              <a:buSzPts val="1400"/>
              <a:buFont typeface="Viga"/>
              <a:buAutoNum type="arabicPeriod"/>
              <a:defRPr/>
            </a:pPr>
            <a:r>
              <a:rPr lang="fr-BE" sz="1600" dirty="0">
                <a:latin typeface="+mj-lt"/>
              </a:rPr>
              <a:t>Certification </a:t>
            </a:r>
          </a:p>
          <a:p>
            <a:pPr marL="857250" lvl="1" indent="-317499">
              <a:buClr>
                <a:schemeClr val="lt2"/>
              </a:buClr>
              <a:buSzPts val="1400"/>
              <a:buFont typeface="Viga"/>
              <a:buAutoNum type="arabicPeriod"/>
              <a:defRPr/>
            </a:pPr>
            <a:r>
              <a:rPr lang="fr-BE" sz="1600" dirty="0">
                <a:latin typeface="+mj-lt"/>
              </a:rPr>
              <a:t>The Use Case Protection Profile</a:t>
            </a:r>
          </a:p>
          <a:p>
            <a:pPr marL="857250" lvl="1" indent="-317499">
              <a:buClr>
                <a:schemeClr val="lt2"/>
              </a:buClr>
              <a:buSzPts val="1400"/>
              <a:buFont typeface="Viga"/>
              <a:buAutoNum type="arabicPeriod"/>
              <a:defRPr/>
            </a:pPr>
            <a:r>
              <a:rPr lang="fr-BE" sz="1600" dirty="0">
                <a:latin typeface="+mj-lt"/>
              </a:rPr>
              <a:t>Impact </a:t>
            </a:r>
            <a:r>
              <a:rPr lang="fr-BE" sz="1600" dirty="0" err="1">
                <a:latin typeface="+mj-lt"/>
              </a:rPr>
              <a:t>analysis</a:t>
            </a:r>
            <a:r>
              <a:rPr lang="fr-BE" sz="1600" dirty="0">
                <a:latin typeface="+mj-lt"/>
              </a:rPr>
              <a:t> : Update of the Firewall</a:t>
            </a:r>
          </a:p>
          <a:p>
            <a:pPr marL="1257299" lvl="2" indent="-317499">
              <a:buClr>
                <a:schemeClr val="lt2"/>
              </a:buClr>
              <a:buSzPts val="1400"/>
              <a:buFont typeface="Viga"/>
              <a:buAutoNum type="arabicPeriod"/>
              <a:defRPr/>
            </a:pPr>
            <a:r>
              <a:rPr lang="fr-BE" sz="1600" dirty="0" err="1">
                <a:latin typeface="+mj-lt"/>
              </a:rPr>
              <a:t>What</a:t>
            </a:r>
            <a:r>
              <a:rPr lang="fr-BE" sz="1600" dirty="0">
                <a:latin typeface="+mj-lt"/>
              </a:rPr>
              <a:t> type of certification?</a:t>
            </a:r>
          </a:p>
          <a:p>
            <a:pPr marL="1257299" lvl="2" indent="-317499">
              <a:buClr>
                <a:schemeClr val="lt2"/>
              </a:buClr>
              <a:buSzPts val="1400"/>
              <a:buFont typeface="Viga"/>
              <a:buAutoNum type="arabicPeriod"/>
              <a:defRPr/>
            </a:pPr>
            <a:r>
              <a:rPr lang="fr-BE" sz="1600" dirty="0" err="1">
                <a:latin typeface="+mj-lt"/>
              </a:rPr>
              <a:t>What</a:t>
            </a:r>
            <a:r>
              <a:rPr lang="fr-BE" sz="1600" dirty="0">
                <a:latin typeface="+mj-lt"/>
              </a:rPr>
              <a:t> type of </a:t>
            </a:r>
            <a:r>
              <a:rPr lang="fr-BE" sz="1600" dirty="0" err="1">
                <a:latin typeface="+mj-lt"/>
              </a:rPr>
              <a:t>evidence</a:t>
            </a:r>
            <a:r>
              <a:rPr lang="fr-BE" sz="1600" dirty="0">
                <a:latin typeface="+mj-lt"/>
              </a:rPr>
              <a:t> to </a:t>
            </a:r>
            <a:r>
              <a:rPr lang="fr-BE" sz="1600" dirty="0" err="1">
                <a:latin typeface="+mj-lt"/>
              </a:rPr>
              <a:t>provide</a:t>
            </a:r>
            <a:r>
              <a:rPr lang="fr-BE" sz="1600" dirty="0">
                <a:latin typeface="+mj-lt"/>
              </a:rPr>
              <a:t>?</a:t>
            </a:r>
          </a:p>
          <a:p>
            <a:pPr marL="457200" indent="-317500">
              <a:buClr>
                <a:schemeClr val="lt2"/>
              </a:buClr>
              <a:buSzPts val="1400"/>
              <a:buFont typeface="Viga"/>
              <a:buAutoNum type="arabicPeriod"/>
              <a:defRPr/>
            </a:pPr>
            <a:r>
              <a:rPr lang="fr-BE" sz="1600" dirty="0">
                <a:latin typeface="+mj-lt"/>
              </a:rPr>
              <a:t>Fuzzing</a:t>
            </a:r>
          </a:p>
          <a:p>
            <a:pPr marL="857250" lvl="1" indent="-317499">
              <a:buClr>
                <a:schemeClr val="lt2"/>
              </a:buClr>
              <a:buSzPts val="1400"/>
              <a:buFont typeface="Viga"/>
              <a:buAutoNum type="arabicPeriod"/>
              <a:defRPr/>
            </a:pPr>
            <a:r>
              <a:rPr lang="fr-BE" sz="1600" dirty="0" err="1">
                <a:latin typeface="+mj-lt"/>
              </a:rPr>
              <a:t>Random</a:t>
            </a:r>
            <a:r>
              <a:rPr lang="fr-BE" sz="1600" dirty="0">
                <a:latin typeface="+mj-lt"/>
              </a:rPr>
              <a:t> Fuzzing</a:t>
            </a:r>
          </a:p>
          <a:p>
            <a:pPr marL="857250" lvl="1" indent="-317499">
              <a:buClr>
                <a:schemeClr val="lt2"/>
              </a:buClr>
              <a:buSzPts val="1400"/>
              <a:buFont typeface="Viga"/>
              <a:buAutoNum type="arabicPeriod"/>
              <a:defRPr/>
            </a:pPr>
            <a:r>
              <a:rPr lang="fr-BE" sz="1600" dirty="0" err="1">
                <a:latin typeface="+mj-lt"/>
              </a:rPr>
              <a:t>Let’s</a:t>
            </a:r>
            <a:r>
              <a:rPr lang="fr-BE" sz="1600" dirty="0">
                <a:latin typeface="+mj-lt"/>
              </a:rPr>
              <a:t> </a:t>
            </a:r>
            <a:r>
              <a:rPr lang="fr-BE" sz="1600" dirty="0" err="1">
                <a:latin typeface="+mj-lt"/>
              </a:rPr>
              <a:t>spy</a:t>
            </a:r>
            <a:r>
              <a:rPr lang="fr-BE" sz="1600" dirty="0">
                <a:latin typeface="+mj-lt"/>
              </a:rPr>
              <a:t> communication</a:t>
            </a:r>
          </a:p>
          <a:p>
            <a:pPr marL="857250" lvl="1" indent="-317499">
              <a:buClr>
                <a:schemeClr val="lt2"/>
              </a:buClr>
              <a:buSzPts val="1400"/>
              <a:buFont typeface="Viga"/>
              <a:buAutoNum type="arabicPeriod"/>
              <a:defRPr/>
            </a:pPr>
            <a:r>
              <a:rPr lang="fr-BE" sz="1600" dirty="0">
                <a:latin typeface="+mj-lt"/>
              </a:rPr>
              <a:t>Frame </a:t>
            </a:r>
            <a:r>
              <a:rPr lang="fr-BE" sz="1600" dirty="0" err="1">
                <a:latin typeface="+mj-lt"/>
              </a:rPr>
              <a:t>decoding</a:t>
            </a:r>
            <a:endParaRPr lang="fr-BE" sz="1600" dirty="0">
              <a:latin typeface="+mj-lt"/>
            </a:endParaRPr>
          </a:p>
          <a:p>
            <a:pPr marL="857250" lvl="1" indent="-317499">
              <a:buClr>
                <a:schemeClr val="lt2"/>
              </a:buClr>
              <a:buSzPts val="1400"/>
              <a:buFont typeface="Viga"/>
              <a:buAutoNum type="arabicPeriod"/>
              <a:defRPr/>
            </a:pPr>
            <a:r>
              <a:rPr lang="fr-BE" sz="1600" dirty="0">
                <a:latin typeface="+mj-lt"/>
              </a:rPr>
              <a:t>Mutation Fuzzing</a:t>
            </a:r>
          </a:p>
          <a:p>
            <a:pPr marL="857250" lvl="1" indent="-317499">
              <a:buClr>
                <a:schemeClr val="lt2"/>
              </a:buClr>
              <a:buSzPts val="1400"/>
              <a:buFont typeface="Viga"/>
              <a:buAutoNum type="arabicPeriod"/>
              <a:defRPr/>
            </a:pPr>
            <a:r>
              <a:rPr lang="fr-BE" sz="1600" dirty="0">
                <a:latin typeface="+mj-lt"/>
              </a:rPr>
              <a:t>Fuzzing </a:t>
            </a:r>
            <a:r>
              <a:rPr lang="fr-BE" sz="1600" dirty="0" err="1">
                <a:latin typeface="+mj-lt"/>
              </a:rPr>
              <a:t>with</a:t>
            </a:r>
            <a:r>
              <a:rPr lang="fr-BE" sz="1600" dirty="0">
                <a:latin typeface="+mj-lt"/>
              </a:rPr>
              <a:t> </a:t>
            </a:r>
            <a:r>
              <a:rPr lang="fr-BE" sz="1600" dirty="0" err="1">
                <a:latin typeface="+mj-lt"/>
              </a:rPr>
              <a:t>grammar</a:t>
            </a:r>
            <a:endParaRPr lang="fr-BE" sz="1600" dirty="0">
              <a:latin typeface="+mj-lt"/>
            </a:endParaRPr>
          </a:p>
          <a:p>
            <a:pPr marL="857250" lvl="1" indent="-317499">
              <a:buClr>
                <a:schemeClr val="lt2"/>
              </a:buClr>
              <a:buSzPts val="1400"/>
              <a:buFont typeface="Viga"/>
              <a:buAutoNum type="arabicPeriod"/>
              <a:defRPr/>
            </a:pPr>
            <a:endParaRPr lang="fr-BE" sz="1600" dirty="0">
              <a:latin typeface="+mj-lt"/>
            </a:endParaRPr>
          </a:p>
          <a:p>
            <a:pPr marL="539751" lvl="1">
              <a:buClr>
                <a:schemeClr val="lt2"/>
              </a:buClr>
              <a:buSzPts val="1400"/>
              <a:defRPr/>
            </a:pPr>
            <a:r>
              <a:rPr lang="fr-BE" sz="1600" dirty="0">
                <a:latin typeface="+mj-lt"/>
              </a:rPr>
              <a:t> </a:t>
            </a:r>
          </a:p>
          <a:p>
            <a:pPr marL="857250" lvl="1" indent="-317499">
              <a:buClr>
                <a:schemeClr val="lt2"/>
              </a:buClr>
              <a:buSzPts val="1400"/>
              <a:buFont typeface="Viga"/>
              <a:buAutoNum type="arabicPeriod"/>
              <a:defRPr/>
            </a:pPr>
            <a:endParaRPr lang="fr-BE" dirty="0">
              <a:latin typeface="+mj-lt"/>
            </a:endParaRPr>
          </a:p>
        </p:txBody>
      </p:sp>
      <p:pic>
        <p:nvPicPr>
          <p:cNvPr id="9" name="Image 8"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327608" cy="461665"/>
          </a:xfrm>
          <a:prstGeom prst="rect">
            <a:avLst/>
          </a:prstGeom>
          <a:noFill/>
        </p:spPr>
        <p:txBody>
          <a:bodyPr wrap="none" rtlCol="0">
            <a:spAutoFit/>
          </a:bodyPr>
          <a:lstStyle/>
          <a:p>
            <a:pPr>
              <a:defRPr/>
            </a:pPr>
            <a:r>
              <a:rPr lang="fr-FR" sz="2400" b="1" dirty="0">
                <a:latin typeface="+mj-lt"/>
                <a:ea typeface="Roboto"/>
              </a:rPr>
              <a:t>Fuzzing</a:t>
            </a:r>
            <a:endParaRPr dirty="0">
              <a:latin typeface="+mj-lt"/>
            </a:endParaRPr>
          </a:p>
        </p:txBody>
      </p:sp>
      <p:pic>
        <p:nvPicPr>
          <p:cNvPr id="13" name="Image 12"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sp>
        <p:nvSpPr>
          <p:cNvPr id="3" name="Google Shape;296;p30">
            <a:extLst>
              <a:ext uri="{FF2B5EF4-FFF2-40B4-BE49-F238E27FC236}">
                <a16:creationId xmlns:a16="http://schemas.microsoft.com/office/drawing/2014/main" id="{BA69EB29-75F4-FC3A-90E1-C18E07BCC8A3}"/>
              </a:ext>
            </a:extLst>
          </p:cNvPr>
          <p:cNvSpPr txBox="1"/>
          <p:nvPr/>
        </p:nvSpPr>
        <p:spPr bwMode="auto">
          <a:xfrm>
            <a:off x="814036" y="923770"/>
            <a:ext cx="7409122" cy="3572953"/>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438150" lvl="1" indent="-342900">
              <a:buClr>
                <a:schemeClr val="lt2"/>
              </a:buClr>
              <a:buSzPts val="1400"/>
              <a:buFont typeface="+mj-lt"/>
              <a:buAutoNum type="arabicPeriod" startAt="3"/>
              <a:defRPr/>
            </a:pPr>
            <a:r>
              <a:rPr lang="fr-BE" sz="1600" dirty="0" err="1">
                <a:latin typeface="+mj-lt"/>
              </a:rPr>
              <a:t>Let’s</a:t>
            </a:r>
            <a:r>
              <a:rPr lang="fr-BE" sz="1600" dirty="0">
                <a:latin typeface="+mj-lt"/>
              </a:rPr>
              <a:t> </a:t>
            </a:r>
            <a:r>
              <a:rPr lang="nl-BE" sz="1600" dirty="0">
                <a:latin typeface="+mj-lt"/>
              </a:rPr>
              <a:t>Fuzz </a:t>
            </a:r>
            <a:r>
              <a:rPr lang="nl-BE" sz="1600" dirty="0">
                <a:solidFill>
                  <a:srgbClr val="00B050"/>
                </a:solidFill>
                <a:latin typeface="+mj-lt"/>
              </a:rPr>
              <a:t>even</a:t>
            </a:r>
            <a:r>
              <a:rPr lang="nl-BE" sz="1600" dirty="0">
                <a:latin typeface="+mj-lt"/>
              </a:rPr>
              <a:t> smarter</a:t>
            </a:r>
          </a:p>
          <a:p>
            <a:pPr marL="723900" lvl="1" indent="-285750">
              <a:buClr>
                <a:schemeClr val="lt2"/>
              </a:buClr>
              <a:buSzPts val="1400"/>
              <a:buFont typeface="Arial" panose="020B0604020202020204" pitchFamily="34" charset="0"/>
              <a:buChar char="•"/>
              <a:defRPr/>
            </a:pPr>
            <a:r>
              <a:rPr lang="nl-BE" sz="1600" dirty="0">
                <a:latin typeface="+mj-lt"/>
              </a:rPr>
              <a:t>Have a look at the grammar.py file </a:t>
            </a:r>
          </a:p>
          <a:p>
            <a:pPr marL="714375" lvl="1">
              <a:buClr>
                <a:schemeClr val="lt2"/>
              </a:buClr>
              <a:buSzPts val="1400"/>
              <a:defRPr/>
            </a:pPr>
            <a:r>
              <a:rPr lang="fr-BE" i="1" dirty="0">
                <a:solidFill>
                  <a:schemeClr val="tx1"/>
                </a:solidFill>
                <a:latin typeface="+mj-lt"/>
              </a:rPr>
              <a:t>It </a:t>
            </a:r>
            <a:r>
              <a:rPr lang="fr-BE" i="1" dirty="0" err="1">
                <a:solidFill>
                  <a:schemeClr val="tx1"/>
                </a:solidFill>
                <a:latin typeface="+mj-lt"/>
              </a:rPr>
              <a:t>defines</a:t>
            </a:r>
            <a:r>
              <a:rPr lang="fr-BE" i="1" dirty="0">
                <a:solidFill>
                  <a:schemeClr val="tx1"/>
                </a:solidFill>
                <a:latin typeface="+mj-lt"/>
              </a:rPr>
              <a:t> a message structure to </a:t>
            </a:r>
            <a:r>
              <a:rPr lang="fr-BE" i="1" dirty="0" err="1">
                <a:solidFill>
                  <a:schemeClr val="tx1"/>
                </a:solidFill>
                <a:latin typeface="+mj-lt"/>
              </a:rPr>
              <a:t>allow</a:t>
            </a:r>
            <a:r>
              <a:rPr lang="fr-BE" i="1" dirty="0">
                <a:solidFill>
                  <a:schemeClr val="tx1"/>
                </a:solidFill>
                <a:latin typeface="+mj-lt"/>
              </a:rPr>
              <a:t> Rachel to </a:t>
            </a:r>
            <a:r>
              <a:rPr lang="fr-BE" i="1" dirty="0" err="1">
                <a:solidFill>
                  <a:schemeClr val="tx1"/>
                </a:solidFill>
                <a:latin typeface="+mj-lt"/>
              </a:rPr>
              <a:t>Fuzz</a:t>
            </a:r>
            <a:r>
              <a:rPr lang="fr-BE" i="1" dirty="0">
                <a:solidFill>
                  <a:schemeClr val="tx1"/>
                </a:solidFill>
                <a:latin typeface="+mj-lt"/>
              </a:rPr>
              <a:t> </a:t>
            </a:r>
            <a:r>
              <a:rPr lang="fr-BE" i="1" dirty="0" err="1">
                <a:solidFill>
                  <a:schemeClr val="tx1"/>
                </a:solidFill>
                <a:latin typeface="+mj-lt"/>
              </a:rPr>
              <a:t>only</a:t>
            </a:r>
            <a:r>
              <a:rPr lang="fr-BE" i="1" dirty="0">
                <a:solidFill>
                  <a:schemeClr val="tx1"/>
                </a:solidFill>
                <a:latin typeface="+mj-lt"/>
              </a:rPr>
              <a:t> </a:t>
            </a:r>
            <a:r>
              <a:rPr lang="fr-BE" i="1" dirty="0" err="1">
                <a:solidFill>
                  <a:schemeClr val="tx1"/>
                </a:solidFill>
                <a:latin typeface="+mj-lt"/>
              </a:rPr>
              <a:t>some</a:t>
            </a:r>
            <a:r>
              <a:rPr lang="fr-BE" i="1" dirty="0">
                <a:solidFill>
                  <a:schemeClr val="tx1"/>
                </a:solidFill>
                <a:latin typeface="+mj-lt"/>
              </a:rPr>
              <a:t> part of the messages</a:t>
            </a:r>
          </a:p>
          <a:p>
            <a:pPr marL="714375" lvl="1">
              <a:buClr>
                <a:schemeClr val="lt2"/>
              </a:buClr>
              <a:buSzPts val="1400"/>
              <a:defRPr/>
            </a:pPr>
            <a:r>
              <a:rPr lang="fr-BE" i="1" dirty="0">
                <a:solidFill>
                  <a:srgbClr val="0070C0"/>
                </a:solidFill>
                <a:latin typeface="+mj-lt"/>
              </a:rPr>
              <a:t>﻿EXAMPLE: </a:t>
            </a:r>
            <a:r>
              <a:rPr lang="fr-BE" i="1" dirty="0" err="1">
                <a:solidFill>
                  <a:srgbClr val="0070C0"/>
                </a:solidFill>
                <a:latin typeface="+mj-lt"/>
              </a:rPr>
              <a:t>Grammar</a:t>
            </a:r>
            <a:r>
              <a:rPr lang="fr-BE" i="1" dirty="0">
                <a:solidFill>
                  <a:srgbClr val="0070C0"/>
                </a:solidFill>
                <a:latin typeface="+mj-lt"/>
              </a:rPr>
              <a:t> = {</a:t>
            </a:r>
          </a:p>
          <a:p>
            <a:pPr marL="714375" lvl="1">
              <a:buClr>
                <a:schemeClr val="lt2"/>
              </a:buClr>
              <a:buSzPts val="1400"/>
              <a:defRPr/>
            </a:pPr>
            <a:r>
              <a:rPr lang="fr-BE" i="1" dirty="0">
                <a:solidFill>
                  <a:srgbClr val="0070C0"/>
                </a:solidFill>
                <a:latin typeface="+mj-lt"/>
              </a:rPr>
              <a:t>    "&lt;start&gt;": ["</a:t>
            </a:r>
            <a:r>
              <a:rPr lang="fr-BE" i="1" dirty="0">
                <a:solidFill>
                  <a:srgbClr val="FFC000"/>
                </a:solidFill>
                <a:latin typeface="+mj-lt"/>
              </a:rPr>
              <a:t>&lt;phone-</a:t>
            </a:r>
            <a:r>
              <a:rPr lang="fr-BE" i="1" dirty="0" err="1">
                <a:solidFill>
                  <a:srgbClr val="FFC000"/>
                </a:solidFill>
                <a:latin typeface="+mj-lt"/>
              </a:rPr>
              <a:t>number</a:t>
            </a:r>
            <a:r>
              <a:rPr lang="fr-BE" i="1" dirty="0">
                <a:solidFill>
                  <a:srgbClr val="FFC000"/>
                </a:solidFill>
                <a:latin typeface="+mj-lt"/>
              </a:rPr>
              <a:t>&gt;</a:t>
            </a:r>
            <a:r>
              <a:rPr lang="fr-BE" i="1" dirty="0">
                <a:solidFill>
                  <a:srgbClr val="0070C0"/>
                </a:solidFill>
                <a:latin typeface="+mj-lt"/>
              </a:rPr>
              <a:t>"],</a:t>
            </a:r>
          </a:p>
          <a:p>
            <a:pPr marL="714375" lvl="1">
              <a:buClr>
                <a:schemeClr val="lt2"/>
              </a:buClr>
              <a:buSzPts val="1400"/>
              <a:defRPr/>
            </a:pPr>
            <a:r>
              <a:rPr lang="fr-BE" i="1" dirty="0">
                <a:solidFill>
                  <a:srgbClr val="0070C0"/>
                </a:solidFill>
                <a:latin typeface="+mj-lt"/>
              </a:rPr>
              <a:t>    "</a:t>
            </a:r>
            <a:r>
              <a:rPr lang="fr-BE" i="1" dirty="0">
                <a:solidFill>
                  <a:srgbClr val="FFC000"/>
                </a:solidFill>
                <a:latin typeface="+mj-lt"/>
              </a:rPr>
              <a:t>&lt;phone-</a:t>
            </a:r>
            <a:r>
              <a:rPr lang="fr-BE" i="1" dirty="0" err="1">
                <a:solidFill>
                  <a:srgbClr val="FFC000"/>
                </a:solidFill>
                <a:latin typeface="+mj-lt"/>
              </a:rPr>
              <a:t>number</a:t>
            </a:r>
            <a:r>
              <a:rPr lang="fr-BE" i="1" dirty="0">
                <a:solidFill>
                  <a:srgbClr val="FFC000"/>
                </a:solidFill>
                <a:latin typeface="+mj-lt"/>
              </a:rPr>
              <a:t>&gt;</a:t>
            </a:r>
            <a:r>
              <a:rPr lang="fr-BE" i="1" dirty="0">
                <a:solidFill>
                  <a:srgbClr val="0070C0"/>
                </a:solidFill>
                <a:latin typeface="+mj-lt"/>
              </a:rPr>
              <a:t>": ["(</a:t>
            </a:r>
            <a:r>
              <a:rPr lang="fr-BE" i="1" dirty="0">
                <a:solidFill>
                  <a:schemeClr val="tx2">
                    <a:lumMod val="40000"/>
                    <a:lumOff val="60000"/>
                  </a:schemeClr>
                </a:solidFill>
                <a:latin typeface="+mj-lt"/>
              </a:rPr>
              <a:t>&lt;area&gt;</a:t>
            </a:r>
            <a:r>
              <a:rPr lang="fr-BE" i="1" dirty="0">
                <a:solidFill>
                  <a:srgbClr val="0070C0"/>
                </a:solidFill>
                <a:latin typeface="+mj-lt"/>
              </a:rPr>
              <a:t>)</a:t>
            </a:r>
            <a:r>
              <a:rPr lang="fr-BE" i="1" dirty="0">
                <a:solidFill>
                  <a:schemeClr val="accent3">
                    <a:lumMod val="60000"/>
                    <a:lumOff val="40000"/>
                  </a:schemeClr>
                </a:solidFill>
                <a:latin typeface="+mj-lt"/>
              </a:rPr>
              <a:t>&lt;exchange&gt;</a:t>
            </a:r>
            <a:r>
              <a:rPr lang="fr-BE" i="1" dirty="0">
                <a:solidFill>
                  <a:srgbClr val="0070C0"/>
                </a:solidFill>
                <a:latin typeface="+mj-lt"/>
              </a:rPr>
              <a:t>-</a:t>
            </a:r>
            <a:r>
              <a:rPr lang="fr-BE" i="1" dirty="0">
                <a:solidFill>
                  <a:schemeClr val="accent6">
                    <a:lumMod val="75000"/>
                  </a:schemeClr>
                </a:solidFill>
                <a:latin typeface="+mj-lt"/>
              </a:rPr>
              <a:t>&lt;line&gt;</a:t>
            </a:r>
            <a:r>
              <a:rPr lang="fr-BE" i="1" dirty="0">
                <a:solidFill>
                  <a:srgbClr val="0070C0"/>
                </a:solidFill>
                <a:latin typeface="+mj-lt"/>
              </a:rPr>
              <a:t>"],</a:t>
            </a:r>
          </a:p>
          <a:p>
            <a:pPr marL="714375" lvl="1">
              <a:buClr>
                <a:schemeClr val="lt2"/>
              </a:buClr>
              <a:buSzPts val="1400"/>
              <a:defRPr/>
            </a:pPr>
            <a:r>
              <a:rPr lang="fr-BE" i="1" dirty="0">
                <a:solidFill>
                  <a:srgbClr val="0070C0"/>
                </a:solidFill>
                <a:latin typeface="+mj-lt"/>
              </a:rPr>
              <a:t>    "</a:t>
            </a:r>
            <a:r>
              <a:rPr lang="fr-BE" i="1" dirty="0">
                <a:solidFill>
                  <a:schemeClr val="tx2">
                    <a:lumMod val="40000"/>
                    <a:lumOff val="60000"/>
                  </a:schemeClr>
                </a:solidFill>
                <a:latin typeface="+mj-lt"/>
              </a:rPr>
              <a:t>&lt;area&gt;</a:t>
            </a:r>
            <a:r>
              <a:rPr lang="fr-BE" i="1" dirty="0">
                <a:solidFill>
                  <a:srgbClr val="0070C0"/>
                </a:solidFill>
                <a:latin typeface="+mj-lt"/>
              </a:rPr>
              <a:t>": ["</a:t>
            </a:r>
            <a:r>
              <a:rPr lang="fr-BE" i="1" dirty="0">
                <a:solidFill>
                  <a:schemeClr val="accent5">
                    <a:lumMod val="75000"/>
                  </a:schemeClr>
                </a:solidFill>
                <a:latin typeface="+mj-lt"/>
              </a:rPr>
              <a:t>&lt;lead-digit&gt;</a:t>
            </a:r>
            <a:r>
              <a:rPr lang="fr-BE" i="1" dirty="0">
                <a:solidFill>
                  <a:schemeClr val="tx1">
                    <a:lumMod val="75000"/>
                    <a:lumOff val="25000"/>
                  </a:schemeClr>
                </a:solidFill>
                <a:latin typeface="+mj-lt"/>
              </a:rPr>
              <a:t>&lt;digit&gt;&lt;digit&gt;</a:t>
            </a:r>
            <a:r>
              <a:rPr lang="fr-BE" i="1" dirty="0">
                <a:solidFill>
                  <a:srgbClr val="0070C0"/>
                </a:solidFill>
                <a:latin typeface="+mj-lt"/>
              </a:rPr>
              <a:t>"],</a:t>
            </a:r>
          </a:p>
          <a:p>
            <a:pPr marL="714375" lvl="1">
              <a:buClr>
                <a:schemeClr val="lt2"/>
              </a:buClr>
              <a:buSzPts val="1400"/>
              <a:defRPr/>
            </a:pPr>
            <a:r>
              <a:rPr lang="fr-BE" i="1" dirty="0">
                <a:solidFill>
                  <a:srgbClr val="0070C0"/>
                </a:solidFill>
                <a:latin typeface="+mj-lt"/>
              </a:rPr>
              <a:t>    "</a:t>
            </a:r>
            <a:r>
              <a:rPr lang="fr-BE" i="1" dirty="0">
                <a:solidFill>
                  <a:schemeClr val="accent3">
                    <a:lumMod val="60000"/>
                    <a:lumOff val="40000"/>
                  </a:schemeClr>
                </a:solidFill>
                <a:latin typeface="+mj-lt"/>
              </a:rPr>
              <a:t>&lt;exchange&gt;</a:t>
            </a:r>
            <a:r>
              <a:rPr lang="fr-BE" i="1" dirty="0">
                <a:solidFill>
                  <a:srgbClr val="0070C0"/>
                </a:solidFill>
                <a:latin typeface="+mj-lt"/>
              </a:rPr>
              <a:t>": ["</a:t>
            </a:r>
            <a:r>
              <a:rPr lang="fr-BE" i="1" dirty="0">
                <a:solidFill>
                  <a:schemeClr val="accent5">
                    <a:lumMod val="75000"/>
                  </a:schemeClr>
                </a:solidFill>
                <a:latin typeface="+mj-lt"/>
              </a:rPr>
              <a:t>&lt;lead-digit&gt;</a:t>
            </a:r>
            <a:r>
              <a:rPr lang="fr-BE" i="1" dirty="0">
                <a:solidFill>
                  <a:schemeClr val="tx1">
                    <a:lumMod val="75000"/>
                    <a:lumOff val="25000"/>
                  </a:schemeClr>
                </a:solidFill>
                <a:latin typeface="+mj-lt"/>
              </a:rPr>
              <a:t>&lt;digit&gt;&lt;digit&gt;</a:t>
            </a:r>
            <a:r>
              <a:rPr lang="fr-BE" i="1" dirty="0">
                <a:solidFill>
                  <a:srgbClr val="0070C0"/>
                </a:solidFill>
                <a:latin typeface="+mj-lt"/>
              </a:rPr>
              <a:t>"],</a:t>
            </a:r>
          </a:p>
          <a:p>
            <a:pPr marL="714375" lvl="1">
              <a:buClr>
                <a:schemeClr val="lt2"/>
              </a:buClr>
              <a:buSzPts val="1400"/>
              <a:defRPr/>
            </a:pPr>
            <a:r>
              <a:rPr lang="fr-BE" i="1" dirty="0">
                <a:solidFill>
                  <a:srgbClr val="0070C0"/>
                </a:solidFill>
                <a:latin typeface="+mj-lt"/>
              </a:rPr>
              <a:t>    "</a:t>
            </a:r>
            <a:r>
              <a:rPr lang="fr-BE" i="1" dirty="0">
                <a:solidFill>
                  <a:schemeClr val="accent6">
                    <a:lumMod val="75000"/>
                  </a:schemeClr>
                </a:solidFill>
                <a:latin typeface="+mj-lt"/>
              </a:rPr>
              <a:t>&lt;line&gt;</a:t>
            </a:r>
            <a:r>
              <a:rPr lang="fr-BE" i="1" dirty="0">
                <a:solidFill>
                  <a:srgbClr val="0070C0"/>
                </a:solidFill>
                <a:latin typeface="+mj-lt"/>
              </a:rPr>
              <a:t>": ["</a:t>
            </a:r>
            <a:r>
              <a:rPr lang="fr-BE" i="1" dirty="0">
                <a:solidFill>
                  <a:schemeClr val="tx1">
                    <a:lumMod val="75000"/>
                    <a:lumOff val="25000"/>
                  </a:schemeClr>
                </a:solidFill>
                <a:latin typeface="+mj-lt"/>
              </a:rPr>
              <a:t>&lt;digit&gt;&lt;digit&gt;&lt;digit&gt;&lt;digit&gt;</a:t>
            </a:r>
            <a:r>
              <a:rPr lang="fr-BE" i="1" dirty="0">
                <a:solidFill>
                  <a:srgbClr val="0070C0"/>
                </a:solidFill>
                <a:latin typeface="+mj-lt"/>
              </a:rPr>
              <a:t>"],</a:t>
            </a:r>
          </a:p>
          <a:p>
            <a:pPr marL="714375" lvl="1">
              <a:buClr>
                <a:schemeClr val="lt2"/>
              </a:buClr>
              <a:buSzPts val="1400"/>
              <a:defRPr/>
            </a:pPr>
            <a:r>
              <a:rPr lang="fr-BE" i="1" dirty="0">
                <a:solidFill>
                  <a:srgbClr val="0070C0"/>
                </a:solidFill>
                <a:latin typeface="+mj-lt"/>
              </a:rPr>
              <a:t>    "</a:t>
            </a:r>
            <a:r>
              <a:rPr lang="fr-BE" i="1" dirty="0">
                <a:solidFill>
                  <a:schemeClr val="accent5">
                    <a:lumMod val="75000"/>
                  </a:schemeClr>
                </a:solidFill>
                <a:latin typeface="+mj-lt"/>
              </a:rPr>
              <a:t>&lt;lead-digit&gt;</a:t>
            </a:r>
            <a:r>
              <a:rPr lang="fr-BE" i="1" dirty="0">
                <a:solidFill>
                  <a:srgbClr val="0070C0"/>
                </a:solidFill>
                <a:latin typeface="+mj-lt"/>
              </a:rPr>
              <a:t>": ["2", "3", "4", "5", "6", "7", "8", "9"],</a:t>
            </a:r>
          </a:p>
          <a:p>
            <a:pPr marL="714375" lvl="1">
              <a:buClr>
                <a:schemeClr val="lt2"/>
              </a:buClr>
              <a:buSzPts val="1400"/>
              <a:defRPr/>
            </a:pPr>
            <a:r>
              <a:rPr lang="fr-BE" i="1" dirty="0">
                <a:solidFill>
                  <a:srgbClr val="0070C0"/>
                </a:solidFill>
                <a:latin typeface="+mj-lt"/>
              </a:rPr>
              <a:t>    "</a:t>
            </a:r>
            <a:r>
              <a:rPr lang="fr-BE" i="1" dirty="0">
                <a:solidFill>
                  <a:schemeClr val="tx1">
                    <a:lumMod val="75000"/>
                    <a:lumOff val="25000"/>
                  </a:schemeClr>
                </a:solidFill>
                <a:latin typeface="+mj-lt"/>
              </a:rPr>
              <a:t>&lt;digit&gt;</a:t>
            </a:r>
            <a:r>
              <a:rPr lang="fr-BE" i="1" dirty="0">
                <a:solidFill>
                  <a:srgbClr val="0070C0"/>
                </a:solidFill>
                <a:latin typeface="+mj-lt"/>
              </a:rPr>
              <a:t>": ["0", "1", "2", "3", "4", "5", "6", "7", "8", "9"]</a:t>
            </a:r>
          </a:p>
          <a:p>
            <a:pPr marL="714375" lvl="1">
              <a:buClr>
                <a:schemeClr val="lt2"/>
              </a:buClr>
              <a:buSzPts val="1400"/>
              <a:defRPr/>
            </a:pPr>
            <a:r>
              <a:rPr lang="fr-BE" i="1" dirty="0">
                <a:solidFill>
                  <a:srgbClr val="0070C0"/>
                </a:solidFill>
                <a:latin typeface="+mj-lt"/>
              </a:rPr>
              <a:t>    } </a:t>
            </a:r>
          </a:p>
          <a:p>
            <a:pPr marL="714375" lvl="1" indent="-277813">
              <a:buClr>
                <a:schemeClr val="lt2"/>
              </a:buClr>
              <a:buSzPts val="1400"/>
              <a:buFont typeface="Arial" panose="020B0604020202020204" pitchFamily="34" charset="0"/>
              <a:buChar char="•"/>
              <a:defRPr/>
            </a:pPr>
            <a:r>
              <a:rPr lang="fr-BE" dirty="0">
                <a:solidFill>
                  <a:schemeClr val="tx1"/>
                </a:solidFill>
                <a:latin typeface="+mj-lt"/>
              </a:rPr>
              <a:t>Try to </a:t>
            </a:r>
            <a:r>
              <a:rPr lang="fr-BE" dirty="0" err="1">
                <a:solidFill>
                  <a:schemeClr val="tx1"/>
                </a:solidFill>
                <a:latin typeface="+mj-lt"/>
              </a:rPr>
              <a:t>define</a:t>
            </a:r>
            <a:r>
              <a:rPr lang="fr-BE" dirty="0">
                <a:solidFill>
                  <a:schemeClr val="tx1"/>
                </a:solidFill>
                <a:latin typeface="+mj-lt"/>
              </a:rPr>
              <a:t> </a:t>
            </a:r>
            <a:r>
              <a:rPr lang="fr-BE" dirty="0" err="1">
                <a:solidFill>
                  <a:schemeClr val="tx1"/>
                </a:solidFill>
                <a:latin typeface="+mj-lt"/>
              </a:rPr>
              <a:t>your</a:t>
            </a:r>
            <a:r>
              <a:rPr lang="fr-BE" dirty="0">
                <a:solidFill>
                  <a:schemeClr val="tx1"/>
                </a:solidFill>
                <a:latin typeface="+mj-lt"/>
              </a:rPr>
              <a:t> </a:t>
            </a:r>
            <a:r>
              <a:rPr lang="fr-BE" dirty="0" err="1">
                <a:solidFill>
                  <a:schemeClr val="tx1"/>
                </a:solidFill>
                <a:latin typeface="+mj-lt"/>
              </a:rPr>
              <a:t>own</a:t>
            </a:r>
            <a:r>
              <a:rPr lang="fr-BE" dirty="0">
                <a:solidFill>
                  <a:schemeClr val="tx1"/>
                </a:solidFill>
                <a:latin typeface="+mj-lt"/>
              </a:rPr>
              <a:t> </a:t>
            </a:r>
            <a:r>
              <a:rPr lang="fr-BE" dirty="0" err="1">
                <a:solidFill>
                  <a:schemeClr val="tx1"/>
                </a:solidFill>
                <a:latin typeface="+mj-lt"/>
              </a:rPr>
              <a:t>grammar</a:t>
            </a:r>
            <a:r>
              <a:rPr lang="fr-BE" i="1" dirty="0">
                <a:solidFill>
                  <a:schemeClr val="tx1"/>
                </a:solidFill>
                <a:latin typeface="+mj-lt"/>
              </a:rPr>
              <a:t> and start Fuzzing :</a:t>
            </a:r>
          </a:p>
          <a:p>
            <a:pPr marL="714375" lvl="1">
              <a:buClr>
                <a:schemeClr val="lt2"/>
              </a:buClr>
              <a:buSzPts val="1400"/>
              <a:defRPr/>
            </a:pPr>
            <a:r>
              <a:rPr lang="fr-BE" b="0" i="1" dirty="0">
                <a:solidFill>
                  <a:srgbClr val="0070C0"/>
                </a:solidFill>
                <a:effectLst/>
                <a:latin typeface="+mj-lt"/>
              </a:rPr>
              <a:t>python3.9 </a:t>
            </a:r>
            <a:r>
              <a:rPr lang="fr-BE" b="0" i="1" dirty="0" err="1">
                <a:solidFill>
                  <a:srgbClr val="0070C0"/>
                </a:solidFill>
                <a:effectLst/>
                <a:latin typeface="+mj-lt"/>
              </a:rPr>
              <a:t>Rachel.py</a:t>
            </a:r>
            <a:r>
              <a:rPr lang="fr-BE" b="0" i="1" dirty="0">
                <a:solidFill>
                  <a:srgbClr val="0070C0"/>
                </a:solidFill>
                <a:effectLst/>
                <a:latin typeface="+mj-lt"/>
              </a:rPr>
              <a:t> -</a:t>
            </a:r>
            <a:r>
              <a:rPr lang="fr-BE" b="0" i="1" dirty="0" err="1">
                <a:solidFill>
                  <a:srgbClr val="0070C0"/>
                </a:solidFill>
                <a:effectLst/>
                <a:latin typeface="+mj-lt"/>
              </a:rPr>
              <a:t>t</a:t>
            </a:r>
            <a:r>
              <a:rPr lang="fr-BE" b="0" i="1" dirty="0">
                <a:solidFill>
                  <a:srgbClr val="0070C0"/>
                </a:solidFill>
                <a:effectLst/>
                <a:latin typeface="+mj-lt"/>
              </a:rPr>
              <a:t> </a:t>
            </a:r>
            <a:r>
              <a:rPr lang="fr-BE" b="0" i="1" dirty="0" err="1">
                <a:solidFill>
                  <a:srgbClr val="0070C0"/>
                </a:solidFill>
                <a:effectLst/>
                <a:latin typeface="+mj-lt"/>
              </a:rPr>
              <a:t>sender</a:t>
            </a:r>
            <a:r>
              <a:rPr lang="fr-BE" b="0" i="1" dirty="0">
                <a:solidFill>
                  <a:srgbClr val="0070C0"/>
                </a:solidFill>
                <a:effectLst/>
                <a:latin typeface="+mj-lt"/>
              </a:rPr>
              <a:t> -r 1 -g 10</a:t>
            </a:r>
            <a:endParaRPr lang="fr-BE" sz="1600" i="1" dirty="0">
              <a:solidFill>
                <a:srgbClr val="0070C0"/>
              </a:solidFill>
              <a:latin typeface="+mj-lt"/>
            </a:endParaRPr>
          </a:p>
          <a:p>
            <a:pPr marL="857250" lvl="2" indent="-317499">
              <a:buClr>
                <a:schemeClr val="lt2"/>
              </a:buClr>
              <a:buSzPts val="1400"/>
              <a:buFont typeface="Viga"/>
              <a:buAutoNum type="arabicPeriod"/>
              <a:defRPr/>
            </a:pPr>
            <a:endParaRPr lang="fr-BE" sz="1600" dirty="0">
              <a:latin typeface="+mj-lt"/>
            </a:endParaRPr>
          </a:p>
          <a:p>
            <a:pPr marL="539751" lvl="1">
              <a:buClr>
                <a:schemeClr val="lt2"/>
              </a:buClr>
              <a:buSzPts val="1400"/>
              <a:defRPr/>
            </a:pPr>
            <a:r>
              <a:rPr lang="fr-BE" sz="1600" dirty="0">
                <a:latin typeface="+mj-lt"/>
              </a:rPr>
              <a:t> </a:t>
            </a:r>
          </a:p>
          <a:p>
            <a:pPr marL="857250" lvl="1" indent="-317499">
              <a:buClr>
                <a:schemeClr val="lt2"/>
              </a:buClr>
              <a:buSzPts val="1400"/>
              <a:buFont typeface="Viga"/>
              <a:buAutoNum type="arabicPeriod"/>
              <a:defRPr/>
            </a:pPr>
            <a:endParaRPr lang="fr-BE" dirty="0">
              <a:latin typeface="+mj-lt"/>
            </a:endParaRPr>
          </a:p>
        </p:txBody>
      </p:sp>
      <p:sp>
        <p:nvSpPr>
          <p:cNvPr id="7" name="ZoneTexte 6">
            <a:extLst>
              <a:ext uri="{FF2B5EF4-FFF2-40B4-BE49-F238E27FC236}">
                <a16:creationId xmlns:a16="http://schemas.microsoft.com/office/drawing/2014/main" id="{A550B55F-4BCA-38B8-09C2-AFF843621C35}"/>
              </a:ext>
            </a:extLst>
          </p:cNvPr>
          <p:cNvSpPr txBox="1"/>
          <p:nvPr/>
        </p:nvSpPr>
        <p:spPr bwMode="auto">
          <a:xfrm>
            <a:off x="5868144" y="4461880"/>
            <a:ext cx="2808312" cy="430887"/>
          </a:xfrm>
          <a:prstGeom prst="rect">
            <a:avLst/>
          </a:prstGeom>
          <a:noFill/>
        </p:spPr>
        <p:txBody>
          <a:bodyPr wrap="square" rtlCol="0">
            <a:spAutoFit/>
          </a:bodyPr>
          <a:lstStyle/>
          <a:p>
            <a:r>
              <a:rPr lang="fr-FR" sz="1100" i="1" dirty="0" err="1">
                <a:solidFill>
                  <a:schemeClr val="bg2"/>
                </a:solidFill>
              </a:rPr>
              <a:t>Hint</a:t>
            </a:r>
            <a:r>
              <a:rPr lang="fr-FR" sz="1100" i="1" dirty="0">
                <a:solidFill>
                  <a:schemeClr val="bg2"/>
                </a:solidFill>
              </a:rPr>
              <a:t> : Sender and </a:t>
            </a:r>
            <a:r>
              <a:rPr lang="fr-FR" sz="1100" i="1" dirty="0" err="1">
                <a:solidFill>
                  <a:schemeClr val="bg2"/>
                </a:solidFill>
              </a:rPr>
              <a:t>Receiver</a:t>
            </a:r>
            <a:r>
              <a:rPr lang="fr-FR" sz="1100" i="1" dirty="0">
                <a:solidFill>
                  <a:schemeClr val="bg2"/>
                </a:solidFill>
              </a:rPr>
              <a:t> </a:t>
            </a:r>
            <a:r>
              <a:rPr lang="fr-FR" sz="1100" i="1" dirty="0" err="1">
                <a:solidFill>
                  <a:schemeClr val="bg2"/>
                </a:solidFill>
              </a:rPr>
              <a:t>shall</a:t>
            </a:r>
            <a:r>
              <a:rPr lang="fr-FR" sz="1100" i="1" dirty="0">
                <a:solidFill>
                  <a:schemeClr val="bg2"/>
                </a:solidFill>
              </a:rPr>
              <a:t> have 172.18.0.4 and 172.18.0.5 </a:t>
            </a:r>
            <a:r>
              <a:rPr lang="fr-FR" sz="1100" i="1" dirty="0" err="1">
                <a:solidFill>
                  <a:schemeClr val="bg2"/>
                </a:solidFill>
              </a:rPr>
              <a:t>addresses</a:t>
            </a:r>
            <a:endParaRPr lang="fr-BE" sz="1100" i="1" dirty="0">
              <a:solidFill>
                <a:schemeClr val="bg2"/>
              </a:solidFill>
              <a:latin typeface="DM Sans"/>
            </a:endParaRPr>
          </a:p>
        </p:txBody>
      </p:sp>
      <p:sp>
        <p:nvSpPr>
          <p:cNvPr id="9" name="ZoneTexte 8">
            <a:extLst>
              <a:ext uri="{FF2B5EF4-FFF2-40B4-BE49-F238E27FC236}">
                <a16:creationId xmlns:a16="http://schemas.microsoft.com/office/drawing/2014/main" id="{46A4F63C-27C2-22FF-83AE-DD7114597C76}"/>
              </a:ext>
            </a:extLst>
          </p:cNvPr>
          <p:cNvSpPr txBox="1"/>
          <p:nvPr/>
        </p:nvSpPr>
        <p:spPr bwMode="auto">
          <a:xfrm>
            <a:off x="395536" y="4461880"/>
            <a:ext cx="2448272" cy="523220"/>
          </a:xfrm>
          <a:prstGeom prst="rect">
            <a:avLst/>
          </a:prstGeom>
          <a:noFill/>
        </p:spPr>
        <p:txBody>
          <a:bodyPr wrap="square" rtlCol="0">
            <a:spAutoFit/>
          </a:bodyPr>
          <a:lstStyle/>
          <a:p>
            <a:r>
              <a:rPr lang="fr-FR" i="1" dirty="0" err="1">
                <a:solidFill>
                  <a:schemeClr val="bg2"/>
                </a:solidFill>
              </a:rPr>
              <a:t>Exercise</a:t>
            </a:r>
            <a:r>
              <a:rPr lang="fr-FR" i="1" dirty="0">
                <a:solidFill>
                  <a:schemeClr val="bg2"/>
                </a:solidFill>
              </a:rPr>
              <a:t> </a:t>
            </a:r>
            <a:r>
              <a:rPr lang="fr-FR" i="1" dirty="0" err="1">
                <a:solidFill>
                  <a:schemeClr val="bg2"/>
                </a:solidFill>
              </a:rPr>
              <a:t>Password</a:t>
            </a:r>
            <a:r>
              <a:rPr lang="fr-FR" i="1" dirty="0">
                <a:solidFill>
                  <a:schemeClr val="bg2"/>
                </a:solidFill>
              </a:rPr>
              <a:t> : </a:t>
            </a:r>
            <a:r>
              <a:rPr lang="fr-BE" sz="1400" i="1" dirty="0">
                <a:solidFill>
                  <a:schemeClr val="bg2"/>
                </a:solidFill>
                <a:latin typeface="DM Sans"/>
              </a:rPr>
              <a:t>WS_pwd2022</a:t>
            </a:r>
          </a:p>
        </p:txBody>
      </p:sp>
    </p:spTree>
    <p:extLst>
      <p:ext uri="{BB962C8B-B14F-4D97-AF65-F5344CB8AC3E}">
        <p14:creationId xmlns:p14="http://schemas.microsoft.com/office/powerpoint/2010/main" val="1679081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bg>
      <p:bgPr>
        <a:solidFill>
          <a:schemeClr val="bg1">
            <a:alpha val="99999"/>
          </a:schemeClr>
        </a:solidFill>
        <a:effectLst/>
      </p:bgPr>
    </p:bg>
    <p:spTree>
      <p:nvGrpSpPr>
        <p:cNvPr id="1" name=""/>
        <p:cNvGrpSpPr/>
        <p:nvPr/>
      </p:nvGrpSpPr>
      <p:grpSpPr bwMode="auto">
        <a:xfrm>
          <a:off x="0" y="0"/>
          <a:ext cx="0" cy="0"/>
          <a:chOff x="0" y="0"/>
          <a:chExt cx="0" cy="0"/>
        </a:xfrm>
      </p:grpSpPr>
      <p:sp>
        <p:nvSpPr>
          <p:cNvPr id="542172243" name="Google Shape;158;p29"/>
          <p:cNvSpPr/>
          <p:nvPr/>
        </p:nvSpPr>
        <p:spPr bwMode="auto">
          <a:xfrm rot="-7509482">
            <a:off x="5455915" y="207621"/>
            <a:ext cx="5179223" cy="573271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0E2A47"/>
          </a:solidFill>
          <a:ln>
            <a:noFill/>
          </a:ln>
        </p:spPr>
        <p:txBody>
          <a:bodyPr spcFirstLastPara="1" wrap="square" lIns="91423" tIns="91423" rIns="91423" bIns="91423" anchor="ctr" anchorCtr="0">
            <a:noAutofit/>
          </a:bodyPr>
          <a:lstStyle/>
          <a:p>
            <a:pPr marL="0" lvl="0" indent="0" algn="l">
              <a:spcBef>
                <a:spcPts val="0"/>
              </a:spcBef>
              <a:spcAft>
                <a:spcPts val="0"/>
              </a:spcAft>
              <a:buNone/>
              <a:defRPr/>
            </a:pPr>
            <a:endParaRPr/>
          </a:p>
        </p:txBody>
      </p:sp>
      <p:sp>
        <p:nvSpPr>
          <p:cNvPr id="1809135126" name="Google Shape;159;p29"/>
          <p:cNvSpPr txBox="1">
            <a:spLocks noGrp="1"/>
          </p:cNvSpPr>
          <p:nvPr/>
        </p:nvSpPr>
        <p:spPr bwMode="auto">
          <a:xfrm>
            <a:off x="1624" y="1819918"/>
            <a:ext cx="6349999" cy="787419"/>
          </a:xfrm>
          <a:prstGeom prst="rect">
            <a:avLst/>
          </a:prstGeom>
        </p:spPr>
        <p:txBody>
          <a:bodyPr spcFirstLastPara="1" wrap="square" lIns="91423" tIns="91423" rIns="91423" bIns="91423" anchor="b"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defRPr>
            </a:lvl1pPr>
            <a:lvl2pPr marR="0" lvl="1" algn="l">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defRPr>
            </a:lvl2pPr>
            <a:lvl3pPr marR="0" lvl="2" algn="l">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defRPr>
            </a:lvl3pPr>
            <a:lvl4pPr marR="0" lvl="3" algn="l">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defRPr>
            </a:lvl4pPr>
            <a:lvl5pPr marR="0" lvl="4" algn="l">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defRPr>
            </a:lvl5pPr>
            <a:lvl6pPr marR="0" lvl="5" algn="l">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defRPr>
            </a:lvl6pPr>
            <a:lvl7pPr marR="0" lvl="6" algn="l">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defRPr>
            </a:lvl7pPr>
            <a:lvl8pPr marR="0" lvl="7" algn="l">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defRPr>
            </a:lvl8pPr>
            <a:lvl9pPr marR="0" lvl="8" algn="l">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defRPr>
            </a:lvl9pPr>
          </a:lstStyle>
          <a:p>
            <a:pPr marL="0" lvl="0" indent="0" algn="ctr">
              <a:spcBef>
                <a:spcPts val="0"/>
              </a:spcBef>
              <a:spcAft>
                <a:spcPts val="0"/>
              </a:spcAft>
              <a:buNone/>
              <a:defRPr/>
            </a:pPr>
            <a:r>
              <a:rPr lang="en" sz="3800" b="0" i="0" u="none">
                <a:solidFill>
                  <a:schemeClr val="lt2"/>
                </a:solidFill>
                <a:latin typeface="viga"/>
                <a:ea typeface="viga"/>
                <a:cs typeface="viga"/>
              </a:rPr>
              <a:t>Merci de votre attention</a:t>
            </a:r>
            <a:endParaRPr sz="3800" b="0" i="0" u="none">
              <a:solidFill>
                <a:schemeClr val="lt2"/>
              </a:solidFill>
              <a:latin typeface="Noto Sans KR"/>
              <a:ea typeface="Noto Sans KR"/>
              <a:cs typeface="Noto Sans K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255472" cy="461665"/>
          </a:xfrm>
          <a:prstGeom prst="rect">
            <a:avLst/>
          </a:prstGeom>
          <a:noFill/>
        </p:spPr>
        <p:txBody>
          <a:bodyPr wrap="none" rtlCol="0">
            <a:spAutoFit/>
          </a:bodyPr>
          <a:lstStyle/>
          <a:p>
            <a:pPr>
              <a:defRPr/>
            </a:pPr>
            <a:r>
              <a:rPr lang="fr-FR" sz="2400" b="1" dirty="0">
                <a:latin typeface="Viga"/>
              </a:rPr>
              <a:t>But First</a:t>
            </a:r>
            <a:endParaRPr dirty="0"/>
          </a:p>
        </p:txBody>
      </p:sp>
      <p:pic>
        <p:nvPicPr>
          <p:cNvPr id="13" name="Image 12"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sp>
        <p:nvSpPr>
          <p:cNvPr id="3" name="Google Shape;296;p30">
            <a:extLst>
              <a:ext uri="{FF2B5EF4-FFF2-40B4-BE49-F238E27FC236}">
                <a16:creationId xmlns:a16="http://schemas.microsoft.com/office/drawing/2014/main" id="{BA69EB29-75F4-FC3A-90E1-C18E07BCC8A3}"/>
              </a:ext>
            </a:extLst>
          </p:cNvPr>
          <p:cNvSpPr txBox="1"/>
          <p:nvPr/>
        </p:nvSpPr>
        <p:spPr bwMode="auto">
          <a:xfrm>
            <a:off x="814036" y="923770"/>
            <a:ext cx="7322400" cy="3262199"/>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79375" lvl="1">
              <a:buClr>
                <a:schemeClr val="lt2"/>
              </a:buClr>
              <a:buSzPts val="1400"/>
              <a:defRPr/>
            </a:pPr>
            <a:r>
              <a:rPr lang="fr-BE" dirty="0">
                <a:latin typeface="+mj-lt"/>
              </a:rPr>
              <a:t>For the fuzzing test, </a:t>
            </a:r>
            <a:r>
              <a:rPr lang="fr-BE" dirty="0" err="1">
                <a:latin typeface="+mj-lt"/>
              </a:rPr>
              <a:t>you</a:t>
            </a:r>
            <a:r>
              <a:rPr lang="fr-BE" dirty="0">
                <a:latin typeface="+mj-lt"/>
              </a:rPr>
              <a:t> </a:t>
            </a:r>
            <a:r>
              <a:rPr lang="fr-BE" dirty="0" err="1">
                <a:latin typeface="+mj-lt"/>
              </a:rPr>
              <a:t>will</a:t>
            </a:r>
            <a:r>
              <a:rPr lang="fr-BE" dirty="0">
                <a:latin typeface="+mj-lt"/>
              </a:rPr>
              <a:t> </a:t>
            </a:r>
            <a:r>
              <a:rPr lang="fr-BE" dirty="0" err="1">
                <a:latin typeface="+mj-lt"/>
              </a:rPr>
              <a:t>need</a:t>
            </a:r>
            <a:r>
              <a:rPr lang="fr-BE" dirty="0">
                <a:latin typeface="+mj-lt"/>
              </a:rPr>
              <a:t> the </a:t>
            </a:r>
            <a:r>
              <a:rPr lang="fr-BE" dirty="0" err="1">
                <a:latin typeface="+mj-lt"/>
              </a:rPr>
              <a:t>ubuntu</a:t>
            </a:r>
            <a:r>
              <a:rPr lang="fr-BE" dirty="0">
                <a:latin typeface="+mj-lt"/>
              </a:rPr>
              <a:t> VM on the Dashboard</a:t>
            </a:r>
          </a:p>
          <a:p>
            <a:pPr marL="685800" lvl="1" indent="-285750">
              <a:buClr>
                <a:schemeClr val="lt2"/>
              </a:buClr>
              <a:buSzPts val="1400"/>
              <a:buFont typeface="Arial" panose="020B0604020202020204" pitchFamily="34" charset="0"/>
              <a:buChar char="•"/>
              <a:defRPr/>
            </a:pPr>
            <a:r>
              <a:rPr lang="fr-BE" dirty="0">
                <a:latin typeface="+mj-lt"/>
              </a:rPr>
              <a:t>Download </a:t>
            </a:r>
            <a:r>
              <a:rPr lang="fr-BE" dirty="0" err="1">
                <a:latin typeface="+mj-lt"/>
              </a:rPr>
              <a:t>it</a:t>
            </a:r>
            <a:r>
              <a:rPr lang="fr-BE" dirty="0">
                <a:latin typeface="+mj-lt"/>
              </a:rPr>
              <a:t> </a:t>
            </a:r>
            <a:r>
              <a:rPr lang="fr-BE" dirty="0" err="1">
                <a:latin typeface="+mj-lt"/>
              </a:rPr>
              <a:t>directly</a:t>
            </a:r>
            <a:r>
              <a:rPr lang="fr-BE" dirty="0">
                <a:latin typeface="+mj-lt"/>
              </a:rPr>
              <a:t> or I can </a:t>
            </a:r>
            <a:r>
              <a:rPr lang="fr-BE" dirty="0" err="1">
                <a:latin typeface="+mj-lt"/>
              </a:rPr>
              <a:t>give</a:t>
            </a:r>
            <a:r>
              <a:rPr lang="fr-BE" dirty="0">
                <a:latin typeface="+mj-lt"/>
              </a:rPr>
              <a:t> </a:t>
            </a:r>
            <a:r>
              <a:rPr lang="fr-BE" dirty="0" err="1">
                <a:latin typeface="+mj-lt"/>
              </a:rPr>
              <a:t>you</a:t>
            </a:r>
            <a:r>
              <a:rPr lang="fr-BE" dirty="0">
                <a:latin typeface="+mj-lt"/>
              </a:rPr>
              <a:t> a USB key </a:t>
            </a:r>
            <a:r>
              <a:rPr lang="fr-BE" dirty="0" err="1">
                <a:latin typeface="+mj-lt"/>
              </a:rPr>
              <a:t>with</a:t>
            </a:r>
            <a:r>
              <a:rPr lang="fr-BE" dirty="0">
                <a:latin typeface="+mj-lt"/>
              </a:rPr>
              <a:t> the </a:t>
            </a:r>
            <a:r>
              <a:rPr lang="fr-BE" dirty="0" err="1">
                <a:latin typeface="+mj-lt"/>
              </a:rPr>
              <a:t>ova</a:t>
            </a:r>
            <a:r>
              <a:rPr lang="fr-BE" dirty="0">
                <a:latin typeface="+mj-lt"/>
              </a:rPr>
              <a:t> file</a:t>
            </a:r>
          </a:p>
          <a:p>
            <a:pPr marL="685800" lvl="1" indent="-285750">
              <a:buClr>
                <a:schemeClr val="lt2"/>
              </a:buClr>
              <a:buSzPts val="1400"/>
              <a:buFont typeface="Arial" panose="020B0604020202020204" pitchFamily="34" charset="0"/>
              <a:buChar char="•"/>
              <a:defRPr/>
            </a:pPr>
            <a:r>
              <a:rPr lang="fr-BE" dirty="0">
                <a:latin typeface="+mj-lt"/>
              </a:rPr>
              <a:t>The </a:t>
            </a:r>
            <a:r>
              <a:rPr lang="fr-BE" dirty="0" err="1">
                <a:latin typeface="+mj-lt"/>
              </a:rPr>
              <a:t>ova</a:t>
            </a:r>
            <a:r>
              <a:rPr lang="fr-BE" dirty="0">
                <a:latin typeface="+mj-lt"/>
              </a:rPr>
              <a:t> file can </a:t>
            </a:r>
            <a:r>
              <a:rPr lang="fr-BE" dirty="0" err="1">
                <a:latin typeface="+mj-lt"/>
              </a:rPr>
              <a:t>be</a:t>
            </a:r>
            <a:r>
              <a:rPr lang="fr-BE" dirty="0">
                <a:latin typeface="+mj-lt"/>
              </a:rPr>
              <a:t> </a:t>
            </a:r>
            <a:r>
              <a:rPr lang="fr-BE" dirty="0" err="1">
                <a:latin typeface="+mj-lt"/>
              </a:rPr>
              <a:t>imported</a:t>
            </a:r>
            <a:r>
              <a:rPr lang="fr-BE" dirty="0">
                <a:latin typeface="+mj-lt"/>
              </a:rPr>
              <a:t> in Oracle </a:t>
            </a:r>
            <a:r>
              <a:rPr lang="fr-BE" dirty="0" err="1">
                <a:latin typeface="+mj-lt"/>
              </a:rPr>
              <a:t>virtualbox</a:t>
            </a:r>
            <a:r>
              <a:rPr lang="fr-BE" dirty="0">
                <a:latin typeface="+mj-lt"/>
              </a:rPr>
              <a:t> or VMWare Fusion</a:t>
            </a:r>
          </a:p>
          <a:p>
            <a:pPr marL="1117600" lvl="2" indent="-317500">
              <a:buClr>
                <a:schemeClr val="lt2"/>
              </a:buClr>
              <a:buSzPts val="1400"/>
              <a:buFont typeface="Arial" panose="020B0604020202020204" pitchFamily="34" charset="0"/>
              <a:buChar char="•"/>
              <a:defRPr/>
            </a:pPr>
            <a:r>
              <a:rPr lang="fr-BE" dirty="0" err="1">
                <a:latin typeface="+mj-lt"/>
              </a:rPr>
              <a:t>Before</a:t>
            </a:r>
            <a:r>
              <a:rPr lang="fr-BE" dirty="0">
                <a:latin typeface="+mj-lt"/>
              </a:rPr>
              <a:t> </a:t>
            </a:r>
            <a:r>
              <a:rPr lang="fr-BE" dirty="0" err="1">
                <a:latin typeface="+mj-lt"/>
              </a:rPr>
              <a:t>booting</a:t>
            </a:r>
            <a:r>
              <a:rPr lang="fr-BE" dirty="0">
                <a:latin typeface="+mj-lt"/>
              </a:rPr>
              <a:t>, </a:t>
            </a:r>
            <a:r>
              <a:rPr lang="fr-BE" dirty="0" err="1">
                <a:latin typeface="+mj-lt"/>
              </a:rPr>
              <a:t>ensure</a:t>
            </a:r>
            <a:r>
              <a:rPr lang="fr-BE" dirty="0">
                <a:latin typeface="+mj-lt"/>
              </a:rPr>
              <a:t> :</a:t>
            </a:r>
          </a:p>
          <a:p>
            <a:pPr marL="1558925" lvl="3" indent="-309563">
              <a:buClr>
                <a:schemeClr val="lt2"/>
              </a:buClr>
              <a:buSzPts val="1400"/>
              <a:buFont typeface="Arial" panose="020B0604020202020204" pitchFamily="34" charset="0"/>
              <a:buChar char="•"/>
              <a:defRPr/>
            </a:pPr>
            <a:r>
              <a:rPr lang="fr-BE" dirty="0">
                <a:latin typeface="+mj-lt"/>
              </a:rPr>
              <a:t>The network </a:t>
            </a:r>
            <a:r>
              <a:rPr lang="fr-BE" dirty="0" err="1">
                <a:latin typeface="+mj-lt"/>
              </a:rPr>
              <a:t>card</a:t>
            </a:r>
            <a:r>
              <a:rPr lang="fr-BE" dirty="0">
                <a:latin typeface="+mj-lt"/>
              </a:rPr>
              <a:t> of the VM </a:t>
            </a:r>
            <a:r>
              <a:rPr lang="fr-BE" dirty="0" err="1">
                <a:latin typeface="+mj-lt"/>
              </a:rPr>
              <a:t>is</a:t>
            </a:r>
            <a:r>
              <a:rPr lang="fr-BE" dirty="0">
                <a:latin typeface="+mj-lt"/>
              </a:rPr>
              <a:t> </a:t>
            </a:r>
            <a:r>
              <a:rPr lang="fr-BE" dirty="0" err="1">
                <a:latin typeface="+mj-lt"/>
              </a:rPr>
              <a:t>configured</a:t>
            </a:r>
            <a:r>
              <a:rPr lang="fr-BE" dirty="0">
                <a:latin typeface="+mj-lt"/>
              </a:rPr>
              <a:t> as NAT</a:t>
            </a:r>
          </a:p>
          <a:p>
            <a:pPr marL="1558925" lvl="3" indent="-309563">
              <a:buClr>
                <a:schemeClr val="lt2"/>
              </a:buClr>
              <a:buSzPts val="1400"/>
              <a:buFont typeface="Arial" panose="020B0604020202020204" pitchFamily="34" charset="0"/>
              <a:buChar char="•"/>
              <a:defRPr/>
            </a:pPr>
            <a:r>
              <a:rPr lang="fr-BE" dirty="0">
                <a:latin typeface="+mj-lt"/>
              </a:rPr>
              <a:t>The </a:t>
            </a:r>
            <a:r>
              <a:rPr lang="fr-BE" dirty="0" err="1">
                <a:latin typeface="+mj-lt"/>
              </a:rPr>
              <a:t>amount</a:t>
            </a:r>
            <a:r>
              <a:rPr lang="fr-BE" dirty="0">
                <a:latin typeface="+mj-lt"/>
              </a:rPr>
              <a:t> of CPU/Memory </a:t>
            </a:r>
            <a:r>
              <a:rPr lang="fr-BE" dirty="0" err="1">
                <a:latin typeface="+mj-lt"/>
              </a:rPr>
              <a:t>is</a:t>
            </a:r>
            <a:r>
              <a:rPr lang="fr-BE" dirty="0">
                <a:latin typeface="+mj-lt"/>
              </a:rPr>
              <a:t> compatible </a:t>
            </a:r>
            <a:r>
              <a:rPr lang="fr-BE" dirty="0" err="1">
                <a:latin typeface="+mj-lt"/>
              </a:rPr>
              <a:t>with</a:t>
            </a:r>
            <a:r>
              <a:rPr lang="fr-BE" dirty="0">
                <a:latin typeface="+mj-lt"/>
              </a:rPr>
              <a:t> </a:t>
            </a:r>
            <a:r>
              <a:rPr lang="fr-BE" dirty="0" err="1">
                <a:latin typeface="+mj-lt"/>
              </a:rPr>
              <a:t>your</a:t>
            </a:r>
            <a:r>
              <a:rPr lang="fr-BE" dirty="0">
                <a:latin typeface="+mj-lt"/>
              </a:rPr>
              <a:t> computer</a:t>
            </a:r>
          </a:p>
          <a:p>
            <a:pPr marL="1119188" lvl="1" indent="-309563">
              <a:buClr>
                <a:schemeClr val="lt2"/>
              </a:buClr>
              <a:buSzPts val="1400"/>
              <a:buFont typeface="Arial" panose="020B0604020202020204" pitchFamily="34" charset="0"/>
              <a:buChar char="•"/>
              <a:defRPr/>
            </a:pPr>
            <a:r>
              <a:rPr lang="fr-BE" dirty="0" err="1">
                <a:latin typeface="+mj-lt"/>
              </a:rPr>
              <a:t>After</a:t>
            </a:r>
            <a:r>
              <a:rPr lang="fr-BE" dirty="0">
                <a:latin typeface="+mj-lt"/>
              </a:rPr>
              <a:t> the first boot, </a:t>
            </a:r>
            <a:r>
              <a:rPr lang="fr-BE" dirty="0" err="1">
                <a:latin typeface="+mj-lt"/>
              </a:rPr>
              <a:t>empty</a:t>
            </a:r>
            <a:r>
              <a:rPr lang="fr-BE" dirty="0">
                <a:latin typeface="+mj-lt"/>
              </a:rPr>
              <a:t> the fie /home/</a:t>
            </a:r>
            <a:r>
              <a:rPr lang="fr-BE" dirty="0" err="1">
                <a:latin typeface="+mj-lt"/>
              </a:rPr>
              <a:t>ws</a:t>
            </a:r>
            <a:r>
              <a:rPr lang="fr-BE" dirty="0">
                <a:latin typeface="+mj-lt"/>
              </a:rPr>
              <a:t>/.</a:t>
            </a:r>
            <a:r>
              <a:rPr lang="fr-BE" dirty="0" err="1">
                <a:latin typeface="+mj-lt"/>
              </a:rPr>
              <a:t>ssh</a:t>
            </a:r>
            <a:r>
              <a:rPr lang="fr-BE" dirty="0">
                <a:latin typeface="+mj-lt"/>
              </a:rPr>
              <a:t>/</a:t>
            </a:r>
            <a:r>
              <a:rPr lang="fr-BE" dirty="0" err="1">
                <a:latin typeface="+mj-lt"/>
              </a:rPr>
              <a:t>known_hosts</a:t>
            </a:r>
            <a:endParaRPr lang="fr-BE" dirty="0">
              <a:latin typeface="+mj-lt"/>
            </a:endParaRPr>
          </a:p>
          <a:p>
            <a:pPr marL="1119188" lvl="1">
              <a:buClr>
                <a:schemeClr val="lt2"/>
              </a:buClr>
              <a:buSzPts val="1400"/>
              <a:defRPr/>
            </a:pPr>
            <a:r>
              <a:rPr lang="fr-BE" i="1" dirty="0" err="1">
                <a:solidFill>
                  <a:srgbClr val="0070C0"/>
                </a:solidFill>
                <a:latin typeface="+mj-lt"/>
              </a:rPr>
              <a:t>echo</a:t>
            </a:r>
            <a:r>
              <a:rPr lang="fr-BE" i="1" dirty="0">
                <a:solidFill>
                  <a:srgbClr val="0070C0"/>
                </a:solidFill>
                <a:latin typeface="+mj-lt"/>
              </a:rPr>
              <a:t>   &gt; /home/</a:t>
            </a:r>
            <a:r>
              <a:rPr lang="fr-BE" i="1" dirty="0" err="1">
                <a:solidFill>
                  <a:srgbClr val="0070C0"/>
                </a:solidFill>
                <a:latin typeface="+mj-lt"/>
              </a:rPr>
              <a:t>ws</a:t>
            </a:r>
            <a:r>
              <a:rPr lang="fr-BE" i="1" dirty="0">
                <a:solidFill>
                  <a:srgbClr val="0070C0"/>
                </a:solidFill>
                <a:latin typeface="+mj-lt"/>
              </a:rPr>
              <a:t>/.</a:t>
            </a:r>
            <a:r>
              <a:rPr lang="fr-BE" i="1" dirty="0" err="1">
                <a:solidFill>
                  <a:srgbClr val="0070C0"/>
                </a:solidFill>
                <a:latin typeface="+mj-lt"/>
              </a:rPr>
              <a:t>ssh</a:t>
            </a:r>
            <a:r>
              <a:rPr lang="fr-BE" i="1" dirty="0">
                <a:solidFill>
                  <a:srgbClr val="0070C0"/>
                </a:solidFill>
                <a:latin typeface="+mj-lt"/>
              </a:rPr>
              <a:t>/</a:t>
            </a:r>
            <a:r>
              <a:rPr lang="fr-BE" i="1" dirty="0" err="1">
                <a:solidFill>
                  <a:srgbClr val="0070C0"/>
                </a:solidFill>
                <a:latin typeface="+mj-lt"/>
              </a:rPr>
              <a:t>known_hosts</a:t>
            </a:r>
            <a:endParaRPr lang="fr-BE" sz="1600" dirty="0">
              <a:latin typeface="+mj-lt"/>
            </a:endParaRPr>
          </a:p>
          <a:p>
            <a:pPr marL="857250" lvl="2" indent="-317499">
              <a:buClr>
                <a:schemeClr val="lt2"/>
              </a:buClr>
              <a:buSzPts val="1400"/>
              <a:buFont typeface="Viga"/>
              <a:buAutoNum type="arabicPeriod"/>
              <a:defRPr/>
            </a:pPr>
            <a:endParaRPr lang="fr-BE" sz="1600" dirty="0">
              <a:latin typeface="+mj-lt"/>
            </a:endParaRPr>
          </a:p>
          <a:p>
            <a:pPr marL="539751" lvl="1">
              <a:buClr>
                <a:schemeClr val="lt2"/>
              </a:buClr>
              <a:buSzPts val="1400"/>
              <a:defRPr/>
            </a:pPr>
            <a:r>
              <a:rPr lang="fr-BE" sz="1600" dirty="0">
                <a:latin typeface="+mj-lt"/>
              </a:rPr>
              <a:t> </a:t>
            </a:r>
          </a:p>
          <a:p>
            <a:pPr marL="857250" lvl="1" indent="-317499">
              <a:buClr>
                <a:schemeClr val="lt2"/>
              </a:buClr>
              <a:buSzPts val="1400"/>
              <a:buFont typeface="Viga"/>
              <a:buAutoNum type="arabicPeriod"/>
              <a:defRPr/>
            </a:pPr>
            <a:endParaRPr lang="fr-BE" dirty="0">
              <a:latin typeface="+mj-lt"/>
            </a:endParaRPr>
          </a:p>
        </p:txBody>
      </p:sp>
    </p:spTree>
    <p:extLst>
      <p:ext uri="{BB962C8B-B14F-4D97-AF65-F5344CB8AC3E}">
        <p14:creationId xmlns:p14="http://schemas.microsoft.com/office/powerpoint/2010/main" val="66454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572866" cy="461665"/>
          </a:xfrm>
          <a:prstGeom prst="rect">
            <a:avLst/>
          </a:prstGeom>
          <a:noFill/>
        </p:spPr>
        <p:txBody>
          <a:bodyPr wrap="none" rtlCol="0">
            <a:spAutoFit/>
          </a:bodyPr>
          <a:lstStyle/>
          <a:p>
            <a:pPr>
              <a:defRPr/>
            </a:pPr>
            <a:r>
              <a:rPr lang="fr-FR" sz="2400" b="1" dirty="0">
                <a:latin typeface="+mj-lt"/>
                <a:ea typeface="Roboto"/>
              </a:rPr>
              <a:t>Use Case</a:t>
            </a:r>
            <a:endParaRPr dirty="0">
              <a:latin typeface="+mj-lt"/>
            </a:endParaRPr>
          </a:p>
        </p:txBody>
      </p:sp>
      <p:sp>
        <p:nvSpPr>
          <p:cNvPr id="3" name="Google Shape;521;p33"/>
          <p:cNvSpPr/>
          <p:nvPr/>
        </p:nvSpPr>
        <p:spPr bwMode="auto">
          <a:xfrm rot="2700026">
            <a:off x="987362" y="1402002"/>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FB9062"/>
              </a:gs>
              <a:gs pos="100000">
                <a:srgbClr val="AEDBDD"/>
              </a:gs>
            </a:gsLst>
            <a:lin ang="5400000"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 name="Google Shape;329;p32"/>
          <p:cNvSpPr txBox="1"/>
          <p:nvPr/>
        </p:nvSpPr>
        <p:spPr bwMode="auto">
          <a:xfrm>
            <a:off x="4862011" y="1317329"/>
            <a:ext cx="2785199" cy="3179400"/>
          </a:xfrm>
          <a:prstGeom prst="rect">
            <a:avLst/>
          </a:prstGeom>
        </p:spPr>
        <p:txBody>
          <a:bodyPr spcFirstLastPara="1" wrap="square" lIns="91425" tIns="91425" rIns="91425" bIns="91425"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ctr">
              <a:buClr>
                <a:schemeClr val="dk1"/>
              </a:buClr>
              <a:buSzPts val="1100"/>
              <a:defRPr/>
            </a:pPr>
            <a:r>
              <a:rPr lang="fr-BE" sz="1800" b="0" i="0" u="none" strike="noStrike" dirty="0" err="1">
                <a:solidFill>
                  <a:schemeClr val="tx1"/>
                </a:solidFill>
                <a:effectLst/>
                <a:latin typeface="+mj-lt"/>
              </a:rPr>
              <a:t>Continuous</a:t>
            </a:r>
            <a:r>
              <a:rPr lang="fr-BE" sz="1800" b="0" i="0" u="none" strike="noStrike" dirty="0">
                <a:solidFill>
                  <a:schemeClr val="tx1"/>
                </a:solidFill>
                <a:effectLst/>
                <a:latin typeface="+mj-lt"/>
              </a:rPr>
              <a:t> </a:t>
            </a:r>
            <a:r>
              <a:rPr lang="fr-BE" sz="1800" b="0" i="0" u="none" strike="noStrike" dirty="0" err="1">
                <a:solidFill>
                  <a:schemeClr val="tx1"/>
                </a:solidFill>
                <a:effectLst/>
                <a:latin typeface="+mj-lt"/>
              </a:rPr>
              <a:t>Assessment</a:t>
            </a:r>
            <a:r>
              <a:rPr lang="fr-BE" sz="1800" b="0" i="0" u="none" strike="noStrike" dirty="0">
                <a:solidFill>
                  <a:schemeClr val="tx1"/>
                </a:solidFill>
                <a:effectLst/>
                <a:latin typeface="+mj-lt"/>
              </a:rPr>
              <a:t> in </a:t>
            </a:r>
            <a:r>
              <a:rPr lang="fr-BE" sz="1800" b="0" i="0" u="none" strike="noStrike" dirty="0" err="1">
                <a:solidFill>
                  <a:schemeClr val="tx1"/>
                </a:solidFill>
                <a:effectLst/>
                <a:latin typeface="+mj-lt"/>
              </a:rPr>
              <a:t>Polymorphous</a:t>
            </a:r>
            <a:r>
              <a:rPr lang="fr-BE" sz="1800" b="0" i="0" u="none" strike="noStrike" dirty="0">
                <a:solidFill>
                  <a:schemeClr val="tx1"/>
                </a:solidFill>
                <a:effectLst/>
                <a:latin typeface="+mj-lt"/>
              </a:rPr>
              <a:t> </a:t>
            </a:r>
            <a:r>
              <a:rPr lang="fr-BE" sz="1800" b="0" i="0" u="none" strike="noStrike" dirty="0" err="1">
                <a:solidFill>
                  <a:schemeClr val="tx1"/>
                </a:solidFill>
                <a:effectLst/>
                <a:latin typeface="+mj-lt"/>
              </a:rPr>
              <a:t>Environments</a:t>
            </a:r>
            <a:endParaRPr lang="fr-BE" dirty="0">
              <a:solidFill>
                <a:schemeClr val="tx1"/>
              </a:solidFill>
              <a:latin typeface="+mj-lt"/>
            </a:endParaRPr>
          </a:p>
        </p:txBody>
      </p:sp>
      <p:pic>
        <p:nvPicPr>
          <p:cNvPr id="5" name="Image 4"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pic>
        <p:nvPicPr>
          <p:cNvPr id="7" name="Image 6">
            <a:extLst>
              <a:ext uri="{FF2B5EF4-FFF2-40B4-BE49-F238E27FC236}">
                <a16:creationId xmlns:a16="http://schemas.microsoft.com/office/drawing/2014/main" id="{FE70E9E0-AB27-F7B0-0FD2-159012FF07FF}"/>
              </a:ext>
            </a:extLst>
          </p:cNvPr>
          <p:cNvPicPr>
            <a:picLocks noChangeAspect="1"/>
          </p:cNvPicPr>
          <p:nvPr/>
        </p:nvPicPr>
        <p:blipFill>
          <a:blip r:embed="rId3"/>
          <a:stretch>
            <a:fillRect/>
          </a:stretch>
        </p:blipFill>
        <p:spPr>
          <a:xfrm>
            <a:off x="5305286" y="2355726"/>
            <a:ext cx="1898650" cy="2260600"/>
          </a:xfrm>
          <a:prstGeom prst="rect">
            <a:avLst/>
          </a:prstGeom>
        </p:spPr>
      </p:pic>
    </p:spTree>
    <p:extLst>
      <p:ext uri="{BB962C8B-B14F-4D97-AF65-F5344CB8AC3E}">
        <p14:creationId xmlns:p14="http://schemas.microsoft.com/office/powerpoint/2010/main" val="24201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69974D3-5ECC-EBED-D264-72D7F27598E0}"/>
              </a:ext>
            </a:extLst>
          </p:cNvPr>
          <p:cNvPicPr>
            <a:picLocks noChangeAspect="1"/>
          </p:cNvPicPr>
          <p:nvPr/>
        </p:nvPicPr>
        <p:blipFill>
          <a:blip r:embed="rId2"/>
          <a:stretch>
            <a:fillRect/>
          </a:stretch>
        </p:blipFill>
        <p:spPr>
          <a:xfrm>
            <a:off x="827584" y="1131590"/>
            <a:ext cx="7772400" cy="3714907"/>
          </a:xfrm>
          <a:prstGeom prst="rect">
            <a:avLst/>
          </a:prstGeom>
        </p:spPr>
      </p:pic>
      <p:cxnSp>
        <p:nvCxnSpPr>
          <p:cNvPr id="6" name="Google Shape;304;p31">
            <a:extLst>
              <a:ext uri="{FF2B5EF4-FFF2-40B4-BE49-F238E27FC236}">
                <a16:creationId xmlns:a16="http://schemas.microsoft.com/office/drawing/2014/main" id="{E54773DF-B5AB-F9C0-6372-EF2844D99595}"/>
              </a:ext>
            </a:extLst>
          </p:cNvPr>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7" name="ZoneTexte 6">
            <a:extLst>
              <a:ext uri="{FF2B5EF4-FFF2-40B4-BE49-F238E27FC236}">
                <a16:creationId xmlns:a16="http://schemas.microsoft.com/office/drawing/2014/main" id="{37265206-CDF4-47A4-DFE0-657DBAF7B9ED}"/>
              </a:ext>
            </a:extLst>
          </p:cNvPr>
          <p:cNvSpPr txBox="1"/>
          <p:nvPr/>
        </p:nvSpPr>
        <p:spPr bwMode="auto">
          <a:xfrm>
            <a:off x="814036" y="415936"/>
            <a:ext cx="3124573" cy="461665"/>
          </a:xfrm>
          <a:prstGeom prst="rect">
            <a:avLst/>
          </a:prstGeom>
          <a:noFill/>
        </p:spPr>
        <p:txBody>
          <a:bodyPr wrap="none" rtlCol="0">
            <a:spAutoFit/>
          </a:bodyPr>
          <a:lstStyle/>
          <a:p>
            <a:pPr>
              <a:defRPr/>
            </a:pPr>
            <a:r>
              <a:rPr lang="fr-FR" sz="2400" b="1" dirty="0" err="1">
                <a:latin typeface="+mj-lt"/>
                <a:ea typeface="Roboto"/>
              </a:rPr>
              <a:t>Connected</a:t>
            </a:r>
            <a:r>
              <a:rPr lang="fr-FR" sz="2400" b="1" dirty="0">
                <a:latin typeface="+mj-lt"/>
                <a:ea typeface="Roboto"/>
              </a:rPr>
              <a:t> </a:t>
            </a:r>
            <a:r>
              <a:rPr lang="fr-FR" sz="2400" b="1" dirty="0" err="1">
                <a:latin typeface="+mj-lt"/>
                <a:ea typeface="Roboto"/>
              </a:rPr>
              <a:t>Vehicule</a:t>
            </a:r>
            <a:endParaRPr dirty="0">
              <a:latin typeface="+mj-lt"/>
            </a:endParaRPr>
          </a:p>
        </p:txBody>
      </p:sp>
      <p:pic>
        <p:nvPicPr>
          <p:cNvPr id="8" name="Image 7" descr="Une image contenant texte&#10;&#10;Description générée automatiquement">
            <a:extLst>
              <a:ext uri="{FF2B5EF4-FFF2-40B4-BE49-F238E27FC236}">
                <a16:creationId xmlns:a16="http://schemas.microsoft.com/office/drawing/2014/main" id="{3B0785CB-3E75-4986-BD6B-7369364DC6B2}"/>
              </a:ext>
            </a:extLst>
          </p:cNvPr>
          <p:cNvPicPr>
            <a:picLocks noChangeAspect="1"/>
          </p:cNvPicPr>
          <p:nvPr/>
        </p:nvPicPr>
        <p:blipFill>
          <a:blip r:embed="rId3"/>
          <a:stretch/>
        </p:blipFill>
        <p:spPr bwMode="auto">
          <a:xfrm>
            <a:off x="8223158" y="132628"/>
            <a:ext cx="596112" cy="461143"/>
          </a:xfrm>
          <a:prstGeom prst="rect">
            <a:avLst/>
          </a:prstGeom>
        </p:spPr>
      </p:pic>
    </p:spTree>
    <p:extLst>
      <p:ext uri="{BB962C8B-B14F-4D97-AF65-F5344CB8AC3E}">
        <p14:creationId xmlns:p14="http://schemas.microsoft.com/office/powerpoint/2010/main" val="3606360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oogle Shape;304;p31">
            <a:extLst>
              <a:ext uri="{FF2B5EF4-FFF2-40B4-BE49-F238E27FC236}">
                <a16:creationId xmlns:a16="http://schemas.microsoft.com/office/drawing/2014/main" id="{E54773DF-B5AB-F9C0-6372-EF2844D99595}"/>
              </a:ext>
            </a:extLst>
          </p:cNvPr>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7" name="ZoneTexte 6">
            <a:extLst>
              <a:ext uri="{FF2B5EF4-FFF2-40B4-BE49-F238E27FC236}">
                <a16:creationId xmlns:a16="http://schemas.microsoft.com/office/drawing/2014/main" id="{37265206-CDF4-47A4-DFE0-657DBAF7B9ED}"/>
              </a:ext>
            </a:extLst>
          </p:cNvPr>
          <p:cNvSpPr txBox="1"/>
          <p:nvPr/>
        </p:nvSpPr>
        <p:spPr bwMode="auto">
          <a:xfrm>
            <a:off x="814036" y="415936"/>
            <a:ext cx="1771639" cy="461665"/>
          </a:xfrm>
          <a:prstGeom prst="rect">
            <a:avLst/>
          </a:prstGeom>
          <a:noFill/>
        </p:spPr>
        <p:txBody>
          <a:bodyPr wrap="none" rtlCol="0">
            <a:spAutoFit/>
          </a:bodyPr>
          <a:lstStyle/>
          <a:p>
            <a:pPr>
              <a:defRPr/>
            </a:pPr>
            <a:r>
              <a:rPr lang="fr-FR" sz="2400" b="1" dirty="0" err="1">
                <a:latin typeface="+mj-lt"/>
                <a:ea typeface="Roboto"/>
              </a:rPr>
              <a:t>Platooning</a:t>
            </a:r>
            <a:endParaRPr dirty="0">
              <a:latin typeface="+mj-lt"/>
            </a:endParaRPr>
          </a:p>
        </p:txBody>
      </p:sp>
      <p:pic>
        <p:nvPicPr>
          <p:cNvPr id="8" name="Image 7" descr="Une image contenant texte&#10;&#10;Description générée automatiquement">
            <a:extLst>
              <a:ext uri="{FF2B5EF4-FFF2-40B4-BE49-F238E27FC236}">
                <a16:creationId xmlns:a16="http://schemas.microsoft.com/office/drawing/2014/main" id="{3B0785CB-3E75-4986-BD6B-7369364DC6B2}"/>
              </a:ext>
            </a:extLst>
          </p:cNvPr>
          <p:cNvPicPr>
            <a:picLocks noChangeAspect="1"/>
          </p:cNvPicPr>
          <p:nvPr/>
        </p:nvPicPr>
        <p:blipFill>
          <a:blip r:embed="rId2"/>
          <a:stretch/>
        </p:blipFill>
        <p:spPr bwMode="auto">
          <a:xfrm>
            <a:off x="8223158" y="132628"/>
            <a:ext cx="596112" cy="461143"/>
          </a:xfrm>
          <a:prstGeom prst="rect">
            <a:avLst/>
          </a:prstGeom>
        </p:spPr>
      </p:pic>
      <p:pic>
        <p:nvPicPr>
          <p:cNvPr id="13" name="Image 12">
            <a:extLst>
              <a:ext uri="{FF2B5EF4-FFF2-40B4-BE49-F238E27FC236}">
                <a16:creationId xmlns:a16="http://schemas.microsoft.com/office/drawing/2014/main" id="{8291D7D1-AD31-B234-8863-C7646280F698}"/>
              </a:ext>
            </a:extLst>
          </p:cNvPr>
          <p:cNvPicPr>
            <a:picLocks noChangeAspect="1"/>
          </p:cNvPicPr>
          <p:nvPr/>
        </p:nvPicPr>
        <p:blipFill>
          <a:blip r:embed="rId3"/>
          <a:stretch>
            <a:fillRect/>
          </a:stretch>
        </p:blipFill>
        <p:spPr>
          <a:xfrm>
            <a:off x="1115616" y="2545878"/>
            <a:ext cx="7772400" cy="2163042"/>
          </a:xfrm>
          <a:prstGeom prst="rect">
            <a:avLst/>
          </a:prstGeom>
        </p:spPr>
      </p:pic>
      <p:pic>
        <p:nvPicPr>
          <p:cNvPr id="7170" name="Picture 2">
            <a:extLst>
              <a:ext uri="{FF2B5EF4-FFF2-40B4-BE49-F238E27FC236}">
                <a16:creationId xmlns:a16="http://schemas.microsoft.com/office/drawing/2014/main" id="{AE2D866E-84AB-C367-6A0A-B42BDE389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3549" y="1059587"/>
            <a:ext cx="2097597" cy="155109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58EEA0F-EA0C-68ED-EA36-D5EDC54C4183}"/>
              </a:ext>
            </a:extLst>
          </p:cNvPr>
          <p:cNvSpPr txBox="1"/>
          <p:nvPr/>
        </p:nvSpPr>
        <p:spPr>
          <a:xfrm>
            <a:off x="611560" y="987574"/>
            <a:ext cx="5688632" cy="1169551"/>
          </a:xfrm>
          <a:prstGeom prst="rect">
            <a:avLst/>
          </a:prstGeom>
          <a:noFill/>
        </p:spPr>
        <p:txBody>
          <a:bodyPr wrap="square" rtlCol="0">
            <a:spAutoFit/>
          </a:bodyPr>
          <a:lstStyle/>
          <a:p>
            <a:r>
              <a:rPr lang="fr-FR" dirty="0">
                <a:latin typeface="+mj-lt"/>
              </a:rPr>
              <a:t>One leader </a:t>
            </a:r>
            <a:r>
              <a:rPr lang="fr-FR" dirty="0" err="1">
                <a:latin typeface="+mj-lt"/>
              </a:rPr>
              <a:t>vehicule</a:t>
            </a:r>
            <a:r>
              <a:rPr lang="fr-FR" dirty="0">
                <a:latin typeface="+mj-lt"/>
              </a:rPr>
              <a:t> </a:t>
            </a:r>
            <a:r>
              <a:rPr lang="fr-FR" dirty="0" err="1">
                <a:latin typeface="+mj-lt"/>
              </a:rPr>
              <a:t>is</a:t>
            </a:r>
            <a:r>
              <a:rPr lang="fr-FR" dirty="0">
                <a:latin typeface="+mj-lt"/>
              </a:rPr>
              <a:t> </a:t>
            </a:r>
            <a:r>
              <a:rPr lang="fr-FR" dirty="0" err="1">
                <a:latin typeface="+mj-lt"/>
              </a:rPr>
              <a:t>followed</a:t>
            </a:r>
            <a:r>
              <a:rPr lang="fr-FR" dirty="0">
                <a:latin typeface="+mj-lt"/>
              </a:rPr>
              <a:t> by X </a:t>
            </a:r>
            <a:r>
              <a:rPr lang="fr-FR" dirty="0" err="1">
                <a:latin typeface="+mj-lt"/>
              </a:rPr>
              <a:t>other</a:t>
            </a:r>
            <a:r>
              <a:rPr lang="fr-FR" dirty="0">
                <a:latin typeface="+mj-lt"/>
              </a:rPr>
              <a:t> </a:t>
            </a:r>
            <a:r>
              <a:rPr lang="fr-FR" dirty="0" err="1">
                <a:latin typeface="+mj-lt"/>
              </a:rPr>
              <a:t>vehicules</a:t>
            </a:r>
            <a:r>
              <a:rPr lang="fr-FR" dirty="0">
                <a:latin typeface="+mj-lt"/>
              </a:rPr>
              <a:t> </a:t>
            </a:r>
            <a:r>
              <a:rPr lang="fr-FR" dirty="0" err="1">
                <a:latin typeface="+mj-lt"/>
              </a:rPr>
              <a:t>automatically</a:t>
            </a:r>
            <a:r>
              <a:rPr lang="fr-FR" dirty="0">
                <a:latin typeface="+mj-lt"/>
              </a:rPr>
              <a:t> </a:t>
            </a:r>
            <a:r>
              <a:rPr lang="fr-FR" dirty="0" err="1">
                <a:latin typeface="+mj-lt"/>
              </a:rPr>
              <a:t>following</a:t>
            </a:r>
            <a:r>
              <a:rPr lang="fr-FR" dirty="0">
                <a:latin typeface="+mj-lt"/>
              </a:rPr>
              <a:t>. </a:t>
            </a:r>
          </a:p>
          <a:p>
            <a:r>
              <a:rPr lang="fr-FR" dirty="0">
                <a:latin typeface="+mj-lt"/>
              </a:rPr>
              <a:t>The </a:t>
            </a:r>
            <a:r>
              <a:rPr lang="fr-FR" dirty="0" err="1">
                <a:latin typeface="+mj-lt"/>
              </a:rPr>
              <a:t>vehicules</a:t>
            </a:r>
            <a:r>
              <a:rPr lang="fr-FR" dirty="0">
                <a:latin typeface="+mj-lt"/>
              </a:rPr>
              <a:t> can exchange information on a V2V (</a:t>
            </a:r>
            <a:r>
              <a:rPr lang="fr-FR" dirty="0" err="1">
                <a:latin typeface="+mj-lt"/>
              </a:rPr>
              <a:t>vehicule</a:t>
            </a:r>
            <a:r>
              <a:rPr lang="fr-FR" dirty="0">
                <a:latin typeface="+mj-lt"/>
              </a:rPr>
              <a:t> to </a:t>
            </a:r>
            <a:r>
              <a:rPr lang="fr-FR" dirty="0" err="1">
                <a:latin typeface="+mj-lt"/>
              </a:rPr>
              <a:t>vehicule</a:t>
            </a:r>
            <a:r>
              <a:rPr lang="fr-FR" dirty="0">
                <a:latin typeface="+mj-lt"/>
              </a:rPr>
              <a:t>) interface or the follower uses </a:t>
            </a:r>
            <a:r>
              <a:rPr lang="fr-FR" dirty="0" err="1">
                <a:latin typeface="+mj-lt"/>
              </a:rPr>
              <a:t>sensors</a:t>
            </a:r>
            <a:r>
              <a:rPr lang="fr-FR" dirty="0">
                <a:latin typeface="+mj-lt"/>
              </a:rPr>
              <a:t> to </a:t>
            </a:r>
            <a:r>
              <a:rPr lang="fr-FR" dirty="0" err="1">
                <a:latin typeface="+mj-lt"/>
              </a:rPr>
              <a:t>keep</a:t>
            </a:r>
            <a:r>
              <a:rPr lang="fr-FR" dirty="0">
                <a:latin typeface="+mj-lt"/>
              </a:rPr>
              <a:t> distance and direction.</a:t>
            </a:r>
          </a:p>
        </p:txBody>
      </p:sp>
    </p:spTree>
    <p:extLst>
      <p:ext uri="{BB962C8B-B14F-4D97-AF65-F5344CB8AC3E}">
        <p14:creationId xmlns:p14="http://schemas.microsoft.com/office/powerpoint/2010/main" val="17551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304;p31">
            <a:extLst>
              <a:ext uri="{FF2B5EF4-FFF2-40B4-BE49-F238E27FC236}">
                <a16:creationId xmlns:a16="http://schemas.microsoft.com/office/drawing/2014/main" id="{206959F7-30EF-ECB6-D191-B25BE7AC5689}"/>
              </a:ext>
            </a:extLst>
          </p:cNvPr>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5" name="ZoneTexte 4">
            <a:extLst>
              <a:ext uri="{FF2B5EF4-FFF2-40B4-BE49-F238E27FC236}">
                <a16:creationId xmlns:a16="http://schemas.microsoft.com/office/drawing/2014/main" id="{52F182FB-12BB-85AD-4F18-065921425345}"/>
              </a:ext>
            </a:extLst>
          </p:cNvPr>
          <p:cNvSpPr txBox="1"/>
          <p:nvPr/>
        </p:nvSpPr>
        <p:spPr bwMode="auto">
          <a:xfrm>
            <a:off x="814036" y="411510"/>
            <a:ext cx="2444900" cy="461665"/>
          </a:xfrm>
          <a:prstGeom prst="rect">
            <a:avLst/>
          </a:prstGeom>
          <a:noFill/>
        </p:spPr>
        <p:txBody>
          <a:bodyPr wrap="none" rtlCol="0">
            <a:spAutoFit/>
          </a:bodyPr>
          <a:lstStyle/>
          <a:p>
            <a:pPr>
              <a:defRPr/>
            </a:pPr>
            <a:r>
              <a:rPr lang="fr-FR" sz="2400" b="1" dirty="0">
                <a:latin typeface="+mj-lt"/>
                <a:ea typeface="Roboto"/>
              </a:rPr>
              <a:t>Attack </a:t>
            </a:r>
            <a:r>
              <a:rPr lang="fr-FR" sz="2400" b="1" dirty="0" err="1">
                <a:latin typeface="+mj-lt"/>
                <a:ea typeface="Roboto"/>
              </a:rPr>
              <a:t>example</a:t>
            </a:r>
            <a:endParaRPr dirty="0">
              <a:latin typeface="+mj-lt"/>
            </a:endParaRPr>
          </a:p>
        </p:txBody>
      </p:sp>
      <p:pic>
        <p:nvPicPr>
          <p:cNvPr id="6" name="Image 5" descr="Une image contenant texte&#10;&#10;Description générée automatiquement">
            <a:extLst>
              <a:ext uri="{FF2B5EF4-FFF2-40B4-BE49-F238E27FC236}">
                <a16:creationId xmlns:a16="http://schemas.microsoft.com/office/drawing/2014/main" id="{33280658-C2FC-1D3D-EE21-473BB63ACFA3}"/>
              </a:ext>
            </a:extLst>
          </p:cNvPr>
          <p:cNvPicPr>
            <a:picLocks noChangeAspect="1"/>
          </p:cNvPicPr>
          <p:nvPr/>
        </p:nvPicPr>
        <p:blipFill>
          <a:blip r:embed="rId2"/>
          <a:stretch/>
        </p:blipFill>
        <p:spPr bwMode="auto">
          <a:xfrm>
            <a:off x="8223158" y="132628"/>
            <a:ext cx="596112" cy="461143"/>
          </a:xfrm>
          <a:prstGeom prst="rect">
            <a:avLst/>
          </a:prstGeom>
        </p:spPr>
      </p:pic>
      <p:sp>
        <p:nvSpPr>
          <p:cNvPr id="15" name="ZoneTexte 14">
            <a:extLst>
              <a:ext uri="{FF2B5EF4-FFF2-40B4-BE49-F238E27FC236}">
                <a16:creationId xmlns:a16="http://schemas.microsoft.com/office/drawing/2014/main" id="{3AD98E03-D9F7-93A6-AAF4-C38E34F1A56D}"/>
              </a:ext>
            </a:extLst>
          </p:cNvPr>
          <p:cNvSpPr txBox="1"/>
          <p:nvPr/>
        </p:nvSpPr>
        <p:spPr>
          <a:xfrm>
            <a:off x="680682" y="873175"/>
            <a:ext cx="7862420" cy="307777"/>
          </a:xfrm>
          <a:prstGeom prst="rect">
            <a:avLst/>
          </a:prstGeom>
          <a:noFill/>
        </p:spPr>
        <p:txBody>
          <a:bodyPr wrap="square" rtlCol="0">
            <a:spAutoFit/>
          </a:bodyPr>
          <a:lstStyle/>
          <a:p>
            <a:r>
              <a:rPr lang="fr-FR" dirty="0" err="1"/>
              <a:t>See</a:t>
            </a:r>
            <a:r>
              <a:rPr lang="fr-FR" dirty="0"/>
              <a:t> Google </a:t>
            </a:r>
            <a:r>
              <a:rPr lang="fr-FR" dirty="0" err="1"/>
              <a:t>Ppt</a:t>
            </a:r>
            <a:endParaRPr lang="fr-FR" dirty="0"/>
          </a:p>
        </p:txBody>
      </p:sp>
    </p:spTree>
    <p:extLst>
      <p:ext uri="{BB962C8B-B14F-4D97-AF65-F5344CB8AC3E}">
        <p14:creationId xmlns:p14="http://schemas.microsoft.com/office/powerpoint/2010/main" val="282646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07F29E0-435E-7907-DF41-0D1FEDB14EDE}"/>
              </a:ext>
            </a:extLst>
          </p:cNvPr>
          <p:cNvPicPr>
            <a:picLocks noChangeAspect="1"/>
          </p:cNvPicPr>
          <p:nvPr/>
        </p:nvPicPr>
        <p:blipFill>
          <a:blip r:embed="rId2"/>
          <a:stretch>
            <a:fillRect/>
          </a:stretch>
        </p:blipFill>
        <p:spPr>
          <a:xfrm>
            <a:off x="450758" y="843558"/>
            <a:ext cx="7772400" cy="4276517"/>
          </a:xfrm>
          <a:prstGeom prst="rect">
            <a:avLst/>
          </a:prstGeom>
        </p:spPr>
      </p:pic>
      <p:cxnSp>
        <p:nvCxnSpPr>
          <p:cNvPr id="4" name="Google Shape;304;p31">
            <a:extLst>
              <a:ext uri="{FF2B5EF4-FFF2-40B4-BE49-F238E27FC236}">
                <a16:creationId xmlns:a16="http://schemas.microsoft.com/office/drawing/2014/main" id="{206959F7-30EF-ECB6-D191-B25BE7AC5689}"/>
              </a:ext>
            </a:extLst>
          </p:cNvPr>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5" name="ZoneTexte 4">
            <a:extLst>
              <a:ext uri="{FF2B5EF4-FFF2-40B4-BE49-F238E27FC236}">
                <a16:creationId xmlns:a16="http://schemas.microsoft.com/office/drawing/2014/main" id="{52F182FB-12BB-85AD-4F18-065921425345}"/>
              </a:ext>
            </a:extLst>
          </p:cNvPr>
          <p:cNvSpPr txBox="1"/>
          <p:nvPr/>
        </p:nvSpPr>
        <p:spPr bwMode="auto">
          <a:xfrm>
            <a:off x="814036" y="411510"/>
            <a:ext cx="2444900" cy="461665"/>
          </a:xfrm>
          <a:prstGeom prst="rect">
            <a:avLst/>
          </a:prstGeom>
          <a:noFill/>
        </p:spPr>
        <p:txBody>
          <a:bodyPr wrap="none" rtlCol="0">
            <a:spAutoFit/>
          </a:bodyPr>
          <a:lstStyle/>
          <a:p>
            <a:pPr>
              <a:defRPr/>
            </a:pPr>
            <a:r>
              <a:rPr lang="fr-FR" sz="2400" b="1" dirty="0">
                <a:latin typeface="+mj-lt"/>
                <a:ea typeface="Roboto"/>
              </a:rPr>
              <a:t>Attack </a:t>
            </a:r>
            <a:r>
              <a:rPr lang="fr-FR" sz="2400" b="1" dirty="0" err="1">
                <a:latin typeface="+mj-lt"/>
                <a:ea typeface="Roboto"/>
              </a:rPr>
              <a:t>example</a:t>
            </a:r>
            <a:endParaRPr dirty="0">
              <a:latin typeface="+mj-lt"/>
            </a:endParaRPr>
          </a:p>
        </p:txBody>
      </p:sp>
      <p:pic>
        <p:nvPicPr>
          <p:cNvPr id="6" name="Image 5" descr="Une image contenant texte&#10;&#10;Description générée automatiquement">
            <a:extLst>
              <a:ext uri="{FF2B5EF4-FFF2-40B4-BE49-F238E27FC236}">
                <a16:creationId xmlns:a16="http://schemas.microsoft.com/office/drawing/2014/main" id="{33280658-C2FC-1D3D-EE21-473BB63ACFA3}"/>
              </a:ext>
            </a:extLst>
          </p:cNvPr>
          <p:cNvPicPr>
            <a:picLocks noChangeAspect="1"/>
          </p:cNvPicPr>
          <p:nvPr/>
        </p:nvPicPr>
        <p:blipFill>
          <a:blip r:embed="rId3"/>
          <a:stretch/>
        </p:blipFill>
        <p:spPr bwMode="auto">
          <a:xfrm>
            <a:off x="8223158" y="132628"/>
            <a:ext cx="596112" cy="461143"/>
          </a:xfrm>
          <a:prstGeom prst="rect">
            <a:avLst/>
          </a:prstGeom>
        </p:spPr>
      </p:pic>
    </p:spTree>
    <p:extLst>
      <p:ext uri="{BB962C8B-B14F-4D97-AF65-F5344CB8AC3E}">
        <p14:creationId xmlns:p14="http://schemas.microsoft.com/office/powerpoint/2010/main" val="1853628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2" name="Google Shape;304;p31"/>
          <p:cNvCxnSpPr>
            <a:cxnSpLocks/>
          </p:cNvCxnSpPr>
          <p:nvPr/>
        </p:nvCxnSpPr>
        <p:spPr bwMode="auto">
          <a:xfrm>
            <a:off x="280219" y="646771"/>
            <a:ext cx="9163584" cy="0"/>
          </a:xfrm>
          <a:prstGeom prst="straightConnector1">
            <a:avLst/>
          </a:prstGeom>
          <a:noFill/>
          <a:ln w="28575" cap="flat" cmpd="sng">
            <a:solidFill>
              <a:srgbClr val="EB7E33">
                <a:alpha val="40000"/>
              </a:srgbClr>
            </a:solidFill>
            <a:prstDash val="solid"/>
            <a:round/>
            <a:headEnd type="oval" w="med" len="med"/>
            <a:tailEnd type="oval" w="med" len="med"/>
          </a:ln>
        </p:spPr>
      </p:cxnSp>
      <p:sp>
        <p:nvSpPr>
          <p:cNvPr id="8" name="ZoneTexte 7"/>
          <p:cNvSpPr txBox="1"/>
          <p:nvPr/>
        </p:nvSpPr>
        <p:spPr bwMode="auto">
          <a:xfrm>
            <a:off x="814036" y="415936"/>
            <a:ext cx="1980029" cy="461665"/>
          </a:xfrm>
          <a:prstGeom prst="rect">
            <a:avLst/>
          </a:prstGeom>
          <a:noFill/>
        </p:spPr>
        <p:txBody>
          <a:bodyPr wrap="none" rtlCol="0">
            <a:spAutoFit/>
          </a:bodyPr>
          <a:lstStyle/>
          <a:p>
            <a:pPr>
              <a:defRPr/>
            </a:pPr>
            <a:r>
              <a:rPr lang="fr-FR" sz="2400" b="1" dirty="0">
                <a:latin typeface="+mj-lt"/>
                <a:ea typeface="Roboto"/>
              </a:rPr>
              <a:t>Certification</a:t>
            </a:r>
            <a:endParaRPr dirty="0">
              <a:latin typeface="+mj-lt"/>
            </a:endParaRPr>
          </a:p>
        </p:txBody>
      </p:sp>
      <p:sp>
        <p:nvSpPr>
          <p:cNvPr id="3" name="Google Shape;521;p33"/>
          <p:cNvSpPr/>
          <p:nvPr/>
        </p:nvSpPr>
        <p:spPr bwMode="auto">
          <a:xfrm rot="2700026">
            <a:off x="987362" y="1402002"/>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FB9062"/>
              </a:gs>
              <a:gs pos="100000">
                <a:srgbClr val="AEDBDD"/>
              </a:gs>
            </a:gsLst>
            <a:lin ang="5400000"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5" name="Image 4" descr="Une image contenant texte&#10;&#10;Description générée automatiquement"/>
          <p:cNvPicPr>
            <a:picLocks noChangeAspect="1"/>
          </p:cNvPicPr>
          <p:nvPr/>
        </p:nvPicPr>
        <p:blipFill>
          <a:blip r:embed="rId2"/>
          <a:stretch/>
        </p:blipFill>
        <p:spPr bwMode="auto">
          <a:xfrm>
            <a:off x="8223158" y="132628"/>
            <a:ext cx="596112" cy="461143"/>
          </a:xfrm>
          <a:prstGeom prst="rect">
            <a:avLst/>
          </a:prstGeom>
        </p:spPr>
      </p:pic>
      <p:pic>
        <p:nvPicPr>
          <p:cNvPr id="9" name="Image 8">
            <a:extLst>
              <a:ext uri="{FF2B5EF4-FFF2-40B4-BE49-F238E27FC236}">
                <a16:creationId xmlns:a16="http://schemas.microsoft.com/office/drawing/2014/main" id="{EA108CFF-955E-C423-B574-9096BCC5AB96}"/>
              </a:ext>
            </a:extLst>
          </p:cNvPr>
          <p:cNvPicPr>
            <a:picLocks noChangeAspect="1"/>
          </p:cNvPicPr>
          <p:nvPr/>
        </p:nvPicPr>
        <p:blipFill>
          <a:blip r:embed="rId3"/>
          <a:stretch>
            <a:fillRect/>
          </a:stretch>
        </p:blipFill>
        <p:spPr>
          <a:xfrm>
            <a:off x="4862011" y="1679950"/>
            <a:ext cx="3802612" cy="1172587"/>
          </a:xfrm>
          <a:prstGeom prst="rect">
            <a:avLst/>
          </a:prstGeom>
        </p:spPr>
      </p:pic>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4755</TotalTime>
  <Words>1234</Words>
  <Application>Microsoft Macintosh PowerPoint</Application>
  <DocSecurity>0</DocSecurity>
  <PresentationFormat>Affichage à l'écran (16:9)</PresentationFormat>
  <Paragraphs>178</Paragraphs>
  <Slides>21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DM Sans</vt:lpstr>
      <vt:lpstr>viga</vt:lpstr>
      <vt:lpstr>viga</vt:lpstr>
      <vt:lpstr>Helvetica</vt:lpstr>
      <vt:lpstr>Arial</vt:lpstr>
      <vt:lpstr>Noto Sans KR</vt:lpstr>
      <vt:lpstr>Cyber Security Business Plan</vt:lpstr>
      <vt:lpstr>CYBERWAL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CYBERWAL Security in Wallonia</dc:title>
  <dc:subject/>
  <dc:creator/>
  <cp:keywords/>
  <dc:description/>
  <cp:lastModifiedBy>Guillaume GINIS</cp:lastModifiedBy>
  <cp:revision>26</cp:revision>
  <dcterms:modified xsi:type="dcterms:W3CDTF">2022-12-15T16:09:06Z</dcterms:modified>
  <cp:category/>
  <dc:identifier/>
  <cp:contentStatus/>
  <dc:language/>
  <cp:version/>
</cp:coreProperties>
</file>