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256A5C3-D8F7-4132-BEE7-2F1D05E095A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5BE6C4F-0DDA-4546-AD8E-C8FD784AB8C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FF381D9-B0F2-4919-A36F-D1618FEE6417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B845C3-948C-4B77-9949-BEEAB7C26D93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7F6657-257B-4E59-B6CF-A2766C2EDF04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BBD304-7F6C-4FB3-B699-68011ACB49C9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1CD0F0-1A64-40C9-A756-8A78BAC72ABC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9649FD-CC6A-4D1F-A8BE-8729F874839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E15512-7B85-444F-9D2F-466BB5C3F970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234C9D-F880-4DEE-95D4-F35D926E35D4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7F1873-4CFE-4ACD-9177-44E9E5F29F8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A479B21-3E2A-4618-8E02-8A9B413544D9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658D15-409B-4351-94D9-2A69D572783D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796A8B-8F6B-4F9F-9C38-C629B3BF4316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E7917D-2928-41F8-BE19-D550F4318DE4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EA858A-8D2D-4D20-9346-6EA0DDD94F25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D9F76F-ADF4-410E-9DB2-206DD87E08D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09200B8-91E2-4857-BB62-84836E150CA6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1CC00C3-4458-41F0-94B7-F11F8ABB49C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32156F7-26F8-4BF1-8A09-183ED147B2B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4653D13-1ED5-40B8-AA20-DC9C99871E6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B321F75-FA7F-4427-9347-6AA744F3F59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23B0563-92EB-468B-B430-41B8DE0AE6F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27FF478-1117-4B8F-888A-580806DAC10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5400000">
            <a:off x="7502400" y="0"/>
            <a:ext cx="1641600" cy="16416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760" y="-6480"/>
            <a:ext cx="5136480" cy="5150520"/>
            <a:chOff x="5760" y="-6480"/>
            <a:chExt cx="5136480" cy="515052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360" y="2160"/>
              <a:ext cx="5150520" cy="51328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0" y="1144080"/>
              <a:ext cx="3994560" cy="39805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 rot="16200000">
              <a:off x="1800" y="2520"/>
              <a:ext cx="2297520" cy="22896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2"/>
            <p:cNvSpPr/>
            <p:nvPr/>
          </p:nvSpPr>
          <p:spPr>
            <a:xfrm flipH="1">
              <a:off x="650520" y="588240"/>
              <a:ext cx="2297880" cy="22892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tr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0789C33-5993-4909-BA45-22F53A498EEF}" type="slidenum">
              <a:rPr b="0" lang="tr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2;p4"/>
          <p:cNvGrpSpPr/>
          <p:nvPr/>
        </p:nvGrpSpPr>
        <p:grpSpPr>
          <a:xfrm>
            <a:off x="0" y="383040"/>
            <a:ext cx="1033920" cy="1012320"/>
            <a:chOff x="0" y="383040"/>
            <a:chExt cx="1033920" cy="1012320"/>
          </a:xfrm>
        </p:grpSpPr>
        <p:sp>
          <p:nvSpPr>
            <p:cNvPr id="46" name="Google Shape;43;p4"/>
            <p:cNvSpPr/>
            <p:nvPr/>
          </p:nvSpPr>
          <p:spPr>
            <a:xfrm rot="16200000">
              <a:off x="0" y="38304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Google Shape;44;p4"/>
            <p:cNvSpPr/>
            <p:nvPr/>
          </p:nvSpPr>
          <p:spPr>
            <a:xfrm flipH="1">
              <a:off x="226800" y="588600"/>
              <a:ext cx="806760" cy="8067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tr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2ECA311-CC38-40F7-9C07-8E09DCBC2C2C}" type="slidenum">
              <a:rPr b="0" lang="tr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cetina19@itu.edu.tr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WyI5jC8cd3Q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5520" cy="157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Custom </a:t>
            </a:r>
            <a:r>
              <a:rPr b="0" lang="tr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Load </a:t>
            </a:r>
            <a:r>
              <a:rPr b="0" lang="tr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Balancin</a:t>
            </a:r>
            <a:r>
              <a:rPr b="0" lang="tr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g For </a:t>
            </a:r>
            <a:r>
              <a:rPr b="0" lang="tr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Chatbot </a:t>
            </a:r>
            <a:r>
              <a:rPr b="0" lang="tr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Contain</a:t>
            </a:r>
            <a:r>
              <a:rPr b="0" lang="tr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ers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38560" y="3887280"/>
            <a:ext cx="3468600" cy="504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0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Alper Çetin, 150190072, </a:t>
            </a: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  <a:hlinkClick r:id="rId1"/>
              </a:rPr>
              <a:t>cetina19@itu.edu.tr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Advisor: Tolga Ovatman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692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6920" cy="290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271880" y="22320"/>
            <a:ext cx="6654240" cy="514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692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Project 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3657600" y="1929600"/>
            <a:ext cx="1828080" cy="104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* link: </a:t>
            </a:r>
            <a:r>
              <a:rPr b="0" lang="tr" sz="1300" spc="-1" strike="noStrike" u="sng">
                <a:solidFill>
                  <a:srgbClr val="7890cd"/>
                </a:solidFill>
                <a:uFillTx/>
                <a:latin typeface="Lato"/>
                <a:ea typeface="Lato"/>
                <a:hlinkClick r:id="rId1"/>
              </a:rPr>
              <a:t>Demo Video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692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Author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6920" cy="2909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Alper Çetin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150190072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cetina19@itu.edu.tr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692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Chatbot </a:t>
            </a:r>
            <a:r>
              <a:rPr b="0" lang="t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6920" cy="2909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Chatbot trained with the Json file.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Json is consist of patterns and responses with tags.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Tokenize the bag of words.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Feed Forward Neural Net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  <p:pic>
        <p:nvPicPr>
          <p:cNvPr id="91" name="Google Shape;142;p14" descr=""/>
          <p:cNvPicPr/>
          <p:nvPr/>
        </p:nvPicPr>
        <p:blipFill>
          <a:blip r:embed="rId1"/>
          <a:stretch/>
        </p:blipFill>
        <p:spPr>
          <a:xfrm>
            <a:off x="4260240" y="2450880"/>
            <a:ext cx="3236400" cy="243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692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Neural Net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6920" cy="2909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PyTorch and NLTK library is used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3 Linear layers (Input Size = 54, Hidden = 8, Number Of Classes = 7)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Activation function is ReLU</a:t>
            </a:r>
            <a:endParaRPr b="0" lang="en-US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</p:txBody>
      </p:sp>
      <p:pic>
        <p:nvPicPr>
          <p:cNvPr id="94" name="Google Shape;149;p15" descr=""/>
          <p:cNvPicPr/>
          <p:nvPr/>
        </p:nvPicPr>
        <p:blipFill>
          <a:blip r:embed="rId1"/>
          <a:stretch/>
        </p:blipFill>
        <p:spPr>
          <a:xfrm>
            <a:off x="2849040" y="2378880"/>
            <a:ext cx="3441960" cy="250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692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Training of </a:t>
            </a:r>
            <a:r>
              <a:rPr b="0" lang="t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Chatbot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6920" cy="2909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Preprocessed data from Json file loaded into 2D matrix.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Epoch count = 1000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Learning rate is = 0.001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Criterion = Cross Entropy Loss, Optimizer = Adam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Backward processing for optimizing and reducing the loss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Trained model saved as “data.pth”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692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Chatbot Interface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6920" cy="2909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Model is loaded from “data.pth” file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Flask framework web dashboard for the chatbot interface.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The route “/” is rendered with “index.html” file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The route  “/chat” produced with the bot’s response.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If the bot cannot tag the sentence with good enough accuracy it will return answer that implies it didn’t understand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99" name="Google Shape;162;p17" descr=""/>
          <p:cNvPicPr/>
          <p:nvPr/>
        </p:nvPicPr>
        <p:blipFill>
          <a:blip r:embed="rId1"/>
          <a:stretch/>
        </p:blipFill>
        <p:spPr>
          <a:xfrm>
            <a:off x="2153160" y="3328560"/>
            <a:ext cx="5325480" cy="134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692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Dockerization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6920" cy="2909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Python version 3.10.12 is used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Packages in requirements text file and nltk framework added to container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5000 port is exposed for the first chatbot container and 5001 exposed for the second container.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Container memory limit is 9 Gi, app uses 8.65 GB memory.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First container has  2 cpu units and second one is 4.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Note: </a:t>
            </a:r>
            <a:r>
              <a:rPr b="0" lang="tr" sz="1200" spc="-1" strike="noStrike">
                <a:solidFill>
                  <a:srgbClr val="ffffff"/>
                </a:solidFill>
                <a:latin typeface="Roboto"/>
                <a:ea typeface="Roboto"/>
              </a:rPr>
              <a:t>One CPU unit in Kubernetes is roughly equivalent to one vCPU/Core for cloud providers or one hyperthread on bare-metal Intel processors.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692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Terraform Automation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6920" cy="2909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Containerization, Deployment, Horizontal Pod Scaling and Pod Ip Services done via Terraform.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Pod’s ports are exposed by the NodePort type.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Node’s ip is used to access to chabot’s interface.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104" name="Google Shape;175;p19" descr=""/>
          <p:cNvPicPr/>
          <p:nvPr/>
        </p:nvPicPr>
        <p:blipFill>
          <a:blip r:embed="rId1"/>
          <a:stretch/>
        </p:blipFill>
        <p:spPr>
          <a:xfrm>
            <a:off x="2533680" y="2772720"/>
            <a:ext cx="4074480" cy="215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692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Custom Load Balancers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297440" y="1023480"/>
            <a:ext cx="7036920" cy="2909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I’ve built 2 load balancers with weighted round-robin algorithm.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Multithreading is used for multiple server connections.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Ensuring thread safety for exceptions.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First one distributes the %75 of the load  to the second, more cpu powered container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Second one distributes the %75 of the load to the first, less cpu powered container.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107" name="Google Shape;182;p20" descr=""/>
          <p:cNvPicPr/>
          <p:nvPr/>
        </p:nvPicPr>
        <p:blipFill>
          <a:blip r:embed="rId1"/>
          <a:stretch/>
        </p:blipFill>
        <p:spPr>
          <a:xfrm>
            <a:off x="2939760" y="2448360"/>
            <a:ext cx="4131360" cy="248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692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Locust Stress Test Results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6920" cy="2909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First load balancer average response time with 5000 users  ~ 1969 ms and failure/exception rate ~ %14</a:t>
            </a:r>
            <a:endParaRPr b="0" lang="en-US" sz="1300" spc="-1" strike="noStrike"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tr" sz="1300" spc="-1" strike="noStrike">
                <a:solidFill>
                  <a:srgbClr val="ffffff"/>
                </a:solidFill>
                <a:latin typeface="Lato"/>
                <a:ea typeface="Lato"/>
              </a:rPr>
              <a:t>Second load balancer average response time with 5000 users ~ 2328 ms and failure/exception rate ~ %17</a:t>
            </a:r>
            <a:endParaRPr b="0" lang="en-US" sz="1300" spc="-1" strike="noStrike">
              <a:latin typeface="Arial"/>
            </a:endParaRPr>
          </a:p>
        </p:txBody>
      </p:sp>
      <p:graphicFrame>
        <p:nvGraphicFramePr>
          <p:cNvPr id="110" name="Google Shape;189;p21"/>
          <p:cNvGraphicFramePr/>
          <p:nvPr/>
        </p:nvGraphicFramePr>
        <p:xfrm>
          <a:off x="1020600" y="2899440"/>
          <a:ext cx="7238160" cy="1146600"/>
        </p:xfrm>
        <a:graphic>
          <a:graphicData uri="http://schemas.openxmlformats.org/drawingml/2006/table">
            <a:tbl>
              <a:tblPr/>
              <a:tblGrid>
                <a:gridCol w="2412720"/>
                <a:gridCol w="2412720"/>
                <a:gridCol w="2413080"/>
              </a:tblGrid>
              <a:tr h="382320">
                <a:tc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t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Avg Response Time (ms)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t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Failure Rate (%)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t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First Load Balancer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t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1969 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t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t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Second Load Balancer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t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2328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tr" sz="14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17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2024-01-22T14:54:34Z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