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3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2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5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6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6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9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7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smtClean="0"/>
              <a:t>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txHpN8exWhstO6WVkfmYYVC6uug_oVR#scrollTo=vL2VrLjtHZCs" TargetMode="External"/><Relationship Id="rId2" Type="http://schemas.openxmlformats.org/officeDocument/2006/relationships/hyperlink" Target="https://colab.research.google.com/drive/1z4IM8kG6ipHN6keadjD-F6vMiIIgViK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725286-CBD0-4B53-9A95-1F72EDD24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23.02.2022</a:t>
            </a:r>
            <a:br>
              <a:rPr lang="tr-TR" dirty="0"/>
            </a:br>
            <a:r>
              <a:rPr lang="tr-TR" dirty="0"/>
              <a:t>Presentation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E720F39-0221-487F-A587-E83C425B2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15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FE7E40-7AFF-40E8-87AA-35A3C73F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342823-FB5B-4306-B746-5AE6526F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BlazePose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tr-TR" dirty="0">
                <a:latin typeface="arial" panose="020B0604020202020204" pitchFamily="34" charset="0"/>
              </a:rPr>
              <a:t>A</a:t>
            </a:r>
            <a:r>
              <a:rPr lang="en-US" i="0" dirty="0">
                <a:effectLst/>
                <a:latin typeface="arial" panose="020B0604020202020204" pitchFamily="34" charset="0"/>
              </a:rPr>
              <a:t> lightweight convolutional neural network architecture for human pose estimation </a:t>
            </a:r>
            <a:r>
              <a:rPr lang="en-US" b="0" i="0" dirty="0">
                <a:effectLst/>
                <a:latin typeface="arial" panose="020B0604020202020204" pitchFamily="34" charset="0"/>
              </a:rPr>
              <a:t>that is tailored for real-time inference on mobile device</a:t>
            </a:r>
            <a:r>
              <a:rPr lang="tr-TR" b="0" i="0" dirty="0"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Classifier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Algorithm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tr-TR" dirty="0">
                <a:latin typeface="arial" panose="020B0604020202020204" pitchFamily="34" charset="0"/>
              </a:rPr>
              <a:t>k-</a:t>
            </a:r>
            <a:r>
              <a:rPr lang="tr-TR" dirty="0" err="1">
                <a:latin typeface="arial" panose="020B0604020202020204" pitchFamily="34" charset="0"/>
              </a:rPr>
              <a:t>nn</a:t>
            </a:r>
            <a:r>
              <a:rPr lang="tr-TR" dirty="0">
                <a:latin typeface="arial" panose="020B0604020202020204" pitchFamily="34" charset="0"/>
              </a:rPr>
              <a:t> (k-</a:t>
            </a:r>
            <a:r>
              <a:rPr lang="tr-TR" dirty="0" err="1">
                <a:latin typeface="arial" panose="020B0604020202020204" pitchFamily="34" charset="0"/>
              </a:rPr>
              <a:t>nearest</a:t>
            </a:r>
            <a:r>
              <a:rPr lang="tr-TR" dirty="0">
                <a:latin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</a:rPr>
              <a:t>neighbors</a:t>
            </a:r>
            <a:r>
              <a:rPr lang="tr-TR" dirty="0">
                <a:latin typeface="arial" panose="020B0604020202020204" pitchFamily="34" charset="0"/>
              </a:rPr>
              <a:t>) </a:t>
            </a:r>
            <a:r>
              <a:rPr lang="tr-TR" dirty="0" err="1">
                <a:latin typeface="arial" panose="020B0604020202020204" pitchFamily="34" charset="0"/>
              </a:rPr>
              <a:t>algorithm</a:t>
            </a:r>
            <a:r>
              <a:rPr lang="tr-TR" dirty="0">
                <a:latin typeface="arial" panose="020B0604020202020204" pitchFamily="34" charset="0"/>
              </a:rPr>
              <a:t>.</a:t>
            </a:r>
            <a:endParaRPr lang="tr-T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6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2D26A-229E-411A-AC1A-9FBDE690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Transform</a:t>
            </a:r>
            <a:r>
              <a:rPr lang="tr-TR" dirty="0"/>
              <a:t>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a K-NN </a:t>
            </a:r>
            <a:r>
              <a:rPr lang="tr-TR" dirty="0" err="1"/>
              <a:t>Classifier</a:t>
            </a:r>
            <a:r>
              <a:rPr lang="tr-TR" dirty="0"/>
              <a:t> Training 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05BDA7-9AE5-4397-9FD8-3D02BE44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tr-TR" dirty="0" err="1">
                <a:latin typeface="arial" panose="020B0604020202020204" pitchFamily="34" charset="0"/>
              </a:rPr>
              <a:t>Pose</a:t>
            </a:r>
            <a:r>
              <a:rPr lang="tr-TR" dirty="0">
                <a:latin typeface="arial" panose="020B0604020202020204" pitchFamily="34" charset="0"/>
              </a:rPr>
              <a:t> </a:t>
            </a:r>
            <a:r>
              <a:rPr lang="tr-TR" dirty="0" err="1">
                <a:latin typeface="arial" panose="020B0604020202020204" pitchFamily="34" charset="0"/>
              </a:rPr>
              <a:t>Classification</a:t>
            </a:r>
            <a:r>
              <a:rPr lang="tr-TR" dirty="0">
                <a:latin typeface="arial" panose="020B0604020202020204" pitchFamily="34" charset="0"/>
              </a:rPr>
              <a:t> (Basic): </a:t>
            </a:r>
            <a:r>
              <a:rPr lang="tr-TR" dirty="0">
                <a:solidFill>
                  <a:srgbClr val="BDC1C6"/>
                </a:solidFill>
                <a:latin typeface="arial" panose="020B0604020202020204" pitchFamily="34" charset="0"/>
                <a:hlinkClick r:id="rId2"/>
              </a:rPr>
              <a:t>https://colab.research.google.com/drive/1z4IM8kG6ipHN6keadjD-F6vMiIIgViKK</a:t>
            </a:r>
            <a:endParaRPr lang="tr-TR" dirty="0">
              <a:solidFill>
                <a:srgbClr val="BDC1C6"/>
              </a:solidFill>
              <a:latin typeface="arial" panose="020B0604020202020204" pitchFamily="34" charset="0"/>
            </a:endParaRPr>
          </a:p>
          <a:p>
            <a:r>
              <a:rPr lang="tr-TR" b="0" i="0" dirty="0" err="1">
                <a:effectLst/>
                <a:latin typeface="arial" panose="020B0604020202020204" pitchFamily="34" charset="0"/>
              </a:rPr>
              <a:t>Pose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Classification</a:t>
            </a:r>
            <a:r>
              <a:rPr lang="tr-TR" b="0" i="0" dirty="0">
                <a:effectLst/>
                <a:latin typeface="arial" panose="020B0604020202020204" pitchFamily="34" charset="0"/>
              </a:rPr>
              <a:t> (</a:t>
            </a:r>
            <a:r>
              <a:rPr lang="tr-TR" dirty="0" err="1">
                <a:latin typeface="arial" panose="020B0604020202020204" pitchFamily="34" charset="0"/>
              </a:rPr>
              <a:t>Extended</a:t>
            </a:r>
            <a:r>
              <a:rPr lang="tr-TR" dirty="0">
                <a:latin typeface="arial" panose="020B0604020202020204" pitchFamily="34" charset="0"/>
              </a:rPr>
              <a:t>):</a:t>
            </a:r>
          </a:p>
          <a:p>
            <a:r>
              <a:rPr lang="tr-TR" dirty="0">
                <a:solidFill>
                  <a:srgbClr val="BDC1C6"/>
                </a:solidFill>
                <a:latin typeface="arial" panose="020B0604020202020204" pitchFamily="34" charset="0"/>
                <a:hlinkClick r:id="rId3"/>
              </a:rPr>
              <a:t>https://colab.research.google.com/drive/19txHpN8exWhstO6WVkfmYYVC6uug_oVR#scrollTo=vL2VrLjtHZCs</a:t>
            </a:r>
            <a:endParaRPr lang="tr-TR" dirty="0">
              <a:solidFill>
                <a:srgbClr val="BDC1C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20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EAE237-D7F8-428A-9B85-786F790B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868" y="428025"/>
            <a:ext cx="7796212" cy="3997325"/>
          </a:xfrm>
        </p:spPr>
        <p:txBody>
          <a:bodyPr anchor="t"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conversion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poses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normalized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torso</a:t>
            </a:r>
            <a:r>
              <a:rPr lang="tr-TR" dirty="0"/>
              <a:t> size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vertical</a:t>
            </a:r>
            <a:r>
              <a:rPr lang="tr-TR" dirty="0"/>
              <a:t> </a:t>
            </a:r>
            <a:r>
              <a:rPr lang="tr-TR" dirty="0" err="1"/>
              <a:t>torso</a:t>
            </a:r>
            <a:r>
              <a:rPr lang="tr-TR" dirty="0"/>
              <a:t> </a:t>
            </a:r>
            <a:r>
              <a:rPr lang="tr-TR" dirty="0" err="1"/>
              <a:t>orientation</a:t>
            </a:r>
            <a:r>
              <a:rPr lang="tr-TR" dirty="0"/>
              <a:t>.</a:t>
            </a:r>
          </a:p>
          <a:p>
            <a:r>
              <a:rPr lang="tr-TR" dirty="0" err="1"/>
              <a:t>Pairwise</a:t>
            </a:r>
            <a:r>
              <a:rPr lang="tr-TR" dirty="0"/>
              <a:t> </a:t>
            </a:r>
            <a:r>
              <a:rPr lang="tr-TR" dirty="0" err="1"/>
              <a:t>distances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predefined</a:t>
            </a:r>
            <a:r>
              <a:rPr lang="tr-TR" dirty="0"/>
              <a:t> </a:t>
            </a:r>
            <a:r>
              <a:rPr lang="tr-TR" dirty="0" err="1"/>
              <a:t>pose</a:t>
            </a:r>
            <a:r>
              <a:rPr lang="tr-TR" dirty="0"/>
              <a:t> </a:t>
            </a:r>
            <a:r>
              <a:rPr lang="tr-TR" dirty="0" err="1"/>
              <a:t>joints</a:t>
            </a:r>
            <a:r>
              <a:rPr lang="tr-TR" dirty="0"/>
              <a:t>: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A8ABC5B-7FB0-4A02-99F2-2BB9DC57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1813585"/>
            <a:ext cx="5172075" cy="47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81F578-BCF2-46A1-8759-14CFB8D9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7476"/>
            <a:ext cx="9720073" cy="4311884"/>
          </a:xfrm>
        </p:spPr>
        <p:txBody>
          <a:bodyPr/>
          <a:lstStyle/>
          <a:p>
            <a:r>
              <a:rPr lang="tr-TR" dirty="0">
                <a:latin typeface="system-ui"/>
              </a:rPr>
              <a:t>K</a:t>
            </a:r>
            <a:r>
              <a:rPr lang="en-US" b="0" i="0" dirty="0">
                <a:effectLst/>
                <a:latin typeface="system-ui"/>
              </a:rPr>
              <a:t>-NN search is invoked twice with different distance metrics:</a:t>
            </a:r>
            <a:endParaRPr lang="tr-TR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First, to filter out samples that are almost the same as the target one but have only a few different values in the feature vector (which means differently bent joints and thus other pose class), minimum per-coordinate distance is used as distance metric,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Then average per-coordinate distance is used to find the nearest pose cluster among those from the first search.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2DA0FA7E-B8CE-4F47-99D3-87F132E3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oPtımızıng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507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0B8DB3-6923-4DD6-B925-DEFBF1E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 Step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F67E76-2DD4-42F1-8C86-BE2414363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Finally, </a:t>
            </a:r>
            <a:r>
              <a:rPr lang="tr-TR" dirty="0">
                <a:latin typeface="system-ui"/>
              </a:rPr>
              <a:t>it </a:t>
            </a:r>
            <a:r>
              <a:rPr lang="tr-TR" dirty="0" err="1">
                <a:latin typeface="system-ui"/>
              </a:rPr>
              <a:t>was</a:t>
            </a:r>
            <a:r>
              <a:rPr lang="en-US" b="0" i="0" dirty="0">
                <a:effectLst/>
                <a:latin typeface="system-ui"/>
              </a:rPr>
              <a:t> appl</a:t>
            </a:r>
            <a:r>
              <a:rPr lang="tr-TR" b="0" i="0" dirty="0" err="1">
                <a:effectLst/>
                <a:latin typeface="system-ui"/>
              </a:rPr>
              <a:t>ied</a:t>
            </a:r>
            <a:r>
              <a:rPr lang="en-US" b="0" i="0" dirty="0">
                <a:effectLst/>
                <a:latin typeface="system-ui"/>
              </a:rPr>
              <a:t> </a:t>
            </a:r>
            <a:r>
              <a:rPr lang="en-US" dirty="0">
                <a:latin typeface="system-ui"/>
              </a:rPr>
              <a:t>exponential moving average</a:t>
            </a:r>
            <a:r>
              <a:rPr lang="en-US" b="0" dirty="0">
                <a:effectLst/>
                <a:latin typeface="system-ui"/>
              </a:rPr>
              <a:t> </a:t>
            </a:r>
            <a:r>
              <a:rPr lang="en-US" b="0" i="0" dirty="0">
                <a:effectLst/>
                <a:latin typeface="system-ui"/>
              </a:rPr>
              <a:t>(EMA) smoothing to level any noise from pose prediction or classification. To do that, </a:t>
            </a:r>
            <a:r>
              <a:rPr lang="tr-TR" b="0" i="0" dirty="0">
                <a:effectLst/>
                <a:latin typeface="system-ui"/>
              </a:rPr>
              <a:t>it </a:t>
            </a:r>
            <a:r>
              <a:rPr lang="tr-TR" b="0" i="0" dirty="0" err="1">
                <a:effectLst/>
                <a:latin typeface="system-ui"/>
              </a:rPr>
              <a:t>was</a:t>
            </a:r>
            <a:r>
              <a:rPr lang="en-US" b="0" i="0" dirty="0">
                <a:effectLst/>
                <a:latin typeface="system-ui"/>
              </a:rPr>
              <a:t> search</a:t>
            </a:r>
            <a:r>
              <a:rPr lang="tr-TR" b="0" i="0" dirty="0" err="1">
                <a:effectLst/>
                <a:latin typeface="system-ui"/>
              </a:rPr>
              <a:t>ed</a:t>
            </a:r>
            <a:r>
              <a:rPr lang="en-US" b="0" i="0" dirty="0">
                <a:effectLst/>
                <a:latin typeface="system-ui"/>
              </a:rPr>
              <a:t> not only for the nearest pose cluster, but </a:t>
            </a:r>
            <a:r>
              <a:rPr lang="tr-TR" b="0" i="0" dirty="0">
                <a:effectLst/>
                <a:latin typeface="system-ui"/>
              </a:rPr>
              <a:t>it </a:t>
            </a:r>
            <a:r>
              <a:rPr lang="en-US" b="0" i="0" dirty="0">
                <a:effectLst/>
                <a:latin typeface="system-ui"/>
              </a:rPr>
              <a:t>calculate</a:t>
            </a:r>
            <a:r>
              <a:rPr lang="tr-TR" b="0" i="0" dirty="0">
                <a:effectLst/>
                <a:latin typeface="system-ui"/>
              </a:rPr>
              <a:t>d</a:t>
            </a:r>
            <a:r>
              <a:rPr lang="en-US" b="0" i="0" dirty="0">
                <a:effectLst/>
                <a:latin typeface="system-ui"/>
              </a:rPr>
              <a:t> a probability for each of them and use it for smoothing over time.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1191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ntegral">
  <a:themeElements>
    <a:clrScheme name="E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E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</TotalTime>
  <Words>247</Words>
  <Application>Microsoft Office PowerPoint</Application>
  <PresentationFormat>Geniş ekran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Arial</vt:lpstr>
      <vt:lpstr>system-ui</vt:lpstr>
      <vt:lpstr>Tw Cen MT</vt:lpstr>
      <vt:lpstr>Tw Cen MT Condensed</vt:lpstr>
      <vt:lpstr>Wingdings 3</vt:lpstr>
      <vt:lpstr>Entegral</vt:lpstr>
      <vt:lpstr>23.02.2022 Presentation</vt:lpstr>
      <vt:lpstr>PowerPoint Sunusu</vt:lpstr>
      <vt:lpstr>Transform Samples Into a K-NN Classifier Training Set</vt:lpstr>
      <vt:lpstr>PowerPoint Sunusu</vt:lpstr>
      <vt:lpstr>For oPtımızıng</vt:lpstr>
      <vt:lpstr>Final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23.02.2022 Presentation</dc:title>
  <dc:creator>Alper Ctn</dc:creator>
  <cp:lastModifiedBy>Alper Ctn</cp:lastModifiedBy>
  <cp:revision>5</cp:revision>
  <dcterms:created xsi:type="dcterms:W3CDTF">2022-02-22T13:12:13Z</dcterms:created>
  <dcterms:modified xsi:type="dcterms:W3CDTF">2022-02-22T14:07:13Z</dcterms:modified>
</cp:coreProperties>
</file>