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40" r:id="rId2"/>
    <p:sldId id="375" r:id="rId3"/>
    <p:sldId id="341" r:id="rId4"/>
    <p:sldId id="342" r:id="rId5"/>
    <p:sldId id="343" r:id="rId6"/>
    <p:sldId id="345" r:id="rId7"/>
    <p:sldId id="346" r:id="rId8"/>
    <p:sldId id="347" r:id="rId9"/>
    <p:sldId id="348" r:id="rId10"/>
    <p:sldId id="354" r:id="rId11"/>
    <p:sldId id="355" r:id="rId12"/>
    <p:sldId id="356" r:id="rId13"/>
    <p:sldId id="357" r:id="rId14"/>
    <p:sldId id="359" r:id="rId15"/>
    <p:sldId id="360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74" r:id="rId35"/>
    <p:sldId id="326" r:id="rId36"/>
    <p:sldId id="370" r:id="rId37"/>
    <p:sldId id="371" r:id="rId38"/>
    <p:sldId id="372" r:id="rId39"/>
    <p:sldId id="37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19" autoAdjust="0"/>
  </p:normalViewPr>
  <p:slideViewPr>
    <p:cSldViewPr>
      <p:cViewPr varScale="1">
        <p:scale>
          <a:sx n="55" d="100"/>
          <a:sy n="55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3168-C13B-4E8A-931E-C0FF5F79CA52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431AA-1C1C-4B5C-A557-9641A2F9E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the elements have been classified according to electron configuration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Quantum numbers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periodic table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2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example, the most common isotope of hydrogen has no neutrons at all; there's also a hydrogen isotope called </a:t>
            </a:r>
            <a:r>
              <a:rPr lang="en-US" b="1" dirty="0" smtClean="0"/>
              <a:t>deuterium</a:t>
            </a:r>
            <a:r>
              <a:rPr lang="en-US" dirty="0" smtClean="0"/>
              <a:t>, with one neutron, and another, </a:t>
            </a:r>
            <a:r>
              <a:rPr lang="en-US" b="1" dirty="0" smtClean="0"/>
              <a:t>tritium</a:t>
            </a:r>
            <a:r>
              <a:rPr lang="en-US" dirty="0" smtClean="0"/>
              <a:t>, with two neutrons.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2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13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2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CFEBF-0523-4098-B05F-D10E987CF10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9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36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2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2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4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82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1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1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D435F-8401-4BBC-89A9-C51BA4E076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7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0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5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2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431AA-1C1C-4B5C-A557-9641A2F9E7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1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40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8562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5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0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5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DA90-BDBA-4A15-A922-64DB253EDE2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82F94-2497-43B5-A7DD-84E68CE5F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8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tr/url?sa=i&amp;rct=j&amp;q=&amp;esrc=s&amp;frm=1&amp;source=images&amp;cd=&amp;cad=rja&amp;docid=vWwxuHa0mbxi3M&amp;tbnid=BJPbwpqk8BG05M:&amp;ved=0CAUQjRw&amp;url=http://sciexplorer.blogspot.com/2012/05/quasiparticles.html&amp;ei=9-7fUfWRHcbGswbVl4HYDg&amp;bvm=bv.48705608,d.bGE&amp;psig=AFQjCNHDyPxXlM5Nuw-MQGKRPrPodaUakA&amp;ust=137371643275409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gif"/><Relationship Id="rId4" Type="http://schemas.openxmlformats.org/officeDocument/2006/relationships/hyperlink" Target="http://www.google.com.tr/url?sa=i&amp;source=images&amp;cd=&amp;cad=rja&amp;docid=gcjSH7OoYhODbM&amp;tbnid=Zkqf_yjZX96PsM:&amp;ved=&amp;url=http://www.slideshare.net/FendiArdana/isotope-isotone-isobar&amp;ei=1d_fUZYJqqjgBJ_4gNAM&amp;psig=AFQjCNGJOV5ZwxaXQkWhi_c2hL-Km-8VYg&amp;ust=137371272504314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tr/url?sa=i&amp;source=images&amp;cd=&amp;cad=rja&amp;docid=9tJ4ORf_xDJcJM&amp;tbnid=tg3uAmYjTZ9ysM:&amp;ved=0CAUQjRw&amp;url=http://girlinclouds.wordpress.com/2011/08/&amp;ei=l_XfUeCQHNHktQbXsoDYBA&amp;psig=AFQjCNHhAA8YmYeusqeh9dvT6Z4-T3gCAg&amp;ust=137371818281256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gif"/><Relationship Id="rId5" Type="http://schemas.openxmlformats.org/officeDocument/2006/relationships/image" Target="../media/image41.gif"/><Relationship Id="rId4" Type="http://schemas.openxmlformats.org/officeDocument/2006/relationships/image" Target="../media/image4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https://encrypted-tbn3.gstatic.com/images?q=tbn:ANd9GcSBzrGj3mTt3nJfvtlmGhOE_NRhW6MDs17mfIyY93cFzQWnxljRe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73097"/>
            <a:ext cx="7525684" cy="389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766540" y="155679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Democritus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460 BC </a:t>
            </a:r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and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Dalton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1803 AD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3035640" y="191647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Thomson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1897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979856" y="18993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Rutherford 1912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6852064" y="1888431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Bohr1913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2841576" y="4338970"/>
            <a:ext cx="3757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215968"/>
                </a:solidFill>
              </a:rPr>
              <a:t>1900s </a:t>
            </a:r>
            <a:r>
              <a:rPr lang="en-US" b="1" dirty="0">
                <a:solidFill>
                  <a:srgbClr val="215968"/>
                </a:solidFill>
              </a:rPr>
              <a:t>Max Planck, Albert Einstein,</a:t>
            </a:r>
            <a:br>
              <a:rPr lang="en-US" b="1" dirty="0">
                <a:solidFill>
                  <a:srgbClr val="215968"/>
                </a:solidFill>
              </a:rPr>
            </a:br>
            <a:r>
              <a:rPr lang="en-US" b="1" dirty="0" err="1">
                <a:solidFill>
                  <a:srgbClr val="215968"/>
                </a:solidFill>
              </a:rPr>
              <a:t>Niels</a:t>
            </a:r>
            <a:r>
              <a:rPr lang="en-US" b="1" dirty="0">
                <a:solidFill>
                  <a:srgbClr val="215968"/>
                </a:solidFill>
              </a:rPr>
              <a:t> Bohr, Louis de Broglie,</a:t>
            </a:r>
            <a:br>
              <a:rPr lang="en-US" b="1" dirty="0">
                <a:solidFill>
                  <a:srgbClr val="215968"/>
                </a:solidFill>
              </a:rPr>
            </a:br>
            <a:r>
              <a:rPr lang="en-US" b="1" dirty="0">
                <a:solidFill>
                  <a:srgbClr val="215968"/>
                </a:solidFill>
              </a:rPr>
              <a:t>Max Born, Paul Dirac,</a:t>
            </a:r>
            <a:br>
              <a:rPr lang="en-US" b="1" dirty="0">
                <a:solidFill>
                  <a:srgbClr val="215968"/>
                </a:solidFill>
              </a:rPr>
            </a:br>
            <a:r>
              <a:rPr lang="en-US" b="1" dirty="0">
                <a:solidFill>
                  <a:srgbClr val="215968"/>
                </a:solidFill>
              </a:rPr>
              <a:t>Werner Heisenberg, Wolfgang Pauli,</a:t>
            </a:r>
            <a:br>
              <a:rPr lang="en-US" b="1" dirty="0">
                <a:solidFill>
                  <a:srgbClr val="215968"/>
                </a:solidFill>
              </a:rPr>
            </a:br>
            <a:r>
              <a:rPr lang="en-US" b="1" dirty="0">
                <a:solidFill>
                  <a:srgbClr val="215968"/>
                </a:solidFill>
              </a:rPr>
              <a:t>Erwin Schrödinger, Richard Feynman</a:t>
            </a:r>
          </a:p>
          <a:p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3054143" y="881848"/>
            <a:ext cx="3760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History of </a:t>
            </a:r>
            <a:r>
              <a:rPr lang="tr-TR" sz="2400" b="1" u="sng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he </a:t>
            </a:r>
            <a:r>
              <a:rPr lang="tr-TR" sz="2400" b="1" u="sng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tom </a:t>
            </a:r>
            <a:r>
              <a:rPr lang="tr-TR" sz="2400" b="1" u="sng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400" b="1" u="sng" dirty="0" err="1" smtClean="0">
                <a:solidFill>
                  <a:schemeClr val="accent1">
                    <a:lumMod val="75000"/>
                  </a:schemeClr>
                </a:solidFill>
              </a:rPr>
              <a:t>odels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0757" y="116632"/>
            <a:ext cx="2935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>
                <a:solidFill>
                  <a:srgbClr val="C00000"/>
                </a:solidFill>
              </a:rPr>
              <a:t>ATOMIC STRUCTURES</a:t>
            </a:r>
            <a:endParaRPr lang="tr-TR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6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019936" y="901055"/>
            <a:ext cx="2432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u="sng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2400" b="1" u="sng" dirty="0" err="1" smtClean="0">
                <a:solidFill>
                  <a:schemeClr val="accent5">
                    <a:lumMod val="50000"/>
                  </a:schemeClr>
                </a:solidFill>
              </a:rPr>
              <a:t>alence</a:t>
            </a: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electrons</a:t>
            </a:r>
            <a:endParaRPr lang="en-US" sz="24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539552" y="1367146"/>
            <a:ext cx="7560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electrons in the outer shell (largest n) are </a:t>
            </a:r>
            <a:r>
              <a:rPr lang="tr-TR" sz="2000" dirty="0" smtClean="0"/>
              <a:t> </a:t>
            </a:r>
            <a:r>
              <a:rPr lang="en-US" sz="2000" dirty="0" smtClean="0"/>
              <a:t>called </a:t>
            </a:r>
            <a:r>
              <a:rPr lang="en-US" sz="2000" dirty="0"/>
              <a:t>valence </a:t>
            </a:r>
            <a:r>
              <a:rPr lang="en-US" sz="2000" dirty="0" smtClean="0"/>
              <a:t>electron</a:t>
            </a:r>
            <a:endParaRPr lang="tr-TR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Very important for chemical reactions and </a:t>
            </a:r>
            <a:r>
              <a:rPr lang="tr-TR" sz="2000" dirty="0" smtClean="0"/>
              <a:t> </a:t>
            </a:r>
            <a:r>
              <a:rPr lang="en-US" sz="2000" dirty="0" smtClean="0"/>
              <a:t>holding </a:t>
            </a:r>
            <a:r>
              <a:rPr lang="en-US" sz="2000" dirty="0"/>
              <a:t>matter together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tr-TR" sz="2000" dirty="0" smtClean="0"/>
              <a:t>M</a:t>
            </a:r>
            <a:r>
              <a:rPr lang="en-US" sz="2000" dirty="0" smtClean="0"/>
              <a:t>any </a:t>
            </a:r>
            <a:r>
              <a:rPr lang="en-US" sz="2000" dirty="0"/>
              <a:t>of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physical </a:t>
            </a:r>
            <a:r>
              <a:rPr lang="en-US" sz="2000" dirty="0"/>
              <a:t>and chemical properties of solids are based on these valence </a:t>
            </a:r>
            <a:r>
              <a:rPr lang="en-US" sz="2000" dirty="0" smtClean="0"/>
              <a:t>electrons</a:t>
            </a:r>
            <a:r>
              <a:rPr lang="tr-TR" sz="2000" dirty="0" smtClean="0"/>
              <a:t>.</a:t>
            </a:r>
            <a:endParaRPr lang="en-US" sz="2000" dirty="0"/>
          </a:p>
        </p:txBody>
      </p:sp>
      <p:sp>
        <p:nvSpPr>
          <p:cNvPr id="8" name="Dikdörtgen 7"/>
          <p:cNvSpPr/>
          <p:nvPr/>
        </p:nvSpPr>
        <p:spPr>
          <a:xfrm>
            <a:off x="771515" y="3065501"/>
            <a:ext cx="4979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just">
              <a:defRPr/>
            </a:pPr>
            <a:r>
              <a:rPr lang="en-US" sz="2000" b="1" dirty="0"/>
              <a:t>Mg:</a:t>
            </a:r>
            <a:r>
              <a:rPr lang="tr-TR" sz="2000" b="1" dirty="0"/>
              <a:t> </a:t>
            </a:r>
            <a:r>
              <a:rPr lang="en-US" sz="2000" b="1" dirty="0"/>
              <a:t>1</a:t>
            </a:r>
            <a:r>
              <a:rPr lang="en-US" sz="2000" b="1" i="1" dirty="0"/>
              <a:t>s</a:t>
            </a:r>
            <a:r>
              <a:rPr lang="en-US" sz="2000" b="1" baseline="30000" dirty="0"/>
              <a:t>2</a:t>
            </a:r>
            <a:r>
              <a:rPr lang="en-US" sz="2000" b="1" dirty="0"/>
              <a:t>2</a:t>
            </a:r>
            <a:r>
              <a:rPr lang="en-US" sz="2000" b="1" i="1" dirty="0"/>
              <a:t>s</a:t>
            </a:r>
            <a:r>
              <a:rPr lang="en-US" sz="2000" b="1" baseline="30000" dirty="0"/>
              <a:t>2</a:t>
            </a:r>
            <a:r>
              <a:rPr lang="en-US" sz="2000" b="1" dirty="0"/>
              <a:t>2</a:t>
            </a:r>
            <a:r>
              <a:rPr lang="en-US" sz="2000" b="1" i="1" dirty="0"/>
              <a:t>p</a:t>
            </a:r>
            <a:r>
              <a:rPr lang="en-US" sz="2000" b="1" baseline="30000" dirty="0"/>
              <a:t>6</a:t>
            </a:r>
            <a:r>
              <a:rPr lang="en-US" sz="2000" b="1" dirty="0"/>
              <a:t> </a:t>
            </a:r>
            <a:r>
              <a:rPr lang="tr-TR" sz="2000" b="1" dirty="0"/>
              <a:t> </a:t>
            </a:r>
            <a:r>
              <a:rPr lang="en-US" sz="2000" b="1" dirty="0"/>
              <a:t>3</a:t>
            </a:r>
            <a:r>
              <a:rPr lang="en-US" sz="2000" b="1" i="1" dirty="0"/>
              <a:t>s</a:t>
            </a:r>
            <a:r>
              <a:rPr lang="en-US" sz="2000" b="1" baseline="30000" dirty="0"/>
              <a:t>2</a:t>
            </a:r>
            <a:r>
              <a:rPr lang="en-US" sz="2000" b="1" dirty="0"/>
              <a:t>     </a:t>
            </a:r>
            <a:r>
              <a:rPr lang="tr-TR" sz="2000" b="1" dirty="0"/>
              <a:t>    </a:t>
            </a:r>
            <a:r>
              <a:rPr lang="en-US" sz="2000" b="1" dirty="0"/>
              <a:t>valence = 2</a:t>
            </a:r>
            <a:endParaRPr lang="tr-TR" sz="2000" b="1" dirty="0"/>
          </a:p>
          <a:p>
            <a:pPr indent="-342900" algn="just">
              <a:defRPr/>
            </a:pPr>
            <a:endParaRPr lang="tr-TR" sz="2000" b="1" dirty="0"/>
          </a:p>
          <a:p>
            <a:pPr indent="-342900" algn="just">
              <a:defRPr/>
            </a:pPr>
            <a:r>
              <a:rPr lang="tr-TR" sz="2000" b="1" dirty="0"/>
              <a:t>Al: 1s</a:t>
            </a:r>
            <a:r>
              <a:rPr lang="tr-TR" sz="2000" b="1" baseline="30000" dirty="0"/>
              <a:t>2</a:t>
            </a:r>
            <a:r>
              <a:rPr lang="tr-TR" sz="2000" b="1" dirty="0"/>
              <a:t>2s</a:t>
            </a:r>
            <a:r>
              <a:rPr lang="tr-TR" sz="2000" b="1" baseline="30000" dirty="0"/>
              <a:t>2</a:t>
            </a:r>
            <a:r>
              <a:rPr lang="tr-TR" sz="2000" b="1" dirty="0"/>
              <a:t>2p</a:t>
            </a:r>
            <a:r>
              <a:rPr lang="tr-TR" sz="2000" b="1" baseline="30000" dirty="0"/>
              <a:t>6   </a:t>
            </a:r>
            <a:r>
              <a:rPr lang="tr-TR" sz="2000" b="1" dirty="0"/>
              <a:t>3s</a:t>
            </a:r>
            <a:r>
              <a:rPr lang="tr-TR" sz="2000" b="1" baseline="30000" dirty="0"/>
              <a:t>2</a:t>
            </a:r>
            <a:r>
              <a:rPr lang="tr-TR" sz="2000" b="1" dirty="0"/>
              <a:t>3p</a:t>
            </a:r>
            <a:r>
              <a:rPr lang="tr-TR" sz="2000" b="1" baseline="30000" dirty="0"/>
              <a:t>1</a:t>
            </a:r>
            <a:r>
              <a:rPr lang="en-US" sz="2000" b="1" dirty="0"/>
              <a:t> </a:t>
            </a:r>
            <a:r>
              <a:rPr lang="tr-TR" sz="2000" b="1" dirty="0"/>
              <a:t>    </a:t>
            </a:r>
            <a:r>
              <a:rPr lang="en-US" sz="2000" b="1" dirty="0"/>
              <a:t>valence = </a:t>
            </a:r>
            <a:r>
              <a:rPr lang="tr-TR" sz="2000" b="1" dirty="0"/>
              <a:t>3</a:t>
            </a:r>
          </a:p>
        </p:txBody>
      </p:sp>
      <p:sp>
        <p:nvSpPr>
          <p:cNvPr id="9" name="4 Oval"/>
          <p:cNvSpPr/>
          <p:nvPr/>
        </p:nvSpPr>
        <p:spPr>
          <a:xfrm>
            <a:off x="2386608" y="3033707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5 Oval"/>
          <p:cNvSpPr/>
          <p:nvPr/>
        </p:nvSpPr>
        <p:spPr>
          <a:xfrm>
            <a:off x="2223824" y="3700164"/>
            <a:ext cx="838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434506" y="4515217"/>
            <a:ext cx="82029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If the outer shell is </a:t>
            </a:r>
            <a:r>
              <a:rPr lang="en-US" sz="2000" dirty="0" smtClean="0"/>
              <a:t>filled</a:t>
            </a:r>
            <a:r>
              <a:rPr lang="en-US" sz="2000" dirty="0"/>
              <a:t>, the atom is </a:t>
            </a:r>
            <a:r>
              <a:rPr lang="en-US" sz="2000" dirty="0" smtClean="0"/>
              <a:t>inert</a:t>
            </a:r>
            <a:r>
              <a:rPr lang="tr-TR" sz="2000" dirty="0" smtClean="0"/>
              <a:t>. I</a:t>
            </a:r>
            <a:r>
              <a:rPr lang="en-US" sz="2000" dirty="0" smtClean="0"/>
              <a:t>f </a:t>
            </a:r>
            <a:r>
              <a:rPr lang="en-US" sz="2000" dirty="0"/>
              <a:t>not, there is a tendency for the outer shell to </a:t>
            </a:r>
            <a:r>
              <a:rPr lang="en-US" sz="2000" dirty="0" smtClean="0"/>
              <a:t>become filled</a:t>
            </a:r>
            <a:r>
              <a:rPr lang="tr-TR" sz="2000" dirty="0" smtClean="0"/>
              <a:t>.</a:t>
            </a:r>
            <a:endParaRPr lang="en-US" sz="2000" dirty="0"/>
          </a:p>
          <a:p>
            <a:pPr lvl="0" algn="just">
              <a:defRPr/>
            </a:pPr>
            <a:endParaRPr lang="tr-TR" sz="2000" dirty="0"/>
          </a:p>
        </p:txBody>
      </p:sp>
      <p:sp>
        <p:nvSpPr>
          <p:cNvPr id="12" name="Dikdörtgen 11"/>
          <p:cNvSpPr/>
          <p:nvPr/>
        </p:nvSpPr>
        <p:spPr>
          <a:xfrm>
            <a:off x="771516" y="557704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342900" algn="just">
              <a:lnSpc>
                <a:spcPct val="150000"/>
              </a:lnSpc>
              <a:defRPr/>
            </a:pPr>
            <a:r>
              <a:rPr lang="tr-TR" sz="2000" b="1" dirty="0"/>
              <a:t>Argon</a:t>
            </a:r>
          </a:p>
          <a:p>
            <a:pPr lvl="0" indent="-342900" algn="just">
              <a:defRPr/>
            </a:pPr>
            <a:r>
              <a:rPr lang="en-US" sz="2000" b="1" dirty="0"/>
              <a:t>1</a:t>
            </a:r>
            <a:r>
              <a:rPr lang="en-US" sz="2000" b="1" i="1" dirty="0"/>
              <a:t>s</a:t>
            </a:r>
            <a:r>
              <a:rPr lang="en-US" sz="2000" b="1" baseline="30000" dirty="0"/>
              <a:t>2</a:t>
            </a:r>
            <a:r>
              <a:rPr lang="en-US" sz="2000" b="1" dirty="0"/>
              <a:t>2</a:t>
            </a:r>
            <a:r>
              <a:rPr lang="en-US" sz="2000" b="1" i="1" dirty="0"/>
              <a:t>s</a:t>
            </a:r>
            <a:r>
              <a:rPr lang="en-US" sz="2000" b="1" baseline="30000" dirty="0"/>
              <a:t>2</a:t>
            </a:r>
            <a:r>
              <a:rPr lang="en-US" sz="2000" b="1" dirty="0"/>
              <a:t>2</a:t>
            </a:r>
            <a:r>
              <a:rPr lang="en-US" sz="2000" b="1" i="1" dirty="0"/>
              <a:t>p</a:t>
            </a:r>
            <a:r>
              <a:rPr lang="en-US" sz="2000" b="1" baseline="30000" dirty="0"/>
              <a:t>6</a:t>
            </a:r>
            <a:r>
              <a:rPr lang="en-US" sz="2000" b="1" dirty="0"/>
              <a:t> </a:t>
            </a:r>
            <a:r>
              <a:rPr lang="tr-TR" sz="2000" b="1" dirty="0"/>
              <a:t> </a:t>
            </a:r>
            <a:r>
              <a:rPr lang="en-US" sz="2000" b="1" dirty="0"/>
              <a:t>3</a:t>
            </a:r>
            <a:r>
              <a:rPr lang="en-US" sz="2000" b="1" i="1" dirty="0"/>
              <a:t>s</a:t>
            </a:r>
            <a:r>
              <a:rPr lang="en-US" sz="2000" b="1" baseline="30000" dirty="0"/>
              <a:t>2</a:t>
            </a:r>
            <a:r>
              <a:rPr lang="tr-TR" sz="2000" b="1" dirty="0"/>
              <a:t>3p</a:t>
            </a:r>
            <a:r>
              <a:rPr lang="tr-TR" sz="2000" b="1" baseline="30000" dirty="0"/>
              <a:t>6</a:t>
            </a:r>
            <a:endParaRPr lang="tr-TR" sz="2000" b="1" dirty="0"/>
          </a:p>
        </p:txBody>
      </p:sp>
      <p:sp>
        <p:nvSpPr>
          <p:cNvPr id="13" name="5 Oval"/>
          <p:cNvSpPr/>
          <p:nvPr/>
        </p:nvSpPr>
        <p:spPr>
          <a:xfrm>
            <a:off x="1876732" y="6007933"/>
            <a:ext cx="766192" cy="4308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/>
          <p:cNvSpPr/>
          <p:nvPr/>
        </p:nvSpPr>
        <p:spPr>
          <a:xfrm>
            <a:off x="0" y="188640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"/>
          <a:stretch/>
        </p:blipFill>
        <p:spPr bwMode="auto">
          <a:xfrm>
            <a:off x="589906" y="1412776"/>
            <a:ext cx="815855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589906" y="851520"/>
            <a:ext cx="2432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u="sng" dirty="0" smtClean="0">
                <a:solidFill>
                  <a:schemeClr val="accent5">
                    <a:lumMod val="50000"/>
                  </a:schemeClr>
                </a:solidFill>
              </a:rPr>
              <a:t>V</a:t>
            </a:r>
            <a:r>
              <a:rPr lang="en-US" sz="2400" b="1" u="sng" dirty="0" err="1" smtClean="0">
                <a:solidFill>
                  <a:schemeClr val="accent5">
                    <a:lumMod val="50000"/>
                  </a:schemeClr>
                </a:solidFill>
              </a:rPr>
              <a:t>alence</a:t>
            </a: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electrons</a:t>
            </a:r>
            <a:endParaRPr lang="en-US" sz="24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0" y="188640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159023"/>
            <a:ext cx="91440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tr-TR" sz="2400" b="1" u="sng" dirty="0">
                <a:solidFill>
                  <a:srgbClr val="FF0000"/>
                </a:solidFill>
              </a:rPr>
              <a:t>E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nergy</a:t>
            </a:r>
            <a:r>
              <a:rPr lang="en-US" sz="2400" b="1" u="sng" dirty="0" smtClean="0">
                <a:solidFill>
                  <a:srgbClr val="FF0000"/>
                </a:solidFill>
              </a:rPr>
              <a:t> to </a:t>
            </a:r>
            <a:r>
              <a:rPr lang="en-US" sz="2400" b="1" u="sng" dirty="0">
                <a:solidFill>
                  <a:srgbClr val="FF0000"/>
                </a:solidFill>
              </a:rPr>
              <a:t>take an electron </a:t>
            </a:r>
            <a:r>
              <a:rPr lang="en-US" sz="2400" b="1" u="sng" dirty="0" smtClean="0">
                <a:solidFill>
                  <a:srgbClr val="FF0000"/>
                </a:solidFill>
              </a:rPr>
              <a:t>out</a:t>
            </a:r>
            <a:r>
              <a:rPr lang="tr-TR" sz="2400" b="1" u="sng" dirty="0" smtClean="0">
                <a:solidFill>
                  <a:srgbClr val="FF0000"/>
                </a:solidFill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</a:rPr>
              <a:t>of </a:t>
            </a:r>
            <a:r>
              <a:rPr lang="en-US" sz="2400" b="1" u="sng" dirty="0">
                <a:solidFill>
                  <a:srgbClr val="FF0000"/>
                </a:solidFill>
              </a:rPr>
              <a:t>an </a:t>
            </a:r>
            <a:r>
              <a:rPr lang="en-US" sz="2400" b="1" u="sng" dirty="0" smtClean="0">
                <a:solidFill>
                  <a:srgbClr val="FF0000"/>
                </a:solidFill>
              </a:rPr>
              <a:t>atom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5" y="836712"/>
            <a:ext cx="6083065" cy="244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4283968" y="1412776"/>
            <a:ext cx="468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Ionization potential (IP): </a:t>
            </a:r>
            <a:r>
              <a:rPr lang="en-US" dirty="0"/>
              <a:t>Energy required to pull out a </a:t>
            </a:r>
            <a:r>
              <a:rPr lang="en-US" dirty="0" smtClean="0"/>
              <a:t>valence</a:t>
            </a:r>
            <a:r>
              <a:rPr lang="tr-TR" dirty="0" smtClean="0"/>
              <a:t> </a:t>
            </a:r>
            <a:r>
              <a:rPr lang="en-US" dirty="0" smtClean="0"/>
              <a:t>electron </a:t>
            </a:r>
            <a:r>
              <a:rPr lang="en-US" dirty="0"/>
              <a:t>(in vacuum).</a:t>
            </a:r>
          </a:p>
          <a:p>
            <a:r>
              <a:rPr lang="en-US" dirty="0"/>
              <a:t>By convention, IP is positive (i.e. need to put in energy to pull </a:t>
            </a:r>
            <a:r>
              <a:rPr lang="en-US" dirty="0" smtClean="0"/>
              <a:t>out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electron).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0" y="3216479"/>
            <a:ext cx="91440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Energy</a:t>
            </a:r>
            <a:r>
              <a:rPr lang="tr-TR" sz="2400" b="1" u="sng" dirty="0" smtClean="0">
                <a:solidFill>
                  <a:srgbClr val="FF0000"/>
                </a:solidFill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</a:rPr>
              <a:t>to </a:t>
            </a:r>
            <a:r>
              <a:rPr lang="en-US" sz="2400" b="1" u="sng" dirty="0">
                <a:solidFill>
                  <a:srgbClr val="FF0000"/>
                </a:solidFill>
              </a:rPr>
              <a:t>place an electron in</a:t>
            </a:r>
            <a:r>
              <a:rPr lang="tr-TR" sz="2400" b="1" u="sng" dirty="0">
                <a:solidFill>
                  <a:srgbClr val="FF0000"/>
                </a:solidFill>
              </a:rPr>
              <a:t> </a:t>
            </a:r>
            <a:r>
              <a:rPr lang="en-US" sz="2400" b="1" u="sng" dirty="0">
                <a:solidFill>
                  <a:srgbClr val="FF0000"/>
                </a:solidFill>
              </a:rPr>
              <a:t>an </a:t>
            </a:r>
            <a:r>
              <a:rPr lang="en-US" sz="2400" b="1" u="sng" dirty="0" smtClean="0">
                <a:solidFill>
                  <a:srgbClr val="FF0000"/>
                </a:solidFill>
              </a:rPr>
              <a:t>atom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14" y="3717033"/>
            <a:ext cx="5969070" cy="242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4338228" y="479715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solidFill>
                  <a:srgbClr val="00B0F0"/>
                </a:solidFill>
              </a:rPr>
              <a:t>Electron Affinity (EA): </a:t>
            </a:r>
            <a:r>
              <a:rPr lang="en-US" dirty="0"/>
              <a:t>Energy gained by putting an electron in (from</a:t>
            </a:r>
          </a:p>
          <a:p>
            <a:pPr algn="just"/>
            <a:r>
              <a:rPr lang="en-US" dirty="0"/>
              <a:t>vacuum).</a:t>
            </a:r>
          </a:p>
          <a:p>
            <a:pPr algn="just"/>
            <a:r>
              <a:rPr lang="en-US" dirty="0"/>
              <a:t>By convention, EA is negative (i.e. electron goes from higher </a:t>
            </a:r>
            <a:r>
              <a:rPr lang="en-US" dirty="0" smtClean="0"/>
              <a:t>energy</a:t>
            </a:r>
            <a:r>
              <a:rPr lang="tr-TR" dirty="0" smtClean="0"/>
              <a:t> </a:t>
            </a:r>
            <a:r>
              <a:rPr lang="en-US" dirty="0" smtClean="0"/>
              <a:t>state </a:t>
            </a:r>
            <a:r>
              <a:rPr lang="en-US" dirty="0"/>
              <a:t>in vacuum to lower energy state in atom).</a:t>
            </a:r>
          </a:p>
        </p:txBody>
      </p:sp>
    </p:spTree>
    <p:extLst>
      <p:ext uri="{BB962C8B-B14F-4D97-AF65-F5344CB8AC3E}">
        <p14:creationId xmlns:p14="http://schemas.microsoft.com/office/powerpoint/2010/main" val="33453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5 Metin kutusu"/>
          <p:cNvSpPr txBox="1"/>
          <p:nvPr/>
        </p:nvSpPr>
        <p:spPr>
          <a:xfrm>
            <a:off x="0" y="2708920"/>
            <a:ext cx="9144000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rgbClr val="FF0000"/>
                </a:solidFill>
              </a:rPr>
              <a:t>PERIODIC TABLE</a:t>
            </a:r>
            <a:endParaRPr lang="tr-TR" sz="4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chemistryland.com/CHM151W/07-Atomic%20Structure/Spectra/PeriodicTableWithQuantumNumbe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19"/>
            <a:ext cx="7896464" cy="59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179512" y="385500"/>
            <a:ext cx="1963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u="sng" dirty="0" err="1" smtClean="0">
                <a:solidFill>
                  <a:srgbClr val="C00000"/>
                </a:solidFill>
              </a:rPr>
              <a:t>Periodic</a:t>
            </a:r>
            <a:r>
              <a:rPr lang="tr-TR" sz="2400" b="1" u="sng" dirty="0" smtClean="0">
                <a:solidFill>
                  <a:srgbClr val="C00000"/>
                </a:solidFill>
              </a:rPr>
              <a:t> </a:t>
            </a:r>
            <a:r>
              <a:rPr lang="tr-TR" sz="2400" b="1" u="sng" dirty="0" err="1" smtClean="0">
                <a:solidFill>
                  <a:srgbClr val="C00000"/>
                </a:solidFill>
              </a:rPr>
              <a:t>Table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cxnSp>
        <p:nvCxnSpPr>
          <p:cNvPr id="6" name="Düz Bağlayıcı 5"/>
          <p:cNvCxnSpPr/>
          <p:nvPr/>
        </p:nvCxnSpPr>
        <p:spPr>
          <a:xfrm>
            <a:off x="2195736" y="908720"/>
            <a:ext cx="0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>
            <a:off x="5940152" y="908720"/>
            <a:ext cx="0" cy="4608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-36512" y="219557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1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-36512" y="25649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2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-36512" y="29876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3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-52447" y="34079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4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-36512" y="385175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5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-36512" y="42930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6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Metin kutusu 15"/>
          <p:cNvSpPr txBox="1"/>
          <p:nvPr/>
        </p:nvSpPr>
        <p:spPr>
          <a:xfrm>
            <a:off x="-36512" y="47158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Period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7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kevinhendzel.com/wp-content/uploads/2012/12/Periodic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9" y="1484784"/>
            <a:ext cx="868667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179512" y="385500"/>
            <a:ext cx="1963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b="1" u="sng" dirty="0" err="1" smtClean="0">
                <a:solidFill>
                  <a:srgbClr val="C00000"/>
                </a:solidFill>
              </a:rPr>
              <a:t>Periodic</a:t>
            </a:r>
            <a:r>
              <a:rPr lang="tr-TR" sz="2400" b="1" u="sng" dirty="0" smtClean="0">
                <a:solidFill>
                  <a:srgbClr val="C00000"/>
                </a:solidFill>
              </a:rPr>
              <a:t> </a:t>
            </a:r>
            <a:r>
              <a:rPr lang="tr-TR" sz="2400" b="1" u="sng" dirty="0" err="1" smtClean="0">
                <a:solidFill>
                  <a:srgbClr val="C00000"/>
                </a:solidFill>
              </a:rPr>
              <a:t>Table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 rot="5400000">
            <a:off x="-1503978" y="3925499"/>
            <a:ext cx="4295215" cy="328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800">
                <a:latin typeface="Times New Roman" pitchFamily="18" charset="0"/>
              </a:rPr>
              <a:t>© 2003 Brooks/Cole Publishing / Thomson Learning™</a:t>
            </a:r>
          </a:p>
        </p:txBody>
      </p:sp>
    </p:spTree>
    <p:extLst>
      <p:ext uri="{BB962C8B-B14F-4D97-AF65-F5344CB8AC3E}">
        <p14:creationId xmlns:p14="http://schemas.microsoft.com/office/powerpoint/2010/main" val="36222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7" r="4538"/>
          <a:stretch/>
        </p:blipFill>
        <p:spPr bwMode="auto">
          <a:xfrm>
            <a:off x="221762" y="1016857"/>
            <a:ext cx="8563430" cy="562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51520" y="332656"/>
            <a:ext cx="889248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SUMMARY OF TRENDS </a:t>
            </a:r>
            <a:r>
              <a:rPr lang="tr-TR" sz="3200" b="1" dirty="0" smtClean="0">
                <a:solidFill>
                  <a:srgbClr val="002060"/>
                </a:solidFill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</a:rPr>
              <a:t>N THE PER</a:t>
            </a:r>
            <a:r>
              <a:rPr lang="tr-TR" sz="3200" b="1" dirty="0" smtClean="0">
                <a:solidFill>
                  <a:srgbClr val="002060"/>
                </a:solidFill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</a:rPr>
              <a:t>OD</a:t>
            </a:r>
            <a:r>
              <a:rPr lang="tr-TR" sz="3200" b="1" dirty="0" smtClean="0">
                <a:solidFill>
                  <a:srgbClr val="002060"/>
                </a:solidFill>
              </a:rPr>
              <a:t>I</a:t>
            </a:r>
            <a:r>
              <a:rPr lang="en-US" sz="3200" b="1" dirty="0" smtClean="0">
                <a:solidFill>
                  <a:srgbClr val="002060"/>
                </a:solidFill>
              </a:rPr>
              <a:t>C TABLE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1800" y="6453336"/>
            <a:ext cx="360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C00000"/>
                </a:solidFill>
              </a:rPr>
              <a:t>i</a:t>
            </a:r>
            <a:r>
              <a:rPr lang="tr-TR" dirty="0" smtClean="0">
                <a:solidFill>
                  <a:srgbClr val="C00000"/>
                </a:solidFill>
              </a:rPr>
              <a:t>onization energy=electronegativity</a:t>
            </a:r>
            <a:endParaRPr lang="tr-T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4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188640"/>
            <a:ext cx="9144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Atomic Structure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627784" y="925032"/>
            <a:ext cx="3014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FUNDAMENTAL CONCEPTS</a:t>
            </a:r>
            <a:endParaRPr lang="en-US" sz="2000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215516" y="1442145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Atoms of the same element can have different numbers of neutrons; the different possible versions of each element are called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isotopes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7" name="Picture 3" descr="http://www.colorado.edu/physics/2000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03358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colorado.edu/physics/2000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03358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faculty.weber.edu/bdattilo/images/tim_isoth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85813"/>
            <a:ext cx="5161333" cy="38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Example of nuclear isotop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76" y="2396511"/>
            <a:ext cx="2667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ikdörtgen 14"/>
          <p:cNvSpPr/>
          <p:nvPr/>
        </p:nvSpPr>
        <p:spPr>
          <a:xfrm>
            <a:off x="323528" y="6390084"/>
            <a:ext cx="67687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http://www.atomicarchive.com/Physics/Physics3.shtml</a:t>
            </a:r>
          </a:p>
        </p:txBody>
      </p:sp>
    </p:spTree>
    <p:extLst>
      <p:ext uri="{BB962C8B-B14F-4D97-AF65-F5344CB8AC3E}">
        <p14:creationId xmlns:p14="http://schemas.microsoft.com/office/powerpoint/2010/main" val="394476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FF0000"/>
                </a:solidFill>
              </a:rPr>
              <a:t>Bond</a:t>
            </a:r>
            <a:r>
              <a:rPr lang="tr-TR" sz="2400" b="1" u="sng" dirty="0" smtClean="0">
                <a:solidFill>
                  <a:srgbClr val="FF0000"/>
                </a:solidFill>
              </a:rPr>
              <a:t>i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ng</a:t>
            </a:r>
            <a:r>
              <a:rPr lang="en-US" sz="2400" b="1" u="sng" dirty="0" smtClean="0">
                <a:solidFill>
                  <a:srgbClr val="FF0000"/>
                </a:solidFill>
              </a:rPr>
              <a:t> forces and 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energ</a:t>
            </a:r>
            <a:r>
              <a:rPr lang="tr-TR" sz="2400" b="1" u="sng" dirty="0" smtClean="0">
                <a:solidFill>
                  <a:srgbClr val="FF0000"/>
                </a:solidFill>
              </a:rPr>
              <a:t>i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es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" b="50833"/>
          <a:stretch/>
        </p:blipFill>
        <p:spPr bwMode="auto">
          <a:xfrm>
            <a:off x="4973" y="1156914"/>
            <a:ext cx="6511243" cy="392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4355977" y="1340768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chematic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plot of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ttractive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force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tr-TR" b="1" i="1" dirty="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repulsive </a:t>
            </a:r>
            <a:r>
              <a:rPr lang="tr-TR" b="1" dirty="0" err="1" smtClean="0">
                <a:solidFill>
                  <a:schemeClr val="accent5">
                    <a:lumMod val="50000"/>
                  </a:schemeClr>
                </a:solidFill>
              </a:rPr>
              <a:t>force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tr-TR" b="1" i="1" dirty="0" smtClean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versus 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Dikdörtgen 6"/>
          <p:cNvSpPr/>
          <p:nvPr/>
        </p:nvSpPr>
        <p:spPr>
          <a:xfrm>
            <a:off x="4981996" y="3241666"/>
            <a:ext cx="3816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ttractive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force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tr-TR" b="1" i="1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dirty="0" smtClean="0"/>
              <a:t>depends </a:t>
            </a:r>
            <a:r>
              <a:rPr lang="en-US" dirty="0"/>
              <a:t>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type </a:t>
            </a:r>
            <a:r>
              <a:rPr lang="en-US" dirty="0"/>
              <a:t>of bonding </a:t>
            </a:r>
            <a:r>
              <a:rPr lang="tr-TR" dirty="0" err="1" smtClean="0"/>
              <a:t>existing</a:t>
            </a:r>
            <a:r>
              <a:rPr lang="tr-TR" dirty="0" smtClean="0"/>
              <a:t>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two </a:t>
            </a:r>
            <a:r>
              <a:rPr lang="en-US" dirty="0" smtClean="0"/>
              <a:t>atoms</a:t>
            </a:r>
            <a:endParaRPr lang="tr-TR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</a:rPr>
              <a:t>epulsive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err="1">
                <a:solidFill>
                  <a:schemeClr val="accent5">
                    <a:lumMod val="50000"/>
                  </a:schemeClr>
                </a:solidFill>
              </a:rPr>
              <a:t>force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tr-TR" b="1" i="1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dirty="0" smtClean="0"/>
              <a:t>arise </a:t>
            </a:r>
            <a:r>
              <a:rPr lang="en-US" dirty="0"/>
              <a:t>from interactions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negatively charged electron clouds for the two </a:t>
            </a:r>
            <a:r>
              <a:rPr lang="en-US" dirty="0" smtClean="0"/>
              <a:t>atoms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4680012" y="1968120"/>
            <a:ext cx="3816424" cy="64633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i="1" dirty="0" smtClean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tr-TR" b="1" i="1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endParaRPr lang="tr-TR" b="1" i="1" baseline="-25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dirty="0" smtClean="0"/>
              <a:t> </a:t>
            </a:r>
            <a:r>
              <a:rPr lang="tr-TR" i="1" dirty="0" smtClean="0"/>
              <a:t>= </a:t>
            </a:r>
            <a:r>
              <a:rPr lang="en-US" dirty="0" smtClean="0"/>
              <a:t>net </a:t>
            </a:r>
            <a:r>
              <a:rPr lang="en-US" dirty="0"/>
              <a:t>force </a:t>
            </a:r>
            <a:r>
              <a:rPr lang="en-US" dirty="0" smtClean="0"/>
              <a:t>between </a:t>
            </a:r>
            <a:r>
              <a:rPr lang="en-US" dirty="0"/>
              <a:t>the two atoms </a:t>
            </a:r>
            <a:endParaRPr lang="en-US" baseline="-25000" dirty="0"/>
          </a:p>
        </p:txBody>
      </p:sp>
      <p:sp>
        <p:nvSpPr>
          <p:cNvPr id="10" name="Dikdörtgen 9"/>
          <p:cNvSpPr/>
          <p:nvPr/>
        </p:nvSpPr>
        <p:spPr>
          <a:xfrm>
            <a:off x="467544" y="5301208"/>
            <a:ext cx="47525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u="sng" dirty="0" smtClean="0">
                <a:solidFill>
                  <a:srgbClr val="FF0000"/>
                </a:solidFill>
              </a:rPr>
              <a:t>At </a:t>
            </a:r>
            <a:r>
              <a:rPr lang="tr-TR" u="sng" dirty="0" err="1" smtClean="0">
                <a:solidFill>
                  <a:srgbClr val="FF0000"/>
                </a:solidFill>
              </a:rPr>
              <a:t>the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u="sng" dirty="0">
                <a:solidFill>
                  <a:srgbClr val="FF0000"/>
                </a:solidFill>
              </a:rPr>
              <a:t>state of equilibrium</a:t>
            </a:r>
            <a:endParaRPr lang="tr-TR" b="1" i="1" u="sng" dirty="0" smtClean="0">
              <a:solidFill>
                <a:srgbClr val="FF0000"/>
              </a:solidFill>
            </a:endParaRPr>
          </a:p>
          <a:p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tr-TR" b="1" i="1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= O</a:t>
            </a:r>
          </a:p>
          <a:p>
            <a:r>
              <a:rPr lang="en-US" dirty="0"/>
              <a:t>The centers of the two atoms will remain </a:t>
            </a:r>
            <a:r>
              <a:rPr lang="en-US" dirty="0" smtClean="0"/>
              <a:t>separated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the equilibrium spacing </a:t>
            </a:r>
            <a:r>
              <a:rPr lang="en-US" i="1" dirty="0" smtClean="0"/>
              <a:t>r</a:t>
            </a:r>
            <a:r>
              <a:rPr lang="en-US" baseline="-25000" dirty="0" smtClean="0"/>
              <a:t>0</a:t>
            </a:r>
            <a:r>
              <a:rPr lang="tr-TR" dirty="0" smtClean="0"/>
              <a:t> (≈0.3nm)</a:t>
            </a:r>
            <a:endParaRPr lang="en-US" baseline="-25000" dirty="0"/>
          </a:p>
        </p:txBody>
      </p:sp>
      <p:grpSp>
        <p:nvGrpSpPr>
          <p:cNvPr id="25" name="Grup 24"/>
          <p:cNvGrpSpPr/>
          <p:nvPr/>
        </p:nvGrpSpPr>
        <p:grpSpPr>
          <a:xfrm>
            <a:off x="899592" y="908720"/>
            <a:ext cx="3240361" cy="1705731"/>
            <a:chOff x="899592" y="908720"/>
            <a:chExt cx="3240361" cy="1705731"/>
          </a:xfrm>
        </p:grpSpPr>
        <p:sp>
          <p:nvSpPr>
            <p:cNvPr id="9" name="Oval 8"/>
            <p:cNvSpPr/>
            <p:nvPr/>
          </p:nvSpPr>
          <p:spPr>
            <a:xfrm>
              <a:off x="1187624" y="1663933"/>
              <a:ext cx="1224136" cy="950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up 16"/>
            <p:cNvGrpSpPr/>
            <p:nvPr/>
          </p:nvGrpSpPr>
          <p:grpSpPr>
            <a:xfrm>
              <a:off x="899592" y="908720"/>
              <a:ext cx="3240361" cy="1705731"/>
              <a:chOff x="899592" y="908720"/>
              <a:chExt cx="3240361" cy="170573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492152" y="1663933"/>
                <a:ext cx="1224136" cy="9505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Düz Ok Bağlayıcısı 12"/>
              <p:cNvCxnSpPr/>
              <p:nvPr/>
            </p:nvCxnSpPr>
            <p:spPr>
              <a:xfrm flipH="1">
                <a:off x="899592" y="1340768"/>
                <a:ext cx="115212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Düz Ok Bağlayıcısı 14"/>
              <p:cNvCxnSpPr/>
              <p:nvPr/>
            </p:nvCxnSpPr>
            <p:spPr>
              <a:xfrm>
                <a:off x="2492152" y="1340768"/>
                <a:ext cx="122413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Metin kutusu 15"/>
              <p:cNvSpPr txBox="1"/>
              <p:nvPr/>
            </p:nvSpPr>
            <p:spPr>
              <a:xfrm>
                <a:off x="1259632" y="908720"/>
                <a:ext cx="2880321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dirty="0" err="1" smtClean="0"/>
                  <a:t>Builts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attractive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forces</a:t>
                </a:r>
                <a:endParaRPr lang="en-US" dirty="0"/>
              </a:p>
            </p:txBody>
          </p:sp>
        </p:grpSp>
      </p:grpSp>
      <p:grpSp>
        <p:nvGrpSpPr>
          <p:cNvPr id="26" name="Grup 25"/>
          <p:cNvGrpSpPr/>
          <p:nvPr/>
        </p:nvGrpSpPr>
        <p:grpSpPr>
          <a:xfrm>
            <a:off x="1259632" y="3184147"/>
            <a:ext cx="3060340" cy="1705731"/>
            <a:chOff x="1259632" y="3281800"/>
            <a:chExt cx="3060340" cy="1705731"/>
          </a:xfrm>
        </p:grpSpPr>
        <p:grpSp>
          <p:nvGrpSpPr>
            <p:cNvPr id="19" name="Grup 18"/>
            <p:cNvGrpSpPr/>
            <p:nvPr/>
          </p:nvGrpSpPr>
          <p:grpSpPr>
            <a:xfrm>
              <a:off x="1439651" y="3281800"/>
              <a:ext cx="2880321" cy="1705731"/>
              <a:chOff x="1259632" y="908720"/>
              <a:chExt cx="2880321" cy="1705731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492152" y="1663933"/>
                <a:ext cx="1224136" cy="9505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Düz Ok Bağlayıcısı 20"/>
              <p:cNvCxnSpPr/>
              <p:nvPr/>
            </p:nvCxnSpPr>
            <p:spPr>
              <a:xfrm>
                <a:off x="1259632" y="1340768"/>
                <a:ext cx="1160514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Düz Ok Bağlayıcısı 21"/>
              <p:cNvCxnSpPr/>
              <p:nvPr/>
            </p:nvCxnSpPr>
            <p:spPr>
              <a:xfrm flipH="1">
                <a:off x="2447765" y="1340768"/>
                <a:ext cx="1304527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Metin kutusu 22"/>
              <p:cNvSpPr txBox="1"/>
              <p:nvPr/>
            </p:nvSpPr>
            <p:spPr>
              <a:xfrm>
                <a:off x="1259632" y="908720"/>
                <a:ext cx="2880321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tr-TR" dirty="0" err="1" smtClean="0"/>
                  <a:t>Builts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repulsive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forces</a:t>
                </a:r>
                <a:endParaRPr lang="en-US" dirty="0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1259632" y="4002598"/>
              <a:ext cx="1224136" cy="950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8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1"/>
          <a:stretch/>
        </p:blipFill>
        <p:spPr bwMode="auto">
          <a:xfrm>
            <a:off x="251520" y="1340768"/>
            <a:ext cx="632116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4552066" y="980728"/>
            <a:ext cx="4031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dependence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of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repulsive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attractive,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potential energies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interatomic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separation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two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isolated atoms.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6948264" y="2181057"/>
                <a:ext cx="1385572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𝑬</m:t>
                      </m:r>
                      <m:r>
                        <a:rPr lang="tr-TR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r-T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tr-T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𝑭</m:t>
                          </m:r>
                          <m:r>
                            <a:rPr lang="tr-T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tr-TR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𝒅𝒓</m:t>
                          </m:r>
                        </m:e>
                      </m:nary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181057"/>
                <a:ext cx="1385572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kdörtgen 8"/>
          <p:cNvSpPr/>
          <p:nvPr/>
        </p:nvSpPr>
        <p:spPr>
          <a:xfrm>
            <a:off x="6589293" y="3208330"/>
            <a:ext cx="1994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atomic systems,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36" y="3789040"/>
            <a:ext cx="22288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ikdörtgen 11"/>
          <p:cNvSpPr/>
          <p:nvPr/>
        </p:nvSpPr>
        <p:spPr>
          <a:xfrm>
            <a:off x="5148064" y="5605789"/>
            <a:ext cx="3816424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b="1" i="1" dirty="0" smtClean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b="1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i="1" dirty="0" smtClean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i="1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tr-TR" b="1" i="1" dirty="0" smtClean="0">
                <a:solidFill>
                  <a:schemeClr val="accent5">
                    <a:lumMod val="50000"/>
                  </a:schemeClr>
                </a:solidFill>
              </a:rPr>
              <a:t>+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b="1" i="1" dirty="0">
                <a:solidFill>
                  <a:schemeClr val="accent5">
                    <a:lumMod val="50000"/>
                  </a:schemeClr>
                </a:solidFill>
              </a:rPr>
              <a:t>E</a:t>
            </a:r>
            <a:r>
              <a:rPr lang="en-US" b="1" i="1" baseline="-25000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endParaRPr lang="tr-TR" b="1" i="1" baseline="-250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tr-TR" b="1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b="1" i="1" dirty="0" smtClean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net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energ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r>
              <a:rPr lang="tr-TR" b="1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tr-TR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lang="tr-TR" b="1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attractive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energ</a:t>
            </a:r>
            <a:r>
              <a:rPr lang="tr-TR" b="1" dirty="0">
                <a:solidFill>
                  <a:schemeClr val="accent1">
                    <a:lumMod val="75000"/>
                  </a:schemeClr>
                </a:solidFill>
              </a:rPr>
              <a:t>y</a:t>
            </a:r>
          </a:p>
          <a:p>
            <a:r>
              <a:rPr lang="tr-TR" b="1" i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tr-TR" b="1" i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repulsive</a:t>
            </a:r>
            <a:r>
              <a:rPr lang="tr-TR" b="1" i="1" baseline="-25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energ</a:t>
            </a:r>
            <a:r>
              <a:rPr lang="tr-TR" b="1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Eğri Bağlayıcı 2"/>
          <p:cNvCxnSpPr/>
          <p:nvPr/>
        </p:nvCxnSpPr>
        <p:spPr>
          <a:xfrm rot="5400000" flipH="1" flipV="1">
            <a:off x="1503386" y="4553399"/>
            <a:ext cx="1168677" cy="936104"/>
          </a:xfrm>
          <a:prstGeom prst="curvedConnector3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539552" y="5605789"/>
            <a:ext cx="3600400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minimum in the net energy </a:t>
            </a:r>
            <a:r>
              <a:rPr lang="en-US" sz="1600" dirty="0" smtClean="0"/>
              <a:t>curve</a:t>
            </a:r>
            <a:r>
              <a:rPr lang="tr-TR" sz="1600" dirty="0"/>
              <a:t> </a:t>
            </a:r>
            <a:r>
              <a:rPr lang="tr-TR" sz="1600" dirty="0" smtClean="0"/>
              <a:t>@ </a:t>
            </a:r>
            <a:r>
              <a:rPr lang="en-US" sz="1600" i="1" dirty="0" smtClean="0"/>
              <a:t>r</a:t>
            </a:r>
            <a:r>
              <a:rPr lang="en-US" sz="1600" baseline="-25000" dirty="0" smtClean="0"/>
              <a:t>0</a:t>
            </a:r>
            <a:r>
              <a:rPr lang="tr-TR" sz="1600" dirty="0" smtClean="0"/>
              <a:t> =&gt; </a:t>
            </a:r>
            <a:r>
              <a:rPr lang="en-US" sz="1600" b="1" dirty="0" smtClean="0"/>
              <a:t>bonding </a:t>
            </a:r>
            <a:r>
              <a:rPr lang="en-US" sz="1600" b="1" dirty="0"/>
              <a:t>energy </a:t>
            </a:r>
            <a:r>
              <a:rPr lang="en-US" sz="1600" dirty="0" smtClean="0"/>
              <a:t>for</a:t>
            </a:r>
            <a:r>
              <a:rPr lang="tr-TR" sz="1600" dirty="0" smtClean="0"/>
              <a:t> </a:t>
            </a:r>
            <a:r>
              <a:rPr lang="en-US" sz="1600" dirty="0" smtClean="0"/>
              <a:t>these </a:t>
            </a:r>
            <a:r>
              <a:rPr lang="en-US" sz="1600" dirty="0"/>
              <a:t>two atoms, </a:t>
            </a:r>
            <a:r>
              <a:rPr lang="en-US" sz="1600" i="1" dirty="0"/>
              <a:t>E</a:t>
            </a:r>
            <a:r>
              <a:rPr lang="en-US" sz="1600" baseline="-25000" dirty="0"/>
              <a:t>0</a:t>
            </a:r>
            <a:r>
              <a:rPr lang="en-US" sz="1600" dirty="0"/>
              <a:t>, corresponds to the energy at this minimum </a:t>
            </a:r>
            <a:r>
              <a:rPr lang="en-US" sz="1600" dirty="0" smtClean="0"/>
              <a:t>point</a:t>
            </a:r>
            <a:r>
              <a:rPr lang="tr-TR" sz="1600" dirty="0" smtClean="0"/>
              <a:t>.</a:t>
            </a:r>
            <a:endParaRPr lang="en-US" sz="1600" dirty="0"/>
          </a:p>
        </p:txBody>
      </p:sp>
      <p:sp>
        <p:nvSpPr>
          <p:cNvPr id="13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FF0000"/>
                </a:solidFill>
              </a:rPr>
              <a:t>Bond</a:t>
            </a:r>
            <a:r>
              <a:rPr lang="tr-TR" sz="2400" b="1" u="sng" dirty="0" smtClean="0">
                <a:solidFill>
                  <a:srgbClr val="FF0000"/>
                </a:solidFill>
              </a:rPr>
              <a:t>i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ng</a:t>
            </a:r>
            <a:r>
              <a:rPr lang="en-US" sz="2400" b="1" u="sng" dirty="0" smtClean="0">
                <a:solidFill>
                  <a:srgbClr val="FF0000"/>
                </a:solidFill>
              </a:rPr>
              <a:t> forces and 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energ</a:t>
            </a:r>
            <a:r>
              <a:rPr lang="tr-TR" sz="2400" b="1" u="sng" dirty="0" smtClean="0">
                <a:solidFill>
                  <a:srgbClr val="FF0000"/>
                </a:solidFill>
              </a:rPr>
              <a:t>i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es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ttp://girlinclouds.files.wordpress.com/2011/08/schrodinger.gif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3"/>
          <a:stretch/>
        </p:blipFill>
        <p:spPr bwMode="auto">
          <a:xfrm>
            <a:off x="395536" y="3252278"/>
            <a:ext cx="3816424" cy="354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503358"/>
            <a:ext cx="4200557" cy="458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181472" y="1484784"/>
            <a:ext cx="5110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•</a:t>
            </a:r>
            <a:r>
              <a:rPr lang="tr-TR" sz="2000" dirty="0" smtClean="0"/>
              <a:t> T</a:t>
            </a:r>
            <a:r>
              <a:rPr lang="en-US" sz="2000" dirty="0" smtClean="0"/>
              <a:t>he atom as mostly empty space with a tiny massive nucleus with protons and neutrons at the</a:t>
            </a:r>
            <a:r>
              <a:rPr lang="tr-TR" sz="2000" dirty="0" smtClean="0"/>
              <a:t> </a:t>
            </a:r>
            <a:r>
              <a:rPr lang="en-US" sz="2000" dirty="0" smtClean="0"/>
              <a:t>center. </a:t>
            </a:r>
            <a:endParaRPr lang="tr-TR" sz="2000" dirty="0" smtClean="0"/>
          </a:p>
          <a:p>
            <a:pPr algn="just">
              <a:buFont typeface="Arial" pitchFamily="34" charset="0"/>
              <a:buChar char="•"/>
            </a:pPr>
            <a:r>
              <a:rPr lang="tr-TR" sz="2000" dirty="0" smtClean="0"/>
              <a:t> E</a:t>
            </a:r>
            <a:r>
              <a:rPr lang="en-US" sz="2000" dirty="0" err="1" smtClean="0"/>
              <a:t>lectrons</a:t>
            </a:r>
            <a:r>
              <a:rPr lang="en-US" sz="2000" dirty="0" smtClean="0"/>
              <a:t> </a:t>
            </a:r>
            <a:r>
              <a:rPr lang="en-US" sz="2000" dirty="0"/>
              <a:t>moving too fast to describe their location in space and </a:t>
            </a:r>
            <a:r>
              <a:rPr lang="en-US" sz="2000" dirty="0" smtClean="0"/>
              <a:t>time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s</a:t>
            </a:r>
            <a:r>
              <a:rPr lang="en-US" sz="2000" dirty="0" err="1" smtClean="0"/>
              <a:t>urround</a:t>
            </a:r>
            <a:r>
              <a:rPr lang="tr-TR" sz="2000" dirty="0" smtClean="0"/>
              <a:t> </a:t>
            </a:r>
            <a:r>
              <a:rPr lang="en-US" sz="2000" dirty="0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nucleus </a:t>
            </a:r>
            <a:r>
              <a:rPr lang="tr-TR" sz="2000" dirty="0" smtClean="0"/>
              <a:t>in</a:t>
            </a:r>
            <a:r>
              <a:rPr lang="en-US" sz="2000" dirty="0" smtClean="0"/>
              <a:t> a cloudlike region</a:t>
            </a:r>
            <a:r>
              <a:rPr lang="tr-TR" sz="2000" dirty="0" smtClean="0"/>
              <a:t>.</a:t>
            </a:r>
            <a:endParaRPr lang="en-US" sz="2000" dirty="0"/>
          </a:p>
        </p:txBody>
      </p:sp>
      <p:sp>
        <p:nvSpPr>
          <p:cNvPr id="5" name="Dikdörtgen 4"/>
          <p:cNvSpPr/>
          <p:nvPr/>
        </p:nvSpPr>
        <p:spPr>
          <a:xfrm>
            <a:off x="1945746" y="672361"/>
            <a:ext cx="63317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Modern Atomic </a:t>
            </a: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</a:rPr>
              <a:t>Mode</a:t>
            </a:r>
            <a:r>
              <a:rPr lang="tr-TR" sz="2400" b="1" u="sng" dirty="0" smtClean="0">
                <a:solidFill>
                  <a:schemeClr val="accent5">
                    <a:lumMod val="50000"/>
                  </a:schemeClr>
                </a:solidFill>
              </a:rPr>
              <a:t>l (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quantum atomic </a:t>
            </a: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</a:rPr>
              <a:t>model</a:t>
            </a:r>
            <a:r>
              <a:rPr lang="tr-TR" sz="2400" b="1" u="sng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sz="2400" b="1" u="sng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sz="24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7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251520" y="1076543"/>
            <a:ext cx="8712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magnitude of </a:t>
            </a:r>
            <a:r>
              <a:rPr lang="en-US" dirty="0" err="1" smtClean="0"/>
              <a:t>th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en-US" dirty="0"/>
              <a:t>bonding energy and the shape of the </a:t>
            </a:r>
            <a:r>
              <a:rPr lang="en-US" dirty="0" smtClean="0"/>
              <a:t>energy–versus–</a:t>
            </a:r>
            <a:r>
              <a:rPr lang="tr-TR" dirty="0" smtClean="0"/>
              <a:t> </a:t>
            </a:r>
            <a:r>
              <a:rPr lang="en-US" dirty="0" smtClean="0"/>
              <a:t>interatomic</a:t>
            </a:r>
            <a:r>
              <a:rPr lang="tr-TR" dirty="0" smtClean="0"/>
              <a:t> </a:t>
            </a:r>
            <a:r>
              <a:rPr lang="en-US" dirty="0" smtClean="0"/>
              <a:t>separation </a:t>
            </a:r>
            <a:r>
              <a:rPr lang="en-US" dirty="0"/>
              <a:t>curve vary from material to material, and they </a:t>
            </a:r>
            <a:r>
              <a:rPr lang="en-US" dirty="0" smtClean="0"/>
              <a:t>both</a:t>
            </a:r>
            <a:r>
              <a:rPr lang="tr-TR" dirty="0" smtClean="0"/>
              <a:t> </a:t>
            </a:r>
            <a:r>
              <a:rPr lang="en-US" dirty="0" smtClean="0"/>
              <a:t>depend </a:t>
            </a:r>
            <a:r>
              <a:rPr lang="en-US" dirty="0"/>
              <a:t>on the type of atomic bonding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b="1" dirty="0" smtClean="0"/>
              <a:t>M</a:t>
            </a:r>
            <a:r>
              <a:rPr lang="en-US" b="1" dirty="0" err="1" smtClean="0"/>
              <a:t>aterial</a:t>
            </a:r>
            <a:r>
              <a:rPr lang="en-US" b="1" dirty="0" smtClean="0"/>
              <a:t> properties</a:t>
            </a:r>
            <a:r>
              <a:rPr lang="tr-TR" b="1" dirty="0" smtClean="0"/>
              <a:t> </a:t>
            </a:r>
            <a:r>
              <a:rPr lang="en-US" b="1" dirty="0" smtClean="0"/>
              <a:t>depend </a:t>
            </a:r>
            <a:r>
              <a:rPr lang="en-US" b="1" dirty="0"/>
              <a:t>on </a:t>
            </a:r>
            <a:r>
              <a:rPr lang="en-US" b="1" i="1" dirty="0"/>
              <a:t>E</a:t>
            </a:r>
            <a:r>
              <a:rPr lang="en-US" b="1" baseline="-25000" dirty="0"/>
              <a:t>0</a:t>
            </a:r>
            <a:r>
              <a:rPr lang="en-US" b="1" dirty="0"/>
              <a:t>, the curve shape, and bonding type</a:t>
            </a:r>
            <a:r>
              <a:rPr lang="en-US" b="1" dirty="0" smtClean="0"/>
              <a:t>.</a:t>
            </a:r>
            <a:endParaRPr lang="tr-TR" b="1" dirty="0" smtClean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51520" y="2924944"/>
            <a:ext cx="6092601" cy="3528392"/>
            <a:chOff x="576" y="213"/>
            <a:chExt cx="4608" cy="2962"/>
          </a:xfrm>
        </p:grpSpPr>
        <p:pic>
          <p:nvPicPr>
            <p:cNvPr id="7" name="Picture 2" descr="C:\My Documents\Linktools\Ch02\fig 02_24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213"/>
              <a:ext cx="4608" cy="2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552" y="3024"/>
              <a:ext cx="1632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 dirty="0">
                  <a:latin typeface="Times New Roman" pitchFamily="18" charset="0"/>
                </a:rPr>
                <a:t>© 2003 Brooks/Cole Publishing / Thomson Learning™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516217" y="4452794"/>
            <a:ext cx="2448272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700" dirty="0" smtClean="0"/>
              <a:t>The </a:t>
            </a:r>
            <a:r>
              <a:rPr lang="en-US" sz="1700" dirty="0"/>
              <a:t>force-distance curve for two materials, showing the relationship between atomic bonding and the modulus of elasticity, a steep </a:t>
            </a:r>
            <a:r>
              <a:rPr lang="en-US" sz="17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tr-TR" sz="1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17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r>
              <a:rPr lang="en-US" sz="1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700" dirty="0"/>
              <a:t>slope gives a high modulus</a:t>
            </a:r>
          </a:p>
        </p:txBody>
      </p:sp>
      <p:sp>
        <p:nvSpPr>
          <p:cNvPr id="11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FF0000"/>
                </a:solidFill>
              </a:rPr>
              <a:t>Bond</a:t>
            </a:r>
            <a:r>
              <a:rPr lang="tr-TR" sz="2400" b="1" u="sng" dirty="0" smtClean="0">
                <a:solidFill>
                  <a:srgbClr val="FF0000"/>
                </a:solidFill>
              </a:rPr>
              <a:t>i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ng</a:t>
            </a:r>
            <a:r>
              <a:rPr lang="en-US" sz="2400" b="1" u="sng" dirty="0" smtClean="0">
                <a:solidFill>
                  <a:srgbClr val="FF0000"/>
                </a:solidFill>
              </a:rPr>
              <a:t> forces and 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energ</a:t>
            </a:r>
            <a:r>
              <a:rPr lang="tr-TR" sz="2400" b="1" u="sng" dirty="0" smtClean="0">
                <a:solidFill>
                  <a:srgbClr val="FF0000"/>
                </a:solidFill>
              </a:rPr>
              <a:t>i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es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6164" y="2636912"/>
            <a:ext cx="3471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C00000"/>
                </a:solidFill>
              </a:rPr>
              <a:t>Large bonding energy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Low thermal expansion coefficient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Small dimensional alterations  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in temperature changes 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59136" y="895371"/>
            <a:ext cx="7573304" cy="4611161"/>
            <a:chOff x="456" y="192"/>
            <a:chExt cx="4848" cy="3173"/>
          </a:xfrm>
        </p:grpSpPr>
        <p:pic>
          <p:nvPicPr>
            <p:cNvPr id="7" name="Picture 2" descr="C:\My Documents\Linktools\Ch02\fig 02_25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6" y="192"/>
              <a:ext cx="4848" cy="2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648" y="3120"/>
              <a:ext cx="163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00">
                  <a:latin typeface="Times New Roman" pitchFamily="18" charset="0"/>
                </a:rPr>
                <a:t>© 2003 Brooks/Cole Publishing / Thomson Learning™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87656" y="5506533"/>
            <a:ext cx="8763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inter-atomic energy (IAE)-separation curve for two atoms.  </a:t>
            </a:r>
            <a:endParaRPr lang="tr-TR" sz="2200" dirty="0" smtClean="0"/>
          </a:p>
          <a:p>
            <a:pPr algn="just">
              <a:buFont typeface="Wingdings" pitchFamily="2" charset="2"/>
              <a:buChar char="§"/>
            </a:pPr>
            <a:r>
              <a:rPr lang="tr-TR" sz="2200" dirty="0" smtClean="0"/>
              <a:t> </a:t>
            </a:r>
            <a:r>
              <a:rPr lang="en-US" sz="2200" dirty="0" smtClean="0"/>
              <a:t>Materials </a:t>
            </a:r>
            <a:r>
              <a:rPr lang="en-US" sz="2200" dirty="0"/>
              <a:t>that display a steep curve with a deep trough have low linear coefficients of thermal </a:t>
            </a:r>
            <a:r>
              <a:rPr lang="en-US" sz="2200" dirty="0" smtClean="0"/>
              <a:t>expansion</a:t>
            </a:r>
            <a:r>
              <a:rPr lang="tr-TR" sz="2200" dirty="0" smtClean="0"/>
              <a:t>.</a:t>
            </a:r>
            <a:endParaRPr lang="en-US" sz="2200" dirty="0"/>
          </a:p>
        </p:txBody>
      </p:sp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9006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2400" b="1" u="sng" dirty="0" smtClean="0">
                <a:solidFill>
                  <a:srgbClr val="FF0000"/>
                </a:solidFill>
              </a:rPr>
              <a:t>Bond</a:t>
            </a:r>
            <a:r>
              <a:rPr lang="tr-TR" sz="2400" b="1" u="sng" dirty="0" smtClean="0">
                <a:solidFill>
                  <a:srgbClr val="FF0000"/>
                </a:solidFill>
              </a:rPr>
              <a:t>i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ng</a:t>
            </a:r>
            <a:r>
              <a:rPr lang="en-US" sz="2400" b="1" u="sng" dirty="0" smtClean="0">
                <a:solidFill>
                  <a:srgbClr val="FF0000"/>
                </a:solidFill>
              </a:rPr>
              <a:t> forces and 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energ</a:t>
            </a:r>
            <a:r>
              <a:rPr lang="tr-TR" sz="2400" b="1" u="sng" dirty="0" smtClean="0">
                <a:solidFill>
                  <a:srgbClr val="FF0000"/>
                </a:solidFill>
              </a:rPr>
              <a:t>i</a:t>
            </a:r>
            <a:r>
              <a:rPr lang="en-US" sz="2400" b="1" u="sng" dirty="0" err="1" smtClean="0">
                <a:solidFill>
                  <a:srgbClr val="FF0000"/>
                </a:solidFill>
              </a:rPr>
              <a:t>es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84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0" y="2276872"/>
            <a:ext cx="9251504" cy="108012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Atomic Bonding</a:t>
            </a:r>
          </a:p>
        </p:txBody>
      </p:sp>
      <p:sp>
        <p:nvSpPr>
          <p:cNvPr id="6" name="Dikdörtgen 5"/>
          <p:cNvSpPr/>
          <p:nvPr/>
        </p:nvSpPr>
        <p:spPr>
          <a:xfrm>
            <a:off x="611560" y="3326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Primary</a:t>
            </a:r>
          </a:p>
          <a:p>
            <a:r>
              <a:rPr lang="en-US" sz="2400" dirty="0"/>
              <a:t>Ionic </a:t>
            </a:r>
          </a:p>
          <a:p>
            <a:r>
              <a:rPr lang="en-US" sz="2400" dirty="0"/>
              <a:t>Covalent</a:t>
            </a:r>
          </a:p>
          <a:p>
            <a:r>
              <a:rPr lang="en-US" sz="2400" dirty="0" smtClean="0"/>
              <a:t>Metallic</a:t>
            </a:r>
            <a:endParaRPr lang="tr-TR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4275282"/>
            <a:ext cx="2778830" cy="228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395536" y="429309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/>
          </a:p>
          <a:p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Secondary</a:t>
            </a:r>
          </a:p>
          <a:p>
            <a:r>
              <a:rPr lang="en-US" sz="2400" dirty="0"/>
              <a:t>Dipole-dipole</a:t>
            </a:r>
          </a:p>
          <a:p>
            <a:r>
              <a:rPr lang="en-US" sz="2400" dirty="0"/>
              <a:t>H bonds</a:t>
            </a:r>
          </a:p>
          <a:p>
            <a:r>
              <a:rPr lang="en-US" sz="2400" dirty="0" smtClean="0"/>
              <a:t>Dipole-induced-dipole</a:t>
            </a:r>
            <a:endParaRPr lang="en-US" sz="2400" dirty="0"/>
          </a:p>
          <a:p>
            <a:r>
              <a:rPr lang="en-US" sz="2400" dirty="0"/>
              <a:t>Fluctuating dipoles</a:t>
            </a:r>
          </a:p>
        </p:txBody>
      </p:sp>
    </p:spTree>
    <p:extLst>
      <p:ext uri="{BB962C8B-B14F-4D97-AF65-F5344CB8AC3E}">
        <p14:creationId xmlns:p14="http://schemas.microsoft.com/office/powerpoint/2010/main" val="269921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395536" y="1340768"/>
            <a:ext cx="54726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0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en-US" sz="20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u="sng" dirty="0">
                <a:solidFill>
                  <a:schemeClr val="accent3">
                    <a:lumMod val="50000"/>
                  </a:schemeClr>
                </a:solidFill>
              </a:rPr>
              <a:t>or chemical </a:t>
            </a:r>
            <a:r>
              <a:rPr lang="en-US" sz="2000" b="1" u="sng" dirty="0">
                <a:solidFill>
                  <a:schemeClr val="accent3">
                    <a:lumMod val="50000"/>
                  </a:schemeClr>
                </a:solidFill>
              </a:rPr>
              <a:t>bond </a:t>
            </a:r>
            <a:r>
              <a:rPr lang="en-US" sz="2000" u="sng" dirty="0">
                <a:solidFill>
                  <a:schemeClr val="accent3">
                    <a:lumMod val="50000"/>
                  </a:schemeClr>
                </a:solidFill>
              </a:rPr>
              <a:t>are found in </a:t>
            </a:r>
            <a:r>
              <a:rPr lang="en-US" sz="2000" u="sng" dirty="0" smtClean="0">
                <a:solidFill>
                  <a:schemeClr val="accent3">
                    <a:lumMod val="50000"/>
                  </a:schemeClr>
                </a:solidFill>
              </a:rPr>
              <a:t>solids</a:t>
            </a:r>
            <a:endParaRPr lang="tr-TR" sz="2000" u="sng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u="sng" dirty="0" smtClean="0"/>
              <a:t> </a:t>
            </a:r>
            <a:endParaRPr lang="tr-TR" sz="2000" u="sng" dirty="0" smtClean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/>
              <a:t>Ionic </a:t>
            </a:r>
            <a:endParaRPr lang="en-US" sz="2000" dirty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/>
              <a:t>Covalent</a:t>
            </a:r>
            <a:endParaRPr lang="en-US" sz="2000" dirty="0"/>
          </a:p>
          <a:p>
            <a:pPr marL="342900" indent="-342900">
              <a:buClr>
                <a:schemeClr val="accent3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000" dirty="0" smtClean="0"/>
              <a:t>Metallic</a:t>
            </a:r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endParaRPr lang="en-US" sz="2000" dirty="0"/>
          </a:p>
          <a:p>
            <a:r>
              <a:rPr lang="en-US" sz="2000" b="1" u="sng" dirty="0" smtClean="0">
                <a:solidFill>
                  <a:schemeClr val="accent1">
                    <a:lumMod val="50000"/>
                  </a:schemeClr>
                </a:solidFill>
              </a:rPr>
              <a:t>Secondary</a:t>
            </a:r>
            <a:r>
              <a:rPr lang="tr-TR" sz="20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tr-TR" sz="2000" b="1" u="sng" dirty="0" err="1" smtClean="0">
                <a:solidFill>
                  <a:schemeClr val="accent1">
                    <a:lumMod val="50000"/>
                  </a:schemeClr>
                </a:solidFill>
              </a:rPr>
              <a:t>or</a:t>
            </a:r>
            <a:r>
              <a:rPr lang="tr-TR" sz="2000" b="1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</a:rPr>
              <a:t>physical forces </a:t>
            </a:r>
          </a:p>
          <a:p>
            <a:r>
              <a:rPr lang="en-US" sz="2000" dirty="0"/>
              <a:t>Dipole-dipole</a:t>
            </a:r>
          </a:p>
          <a:p>
            <a:r>
              <a:rPr lang="en-US" sz="2000" dirty="0"/>
              <a:t>H </a:t>
            </a:r>
            <a:r>
              <a:rPr lang="en-US" sz="2000" dirty="0" smtClean="0"/>
              <a:t>bonds</a:t>
            </a:r>
            <a:endParaRPr lang="en-US" sz="2000" dirty="0"/>
          </a:p>
          <a:p>
            <a:r>
              <a:rPr lang="en-US" sz="2000" dirty="0" smtClean="0"/>
              <a:t>Dipole-induced-dipole</a:t>
            </a:r>
            <a:endParaRPr lang="en-US" sz="2000" dirty="0"/>
          </a:p>
          <a:p>
            <a:r>
              <a:rPr lang="en-US" sz="2000" dirty="0"/>
              <a:t>Fluctuating dipoles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4"/>
          <a:stretch/>
        </p:blipFill>
        <p:spPr bwMode="auto">
          <a:xfrm>
            <a:off x="6224343" y="3481698"/>
            <a:ext cx="2752681" cy="242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ağ Ayraç 1"/>
          <p:cNvSpPr/>
          <p:nvPr/>
        </p:nvSpPr>
        <p:spPr>
          <a:xfrm>
            <a:off x="1907704" y="1988840"/>
            <a:ext cx="360040" cy="1080120"/>
          </a:xfrm>
          <a:prstGeom prst="rightBrac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/>
          <p:cNvSpPr txBox="1"/>
          <p:nvPr/>
        </p:nvSpPr>
        <p:spPr>
          <a:xfrm>
            <a:off x="2339751" y="1844824"/>
            <a:ext cx="64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tr-TR" dirty="0" err="1" smtClean="0"/>
              <a:t>İnvolving</a:t>
            </a:r>
            <a:r>
              <a:rPr lang="tr-TR" dirty="0" smtClean="0"/>
              <a:t> valence e</a:t>
            </a:r>
            <a:r>
              <a:rPr lang="tr-TR" baseline="30000" dirty="0" smtClean="0"/>
              <a:t>-</a:t>
            </a:r>
            <a:r>
              <a:rPr lang="tr-TR" dirty="0" smtClean="0"/>
              <a:t>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nature of the bond depends on the </a:t>
            </a:r>
            <a:r>
              <a:rPr lang="tr-TR" dirty="0" smtClean="0"/>
              <a:t>e</a:t>
            </a:r>
            <a:r>
              <a:rPr lang="tr-TR" baseline="30000" dirty="0" smtClean="0"/>
              <a:t>-</a:t>
            </a:r>
            <a:r>
              <a:rPr lang="en-US" dirty="0" smtClean="0"/>
              <a:t> structures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constituent </a:t>
            </a:r>
            <a:r>
              <a:rPr lang="en-US" dirty="0" smtClean="0"/>
              <a:t>atoms</a:t>
            </a:r>
            <a:endParaRPr lang="tr-TR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 smtClean="0"/>
              <a:t>Aris</a:t>
            </a:r>
            <a:r>
              <a:rPr lang="tr-TR" dirty="0" err="1" smtClean="0"/>
              <a:t>ing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the tendency of the atoms to assume stable </a:t>
            </a:r>
            <a:r>
              <a:rPr lang="tr-TR" dirty="0" smtClean="0"/>
              <a:t>e</a:t>
            </a:r>
            <a:r>
              <a:rPr lang="tr-TR" baseline="30000" dirty="0" smtClean="0"/>
              <a:t>-</a:t>
            </a:r>
            <a:r>
              <a:rPr lang="en-US" dirty="0" smtClean="0"/>
              <a:t> </a:t>
            </a:r>
            <a:r>
              <a:rPr lang="en-US" dirty="0"/>
              <a:t>structures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fill</a:t>
            </a:r>
            <a:r>
              <a:rPr lang="tr-TR" dirty="0" smtClean="0"/>
              <a:t> </a:t>
            </a:r>
            <a:r>
              <a:rPr lang="en-US" dirty="0" smtClean="0"/>
              <a:t>the outermost </a:t>
            </a:r>
            <a:r>
              <a:rPr lang="tr-TR" dirty="0" smtClean="0"/>
              <a:t>e</a:t>
            </a:r>
            <a:r>
              <a:rPr lang="tr-TR" baseline="30000" dirty="0" smtClean="0"/>
              <a:t>-</a:t>
            </a:r>
            <a:r>
              <a:rPr lang="en-US" dirty="0" smtClean="0"/>
              <a:t> </a:t>
            </a:r>
            <a:r>
              <a:rPr lang="tr-TR" dirty="0" smtClean="0"/>
              <a:t> </a:t>
            </a:r>
            <a:r>
              <a:rPr lang="en-US" dirty="0" smtClean="0"/>
              <a:t>shell</a:t>
            </a:r>
            <a:r>
              <a:rPr lang="tr-TR" dirty="0" smtClean="0"/>
              <a:t>,  </a:t>
            </a:r>
            <a:r>
              <a:rPr lang="en-US" dirty="0" smtClean="0"/>
              <a:t>like the </a:t>
            </a:r>
            <a:r>
              <a:rPr lang="en-US" dirty="0"/>
              <a:t>inert </a:t>
            </a:r>
            <a:r>
              <a:rPr lang="en-US" dirty="0" smtClean="0"/>
              <a:t>gases 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Sağ Ayraç 7"/>
          <p:cNvSpPr/>
          <p:nvPr/>
        </p:nvSpPr>
        <p:spPr>
          <a:xfrm>
            <a:off x="2915816" y="4509120"/>
            <a:ext cx="360040" cy="1080120"/>
          </a:xfrm>
          <a:prstGeom prst="rightBrac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kdörtgen 6"/>
          <p:cNvSpPr/>
          <p:nvPr/>
        </p:nvSpPr>
        <p:spPr>
          <a:xfrm>
            <a:off x="3347864" y="4509120"/>
            <a:ext cx="240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found in many </a:t>
            </a:r>
            <a:r>
              <a:rPr lang="en-US" dirty="0" smtClean="0"/>
              <a:t>solid</a:t>
            </a:r>
            <a:r>
              <a:rPr lang="tr-TR" dirty="0" smtClean="0"/>
              <a:t>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3347864" y="4814178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weaker than the primary </a:t>
            </a:r>
            <a:r>
              <a:rPr lang="en-US" dirty="0" smtClean="0"/>
              <a:t>ones </a:t>
            </a:r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influence the physical</a:t>
            </a:r>
          </a:p>
          <a:p>
            <a:r>
              <a:rPr lang="en-US" dirty="0"/>
              <a:t>properties of some materials.</a:t>
            </a:r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0" y="188640"/>
            <a:ext cx="914400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rgbClr val="002060"/>
                </a:solidFill>
              </a:rPr>
              <a:t>Atomic </a:t>
            </a:r>
            <a:r>
              <a:rPr lang="en-US" sz="3200" b="1" u="sng" dirty="0" smtClean="0">
                <a:solidFill>
                  <a:srgbClr val="002060"/>
                </a:solidFill>
              </a:rPr>
              <a:t>Bonding</a:t>
            </a:r>
            <a:endParaRPr lang="en-US" sz="32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85838"/>
            <a:ext cx="82772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9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81838" y="961164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Ionic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Bonding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18416" y="1772816"/>
            <a:ext cx="8456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Requires electron transfer</a:t>
            </a:r>
            <a:endParaRPr lang="tr-TR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Compos</a:t>
            </a:r>
            <a:r>
              <a:rPr lang="tr-TR" dirty="0" err="1" smtClean="0"/>
              <a:t>ing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both metallic and nonmetallic </a:t>
            </a:r>
            <a:r>
              <a:rPr lang="en-US" dirty="0" smtClean="0"/>
              <a:t>elements</a:t>
            </a:r>
            <a:r>
              <a:rPr lang="tr-TR" dirty="0" smtClean="0"/>
              <a:t> (</a:t>
            </a:r>
            <a:r>
              <a:rPr lang="en-US" dirty="0" smtClean="0"/>
              <a:t>Occurs between + and – ions</a:t>
            </a:r>
            <a:r>
              <a:rPr lang="tr-TR" dirty="0" smtClean="0"/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Atoms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metallic element easily give up their valence electrons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nonmetallic</a:t>
            </a:r>
            <a:r>
              <a:rPr lang="tr-TR" dirty="0" smtClean="0"/>
              <a:t> </a:t>
            </a:r>
            <a:r>
              <a:rPr lang="en-US" dirty="0" smtClean="0"/>
              <a:t>atoms.</a:t>
            </a:r>
            <a:endParaRPr lang="tr-TR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Large difference in electronegativity required.</a:t>
            </a:r>
            <a:endParaRPr lang="tr-T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838" y="3402682"/>
            <a:ext cx="4318154" cy="2402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8"/>
          <a:stretch/>
        </p:blipFill>
        <p:spPr bwMode="auto">
          <a:xfrm>
            <a:off x="4788024" y="3237369"/>
            <a:ext cx="4195098" cy="299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31" b="8017"/>
          <a:stretch/>
        </p:blipFill>
        <p:spPr bwMode="auto">
          <a:xfrm>
            <a:off x="140256" y="3602259"/>
            <a:ext cx="8820864" cy="207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0" y="241556"/>
            <a:ext cx="91176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interatomic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 bond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tr-TR" sz="2800" u="sng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9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241556"/>
            <a:ext cx="91176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interatomic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 bond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tr-TR" sz="2800" u="sng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283271" y="99350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u="sng" dirty="0" err="1" smtClean="0">
                <a:solidFill>
                  <a:schemeClr val="accent3">
                    <a:lumMod val="50000"/>
                  </a:schemeClr>
                </a:solidFill>
              </a:rPr>
              <a:t>Ionic</a:t>
            </a:r>
            <a:r>
              <a:rPr lang="tr-TR" sz="24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400" b="1" u="sng" dirty="0" err="1" smtClean="0">
                <a:solidFill>
                  <a:schemeClr val="accent3">
                    <a:lumMod val="50000"/>
                  </a:schemeClr>
                </a:solidFill>
              </a:rPr>
              <a:t>Bonding</a:t>
            </a:r>
            <a:r>
              <a:rPr lang="tr-TR" sz="24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4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8" y="4919682"/>
            <a:ext cx="1936077" cy="184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8" y="1749549"/>
            <a:ext cx="65722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ikdörtgen 12"/>
          <p:cNvSpPr/>
          <p:nvPr/>
        </p:nvSpPr>
        <p:spPr>
          <a:xfrm>
            <a:off x="6588225" y="2034714"/>
            <a:ext cx="2529448" cy="1754326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 smtClean="0"/>
              <a:t>Ԑ</a:t>
            </a:r>
            <a:r>
              <a:rPr lang="tr-TR" baseline="-25000" dirty="0" smtClean="0"/>
              <a:t>0</a:t>
            </a:r>
            <a:r>
              <a:rPr lang="tr-TR" dirty="0" smtClean="0"/>
              <a:t>=</a:t>
            </a:r>
            <a:r>
              <a:rPr lang="en-US" dirty="0" smtClean="0"/>
              <a:t>the </a:t>
            </a:r>
            <a:r>
              <a:rPr lang="en-US" dirty="0"/>
              <a:t>permittivity of a vacuum (</a:t>
            </a:r>
            <a:r>
              <a:rPr lang="en-US" dirty="0" smtClean="0"/>
              <a:t>8.85</a:t>
            </a:r>
            <a:r>
              <a:rPr lang="tr-TR" dirty="0" smtClean="0"/>
              <a:t>x</a:t>
            </a:r>
            <a:r>
              <a:rPr lang="en-US" dirty="0" smtClean="0"/>
              <a:t>10</a:t>
            </a:r>
            <a:r>
              <a:rPr lang="tr-TR" baseline="30000" dirty="0" smtClean="0"/>
              <a:t>-1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F/m), </a:t>
            </a:r>
            <a:r>
              <a:rPr lang="en-US" i="1" dirty="0"/>
              <a:t>Z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tr-TR" dirty="0" smtClean="0"/>
              <a:t>= </a:t>
            </a:r>
            <a:r>
              <a:rPr lang="en-US" dirty="0" smtClean="0"/>
              <a:t>the </a:t>
            </a:r>
            <a:r>
              <a:rPr lang="en-US" dirty="0"/>
              <a:t>valences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two ion </a:t>
            </a:r>
            <a:r>
              <a:rPr lang="en-US" dirty="0" smtClean="0"/>
              <a:t>types,</a:t>
            </a:r>
            <a:endParaRPr lang="tr-TR" dirty="0" smtClean="0"/>
          </a:p>
          <a:p>
            <a:r>
              <a:rPr lang="en-US" i="1" dirty="0" smtClean="0"/>
              <a:t>e </a:t>
            </a:r>
            <a:r>
              <a:rPr lang="tr-TR" i="1" dirty="0" smtClean="0"/>
              <a:t>= </a:t>
            </a:r>
            <a:r>
              <a:rPr lang="en-US" dirty="0" smtClean="0"/>
              <a:t>the </a:t>
            </a:r>
            <a:r>
              <a:rPr lang="en-US" dirty="0"/>
              <a:t>electronic charge (</a:t>
            </a:r>
            <a:r>
              <a:rPr lang="en-US" dirty="0" smtClean="0"/>
              <a:t>1.602</a:t>
            </a:r>
            <a:r>
              <a:rPr lang="tr-TR" dirty="0" smtClean="0"/>
              <a:t>x</a:t>
            </a:r>
            <a:r>
              <a:rPr lang="en-US" dirty="0" smtClean="0"/>
              <a:t>10</a:t>
            </a:r>
            <a:r>
              <a:rPr lang="tr-TR" baseline="30000" dirty="0" smtClean="0"/>
              <a:t>-</a:t>
            </a:r>
            <a:r>
              <a:rPr lang="en-US" baseline="30000" dirty="0" smtClean="0"/>
              <a:t>19</a:t>
            </a:r>
            <a:r>
              <a:rPr lang="en-US" dirty="0" smtClean="0"/>
              <a:t> </a:t>
            </a:r>
            <a:r>
              <a:rPr lang="en-US" dirty="0"/>
              <a:t>C).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816639"/>
            <a:ext cx="2796593" cy="98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5396467" y="1208946"/>
            <a:ext cx="35680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/>
              <a:t>Coulombic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bonding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force</a:t>
            </a:r>
            <a:r>
              <a:rPr lang="tr-TR" sz="2000" b="1" dirty="0" smtClean="0"/>
              <a:t> : </a:t>
            </a:r>
            <a:r>
              <a:rPr lang="en-US" sz="2000" dirty="0" smtClean="0"/>
              <a:t>The attractive bonding forces </a:t>
            </a:r>
            <a:r>
              <a:rPr lang="tr-TR" sz="2000" dirty="0" smtClean="0"/>
              <a:t>E</a:t>
            </a:r>
            <a:r>
              <a:rPr lang="tr-TR" sz="2000" baseline="-25000" dirty="0" smtClean="0"/>
              <a:t>A</a:t>
            </a:r>
            <a:endParaRPr lang="tr-TR" sz="2000" dirty="0" smtClean="0"/>
          </a:p>
        </p:txBody>
      </p:sp>
      <p:sp>
        <p:nvSpPr>
          <p:cNvPr id="14" name="Dikdörtgen 13"/>
          <p:cNvSpPr/>
          <p:nvPr/>
        </p:nvSpPr>
        <p:spPr>
          <a:xfrm>
            <a:off x="3719344" y="393305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Negative energy means attraction only.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Will the atoms collapse on themselves?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3686376" y="4824794"/>
            <a:ext cx="54817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No,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there is also repulsive energy (e.g. e-e repulsion)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76" y="5824239"/>
            <a:ext cx="1255608" cy="84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Dikdörtgen 15"/>
          <p:cNvSpPr/>
          <p:nvPr/>
        </p:nvSpPr>
        <p:spPr>
          <a:xfrm>
            <a:off x="5148064" y="5923633"/>
            <a:ext cx="36637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 </a:t>
            </a:r>
            <a:r>
              <a:rPr lang="en-US" dirty="0" smtClean="0"/>
              <a:t>and </a:t>
            </a:r>
            <a:r>
              <a:rPr lang="en-US" i="1" dirty="0"/>
              <a:t>n </a:t>
            </a:r>
            <a:r>
              <a:rPr lang="en-US" dirty="0"/>
              <a:t>depend on atoms involved.</a:t>
            </a:r>
          </a:p>
          <a:p>
            <a:r>
              <a:rPr lang="en-US" dirty="0"/>
              <a:t>In many cases </a:t>
            </a:r>
            <a:r>
              <a:rPr lang="en-US" i="1" dirty="0"/>
              <a:t>n ~ 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7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27" y="1772816"/>
            <a:ext cx="7181850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395536" y="115436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u="sng" dirty="0" err="1" smtClean="0">
                <a:solidFill>
                  <a:schemeClr val="accent3">
                    <a:lumMod val="50000"/>
                  </a:schemeClr>
                </a:solidFill>
              </a:rPr>
              <a:t>Ionic</a:t>
            </a:r>
            <a:r>
              <a:rPr lang="tr-TR" sz="24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400" b="1" u="sng" dirty="0" err="1" smtClean="0">
                <a:solidFill>
                  <a:schemeClr val="accent3">
                    <a:lumMod val="50000"/>
                  </a:schemeClr>
                </a:solidFill>
              </a:rPr>
              <a:t>Bonding</a:t>
            </a:r>
            <a:r>
              <a:rPr lang="tr-TR" sz="24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4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39552" y="6165304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Other types of bonds can also be described in a similar manner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241556"/>
            <a:ext cx="91176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interatomic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 bond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tr-TR" sz="2800" u="sng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1616026"/>
            <a:ext cx="6480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40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179512" y="917621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Ionic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Bonding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621" y="1585248"/>
            <a:ext cx="6762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79512" y="6095037"/>
            <a:ext cx="885698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 dirty="0"/>
              <a:t>Ionic materials are characteristically hard and brittle and, furthermore, electrically</a:t>
            </a:r>
            <a:r>
              <a:rPr lang="tr-TR" i="1" dirty="0"/>
              <a:t> </a:t>
            </a:r>
            <a:r>
              <a:rPr lang="en-US" i="1" dirty="0"/>
              <a:t>and thermally </a:t>
            </a:r>
            <a:r>
              <a:rPr lang="en-US" i="1" dirty="0" err="1"/>
              <a:t>insulative</a:t>
            </a:r>
            <a:r>
              <a:rPr lang="en-US" i="1" dirty="0"/>
              <a:t>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0" y="116632"/>
            <a:ext cx="91176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interatomic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 bond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tr-TR" sz="2800" u="sng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1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23528" y="946649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u="sng" dirty="0" err="1" smtClean="0">
                <a:solidFill>
                  <a:schemeClr val="accent3">
                    <a:lumMod val="50000"/>
                  </a:schemeClr>
                </a:solidFill>
              </a:rPr>
              <a:t>Covalent</a:t>
            </a:r>
            <a:r>
              <a:rPr lang="tr-TR" sz="24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400" b="1" u="sng" dirty="0" err="1" smtClean="0">
                <a:solidFill>
                  <a:schemeClr val="accent3">
                    <a:lumMod val="50000"/>
                  </a:schemeClr>
                </a:solidFill>
              </a:rPr>
              <a:t>Bonding</a:t>
            </a:r>
            <a:r>
              <a:rPr lang="tr-TR" sz="24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4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95536" y="1700808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“Sharing” of </a:t>
            </a:r>
            <a:r>
              <a:rPr lang="en-US" sz="2000" b="1" dirty="0" smtClean="0">
                <a:solidFill>
                  <a:srgbClr val="FF0000"/>
                </a:solidFill>
              </a:rPr>
              <a:t>electrons</a:t>
            </a:r>
            <a:endParaRPr lang="tr-T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23528" y="211005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Two atoms that are covalently bonded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contribute at least one electron to the bond, and the shared electrons </a:t>
            </a:r>
            <a:r>
              <a:rPr lang="en-US" dirty="0" smtClean="0"/>
              <a:t>may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considered to belong to both atoms.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580112" y="3002280"/>
            <a:ext cx="3301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Schematic representation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of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covalent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bonding in a molecule of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methane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(CH</a:t>
            </a:r>
            <a:r>
              <a:rPr lang="en-US" baseline="-25000" dirty="0" smtClean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220072" y="3925610"/>
            <a:ext cx="32870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Example: 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</a:rPr>
              <a:t>CH</a:t>
            </a:r>
            <a:r>
              <a:rPr lang="en-US" sz="2000" b="1" u="sng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</a:p>
          <a:p>
            <a:r>
              <a:rPr lang="en-US" sz="2000" dirty="0"/>
              <a:t>C: has 4 valence </a:t>
            </a:r>
            <a:r>
              <a:rPr lang="en-US" sz="2000" dirty="0" smtClean="0"/>
              <a:t>e,</a:t>
            </a:r>
            <a:r>
              <a:rPr lang="tr-TR" sz="2000" dirty="0" smtClean="0"/>
              <a:t> </a:t>
            </a:r>
            <a:r>
              <a:rPr lang="en-US" sz="2000" dirty="0" smtClean="0"/>
              <a:t>needs </a:t>
            </a:r>
            <a:r>
              <a:rPr lang="en-US" sz="2000" dirty="0"/>
              <a:t>4 more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5220072" y="4901098"/>
            <a:ext cx="3923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H: has 1 valence </a:t>
            </a:r>
            <a:r>
              <a:rPr lang="pt-BR" sz="2000" dirty="0" smtClean="0"/>
              <a:t>e,</a:t>
            </a:r>
            <a:r>
              <a:rPr lang="tr-TR" sz="2000" dirty="0" smtClean="0"/>
              <a:t> </a:t>
            </a:r>
            <a:r>
              <a:rPr lang="en-US" sz="2000" dirty="0" smtClean="0"/>
              <a:t>needs </a:t>
            </a:r>
            <a:r>
              <a:rPr lang="en-US" sz="2000" dirty="0"/>
              <a:t>1 more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2" r="3434"/>
          <a:stretch/>
        </p:blipFill>
        <p:spPr bwMode="auto">
          <a:xfrm>
            <a:off x="-13583" y="3223824"/>
            <a:ext cx="4873615" cy="288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Dikdörtgen 12"/>
          <p:cNvSpPr/>
          <p:nvPr/>
        </p:nvSpPr>
        <p:spPr>
          <a:xfrm>
            <a:off x="5075548" y="5757627"/>
            <a:ext cx="4068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err="1" smtClean="0"/>
              <a:t>Electronegativities</a:t>
            </a:r>
            <a:r>
              <a:rPr lang="tr-TR" sz="2000" i="1" dirty="0" smtClean="0"/>
              <a:t>  </a:t>
            </a:r>
            <a:r>
              <a:rPr lang="en-US" sz="2000" i="1" dirty="0" smtClean="0"/>
              <a:t>are </a:t>
            </a:r>
            <a:r>
              <a:rPr lang="en-US" sz="2000" i="1" dirty="0"/>
              <a:t>same or comparable.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0" y="241556"/>
            <a:ext cx="91176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interatomic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 bond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tr-TR" sz="2800" u="sng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719820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  <p:pic>
        <p:nvPicPr>
          <p:cNvPr id="1027" name="Picture 3" descr="http://www.colorado.edu/physics/2000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03358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colorado.edu/physics/2000/images/spac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03358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179512" y="1394550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smtClean="0"/>
              <a:t>C</a:t>
            </a:r>
            <a:r>
              <a:rPr lang="en-US" b="1" dirty="0" err="1" smtClean="0"/>
              <a:t>lassical</a:t>
            </a:r>
            <a:r>
              <a:rPr lang="tr-TR" b="1" dirty="0" smtClean="0"/>
              <a:t> </a:t>
            </a:r>
            <a:r>
              <a:rPr lang="en-US" b="1" dirty="0" smtClean="0"/>
              <a:t>mechanics</a:t>
            </a:r>
            <a:r>
              <a:rPr lang="tr-TR" b="1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</a:t>
            </a:r>
            <a:r>
              <a:rPr lang="en-US" dirty="0" smtClean="0"/>
              <a:t>not </a:t>
            </a:r>
            <a:r>
              <a:rPr lang="en-US" dirty="0" err="1" smtClean="0"/>
              <a:t>complet</a:t>
            </a:r>
            <a:r>
              <a:rPr lang="tr-TR" dirty="0" smtClean="0"/>
              <a:t>e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tr-TR" dirty="0" smtClean="0"/>
              <a:t>explain </a:t>
            </a:r>
            <a:r>
              <a:rPr lang="en-US" dirty="0" smtClean="0"/>
              <a:t>many phenomena</a:t>
            </a:r>
            <a:r>
              <a:rPr lang="tr-TR" dirty="0" smtClean="0"/>
              <a:t> </a:t>
            </a:r>
            <a:r>
              <a:rPr lang="en-US" dirty="0" smtClean="0"/>
              <a:t>involving electrons in solids</a:t>
            </a:r>
            <a:r>
              <a:rPr lang="tr-TR" dirty="0" smtClean="0"/>
              <a:t>. </a:t>
            </a:r>
            <a:r>
              <a:rPr lang="en-US" dirty="0" smtClean="0"/>
              <a:t> </a:t>
            </a:r>
            <a:endParaRPr lang="tr-TR" dirty="0" smtClean="0"/>
          </a:p>
          <a:p>
            <a:pPr algn="just"/>
            <a:r>
              <a:rPr lang="en-US" dirty="0"/>
              <a:t> </a:t>
            </a:r>
            <a:r>
              <a:rPr lang="tr-TR" b="1" dirty="0" smtClean="0"/>
              <a:t>Q</a:t>
            </a:r>
            <a:r>
              <a:rPr lang="en-US" b="1" dirty="0" err="1" smtClean="0"/>
              <a:t>uantum</a:t>
            </a:r>
            <a:r>
              <a:rPr lang="tr-TR" b="1" dirty="0" smtClean="0"/>
              <a:t> </a:t>
            </a:r>
            <a:r>
              <a:rPr lang="en-US" b="1" dirty="0" smtClean="0"/>
              <a:t>mechanics</a:t>
            </a:r>
            <a:r>
              <a:rPr lang="tr-TR" b="1" dirty="0" smtClean="0"/>
              <a:t> </a:t>
            </a:r>
            <a:r>
              <a:rPr lang="tr-TR" dirty="0" smtClean="0"/>
              <a:t>(</a:t>
            </a:r>
            <a:r>
              <a:rPr lang="en-US" dirty="0"/>
              <a:t>a set of principles and laws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govern </a:t>
            </a:r>
            <a:r>
              <a:rPr lang="en-US" dirty="0"/>
              <a:t>systems of atomic and subatomic </a:t>
            </a:r>
            <a:r>
              <a:rPr lang="en-US" dirty="0" smtClean="0"/>
              <a:t>entities</a:t>
            </a:r>
            <a:r>
              <a:rPr lang="tr-TR" dirty="0" smtClean="0"/>
              <a:t>) is </a:t>
            </a:r>
            <a:r>
              <a:rPr lang="tr-TR" dirty="0" err="1" smtClean="0"/>
              <a:t>needed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en-US" dirty="0" smtClean="0"/>
              <a:t> understand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behavior of electrons in atoms and </a:t>
            </a:r>
            <a:r>
              <a:rPr lang="en-US" dirty="0" smtClean="0"/>
              <a:t>crystalline</a:t>
            </a:r>
            <a:r>
              <a:rPr lang="tr-TR" dirty="0" smtClean="0"/>
              <a:t> </a:t>
            </a:r>
            <a:r>
              <a:rPr lang="en-US" dirty="0" smtClean="0"/>
              <a:t>solids.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5"/>
          <a:stretch/>
        </p:blipFill>
        <p:spPr bwMode="auto">
          <a:xfrm>
            <a:off x="827584" y="2852936"/>
            <a:ext cx="4286250" cy="241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425599" y="4941168"/>
            <a:ext cx="15691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Nucleus</a:t>
            </a:r>
            <a:endParaRPr lang="tr-TR" dirty="0" smtClean="0"/>
          </a:p>
          <a:p>
            <a:r>
              <a:rPr lang="en-US" dirty="0" smtClean="0"/>
              <a:t>Z </a:t>
            </a:r>
            <a:r>
              <a:rPr lang="en-US" dirty="0"/>
              <a:t>= # </a:t>
            </a:r>
            <a:r>
              <a:rPr lang="en-US" dirty="0" smtClean="0"/>
              <a:t>protons</a:t>
            </a:r>
            <a:endParaRPr lang="tr-TR" dirty="0" smtClean="0"/>
          </a:p>
          <a:p>
            <a:r>
              <a:rPr lang="en-US" dirty="0"/>
              <a:t>N = # neutrons</a:t>
            </a:r>
          </a:p>
        </p:txBody>
      </p:sp>
      <p:sp>
        <p:nvSpPr>
          <p:cNvPr id="9" name="Dikdörtgen 8"/>
          <p:cNvSpPr/>
          <p:nvPr/>
        </p:nvSpPr>
        <p:spPr>
          <a:xfrm>
            <a:off x="360391" y="6409400"/>
            <a:ext cx="2292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Atomic mass A ≈ Z + N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735666" y="3001789"/>
            <a:ext cx="2888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Electrons in discrete orbitals.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3251820" y="5373216"/>
            <a:ext cx="5856176" cy="147732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</a:pPr>
            <a:r>
              <a:rPr lang="tr-TR" b="1" u="sng" dirty="0" err="1" smtClean="0">
                <a:solidFill>
                  <a:schemeClr val="accent5">
                    <a:lumMod val="50000"/>
                  </a:schemeClr>
                </a:solidFill>
              </a:rPr>
              <a:t>Bohr</a:t>
            </a:r>
            <a:r>
              <a:rPr lang="tr-TR" b="1" u="sng" dirty="0" smtClean="0">
                <a:solidFill>
                  <a:schemeClr val="accent5">
                    <a:lumMod val="50000"/>
                  </a:schemeClr>
                </a:solidFill>
              </a:rPr>
              <a:t> model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i="1" dirty="0" smtClean="0"/>
              <a:t>e</a:t>
            </a:r>
            <a:r>
              <a:rPr lang="tr-TR" i="1" baseline="30000" dirty="0" smtClean="0"/>
              <a:t>-</a:t>
            </a:r>
            <a:r>
              <a:rPr lang="en-US" i="1" dirty="0" smtClean="0"/>
              <a:t>s </a:t>
            </a:r>
            <a:r>
              <a:rPr lang="en-US" i="1" dirty="0"/>
              <a:t>are assumed to revolve around the atomic nucleus in </a:t>
            </a:r>
            <a:r>
              <a:rPr lang="en-US" i="1" dirty="0" smtClean="0"/>
              <a:t>discrete</a:t>
            </a:r>
            <a:r>
              <a:rPr lang="tr-TR" i="1" dirty="0" smtClean="0"/>
              <a:t> </a:t>
            </a:r>
            <a:r>
              <a:rPr lang="en-US" i="1" dirty="0" smtClean="0"/>
              <a:t>orbitals</a:t>
            </a:r>
            <a:r>
              <a:rPr lang="en-US" i="1" dirty="0"/>
              <a:t>, </a:t>
            </a:r>
            <a:endParaRPr lang="tr-TR" i="1" dirty="0" smtClean="0"/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i="1" dirty="0"/>
              <a:t>to describe electrons in </a:t>
            </a:r>
            <a:r>
              <a:rPr lang="en-US" i="1" dirty="0" smtClean="0"/>
              <a:t>atoms,</a:t>
            </a:r>
            <a:r>
              <a:rPr lang="tr-TR" i="1" dirty="0" smtClean="0"/>
              <a:t> </a:t>
            </a:r>
            <a:r>
              <a:rPr lang="en-US" i="1" dirty="0" smtClean="0"/>
              <a:t>in </a:t>
            </a:r>
            <a:r>
              <a:rPr lang="en-US" i="1" dirty="0"/>
              <a:t>terms of both position (electron orbitals) and energy (quantized energy levels).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4955" y="4651881"/>
            <a:ext cx="390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Electric charge of electrons and protons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1.6 × 10</a:t>
            </a:r>
            <a:r>
              <a:rPr lang="tr-TR" baseline="30000" dirty="0" smtClean="0">
                <a:solidFill>
                  <a:srgbClr val="FF0000"/>
                </a:solidFill>
              </a:rPr>
              <a:t>-19</a:t>
            </a:r>
            <a:r>
              <a:rPr lang="tr-TR" dirty="0" smtClean="0">
                <a:solidFill>
                  <a:srgbClr val="FF0000"/>
                </a:solidFill>
              </a:rPr>
              <a:t>  Coulomb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238762" y="2627620"/>
            <a:ext cx="5653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Schematic representation of the </a:t>
            </a:r>
            <a:r>
              <a:rPr lang="en-US" b="1" dirty="0" smtClean="0">
                <a:solidFill>
                  <a:srgbClr val="00B050"/>
                </a:solidFill>
              </a:rPr>
              <a:t>Bohr</a:t>
            </a:r>
            <a:r>
              <a:rPr lang="tr-TR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atom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2275" y="3498012"/>
            <a:ext cx="31197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smtClean="0">
                <a:solidFill>
                  <a:srgbClr val="C00000"/>
                </a:solidFill>
              </a:rPr>
              <a:t>Mass of  protons and neutrons:</a:t>
            </a:r>
          </a:p>
          <a:p>
            <a:pPr algn="ctr"/>
            <a:r>
              <a:rPr lang="tr-TR" dirty="0" smtClean="0">
                <a:solidFill>
                  <a:srgbClr val="C00000"/>
                </a:solidFill>
              </a:rPr>
              <a:t>1.67 </a:t>
            </a:r>
            <a:r>
              <a:rPr lang="tr-TR" dirty="0">
                <a:solidFill>
                  <a:srgbClr val="C00000"/>
                </a:solidFill>
              </a:rPr>
              <a:t>× </a:t>
            </a:r>
            <a:r>
              <a:rPr lang="tr-TR" dirty="0" smtClean="0">
                <a:solidFill>
                  <a:srgbClr val="C00000"/>
                </a:solidFill>
              </a:rPr>
              <a:t>10</a:t>
            </a:r>
            <a:r>
              <a:rPr lang="tr-TR" baseline="30000" dirty="0" smtClean="0">
                <a:solidFill>
                  <a:srgbClr val="C00000"/>
                </a:solidFill>
              </a:rPr>
              <a:t>-27</a:t>
            </a:r>
            <a:r>
              <a:rPr lang="tr-TR" dirty="0" smtClean="0">
                <a:solidFill>
                  <a:srgbClr val="C00000"/>
                </a:solidFill>
              </a:rPr>
              <a:t>  kg </a:t>
            </a:r>
          </a:p>
          <a:p>
            <a:pPr algn="ctr"/>
            <a:r>
              <a:rPr lang="tr-TR" dirty="0">
                <a:solidFill>
                  <a:srgbClr val="C00000"/>
                </a:solidFill>
              </a:rPr>
              <a:t>Mass of  </a:t>
            </a:r>
            <a:r>
              <a:rPr lang="tr-TR" dirty="0" smtClean="0">
                <a:solidFill>
                  <a:srgbClr val="C00000"/>
                </a:solidFill>
              </a:rPr>
              <a:t>electrons:</a:t>
            </a:r>
            <a:endParaRPr lang="tr-TR" dirty="0">
              <a:solidFill>
                <a:srgbClr val="C00000"/>
              </a:solidFill>
            </a:endParaRPr>
          </a:p>
          <a:p>
            <a:pPr algn="ctr"/>
            <a:r>
              <a:rPr lang="tr-TR" dirty="0" smtClean="0">
                <a:solidFill>
                  <a:srgbClr val="C00000"/>
                </a:solidFill>
              </a:rPr>
              <a:t>9.11 </a:t>
            </a:r>
            <a:r>
              <a:rPr lang="tr-TR" dirty="0">
                <a:solidFill>
                  <a:srgbClr val="C00000"/>
                </a:solidFill>
              </a:rPr>
              <a:t>× </a:t>
            </a:r>
            <a:r>
              <a:rPr lang="tr-TR" dirty="0" smtClean="0">
                <a:solidFill>
                  <a:srgbClr val="C00000"/>
                </a:solidFill>
              </a:rPr>
              <a:t>10</a:t>
            </a:r>
            <a:r>
              <a:rPr lang="tr-TR" baseline="30000" dirty="0" smtClean="0">
                <a:solidFill>
                  <a:srgbClr val="C00000"/>
                </a:solidFill>
              </a:rPr>
              <a:t>-31</a:t>
            </a:r>
            <a:r>
              <a:rPr lang="tr-TR" dirty="0" smtClean="0">
                <a:solidFill>
                  <a:srgbClr val="C00000"/>
                </a:solidFill>
              </a:rPr>
              <a:t>  </a:t>
            </a:r>
            <a:r>
              <a:rPr lang="tr-TR" dirty="0">
                <a:solidFill>
                  <a:srgbClr val="C00000"/>
                </a:solidFill>
              </a:rPr>
              <a:t>kg </a:t>
            </a:r>
          </a:p>
          <a:p>
            <a:pPr algn="ctr"/>
            <a:endParaRPr lang="tr-TR" dirty="0" smtClean="0">
              <a:solidFill>
                <a:srgbClr val="FF0000"/>
              </a:solidFill>
            </a:endParaRPr>
          </a:p>
        </p:txBody>
      </p:sp>
      <p:sp>
        <p:nvSpPr>
          <p:cNvPr id="14" name="Dikdörtgen 8"/>
          <p:cNvSpPr/>
          <p:nvPr/>
        </p:nvSpPr>
        <p:spPr>
          <a:xfrm>
            <a:off x="355161" y="5949280"/>
            <a:ext cx="2487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Z is also atomic number.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30953" y="702178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Covalent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Bonding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endParaRPr lang="en-US" sz="2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6" y="2060848"/>
            <a:ext cx="8279000" cy="384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chemistry-batz.wikispaces.com/file/view/H2.jpg/399047492/560x254/H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" y="1844824"/>
            <a:ext cx="4807101" cy="218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 8"/>
          <p:cNvGrpSpPr/>
          <p:nvPr/>
        </p:nvGrpSpPr>
        <p:grpSpPr>
          <a:xfrm>
            <a:off x="6084168" y="373306"/>
            <a:ext cx="2592288" cy="2081688"/>
            <a:chOff x="6084168" y="373306"/>
            <a:chExt cx="2592288" cy="2081688"/>
          </a:xfrm>
        </p:grpSpPr>
        <p:pic>
          <p:nvPicPr>
            <p:cNvPr id="7176" name="Picture 8" descr="http://www.chemguide.co.uk/atoms/bonding/hno3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373306"/>
              <a:ext cx="2592288" cy="2081688"/>
            </a:xfrm>
            <a:prstGeom prst="rect">
              <a:avLst/>
            </a:prstGeom>
            <a:noFill/>
          </p:spPr>
        </p:pic>
        <p:sp>
          <p:nvSpPr>
            <p:cNvPr id="8" name="Metin kutusu 7"/>
            <p:cNvSpPr txBox="1"/>
            <p:nvPr/>
          </p:nvSpPr>
          <p:spPr>
            <a:xfrm>
              <a:off x="6084168" y="206084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HNO</a:t>
              </a:r>
              <a:r>
                <a:rPr lang="tr-TR" baseline="-25000" dirty="0" smtClean="0"/>
                <a:t>3</a:t>
              </a:r>
              <a:endParaRPr lang="en-US" baseline="-25000" dirty="0"/>
            </a:p>
          </p:txBody>
        </p:sp>
      </p:grpSp>
      <p:grpSp>
        <p:nvGrpSpPr>
          <p:cNvPr id="10" name="Grup 9"/>
          <p:cNvGrpSpPr/>
          <p:nvPr/>
        </p:nvGrpSpPr>
        <p:grpSpPr>
          <a:xfrm>
            <a:off x="7092280" y="5727448"/>
            <a:ext cx="1382638" cy="965924"/>
            <a:chOff x="7092280" y="5727448"/>
            <a:chExt cx="1382638" cy="965924"/>
          </a:xfrm>
        </p:grpSpPr>
        <p:pic>
          <p:nvPicPr>
            <p:cNvPr id="7178" name="Picture 10" descr="http://www.chemguide.co.uk/atoms/bonding/water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328" y="5727448"/>
              <a:ext cx="950590" cy="965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Metin kutusu 14"/>
            <p:cNvSpPr txBox="1"/>
            <p:nvPr/>
          </p:nvSpPr>
          <p:spPr>
            <a:xfrm>
              <a:off x="7092280" y="6324040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H</a:t>
              </a:r>
              <a:r>
                <a:rPr lang="tr-TR" baseline="-25000" dirty="0" smtClean="0"/>
                <a:t>2</a:t>
              </a:r>
              <a:r>
                <a:rPr lang="tr-TR" dirty="0" smtClean="0"/>
                <a:t>O</a:t>
              </a:r>
              <a:r>
                <a:rPr lang="tr-TR" baseline="-25000" dirty="0" smtClean="0"/>
                <a:t> </a:t>
              </a:r>
              <a:endParaRPr lang="en-US" baseline="-25000" dirty="0"/>
            </a:p>
          </p:txBody>
        </p:sp>
      </p:grpSp>
      <p:pic>
        <p:nvPicPr>
          <p:cNvPr id="7182" name="Picture 14" descr="http://www.mhhe.com/biosci/pae/botany/uno/graphics/uno01pob/vrl/images/0043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53" y="2547974"/>
            <a:ext cx="3600703" cy="270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341784" y="5817687"/>
            <a:ext cx="6318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• Molecules with nonmetals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• Molecules with metals and nonmetals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•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Compound solids (about column IVA)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0" y="-27384"/>
            <a:ext cx="91176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interatomic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 bond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tr-TR" sz="2800" u="sng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3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95536" y="92352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% ionic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character</a:t>
            </a:r>
            <a:r>
              <a:rPr lang="tr-TR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Covalent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or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200" b="1" u="sng" dirty="0" err="1" smtClean="0">
                <a:solidFill>
                  <a:schemeClr val="accent3">
                    <a:lumMod val="50000"/>
                  </a:schemeClr>
                </a:solidFill>
              </a:rPr>
              <a:t>ionic</a:t>
            </a:r>
            <a:r>
              <a:rPr lang="tr-TR" sz="2200" b="1" u="sng" dirty="0" smtClean="0">
                <a:solidFill>
                  <a:schemeClr val="accent3">
                    <a:lumMod val="50000"/>
                  </a:schemeClr>
                </a:solidFill>
              </a:rPr>
              <a:t> ??? </a:t>
            </a:r>
            <a:endParaRPr lang="en-US" sz="22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46681" y="1616026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Most bonds between two different types of atoms are somewhere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between </a:t>
            </a:r>
            <a:r>
              <a:rPr lang="en-US" dirty="0"/>
              <a:t>ionic and covalent</a:t>
            </a:r>
            <a:r>
              <a:rPr lang="en-US" dirty="0" smtClean="0"/>
              <a:t>.</a:t>
            </a:r>
            <a:r>
              <a:rPr lang="tr-TR" dirty="0" smtClean="0"/>
              <a:t> 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397" y="4005064"/>
            <a:ext cx="60674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" y="5445224"/>
            <a:ext cx="71532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ikdörtgen 6"/>
          <p:cNvSpPr/>
          <p:nvPr/>
        </p:nvSpPr>
        <p:spPr>
          <a:xfrm>
            <a:off x="107504" y="2262357"/>
            <a:ext cx="8841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 For</a:t>
            </a:r>
            <a:r>
              <a:rPr lang="tr-TR" dirty="0" smtClean="0"/>
              <a:t> </a:t>
            </a:r>
            <a:r>
              <a:rPr lang="en-US" dirty="0"/>
              <a:t>a compound, the degree of either bond type depends on the relative positions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constituent atoms in the periodic </a:t>
            </a:r>
            <a:r>
              <a:rPr lang="en-US" dirty="0" smtClean="0"/>
              <a:t>table</a:t>
            </a:r>
            <a:r>
              <a:rPr lang="tr-TR" dirty="0" smtClean="0"/>
              <a:t>,</a:t>
            </a:r>
            <a:r>
              <a:rPr lang="en-US" dirty="0"/>
              <a:t> or the difference in </a:t>
            </a:r>
            <a:r>
              <a:rPr lang="en-US" dirty="0" smtClean="0"/>
              <a:t>their</a:t>
            </a:r>
            <a:r>
              <a:rPr lang="tr-TR" dirty="0" smtClean="0"/>
              <a:t> e</a:t>
            </a:r>
            <a:r>
              <a:rPr lang="en-US" dirty="0" err="1" smtClean="0"/>
              <a:t>lectronegativities</a:t>
            </a:r>
            <a:endParaRPr lang="tr-TR" dirty="0" smtClean="0"/>
          </a:p>
        </p:txBody>
      </p:sp>
      <p:sp>
        <p:nvSpPr>
          <p:cNvPr id="11" name="Dikdörtgen 10"/>
          <p:cNvSpPr/>
          <p:nvPr/>
        </p:nvSpPr>
        <p:spPr>
          <a:xfrm>
            <a:off x="320562" y="3190598"/>
            <a:ext cx="86281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percent ionic character</a:t>
            </a:r>
            <a:r>
              <a:rPr lang="tr-TR" dirty="0" smtClean="0"/>
              <a:t> </a:t>
            </a:r>
            <a:r>
              <a:rPr lang="en-US" dirty="0" smtClean="0"/>
              <a:t>(%IC) of a bond between elements A and B (A being the most electronegative)</a:t>
            </a:r>
            <a:r>
              <a:rPr lang="tr-TR" dirty="0" smtClean="0"/>
              <a:t> </a:t>
            </a:r>
            <a:r>
              <a:rPr lang="en-US" dirty="0" smtClean="0"/>
              <a:t>may be approximated by the expression</a:t>
            </a:r>
            <a:endParaRPr lang="en-US" dirty="0"/>
          </a:p>
        </p:txBody>
      </p:sp>
      <p:sp>
        <p:nvSpPr>
          <p:cNvPr id="12" name="Dikdörtgen 11"/>
          <p:cNvSpPr/>
          <p:nvPr/>
        </p:nvSpPr>
        <p:spPr>
          <a:xfrm>
            <a:off x="2249996" y="5847864"/>
            <a:ext cx="6714492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the closer the atoms are together (i.e., the smaller the difference in electronegativity), the greater the degree of </a:t>
            </a:r>
            <a:r>
              <a:rPr lang="en-US" dirty="0" err="1" smtClean="0"/>
              <a:t>covalency</a:t>
            </a:r>
            <a:endParaRPr lang="en-US" dirty="0"/>
          </a:p>
        </p:txBody>
      </p:sp>
      <p:sp>
        <p:nvSpPr>
          <p:cNvPr id="13" name="Dikdörtgen 12"/>
          <p:cNvSpPr/>
          <p:nvPr/>
        </p:nvSpPr>
        <p:spPr>
          <a:xfrm>
            <a:off x="722470" y="4799330"/>
            <a:ext cx="7153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X</a:t>
            </a:r>
            <a:r>
              <a:rPr lang="en-US" baseline="-25000" dirty="0"/>
              <a:t>A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baseline="-25000" dirty="0"/>
              <a:t>B</a:t>
            </a:r>
            <a:r>
              <a:rPr lang="en-US" dirty="0"/>
              <a:t> are the </a:t>
            </a:r>
            <a:r>
              <a:rPr lang="en-US" dirty="0" err="1"/>
              <a:t>electronegativities</a:t>
            </a:r>
            <a:r>
              <a:rPr lang="en-US" dirty="0"/>
              <a:t> for the respective elements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107504" y="5982379"/>
            <a:ext cx="8914576" cy="830997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solidFill>
                  <a:schemeClr val="bg1"/>
                </a:solidFill>
              </a:rPr>
              <a:t>All properties of materials are largely </a:t>
            </a:r>
            <a:r>
              <a:rPr lang="en-US" sz="2400" i="1" dirty="0" smtClean="0">
                <a:solidFill>
                  <a:schemeClr val="bg1"/>
                </a:solidFill>
              </a:rPr>
              <a:t>determined</a:t>
            </a:r>
            <a:r>
              <a:rPr lang="tr-TR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</a:rPr>
              <a:t>by </a:t>
            </a:r>
            <a:r>
              <a:rPr lang="en-US" sz="2400" i="1" dirty="0">
                <a:solidFill>
                  <a:schemeClr val="bg1"/>
                </a:solidFill>
              </a:rPr>
              <a:t>the types and strength of bonds between </a:t>
            </a:r>
            <a:r>
              <a:rPr lang="en-US" sz="2400" i="1" dirty="0" smtClean="0">
                <a:solidFill>
                  <a:schemeClr val="bg1"/>
                </a:solidFill>
              </a:rPr>
              <a:t>the</a:t>
            </a:r>
            <a:r>
              <a:rPr lang="tr-TR" sz="2400" i="1" dirty="0" smtClean="0">
                <a:solidFill>
                  <a:schemeClr val="bg1"/>
                </a:solidFill>
              </a:rPr>
              <a:t> </a:t>
            </a:r>
            <a:r>
              <a:rPr lang="en-US" sz="2400" i="1" dirty="0" smtClean="0">
                <a:solidFill>
                  <a:schemeClr val="bg1"/>
                </a:solidFill>
              </a:rPr>
              <a:t>constituent </a:t>
            </a:r>
            <a:r>
              <a:rPr lang="en-US" sz="2400" i="1" dirty="0">
                <a:solidFill>
                  <a:schemeClr val="bg1"/>
                </a:solidFill>
              </a:rPr>
              <a:t>atoms.</a:t>
            </a:r>
            <a:endParaRPr lang="en-US" sz="2400" i="1" dirty="0" smtClean="0">
              <a:solidFill>
                <a:schemeClr val="bg1"/>
              </a:solidFill>
            </a:endParaRPr>
          </a:p>
        </p:txBody>
      </p:sp>
      <p:sp>
        <p:nvSpPr>
          <p:cNvPr id="15" name="Dikdörtgen 14"/>
          <p:cNvSpPr/>
          <p:nvPr/>
        </p:nvSpPr>
        <p:spPr>
          <a:xfrm>
            <a:off x="0" y="241556"/>
            <a:ext cx="91176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interatomic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 bond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tr-TR" sz="2800" u="sng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323528" y="94577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u="sng" dirty="0" err="1" smtClean="0">
                <a:solidFill>
                  <a:srgbClr val="002060"/>
                </a:solidFill>
              </a:rPr>
              <a:t>Metallic</a:t>
            </a:r>
            <a:r>
              <a:rPr lang="tr-TR" sz="2400" b="1" u="sng" dirty="0" smtClean="0">
                <a:solidFill>
                  <a:srgbClr val="002060"/>
                </a:solidFill>
              </a:rPr>
              <a:t> </a:t>
            </a:r>
            <a:r>
              <a:rPr lang="tr-TR" sz="2400" b="1" u="sng" dirty="0" err="1" smtClean="0">
                <a:solidFill>
                  <a:srgbClr val="002060"/>
                </a:solidFill>
              </a:rPr>
              <a:t>Bonding</a:t>
            </a:r>
            <a:r>
              <a:rPr lang="tr-TR" sz="2400" b="1" u="sng" dirty="0" smtClean="0">
                <a:solidFill>
                  <a:srgbClr val="002060"/>
                </a:solidFill>
              </a:rPr>
              <a:t> 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95536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 smtClean="0"/>
              <a:t>To</a:t>
            </a:r>
            <a:r>
              <a:rPr lang="tr-TR" b="1" dirty="0" smtClean="0"/>
              <a:t> be </a:t>
            </a:r>
            <a:r>
              <a:rPr lang="en-US" dirty="0" smtClean="0"/>
              <a:t>found </a:t>
            </a:r>
            <a:r>
              <a:rPr lang="en-US" dirty="0"/>
              <a:t>in metals and their alloys.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39052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539552" y="6540847"/>
            <a:ext cx="46671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Schematic illustration of </a:t>
            </a:r>
            <a:r>
              <a:rPr lang="en-US" sz="1400" b="1" dirty="0" smtClean="0"/>
              <a:t>metallic</a:t>
            </a:r>
            <a:r>
              <a:rPr lang="tr-TR" sz="1400" b="1" dirty="0" smtClean="0"/>
              <a:t> </a:t>
            </a:r>
            <a:r>
              <a:rPr lang="en-US" sz="1400" b="1" dirty="0" smtClean="0"/>
              <a:t>bonding</a:t>
            </a:r>
            <a:r>
              <a:rPr lang="en-US" sz="1400" b="1" dirty="0"/>
              <a:t>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192796" y="2420888"/>
            <a:ext cx="477169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tr-TR" dirty="0" smtClean="0"/>
              <a:t>metallic materials have maximum 3 valence electrons.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tr-TR" dirty="0" smtClean="0"/>
              <a:t>in this model, valence electrons are free and they move throughout the structure.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metals </a:t>
            </a:r>
            <a:r>
              <a:rPr lang="en-US" dirty="0"/>
              <a:t>are good </a:t>
            </a:r>
            <a:r>
              <a:rPr lang="en-US" dirty="0" smtClean="0"/>
              <a:t>conductors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both electricity and heat, </a:t>
            </a:r>
            <a:r>
              <a:rPr lang="tr-TR" dirty="0" err="1" smtClean="0"/>
              <a:t>because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their free </a:t>
            </a:r>
            <a:r>
              <a:rPr lang="en-US" dirty="0" smtClean="0"/>
              <a:t>e</a:t>
            </a:r>
            <a:r>
              <a:rPr lang="tr-TR" baseline="30000" dirty="0" smtClean="0"/>
              <a:t>-</a:t>
            </a:r>
            <a:r>
              <a:rPr lang="en-US" dirty="0" smtClean="0"/>
              <a:t>s</a:t>
            </a:r>
            <a:r>
              <a:rPr lang="tr-TR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/>
              <a:t>ionically</a:t>
            </a:r>
            <a:r>
              <a:rPr lang="en-US" dirty="0"/>
              <a:t> and covalently </a:t>
            </a:r>
            <a:r>
              <a:rPr lang="en-US" dirty="0" smtClean="0"/>
              <a:t>bonded</a:t>
            </a:r>
            <a:r>
              <a:rPr lang="tr-TR" dirty="0" smtClean="0"/>
              <a:t> </a:t>
            </a:r>
            <a:r>
              <a:rPr lang="en-US" dirty="0" smtClean="0"/>
              <a:t>materials </a:t>
            </a:r>
            <a:r>
              <a:rPr lang="en-US" dirty="0"/>
              <a:t>are typically electrical and thermal insulators because of the absence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large </a:t>
            </a:r>
            <a:r>
              <a:rPr lang="en-US" dirty="0"/>
              <a:t>numbers of free </a:t>
            </a:r>
            <a:r>
              <a:rPr lang="en-US" dirty="0" smtClean="0"/>
              <a:t>e</a:t>
            </a:r>
            <a:r>
              <a:rPr lang="tr-TR" baseline="30000" dirty="0" smtClean="0"/>
              <a:t>-</a:t>
            </a:r>
            <a:r>
              <a:rPr lang="en-US" dirty="0" smtClean="0"/>
              <a:t>s.</a:t>
            </a:r>
            <a:endParaRPr lang="tr-TR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tr-TR" dirty="0" smtClean="0"/>
              <a:t>Metallic bonds can be weak or strong.</a:t>
            </a:r>
            <a:endParaRPr lang="en-US" dirty="0"/>
          </a:p>
        </p:txBody>
      </p:sp>
      <p:sp>
        <p:nvSpPr>
          <p:cNvPr id="10" name="Dikdörtgen 9"/>
          <p:cNvSpPr/>
          <p:nvPr/>
        </p:nvSpPr>
        <p:spPr>
          <a:xfrm>
            <a:off x="0" y="241556"/>
            <a:ext cx="911767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P</a:t>
            </a:r>
            <a:r>
              <a:rPr lang="en-US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rimary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tr-TR" sz="2800" b="1" u="sng" dirty="0" err="1" smtClean="0">
                <a:solidFill>
                  <a:schemeClr val="accent3">
                    <a:lumMod val="50000"/>
                  </a:schemeClr>
                </a:solidFill>
              </a:rPr>
              <a:t>interatomic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1" u="sng" dirty="0" smtClean="0">
                <a:solidFill>
                  <a:schemeClr val="accent3">
                    <a:lumMod val="50000"/>
                  </a:schemeClr>
                </a:solidFill>
              </a:rPr>
              <a:t> bond</a:t>
            </a:r>
            <a:r>
              <a:rPr lang="tr-TR" sz="2800" b="1" u="sng" dirty="0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tr-TR" sz="2800" u="sng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7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1236" y="261809"/>
            <a:ext cx="912276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SECONDARY BONDING OR </a:t>
            </a:r>
            <a:r>
              <a:rPr lang="en-US" sz="2800" b="1" u="sng" dirty="0" smtClean="0">
                <a:solidFill>
                  <a:srgbClr val="FF0000"/>
                </a:solidFill>
              </a:rPr>
              <a:t>VAN</a:t>
            </a:r>
            <a:r>
              <a:rPr lang="tr-TR" sz="2800" b="1" u="sng" dirty="0" smtClean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DER </a:t>
            </a:r>
            <a:r>
              <a:rPr lang="en-US" sz="2800" b="1" u="sng" dirty="0">
                <a:solidFill>
                  <a:srgbClr val="FF0000"/>
                </a:solidFill>
              </a:rPr>
              <a:t>WAALS BONDING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79512" y="112474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/>
              <a:t>Secondary, van der Waals, </a:t>
            </a:r>
            <a:r>
              <a:rPr lang="en-US" dirty="0"/>
              <a:t>or physical </a:t>
            </a:r>
            <a:r>
              <a:rPr lang="en-US" b="1" dirty="0"/>
              <a:t>bonds </a:t>
            </a:r>
            <a:r>
              <a:rPr lang="en-US" dirty="0"/>
              <a:t>are weak in comparison to the </a:t>
            </a:r>
            <a:r>
              <a:rPr lang="en-US" dirty="0" smtClean="0"/>
              <a:t>primary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chemical ones; bonding energies are typically on the order of only 10 </a:t>
            </a:r>
            <a:r>
              <a:rPr lang="en-US" dirty="0" smtClean="0"/>
              <a:t>kJ/</a:t>
            </a:r>
            <a:r>
              <a:rPr lang="en-US" dirty="0" err="1" smtClean="0"/>
              <a:t>mol</a:t>
            </a:r>
            <a:r>
              <a:rPr lang="tr-TR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Secondary bonding exists between virtually all atoms or </a:t>
            </a:r>
            <a:r>
              <a:rPr lang="en-US" dirty="0" smtClean="0"/>
              <a:t>molecules,</a:t>
            </a:r>
            <a:r>
              <a:rPr lang="tr-TR" dirty="0" smtClean="0"/>
              <a:t> </a:t>
            </a:r>
            <a:r>
              <a:rPr lang="en-US" dirty="0" smtClean="0"/>
              <a:t>but </a:t>
            </a:r>
            <a:r>
              <a:rPr lang="en-US" dirty="0"/>
              <a:t>its presence may be obscured if any of the three primary bonding types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tr-TR" dirty="0" err="1" smtClean="0"/>
              <a:t>present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7" name="Picture 2" descr="C:\My Documents\Linktools\Ch02\fig 02_21.jpg"/>
          <p:cNvPicPr>
            <a:picLocks noChangeAspect="1" noChangeArrowheads="1"/>
          </p:cNvPicPr>
          <p:nvPr/>
        </p:nvPicPr>
        <p:blipFill>
          <a:blip r:embed="rId3" cstate="print"/>
          <a:srcRect t="2961" b="2065"/>
          <a:stretch>
            <a:fillRect/>
          </a:stretch>
        </p:blipFill>
        <p:spPr bwMode="auto">
          <a:xfrm>
            <a:off x="652298" y="4242791"/>
            <a:ext cx="4279742" cy="1940384"/>
          </a:xfrm>
          <a:prstGeom prst="rect">
            <a:avLst/>
          </a:prstGeom>
          <a:noFill/>
        </p:spPr>
      </p:pic>
      <p:sp>
        <p:nvSpPr>
          <p:cNvPr id="8" name="Dikdörtgen 7"/>
          <p:cNvSpPr/>
          <p:nvPr/>
        </p:nvSpPr>
        <p:spPr>
          <a:xfrm>
            <a:off x="651162" y="6381328"/>
            <a:ext cx="799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Interactions are formed as a result of polarization of molecules or groups of atoms.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683568" y="2533472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Secondary bonding forces arise from atomic or molecular </a:t>
            </a:r>
            <a:r>
              <a:rPr lang="en-US" b="1" i="1" dirty="0"/>
              <a:t>dipoles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38588"/>
            <a:ext cx="2792108" cy="11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479336" y="3826442"/>
            <a:ext cx="55045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/>
              <a:t>Schematic illustration of van der </a:t>
            </a:r>
            <a:r>
              <a:rPr lang="nl-NL" sz="1200" dirty="0" smtClean="0"/>
              <a:t>Waals</a:t>
            </a:r>
            <a:r>
              <a:rPr lang="tr-TR" sz="1200" dirty="0" smtClean="0"/>
              <a:t> </a:t>
            </a:r>
            <a:r>
              <a:rPr lang="en-US" sz="1200" dirty="0" smtClean="0"/>
              <a:t>bonding </a:t>
            </a:r>
            <a:r>
              <a:rPr lang="en-US" sz="1200" dirty="0"/>
              <a:t>between two dipoles.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14" y="3144723"/>
            <a:ext cx="2762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879" y="4388321"/>
            <a:ext cx="34671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1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6712"/>
            <a:ext cx="5823822" cy="593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4167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>
                <a:solidFill>
                  <a:srgbClr val="FF0000"/>
                </a:solidFill>
              </a:rPr>
              <a:t>Secondary bonds in nature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9541" y="1527175"/>
            <a:ext cx="1049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/>
              <a:t>fingers</a:t>
            </a:r>
            <a:endParaRPr lang="tr-T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3501008"/>
            <a:ext cx="1504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micro-hair</a:t>
            </a:r>
            <a:endParaRPr lang="tr-TR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548761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nano-hair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864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50471"/>
            <a:ext cx="7598990" cy="533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1236" y="188640"/>
            <a:ext cx="9122764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SECONDARY BONDING OR </a:t>
            </a:r>
            <a:r>
              <a:rPr lang="en-US" sz="2800" b="1" u="sng" dirty="0" smtClean="0">
                <a:solidFill>
                  <a:srgbClr val="FF0000"/>
                </a:solidFill>
              </a:rPr>
              <a:t>VAN</a:t>
            </a:r>
            <a:r>
              <a:rPr lang="tr-TR" sz="2800" b="1" u="sng" dirty="0" smtClean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DER </a:t>
            </a:r>
            <a:r>
              <a:rPr lang="en-US" sz="2800" b="1" u="sng" dirty="0">
                <a:solidFill>
                  <a:srgbClr val="FF0000"/>
                </a:solidFill>
              </a:rPr>
              <a:t>WAALS BONDING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6197242"/>
            <a:ext cx="8821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If the amount of dipole bonds is high, melting and boiling points are extremely low.</a:t>
            </a:r>
            <a:endParaRPr lang="tr-TR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2786" y="3316085"/>
            <a:ext cx="271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>
                <a:solidFill>
                  <a:srgbClr val="FF0000"/>
                </a:solidFill>
              </a:rPr>
              <a:t>Permanent degradation </a:t>
            </a:r>
          </a:p>
          <a:p>
            <a:r>
              <a:rPr lang="tr-TR" sz="2000" dirty="0" smtClean="0">
                <a:solidFill>
                  <a:srgbClr val="FF0000"/>
                </a:solidFill>
              </a:rPr>
              <a:t>of electrical symmetry</a:t>
            </a:r>
            <a:endParaRPr lang="tr-TR" sz="2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7424" y="1844824"/>
            <a:ext cx="18490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smtClean="0">
                <a:solidFill>
                  <a:srgbClr val="FF0000"/>
                </a:solidFill>
              </a:rPr>
              <a:t>Non-symmetric </a:t>
            </a:r>
          </a:p>
          <a:p>
            <a:pPr algn="ctr"/>
            <a:r>
              <a:rPr lang="tr-TR" sz="2000" dirty="0" smtClean="0">
                <a:solidFill>
                  <a:srgbClr val="FF0000"/>
                </a:solidFill>
              </a:rPr>
              <a:t>distribution of </a:t>
            </a:r>
          </a:p>
          <a:p>
            <a:pPr algn="ctr"/>
            <a:r>
              <a:rPr lang="tr-TR" sz="2000" dirty="0" smtClean="0">
                <a:solidFill>
                  <a:srgbClr val="FF0000"/>
                </a:solidFill>
              </a:rPr>
              <a:t>+ and - regions</a:t>
            </a:r>
            <a:endParaRPr lang="tr-T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8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51520" y="332656"/>
            <a:ext cx="8672513" cy="61801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600" dirty="0" smtClean="0">
                <a:solidFill>
                  <a:srgbClr val="FF0000"/>
                </a:solidFill>
              </a:rPr>
              <a:t>Problem:</a:t>
            </a:r>
            <a:r>
              <a:rPr lang="tr-TR" sz="2600" dirty="0" smtClean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tx1"/>
                </a:solidFill>
              </a:rPr>
              <a:t>Chromium has four naturally-occurring isotopes: 4.34% of </a:t>
            </a:r>
            <a:r>
              <a:rPr lang="en-US" sz="2600" i="1" baseline="30000" dirty="0" smtClean="0">
                <a:solidFill>
                  <a:schemeClr val="tx1"/>
                </a:solidFill>
              </a:rPr>
              <a:t>50</a:t>
            </a:r>
            <a:r>
              <a:rPr lang="en-US" sz="2600" i="1" dirty="0" smtClean="0">
                <a:solidFill>
                  <a:schemeClr val="tx1"/>
                </a:solidFill>
              </a:rPr>
              <a:t>Cr </a:t>
            </a:r>
            <a:r>
              <a:rPr lang="en-US" sz="2600" i="1" dirty="0">
                <a:solidFill>
                  <a:schemeClr val="tx1"/>
                </a:solidFill>
              </a:rPr>
              <a:t>with an atomic weight of 49.9460 </a:t>
            </a:r>
            <a:r>
              <a:rPr lang="en-US" sz="2600" i="1" dirty="0" err="1">
                <a:solidFill>
                  <a:schemeClr val="tx1"/>
                </a:solidFill>
              </a:rPr>
              <a:t>amu</a:t>
            </a:r>
            <a:r>
              <a:rPr lang="en-US" sz="2600" i="1" dirty="0">
                <a:solidFill>
                  <a:schemeClr val="tx1"/>
                </a:solidFill>
              </a:rPr>
              <a:t>, 83.79% of </a:t>
            </a:r>
            <a:r>
              <a:rPr lang="en-US" sz="2600" i="1" baseline="30000" dirty="0" smtClean="0">
                <a:solidFill>
                  <a:schemeClr val="tx1"/>
                </a:solidFill>
              </a:rPr>
              <a:t>52</a:t>
            </a:r>
            <a:r>
              <a:rPr lang="en-US" sz="2600" i="1" dirty="0" smtClean="0">
                <a:solidFill>
                  <a:schemeClr val="tx1"/>
                </a:solidFill>
              </a:rPr>
              <a:t>Cr</a:t>
            </a:r>
            <a:r>
              <a:rPr lang="tr-TR" sz="2600" i="1" dirty="0" smtClean="0">
                <a:solidFill>
                  <a:schemeClr val="tx1"/>
                </a:solidFill>
              </a:rPr>
              <a:t> </a:t>
            </a:r>
            <a:r>
              <a:rPr lang="en-US" sz="2600" i="1" dirty="0" smtClean="0">
                <a:solidFill>
                  <a:schemeClr val="tx1"/>
                </a:solidFill>
              </a:rPr>
              <a:t>with </a:t>
            </a:r>
            <a:r>
              <a:rPr lang="en-US" sz="2600" i="1" dirty="0">
                <a:solidFill>
                  <a:schemeClr val="tx1"/>
                </a:solidFill>
              </a:rPr>
              <a:t>an atomic weight of 51.9405 </a:t>
            </a:r>
            <a:r>
              <a:rPr lang="en-US" sz="2600" i="1" dirty="0" err="1">
                <a:solidFill>
                  <a:schemeClr val="tx1"/>
                </a:solidFill>
              </a:rPr>
              <a:t>amu</a:t>
            </a:r>
            <a:r>
              <a:rPr lang="en-US" sz="2600" i="1" dirty="0">
                <a:solidFill>
                  <a:schemeClr val="tx1"/>
                </a:solidFill>
              </a:rPr>
              <a:t>, 9.50% of </a:t>
            </a:r>
            <a:r>
              <a:rPr lang="en-US" sz="2600" i="1" baseline="30000" dirty="0" smtClean="0">
                <a:solidFill>
                  <a:schemeClr val="tx1"/>
                </a:solidFill>
              </a:rPr>
              <a:t>53</a:t>
            </a:r>
            <a:r>
              <a:rPr lang="en-US" sz="2600" i="1" dirty="0" smtClean="0">
                <a:solidFill>
                  <a:schemeClr val="tx1"/>
                </a:solidFill>
              </a:rPr>
              <a:t>Cr</a:t>
            </a:r>
            <a:r>
              <a:rPr lang="tr-TR" sz="2600" i="1" dirty="0" smtClean="0">
                <a:solidFill>
                  <a:schemeClr val="tx1"/>
                </a:solidFill>
              </a:rPr>
              <a:t> </a:t>
            </a:r>
            <a:r>
              <a:rPr lang="en-US" sz="2600" i="1" dirty="0" smtClean="0">
                <a:solidFill>
                  <a:schemeClr val="tx1"/>
                </a:solidFill>
              </a:rPr>
              <a:t>with </a:t>
            </a:r>
            <a:r>
              <a:rPr lang="en-US" sz="2600" i="1" dirty="0">
                <a:solidFill>
                  <a:schemeClr val="tx1"/>
                </a:solidFill>
              </a:rPr>
              <a:t>an atomic weight of 52.9407 </a:t>
            </a:r>
            <a:r>
              <a:rPr lang="en-US" sz="2600" i="1" dirty="0" err="1">
                <a:solidFill>
                  <a:schemeClr val="tx1"/>
                </a:solidFill>
              </a:rPr>
              <a:t>amu</a:t>
            </a:r>
            <a:r>
              <a:rPr lang="en-US" sz="2600" i="1" dirty="0">
                <a:solidFill>
                  <a:schemeClr val="tx1"/>
                </a:solidFill>
              </a:rPr>
              <a:t>, and 2.37% of </a:t>
            </a:r>
            <a:r>
              <a:rPr lang="en-US" sz="2600" i="1" baseline="30000" dirty="0" smtClean="0">
                <a:solidFill>
                  <a:schemeClr val="tx1"/>
                </a:solidFill>
              </a:rPr>
              <a:t>54</a:t>
            </a:r>
            <a:r>
              <a:rPr lang="en-US" sz="2600" i="1" dirty="0" smtClean="0">
                <a:solidFill>
                  <a:schemeClr val="tx1"/>
                </a:solidFill>
              </a:rPr>
              <a:t>Cr</a:t>
            </a:r>
            <a:r>
              <a:rPr lang="tr-TR" sz="2600" i="1" dirty="0" smtClean="0">
                <a:solidFill>
                  <a:schemeClr val="tx1"/>
                </a:solidFill>
              </a:rPr>
              <a:t> </a:t>
            </a:r>
            <a:r>
              <a:rPr lang="en-US" sz="2600" i="1" dirty="0" smtClean="0">
                <a:solidFill>
                  <a:schemeClr val="tx1"/>
                </a:solidFill>
              </a:rPr>
              <a:t>with </a:t>
            </a:r>
            <a:r>
              <a:rPr lang="en-US" sz="2600" i="1" dirty="0">
                <a:solidFill>
                  <a:schemeClr val="tx1"/>
                </a:solidFill>
              </a:rPr>
              <a:t>an atomic weight of 53.9389 </a:t>
            </a:r>
            <a:r>
              <a:rPr lang="en-US" sz="2600" i="1" dirty="0" err="1">
                <a:solidFill>
                  <a:schemeClr val="tx1"/>
                </a:solidFill>
              </a:rPr>
              <a:t>amu</a:t>
            </a:r>
            <a:r>
              <a:rPr lang="en-US" sz="2600" i="1" dirty="0">
                <a:solidFill>
                  <a:schemeClr val="tx1"/>
                </a:solidFill>
              </a:rPr>
              <a:t>. On the basis of these data, confirm that the average atomic weight of Cr is 51.9963 </a:t>
            </a:r>
            <a:r>
              <a:rPr lang="en-US" sz="2600" i="1" dirty="0" err="1">
                <a:solidFill>
                  <a:schemeClr val="tx1"/>
                </a:solidFill>
              </a:rPr>
              <a:t>amu</a:t>
            </a:r>
            <a:r>
              <a:rPr lang="en-US" sz="2600" i="1" dirty="0">
                <a:solidFill>
                  <a:schemeClr val="tx1"/>
                </a:solidFill>
              </a:rPr>
              <a:t>. </a:t>
            </a:r>
            <a:endParaRPr lang="tr-TR" sz="2600" i="1" dirty="0" smtClean="0">
              <a:solidFill>
                <a:schemeClr val="tx1"/>
              </a:solidFill>
            </a:endParaRPr>
          </a:p>
          <a:p>
            <a:endParaRPr lang="tr-TR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The </a:t>
            </a:r>
            <a:r>
              <a:rPr lang="en-US" sz="2600" dirty="0">
                <a:solidFill>
                  <a:schemeClr val="tx1"/>
                </a:solidFill>
              </a:rPr>
              <a:t>average atomic weight of </a:t>
            </a:r>
            <a:r>
              <a:rPr lang="tr-TR" sz="2600" dirty="0" err="1" smtClean="0">
                <a:solidFill>
                  <a:schemeClr val="tx1"/>
                </a:solidFill>
              </a:rPr>
              <a:t>chromium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is computed by adding fraction-of-occurrence/atomic weight products for the three isotopes. Thus (</a:t>
            </a:r>
            <a:r>
              <a:rPr lang="en-US" sz="2600" i="1" dirty="0">
                <a:solidFill>
                  <a:schemeClr val="tx1"/>
                </a:solidFill>
              </a:rPr>
              <a:t>A </a:t>
            </a:r>
            <a:r>
              <a:rPr lang="en-US" sz="2600" dirty="0">
                <a:solidFill>
                  <a:schemeClr val="tx1"/>
                </a:solidFill>
              </a:rPr>
              <a:t>Cr) </a:t>
            </a:r>
            <a:endParaRPr lang="tr-TR" sz="2600" dirty="0" smtClean="0">
              <a:solidFill>
                <a:schemeClr val="tx1"/>
              </a:solidFill>
            </a:endParaRP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tr-TR" sz="2600" i="1" dirty="0">
                <a:solidFill>
                  <a:schemeClr val="tx1"/>
                </a:solidFill>
              </a:rPr>
              <a:t>A </a:t>
            </a:r>
            <a:r>
              <a:rPr lang="tr-TR" sz="2600" dirty="0">
                <a:solidFill>
                  <a:schemeClr val="tx1"/>
                </a:solidFill>
              </a:rPr>
              <a:t>Cr = </a:t>
            </a:r>
            <a:r>
              <a:rPr lang="tr-TR" sz="2600" i="1" dirty="0">
                <a:solidFill>
                  <a:schemeClr val="tx1"/>
                </a:solidFill>
              </a:rPr>
              <a:t>f</a:t>
            </a:r>
            <a:r>
              <a:rPr lang="tr-TR" sz="2600" baseline="-25000" dirty="0">
                <a:solidFill>
                  <a:schemeClr val="tx1"/>
                </a:solidFill>
              </a:rPr>
              <a:t>50Cr</a:t>
            </a:r>
            <a:r>
              <a:rPr lang="tr-TR" sz="2600" i="1" dirty="0">
                <a:solidFill>
                  <a:schemeClr val="tx1"/>
                </a:solidFill>
              </a:rPr>
              <a:t>A</a:t>
            </a:r>
            <a:r>
              <a:rPr lang="tr-TR" sz="2600" baseline="-25000" dirty="0">
                <a:solidFill>
                  <a:schemeClr val="tx1"/>
                </a:solidFill>
              </a:rPr>
              <a:t>50Cr</a:t>
            </a:r>
            <a:r>
              <a:rPr lang="tr-TR" sz="2600" dirty="0">
                <a:solidFill>
                  <a:schemeClr val="tx1"/>
                </a:solidFill>
              </a:rPr>
              <a:t> + </a:t>
            </a:r>
            <a:r>
              <a:rPr lang="tr-TR" sz="2600" i="1" dirty="0">
                <a:solidFill>
                  <a:schemeClr val="tx1"/>
                </a:solidFill>
              </a:rPr>
              <a:t>f</a:t>
            </a:r>
            <a:r>
              <a:rPr lang="tr-TR" sz="2600" baseline="-25000" dirty="0">
                <a:solidFill>
                  <a:schemeClr val="tx1"/>
                </a:solidFill>
              </a:rPr>
              <a:t>52Cr</a:t>
            </a:r>
            <a:r>
              <a:rPr lang="tr-TR" sz="2600" i="1" dirty="0">
                <a:solidFill>
                  <a:schemeClr val="tx1"/>
                </a:solidFill>
              </a:rPr>
              <a:t>A</a:t>
            </a:r>
            <a:r>
              <a:rPr lang="tr-TR" sz="2600" baseline="-25000" dirty="0">
                <a:solidFill>
                  <a:schemeClr val="tx1"/>
                </a:solidFill>
              </a:rPr>
              <a:t>52Cr</a:t>
            </a:r>
            <a:r>
              <a:rPr lang="tr-TR" sz="2600" dirty="0">
                <a:solidFill>
                  <a:schemeClr val="tx1"/>
                </a:solidFill>
              </a:rPr>
              <a:t>+ </a:t>
            </a:r>
            <a:r>
              <a:rPr lang="tr-TR" sz="2600" i="1" dirty="0">
                <a:solidFill>
                  <a:schemeClr val="tx1"/>
                </a:solidFill>
              </a:rPr>
              <a:t>f</a:t>
            </a:r>
            <a:r>
              <a:rPr lang="tr-TR" sz="2600" baseline="-25000" dirty="0">
                <a:solidFill>
                  <a:schemeClr val="tx1"/>
                </a:solidFill>
              </a:rPr>
              <a:t>53Cr</a:t>
            </a:r>
            <a:r>
              <a:rPr lang="tr-TR" sz="2600" i="1" dirty="0">
                <a:solidFill>
                  <a:schemeClr val="tx1"/>
                </a:solidFill>
              </a:rPr>
              <a:t>A</a:t>
            </a:r>
            <a:r>
              <a:rPr lang="tr-TR" sz="2600" baseline="-25000" dirty="0">
                <a:solidFill>
                  <a:schemeClr val="tx1"/>
                </a:solidFill>
              </a:rPr>
              <a:t>53Cr</a:t>
            </a:r>
            <a:r>
              <a:rPr lang="tr-TR" sz="2600" dirty="0">
                <a:solidFill>
                  <a:schemeClr val="tx1"/>
                </a:solidFill>
              </a:rPr>
              <a:t>+ </a:t>
            </a:r>
            <a:r>
              <a:rPr lang="tr-TR" sz="2600" i="1" dirty="0">
                <a:solidFill>
                  <a:schemeClr val="tx1"/>
                </a:solidFill>
              </a:rPr>
              <a:t>f</a:t>
            </a:r>
            <a:r>
              <a:rPr lang="tr-TR" sz="2600" baseline="-25000" dirty="0">
                <a:solidFill>
                  <a:schemeClr val="tx1"/>
                </a:solidFill>
              </a:rPr>
              <a:t>54Cr</a:t>
            </a:r>
            <a:r>
              <a:rPr lang="tr-TR" sz="2600" i="1" dirty="0">
                <a:solidFill>
                  <a:schemeClr val="tx1"/>
                </a:solidFill>
              </a:rPr>
              <a:t>A</a:t>
            </a:r>
            <a:r>
              <a:rPr lang="tr-TR" sz="2600" baseline="-25000" dirty="0">
                <a:solidFill>
                  <a:schemeClr val="tx1"/>
                </a:solidFill>
              </a:rPr>
              <a:t>54Cr</a:t>
            </a:r>
            <a:r>
              <a:rPr lang="tr-TR" sz="2600" dirty="0">
                <a:solidFill>
                  <a:schemeClr val="tx1"/>
                </a:solidFill>
              </a:rPr>
              <a:t> </a:t>
            </a:r>
            <a:endParaRPr lang="tr-TR" sz="2600" dirty="0" smtClean="0">
              <a:solidFill>
                <a:schemeClr val="tx1"/>
              </a:solidFill>
            </a:endParaRPr>
          </a:p>
          <a:p>
            <a:endParaRPr lang="tr-TR" sz="2600" dirty="0">
              <a:solidFill>
                <a:schemeClr val="tx1"/>
              </a:solidFill>
            </a:endParaRPr>
          </a:p>
          <a:p>
            <a:r>
              <a:rPr lang="tr-TR" sz="2600" dirty="0">
                <a:solidFill>
                  <a:schemeClr val="tx1"/>
                </a:solidFill>
              </a:rPr>
              <a:t>= (0.0434)(49.9460 </a:t>
            </a:r>
            <a:r>
              <a:rPr lang="tr-TR" sz="2600" dirty="0" err="1">
                <a:solidFill>
                  <a:schemeClr val="tx1"/>
                </a:solidFill>
              </a:rPr>
              <a:t>amu</a:t>
            </a:r>
            <a:r>
              <a:rPr lang="tr-TR" sz="2600" dirty="0">
                <a:solidFill>
                  <a:schemeClr val="tx1"/>
                </a:solidFill>
              </a:rPr>
              <a:t>) + (0.8379)(51.9405 </a:t>
            </a:r>
            <a:r>
              <a:rPr lang="tr-TR" sz="2600" dirty="0" err="1">
                <a:solidFill>
                  <a:schemeClr val="tx1"/>
                </a:solidFill>
              </a:rPr>
              <a:t>amu</a:t>
            </a:r>
            <a:r>
              <a:rPr lang="tr-TR" sz="2600" dirty="0">
                <a:solidFill>
                  <a:schemeClr val="tx1"/>
                </a:solidFill>
              </a:rPr>
              <a:t>) + </a:t>
            </a:r>
            <a:endParaRPr lang="tr-TR" sz="2600" dirty="0" smtClean="0">
              <a:solidFill>
                <a:schemeClr val="tx1"/>
              </a:solidFill>
            </a:endParaRPr>
          </a:p>
          <a:p>
            <a:r>
              <a:rPr lang="tr-TR" sz="2600" dirty="0" smtClean="0">
                <a:solidFill>
                  <a:schemeClr val="tx1"/>
                </a:solidFill>
              </a:rPr>
              <a:t>(</a:t>
            </a:r>
            <a:r>
              <a:rPr lang="tr-TR" sz="2600" dirty="0">
                <a:solidFill>
                  <a:schemeClr val="tx1"/>
                </a:solidFill>
              </a:rPr>
              <a:t>0.0950)(52.9407 </a:t>
            </a:r>
            <a:r>
              <a:rPr lang="tr-TR" sz="2600" dirty="0" err="1">
                <a:solidFill>
                  <a:schemeClr val="tx1"/>
                </a:solidFill>
              </a:rPr>
              <a:t>amu</a:t>
            </a:r>
            <a:r>
              <a:rPr lang="tr-TR" sz="2600" dirty="0">
                <a:solidFill>
                  <a:schemeClr val="tx1"/>
                </a:solidFill>
              </a:rPr>
              <a:t>) + (0.0237)(53.9389 </a:t>
            </a:r>
            <a:r>
              <a:rPr lang="tr-TR" sz="2600" dirty="0" err="1">
                <a:solidFill>
                  <a:schemeClr val="tx1"/>
                </a:solidFill>
              </a:rPr>
              <a:t>amu</a:t>
            </a:r>
            <a:r>
              <a:rPr lang="tr-TR" sz="2600" dirty="0">
                <a:solidFill>
                  <a:schemeClr val="tx1"/>
                </a:solidFill>
              </a:rPr>
              <a:t>) </a:t>
            </a:r>
            <a:endParaRPr lang="tr-TR" sz="2600" dirty="0" smtClean="0">
              <a:solidFill>
                <a:schemeClr val="tx1"/>
              </a:solidFill>
            </a:endParaRPr>
          </a:p>
          <a:p>
            <a:r>
              <a:rPr lang="tr-TR" sz="2600" dirty="0" smtClean="0">
                <a:solidFill>
                  <a:schemeClr val="tx1"/>
                </a:solidFill>
              </a:rPr>
              <a:t>= </a:t>
            </a:r>
            <a:r>
              <a:rPr lang="tr-TR" sz="2600" dirty="0">
                <a:solidFill>
                  <a:schemeClr val="tx1"/>
                </a:solidFill>
              </a:rPr>
              <a:t>51.9963 </a:t>
            </a:r>
            <a:r>
              <a:rPr lang="tr-TR" sz="2600" dirty="0" err="1">
                <a:solidFill>
                  <a:schemeClr val="tx1"/>
                </a:solidFill>
              </a:rPr>
              <a:t>amu</a:t>
            </a:r>
            <a:endParaRPr lang="tr-T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71476" y="212726"/>
            <a:ext cx="8593011" cy="1325563"/>
          </a:xfrm>
        </p:spPr>
        <p:txBody>
          <a:bodyPr>
            <a:normAutofit/>
          </a:bodyPr>
          <a:lstStyle/>
          <a:p>
            <a:pPr algn="just"/>
            <a:r>
              <a:rPr lang="tr-TR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i="1" dirty="0" smtClean="0"/>
              <a:t>Calculate the force of attraction between a K</a:t>
            </a:r>
            <a:r>
              <a:rPr lang="en-US" sz="2400" i="1" baseline="30000" dirty="0" smtClean="0"/>
              <a:t>+ </a:t>
            </a:r>
            <a:r>
              <a:rPr lang="en-US" sz="2400" i="1" dirty="0" smtClean="0"/>
              <a:t>and an O</a:t>
            </a:r>
            <a:r>
              <a:rPr lang="en-US" sz="2400" i="1" baseline="30000" dirty="0" smtClean="0"/>
              <a:t>2- </a:t>
            </a:r>
            <a:r>
              <a:rPr lang="en-US" sz="2400" i="1" dirty="0" smtClean="0"/>
              <a:t>ion the centers of which are separated by a distance of 1.5 nm. </a:t>
            </a:r>
            <a:endParaRPr lang="tr-TR" sz="2400" dirty="0">
              <a:solidFill>
                <a:srgbClr val="FF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1" y="1790700"/>
            <a:ext cx="8666539" cy="38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90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7156" y="107951"/>
            <a:ext cx="9036844" cy="911225"/>
          </a:xfrm>
        </p:spPr>
        <p:txBody>
          <a:bodyPr>
            <a:normAutofit/>
          </a:bodyPr>
          <a:lstStyle/>
          <a:p>
            <a:pPr algn="just"/>
            <a:r>
              <a:rPr lang="tr-TR" sz="2400" dirty="0" smtClean="0">
                <a:solidFill>
                  <a:srgbClr val="FF0000"/>
                </a:solidFill>
              </a:rPr>
              <a:t>Problem: </a:t>
            </a:r>
            <a:r>
              <a:rPr lang="en-US" sz="2400" i="1" dirty="0"/>
              <a:t>Compute the </a:t>
            </a:r>
            <a:r>
              <a:rPr lang="en-US" sz="2400" i="1" dirty="0" err="1"/>
              <a:t>percents</a:t>
            </a:r>
            <a:r>
              <a:rPr lang="en-US" sz="2400" i="1" dirty="0"/>
              <a:t> ionic character of the interatomic bonds for the following compounds: TiO</a:t>
            </a:r>
            <a:r>
              <a:rPr lang="en-US" sz="2400" i="1" baseline="-25000" dirty="0"/>
              <a:t>2</a:t>
            </a:r>
            <a:r>
              <a:rPr lang="en-US" sz="2400" i="1" dirty="0"/>
              <a:t>, </a:t>
            </a:r>
            <a:r>
              <a:rPr lang="en-US" sz="2400" i="1" dirty="0" err="1"/>
              <a:t>ZnTe</a:t>
            </a:r>
            <a:r>
              <a:rPr lang="en-US" sz="2400" i="1" dirty="0"/>
              <a:t>, </a:t>
            </a:r>
            <a:r>
              <a:rPr lang="en-US" sz="2400" i="1" dirty="0" err="1"/>
              <a:t>CsCl</a:t>
            </a:r>
            <a:r>
              <a:rPr lang="en-US" sz="2400" i="1" dirty="0"/>
              <a:t>, </a:t>
            </a:r>
            <a:r>
              <a:rPr lang="en-US" sz="2400" i="1" dirty="0" err="1"/>
              <a:t>InSb</a:t>
            </a:r>
            <a:r>
              <a:rPr lang="en-US" sz="2400" i="1" dirty="0"/>
              <a:t>, and MgCl</a:t>
            </a:r>
            <a:r>
              <a:rPr lang="en-US" sz="2400" i="1" baseline="-25000" dirty="0"/>
              <a:t>2</a:t>
            </a:r>
            <a:r>
              <a:rPr lang="en-US" sz="2400" i="1" dirty="0"/>
              <a:t>. 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2534" r="15898"/>
          <a:stretch/>
        </p:blipFill>
        <p:spPr>
          <a:xfrm>
            <a:off x="107156" y="1019175"/>
            <a:ext cx="5057775" cy="50673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81" y="4702968"/>
            <a:ext cx="3514725" cy="3238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10" y="5353049"/>
            <a:ext cx="3393281" cy="4762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806" y="2964657"/>
            <a:ext cx="3400425" cy="4000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3531" y="3552826"/>
            <a:ext cx="33147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84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-132180"/>
            <a:ext cx="8771021" cy="1325563"/>
          </a:xfrm>
        </p:spPr>
        <p:txBody>
          <a:bodyPr>
            <a:normAutofit/>
          </a:bodyPr>
          <a:lstStyle/>
          <a:p>
            <a:pPr algn="just"/>
            <a:r>
              <a:rPr lang="tr-TR" sz="2000" dirty="0" smtClean="0">
                <a:solidFill>
                  <a:srgbClr val="FF0000"/>
                </a:solidFill>
              </a:rPr>
              <a:t>Problem:</a:t>
            </a:r>
            <a:r>
              <a:rPr lang="tr-TR" sz="2000" dirty="0" smtClean="0"/>
              <a:t> </a:t>
            </a:r>
            <a:r>
              <a:rPr lang="en-US" sz="2000" i="1" dirty="0"/>
              <a:t>For a K</a:t>
            </a:r>
            <a:r>
              <a:rPr lang="en-US" sz="2000" i="1" baseline="30000" dirty="0"/>
              <a:t>+</a:t>
            </a:r>
            <a:r>
              <a:rPr lang="en-US" sz="2000" i="1" dirty="0"/>
              <a:t>–Cl</a:t>
            </a:r>
            <a:r>
              <a:rPr lang="en-US" sz="2000" i="1" baseline="30000" dirty="0"/>
              <a:t>– </a:t>
            </a:r>
            <a:r>
              <a:rPr lang="en-US" sz="2000" i="1" dirty="0"/>
              <a:t>ion pair, attractive and repulsive energies E</a:t>
            </a:r>
            <a:r>
              <a:rPr lang="en-US" sz="2000" i="1" baseline="-25000" dirty="0"/>
              <a:t>A</a:t>
            </a:r>
            <a:r>
              <a:rPr lang="en-US" sz="2000" i="1" dirty="0"/>
              <a:t> and E</a:t>
            </a:r>
            <a:r>
              <a:rPr lang="en-US" sz="2000" i="1" baseline="-25000" dirty="0"/>
              <a:t>R</a:t>
            </a:r>
            <a:r>
              <a:rPr lang="en-US" sz="2000" i="1" dirty="0"/>
              <a:t>, respectively, depend on the distance between the ions r, according to 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31" y="845721"/>
            <a:ext cx="2364581" cy="69532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0" y="1541045"/>
            <a:ext cx="86418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For these expressions, energies are expressed in electron volts per K</a:t>
            </a:r>
            <a:r>
              <a:rPr lang="en-US" sz="200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+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–Cl</a:t>
            </a:r>
            <a:r>
              <a:rPr lang="en-US" sz="200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pair, and r is the distance in nanometers. The net energy E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200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is just the sum of the two expressions above.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(a) Superimpose on a single plot E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, E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, and E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200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versus r up to 1.0 nm.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(b) </a:t>
            </a:r>
            <a:r>
              <a:rPr lang="tr-TR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n-US" sz="2000" i="1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etermine</a:t>
            </a:r>
            <a:r>
              <a:rPr lang="en-US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 the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equilibrium spacing r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200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between the K</a:t>
            </a:r>
            <a:r>
              <a:rPr lang="en-US" sz="200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+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and Cl</a:t>
            </a:r>
            <a:r>
              <a:rPr lang="en-US" sz="200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ions, and </a:t>
            </a:r>
            <a:r>
              <a:rPr lang="en-US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magnitude of the bonding energy E</a:t>
            </a:r>
            <a:r>
              <a:rPr lang="en-US" sz="2000" i="1" baseline="-25000" dirty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  <a:r>
              <a:rPr lang="en-US" sz="200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between the two ions. </a:t>
            </a:r>
            <a:endParaRPr lang="tr-TR" sz="2000" dirty="0">
              <a:latin typeface="Calibri" panose="020F050202020403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71" y="3060956"/>
            <a:ext cx="5431882" cy="3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107504" y="188640"/>
            <a:ext cx="885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u="sng" dirty="0" smtClean="0">
                <a:solidFill>
                  <a:schemeClr val="bg1">
                    <a:lumMod val="75000"/>
                  </a:schemeClr>
                </a:solidFill>
              </a:rPr>
              <a:t>2nd  </a:t>
            </a:r>
            <a:r>
              <a:rPr lang="tr-TR" b="1" u="sng" dirty="0" err="1" smtClean="0">
                <a:solidFill>
                  <a:schemeClr val="bg1">
                    <a:lumMod val="75000"/>
                  </a:schemeClr>
                </a:solidFill>
              </a:rPr>
              <a:t>week</a:t>
            </a:r>
            <a:r>
              <a:rPr lang="tr-TR" b="1" u="sng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Atomic Structure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05768" y="947168"/>
            <a:ext cx="648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Comparison of Bohr and Quantum Mechanics </a:t>
            </a:r>
            <a:r>
              <a:rPr lang="tr-TR" sz="2000" b="1" u="sng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</a:rPr>
              <a:t>QM</a:t>
            </a:r>
            <a:r>
              <a:rPr lang="tr-TR" sz="2000" b="1" u="sng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2000" b="1" u="sng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b="1" u="sng" dirty="0">
                <a:solidFill>
                  <a:schemeClr val="accent5">
                    <a:lumMod val="50000"/>
                  </a:schemeClr>
                </a:solidFill>
              </a:rPr>
              <a:t>models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0"/>
          <a:stretch/>
        </p:blipFill>
        <p:spPr bwMode="auto">
          <a:xfrm>
            <a:off x="179512" y="1268760"/>
            <a:ext cx="4542465" cy="546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4067944" y="587727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) Bohr and (</a:t>
            </a:r>
            <a:r>
              <a:rPr lang="en-US" b="1" i="1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wave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mechanical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atom models 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of hydrogen atom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in</a:t>
            </a:r>
            <a:r>
              <a:rPr lang="tr-T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terms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 electron distribution.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4798825" y="1425550"/>
            <a:ext cx="4237671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/>
              <a:t>Quantum Mechanics: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</a:t>
            </a:r>
            <a:r>
              <a:rPr lang="tr-TR" baseline="30000" dirty="0" smtClean="0"/>
              <a:t>-</a:t>
            </a:r>
            <a:r>
              <a:rPr lang="tr-TR" dirty="0" smtClean="0"/>
              <a:t>s  </a:t>
            </a:r>
            <a:r>
              <a:rPr lang="en-US" dirty="0"/>
              <a:t>exhibit both wavelike and particle-like characteristics</a:t>
            </a:r>
            <a:r>
              <a:rPr lang="en-US" dirty="0" smtClean="0"/>
              <a:t>.</a:t>
            </a:r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With this model, an </a:t>
            </a:r>
            <a:r>
              <a:rPr lang="en-US" dirty="0" smtClean="0"/>
              <a:t>electron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no longer treated as a particle moving in a discrete </a:t>
            </a:r>
            <a:r>
              <a:rPr lang="en-US" dirty="0" smtClean="0"/>
              <a:t>orbital</a:t>
            </a:r>
            <a:r>
              <a:rPr lang="tr-TR" dirty="0" smtClean="0"/>
              <a:t> (</a:t>
            </a:r>
            <a:r>
              <a:rPr lang="tr-TR" dirty="0" err="1" smtClean="0"/>
              <a:t>Bohr</a:t>
            </a:r>
            <a:r>
              <a:rPr lang="tr-TR" dirty="0" smtClean="0"/>
              <a:t>)</a:t>
            </a:r>
            <a:r>
              <a:rPr lang="en-US" dirty="0" smtClean="0"/>
              <a:t>; </a:t>
            </a:r>
            <a:r>
              <a:rPr lang="en-US" dirty="0"/>
              <a:t>rather, position is </a:t>
            </a:r>
            <a:r>
              <a:rPr lang="en-US" dirty="0" smtClean="0"/>
              <a:t>considered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be the probability of an electron’s being at various locations around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nucleus</a:t>
            </a:r>
            <a:r>
              <a:rPr lang="en-US" dirty="0"/>
              <a:t>. </a:t>
            </a:r>
            <a:endParaRPr lang="tr-T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other words, position is described by a probability distribution or </a:t>
            </a:r>
            <a:r>
              <a:rPr lang="en-US" dirty="0" smtClean="0"/>
              <a:t>electron</a:t>
            </a:r>
            <a:r>
              <a:rPr lang="tr-TR" dirty="0" smtClean="0"/>
              <a:t> </a:t>
            </a:r>
            <a:r>
              <a:rPr lang="en-US" dirty="0" smtClean="0"/>
              <a:t>cloud</a:t>
            </a:r>
            <a:r>
              <a:rPr lang="en-US" dirty="0"/>
              <a:t>. 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0" y="260648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1052736"/>
            <a:ext cx="2226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tx2">
                    <a:lumMod val="50000"/>
                  </a:schemeClr>
                </a:solidFill>
              </a:rPr>
              <a:t>Quantum Numbers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81152" y="1486525"/>
            <a:ext cx="8611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Quantum numbers designate specific levels, subshells, orbitals, and spins of electrons. This means that they are describing in detail the characteristics of the electrons in the atoms. 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236227" y="2204864"/>
            <a:ext cx="86562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AutoNum type="arabicPeriod"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principal quantum number (n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smtClean="0"/>
              <a:t>referring </a:t>
            </a:r>
            <a:r>
              <a:rPr lang="en-US" dirty="0"/>
              <a:t>to the size of the orbital and the energy level an electron is placed </a:t>
            </a:r>
            <a:r>
              <a:rPr lang="en-US" dirty="0" smtClean="0"/>
              <a:t>in</a:t>
            </a:r>
            <a:r>
              <a:rPr lang="tr-TR" dirty="0" smtClean="0"/>
              <a:t> (</a:t>
            </a:r>
            <a:r>
              <a:rPr lang="tr-TR" dirty="0" err="1" smtClean="0"/>
              <a:t>shells</a:t>
            </a:r>
            <a:r>
              <a:rPr lang="tr-TR" dirty="0" smtClean="0"/>
              <a:t>)</a:t>
            </a:r>
            <a:r>
              <a:rPr lang="en-US" dirty="0" smtClean="0"/>
              <a:t>. </a:t>
            </a:r>
            <a:r>
              <a:rPr lang="tr-TR" dirty="0" smtClean="0"/>
              <a:t>S</a:t>
            </a:r>
            <a:r>
              <a:rPr lang="en-US" dirty="0" err="1" smtClean="0"/>
              <a:t>ometimes</a:t>
            </a:r>
            <a:r>
              <a:rPr lang="en-US" dirty="0" smtClean="0"/>
              <a:t> </a:t>
            </a:r>
            <a:r>
              <a:rPr lang="en-US" dirty="0"/>
              <a:t>these shells are designated by the letters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O</a:t>
            </a:r>
            <a:r>
              <a:rPr lang="en-US" dirty="0"/>
              <a:t>, and </a:t>
            </a:r>
            <a:r>
              <a:rPr lang="en-US" dirty="0" smtClean="0"/>
              <a:t>so</a:t>
            </a:r>
            <a:r>
              <a:rPr lang="tr-TR" dirty="0" smtClean="0"/>
              <a:t> </a:t>
            </a:r>
            <a:r>
              <a:rPr lang="en-US" dirty="0" smtClean="0"/>
              <a:t>on</a:t>
            </a:r>
            <a:r>
              <a:rPr lang="en-US" dirty="0"/>
              <a:t>, which correspond, respectively, to </a:t>
            </a:r>
            <a:r>
              <a:rPr lang="en-US" i="1" dirty="0"/>
              <a:t>n </a:t>
            </a:r>
            <a:r>
              <a:rPr lang="en-US" dirty="0"/>
              <a:t> 1, 2, 3, 4, 5, . . . </a:t>
            </a:r>
            <a:r>
              <a:rPr lang="en-US" dirty="0" smtClean="0"/>
              <a:t>,</a:t>
            </a:r>
            <a:endParaRPr lang="tr-TR" dirty="0" smtClean="0"/>
          </a:p>
          <a:p>
            <a:endParaRPr lang="tr-TR" dirty="0" smtClean="0"/>
          </a:p>
          <a:p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orbital angular momentum quantum number (l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tr-TR" dirty="0" smtClean="0"/>
              <a:t>: </a:t>
            </a:r>
            <a:r>
              <a:rPr lang="en-US" dirty="0"/>
              <a:t>signifies the subshell, which is denoted by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lowercase </a:t>
            </a:r>
            <a:r>
              <a:rPr lang="en-US" dirty="0"/>
              <a:t>letter—an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or </a:t>
            </a:r>
            <a:r>
              <a:rPr lang="en-US" i="1" dirty="0" smtClean="0"/>
              <a:t>f</a:t>
            </a:r>
            <a:r>
              <a:rPr lang="tr-TR" dirty="0" smtClean="0"/>
              <a:t>. </a:t>
            </a:r>
            <a:r>
              <a:rPr lang="en-US" dirty="0" smtClean="0"/>
              <a:t>describes </a:t>
            </a:r>
            <a:r>
              <a:rPr lang="en-US" dirty="0"/>
              <a:t>the shape of the </a:t>
            </a:r>
            <a:r>
              <a:rPr lang="en-US" dirty="0" smtClean="0"/>
              <a:t>orbital</a:t>
            </a:r>
            <a:r>
              <a:rPr lang="tr-TR" dirty="0" smtClean="0"/>
              <a:t>.</a:t>
            </a:r>
            <a:r>
              <a:rPr lang="en-US" dirty="0"/>
              <a:t> You can also use l to find the number of angular </a:t>
            </a:r>
            <a:r>
              <a:rPr lang="en-US" dirty="0" smtClean="0"/>
              <a:t>nodes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pPr algn="just"/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magnetic quantum number (ml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smtClean="0"/>
              <a:t>The number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energy states for each </a:t>
            </a:r>
            <a:r>
              <a:rPr lang="en-US" dirty="0" smtClean="0"/>
              <a:t>subshell</a:t>
            </a:r>
            <a:r>
              <a:rPr lang="tr-TR" dirty="0" smtClean="0"/>
              <a:t>.</a:t>
            </a:r>
            <a:r>
              <a:rPr lang="en-US" dirty="0"/>
              <a:t> For an </a:t>
            </a:r>
            <a:r>
              <a:rPr lang="en-US" i="1" dirty="0"/>
              <a:t>s </a:t>
            </a:r>
            <a:r>
              <a:rPr lang="en-US" dirty="0"/>
              <a:t>subshell, there is a single energy state, whereas for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and </a:t>
            </a:r>
            <a:r>
              <a:rPr lang="en-US" i="1" dirty="0"/>
              <a:t>f </a:t>
            </a:r>
            <a:r>
              <a:rPr lang="en-US" dirty="0" smtClean="0"/>
              <a:t>subshells,</a:t>
            </a:r>
            <a:r>
              <a:rPr lang="tr-TR" dirty="0" smtClean="0"/>
              <a:t> </a:t>
            </a:r>
            <a:r>
              <a:rPr lang="en-US" dirty="0" smtClean="0"/>
              <a:t>three</a:t>
            </a:r>
            <a:r>
              <a:rPr lang="en-US" dirty="0"/>
              <a:t>, five, and seven states exist, </a:t>
            </a:r>
            <a:r>
              <a:rPr lang="en-US" dirty="0" smtClean="0"/>
              <a:t>respectively</a:t>
            </a:r>
            <a:r>
              <a:rPr lang="tr-TR" dirty="0" smtClean="0"/>
              <a:t>.</a:t>
            </a:r>
            <a:endParaRPr lang="tr-T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tr-T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tr-TR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electron spin quantum number 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tr-TR" b="1" dirty="0" smtClean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smtClean="0"/>
              <a:t>referring </a:t>
            </a:r>
            <a:r>
              <a:rPr lang="en-US" dirty="0"/>
              <a:t>to the spin on the electron, which can either be up or down</a:t>
            </a:r>
            <a:r>
              <a:rPr lang="en-US" dirty="0" smtClean="0"/>
              <a:t>.</a:t>
            </a:r>
            <a:endParaRPr lang="tr-TR" dirty="0" smtClean="0"/>
          </a:p>
          <a:p>
            <a:pPr algn="ctr"/>
            <a:r>
              <a:rPr lang="en-US" dirty="0" err="1"/>
              <a:t>m</a:t>
            </a:r>
            <a:r>
              <a:rPr lang="en-US" baseline="-25000" dirty="0" err="1"/>
              <a:t>s</a:t>
            </a:r>
            <a:r>
              <a:rPr lang="en-US" dirty="0"/>
              <a:t>= +1/2 or -</a:t>
            </a:r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13" name="Dikdörtgen 12"/>
          <p:cNvSpPr/>
          <p:nvPr/>
        </p:nvSpPr>
        <p:spPr>
          <a:xfrm>
            <a:off x="3707904" y="4149080"/>
            <a:ext cx="2100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l=0, 1, 2, 3, 4…, (n-1)</a:t>
            </a:r>
            <a:endParaRPr lang="en-US" dirty="0"/>
          </a:p>
        </p:txBody>
      </p:sp>
      <p:sp>
        <p:nvSpPr>
          <p:cNvPr id="14" name="Dikdörtgen 13"/>
          <p:cNvSpPr/>
          <p:nvPr/>
        </p:nvSpPr>
        <p:spPr>
          <a:xfrm>
            <a:off x="779828" y="5366172"/>
            <a:ext cx="7920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l</a:t>
            </a:r>
            <a:r>
              <a:rPr lang="en-US" dirty="0"/>
              <a:t>= -l, (-l +1),( -l +2),…, -2, -1, 0, 1, 2, … (l – 1), (l – 2), +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764704"/>
            <a:ext cx="84296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0" y="5724525"/>
            <a:ext cx="647700" cy="100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58" y="5603473"/>
            <a:ext cx="2270522" cy="11307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724525"/>
            <a:ext cx="2106478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879" y="5465004"/>
            <a:ext cx="2708601" cy="1392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181766" y="5301208"/>
            <a:ext cx="1634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Atomic orbitals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0" y="116632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22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2106" y="980728"/>
            <a:ext cx="8642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Schematic</a:t>
            </a:r>
            <a:r>
              <a:rPr lang="tr-TR" dirty="0" smtClean="0"/>
              <a:t> </a:t>
            </a:r>
            <a:r>
              <a:rPr lang="en-US" dirty="0" smtClean="0"/>
              <a:t>representation </a:t>
            </a:r>
            <a:r>
              <a:rPr lang="en-US" dirty="0"/>
              <a:t>of the </a:t>
            </a:r>
            <a:r>
              <a:rPr lang="en-US" dirty="0" smtClean="0"/>
              <a:t>relative</a:t>
            </a:r>
            <a:r>
              <a:rPr lang="tr-TR" dirty="0" smtClean="0"/>
              <a:t> </a:t>
            </a:r>
            <a:r>
              <a:rPr lang="en-US" dirty="0" smtClean="0"/>
              <a:t>energies </a:t>
            </a:r>
            <a:r>
              <a:rPr lang="en-US" dirty="0"/>
              <a:t>of the electrons for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various shells and subshells.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1075"/>
            <a:ext cx="51149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5582469" y="1668093"/>
            <a:ext cx="32419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smaller the principal </a:t>
            </a:r>
            <a:r>
              <a:rPr lang="en-US" dirty="0" smtClean="0"/>
              <a:t>quantum </a:t>
            </a:r>
            <a:r>
              <a:rPr lang="en-US" dirty="0"/>
              <a:t>number, the </a:t>
            </a:r>
            <a:r>
              <a:rPr lang="en-US" dirty="0" smtClean="0"/>
              <a:t>lower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energy </a:t>
            </a:r>
            <a:r>
              <a:rPr lang="en-US" dirty="0" smtClean="0"/>
              <a:t>level</a:t>
            </a:r>
            <a:endParaRPr lang="tr-TR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within </a:t>
            </a:r>
            <a:r>
              <a:rPr lang="en-US" dirty="0"/>
              <a:t>each shell, the energy of a </a:t>
            </a:r>
            <a:r>
              <a:rPr lang="en-US" dirty="0" smtClean="0"/>
              <a:t>subshell</a:t>
            </a:r>
            <a:r>
              <a:rPr lang="tr-TR" dirty="0" smtClean="0"/>
              <a:t> </a:t>
            </a:r>
            <a:r>
              <a:rPr lang="en-US" dirty="0" smtClean="0"/>
              <a:t>level </a:t>
            </a:r>
            <a:r>
              <a:rPr lang="en-US" dirty="0"/>
              <a:t>increases with the value of the </a:t>
            </a:r>
            <a:r>
              <a:rPr lang="en-US" i="1" dirty="0"/>
              <a:t>l </a:t>
            </a:r>
            <a:r>
              <a:rPr lang="en-US" dirty="0"/>
              <a:t>quantum </a:t>
            </a:r>
            <a:r>
              <a:rPr lang="en-US" dirty="0" smtClean="0"/>
              <a:t>number</a:t>
            </a:r>
            <a:endParaRPr lang="tr-TR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there may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overlap in energy of a state in one shell with states in an adjacent shell</a:t>
            </a:r>
          </a:p>
        </p:txBody>
      </p:sp>
      <p:sp>
        <p:nvSpPr>
          <p:cNvPr id="8" name="Dikdörtgen 7"/>
          <p:cNvSpPr/>
          <p:nvPr/>
        </p:nvSpPr>
        <p:spPr>
          <a:xfrm>
            <a:off x="0" y="188640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5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1196" y="1196752"/>
            <a:ext cx="3718756" cy="459797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</a:rPr>
              <a:t>Pauli Exclusion </a:t>
            </a: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</a:rPr>
              <a:t>Principle</a:t>
            </a:r>
            <a:r>
              <a:rPr lang="tr-TR" sz="2400" b="1" u="sng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n-US" sz="2200" dirty="0" smtClean="0"/>
              <a:t>In </a:t>
            </a:r>
            <a:r>
              <a:rPr lang="en-US" sz="2200" dirty="0"/>
              <a:t>1926, Wolfgang Pauli discovered that a set of quantum numbers is specific to a certain electron. </a:t>
            </a:r>
            <a:endParaRPr lang="tr-TR" sz="2200" dirty="0" smtClean="0"/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Two </a:t>
            </a:r>
            <a:r>
              <a:rPr lang="en-US" sz="2400" b="1" i="1" dirty="0">
                <a:solidFill>
                  <a:srgbClr val="FF0000"/>
                </a:solidFill>
              </a:rPr>
              <a:t>electrons in an atom can never have </a:t>
            </a:r>
            <a:r>
              <a:rPr lang="en-US" sz="2400" b="1" i="1" dirty="0" smtClean="0">
                <a:solidFill>
                  <a:srgbClr val="FF0000"/>
                </a:solidFill>
              </a:rPr>
              <a:t>exactly </a:t>
            </a:r>
            <a:r>
              <a:rPr lang="en-US" sz="2400" b="1" i="1" dirty="0">
                <a:solidFill>
                  <a:srgbClr val="FF0000"/>
                </a:solidFill>
              </a:rPr>
              <a:t>the same set of all </a:t>
            </a:r>
            <a:r>
              <a:rPr lang="en-US" sz="2400" b="1" i="1" dirty="0" smtClean="0">
                <a:solidFill>
                  <a:srgbClr val="FF0000"/>
                </a:solidFill>
              </a:rPr>
              <a:t>4 quantum</a:t>
            </a:r>
            <a:r>
              <a:rPr lang="tr-TR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numbers </a:t>
            </a:r>
            <a:r>
              <a:rPr lang="tr-TR" sz="2400" b="1" i="1" dirty="0" smtClean="0">
                <a:solidFill>
                  <a:srgbClr val="FF0000"/>
                </a:solidFill>
              </a:rPr>
              <a:t>(</a:t>
            </a:r>
            <a:r>
              <a:rPr lang="pt-BR" sz="2400" dirty="0" smtClean="0"/>
              <a:t>n, </a:t>
            </a:r>
            <a:r>
              <a:rPr lang="tr-TR" sz="2400" dirty="0" smtClean="0"/>
              <a:t>l</a:t>
            </a:r>
            <a:r>
              <a:rPr lang="pt-BR" sz="2400" dirty="0" smtClean="0"/>
              <a:t>, m</a:t>
            </a:r>
            <a:r>
              <a:rPr lang="tr-TR" sz="2400" baseline="-25000" dirty="0" smtClean="0"/>
              <a:t>l</a:t>
            </a:r>
            <a:r>
              <a:rPr lang="pt-BR" sz="2400" dirty="0" smtClean="0"/>
              <a:t>, m</a:t>
            </a:r>
            <a:r>
              <a:rPr lang="pt-BR" sz="2400" baseline="-25000" dirty="0" smtClean="0"/>
              <a:t>S</a:t>
            </a:r>
            <a:r>
              <a:rPr lang="tr-TR" sz="2400" b="1" i="1" dirty="0" smtClean="0">
                <a:solidFill>
                  <a:srgbClr val="FF0000"/>
                </a:solidFill>
              </a:rPr>
              <a:t>)</a:t>
            </a:r>
            <a:endParaRPr lang="en-US" sz="2400" b="1" i="1" dirty="0">
              <a:solidFill>
                <a:srgbClr val="FF0000"/>
              </a:solidFill>
            </a:endParaRPr>
          </a:p>
          <a:p>
            <a:pPr algn="just"/>
            <a:r>
              <a:rPr lang="tr-TR" sz="2200" dirty="0" smtClean="0"/>
              <a:t>«</a:t>
            </a:r>
            <a:r>
              <a:rPr lang="en-US" sz="2200" dirty="0" smtClean="0"/>
              <a:t>Although </a:t>
            </a:r>
            <a:r>
              <a:rPr lang="en-US" sz="2200" dirty="0"/>
              <a:t>the first three quantum numbers identify a specific orbital and may have the same values, the </a:t>
            </a:r>
            <a:r>
              <a:rPr lang="en-US" sz="2200" dirty="0" smtClean="0"/>
              <a:t>fourth</a:t>
            </a:r>
            <a:r>
              <a:rPr lang="tr-TR" sz="2200" dirty="0" smtClean="0"/>
              <a:t> (</a:t>
            </a:r>
            <a:r>
              <a:rPr lang="tr-TR" sz="2200" dirty="0" err="1" smtClean="0"/>
              <a:t>ms</a:t>
            </a:r>
            <a:r>
              <a:rPr lang="tr-TR" sz="2200" dirty="0" smtClean="0"/>
              <a:t>)</a:t>
            </a:r>
            <a:r>
              <a:rPr lang="en-US" sz="2200" dirty="0" smtClean="0"/>
              <a:t> </a:t>
            </a:r>
            <a:r>
              <a:rPr lang="en-US" sz="2200" dirty="0"/>
              <a:t>is significant and must have opposite </a:t>
            </a:r>
            <a:r>
              <a:rPr lang="en-US" sz="2200" dirty="0" smtClean="0"/>
              <a:t>spins</a:t>
            </a:r>
            <a:r>
              <a:rPr lang="tr-TR" sz="2200" dirty="0" smtClean="0"/>
              <a:t>»</a:t>
            </a:r>
            <a:endParaRPr lang="en-US" sz="2200" dirty="0"/>
          </a:p>
          <a:p>
            <a:pPr algn="just"/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779101" y="5877272"/>
            <a:ext cx="1795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 err="1" smtClean="0"/>
              <a:t>ms</a:t>
            </a:r>
            <a:r>
              <a:rPr lang="en-US" b="1" dirty="0" smtClean="0"/>
              <a:t>= </a:t>
            </a:r>
            <a:r>
              <a:rPr lang="en-US" b="1" dirty="0"/>
              <a:t>+1/2 or -1/2</a:t>
            </a:r>
          </a:p>
        </p:txBody>
      </p:sp>
      <p:pic>
        <p:nvPicPr>
          <p:cNvPr id="10242" name="Picture 2" descr="http://www4.uwsp.edu/physastr/kmenning/images/sb5.42.f1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62470"/>
            <a:ext cx="421005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0" y="231031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creen shot 2010-12-04 at 8.33.00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4028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0" y="188640"/>
            <a:ext cx="91440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400" b="1" u="sng" dirty="0" err="1" smtClean="0">
                <a:solidFill>
                  <a:srgbClr val="FF0000"/>
                </a:solidFill>
              </a:rPr>
              <a:t>Electrons</a:t>
            </a:r>
            <a:r>
              <a:rPr lang="tr-TR" sz="2400" b="1" u="sng" dirty="0" smtClean="0">
                <a:solidFill>
                  <a:srgbClr val="FF0000"/>
                </a:solidFill>
              </a:rPr>
              <a:t> in </a:t>
            </a:r>
            <a:r>
              <a:rPr lang="tr-TR" sz="2400" b="1" u="sng" dirty="0" err="1" smtClean="0">
                <a:solidFill>
                  <a:srgbClr val="FF0000"/>
                </a:solidFill>
              </a:rPr>
              <a:t>Atoms</a:t>
            </a:r>
            <a:endParaRPr lang="en-US" sz="2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2495</Words>
  <Application>Microsoft Office PowerPoint</Application>
  <PresentationFormat>On-screen Show (4:3)</PresentationFormat>
  <Paragraphs>284</Paragraphs>
  <Slides>39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Ofis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Bonding forces and energies</vt:lpstr>
      <vt:lpstr>Bonding forces and energies</vt:lpstr>
      <vt:lpstr>Bonding forces and energies</vt:lpstr>
      <vt:lpstr>Bonding forces and energies</vt:lpstr>
      <vt:lpstr>Atomic Bonding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Problem: Calculate the force of attraction between a K+ and an O2- ion the centers of which are separated by a distance of 1.5 nm. </vt:lpstr>
      <vt:lpstr>Problem: Compute the percents ionic character of the interatomic bonds for the following compounds: TiO2, ZnTe, CsCl, InSb, and MgCl2. </vt:lpstr>
      <vt:lpstr>Problem: For a K+–Cl– ion pair, attractive and repulsive energies EA and ER, respectively, depend on the distance between the ions r, according 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Guldem Kartal</dc:creator>
  <cp:lastModifiedBy>CVD</cp:lastModifiedBy>
  <cp:revision>192</cp:revision>
  <dcterms:created xsi:type="dcterms:W3CDTF">2013-07-11T15:13:09Z</dcterms:created>
  <dcterms:modified xsi:type="dcterms:W3CDTF">2018-10-01T09:39:04Z</dcterms:modified>
</cp:coreProperties>
</file>