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6" r:id="rId2"/>
    <p:sldId id="307" r:id="rId3"/>
    <p:sldId id="308" r:id="rId4"/>
    <p:sldId id="311" r:id="rId5"/>
    <p:sldId id="312" r:id="rId6"/>
    <p:sldId id="313" r:id="rId7"/>
    <p:sldId id="263" r:id="rId8"/>
    <p:sldId id="258" r:id="rId9"/>
    <p:sldId id="259" r:id="rId10"/>
    <p:sldId id="261" r:id="rId11"/>
    <p:sldId id="260" r:id="rId12"/>
    <p:sldId id="267" r:id="rId13"/>
    <p:sldId id="262" r:id="rId14"/>
    <p:sldId id="265" r:id="rId15"/>
    <p:sldId id="266" r:id="rId16"/>
    <p:sldId id="268" r:id="rId17"/>
    <p:sldId id="269" r:id="rId18"/>
    <p:sldId id="270" r:id="rId19"/>
    <p:sldId id="273" r:id="rId20"/>
    <p:sldId id="275" r:id="rId21"/>
    <p:sldId id="274" r:id="rId22"/>
    <p:sldId id="272" r:id="rId23"/>
    <p:sldId id="271" r:id="rId24"/>
    <p:sldId id="276" r:id="rId25"/>
    <p:sldId id="277" r:id="rId26"/>
    <p:sldId id="279" r:id="rId27"/>
    <p:sldId id="280" r:id="rId28"/>
    <p:sldId id="287" r:id="rId29"/>
    <p:sldId id="278" r:id="rId30"/>
    <p:sldId id="281" r:id="rId31"/>
    <p:sldId id="282" r:id="rId32"/>
    <p:sldId id="286" r:id="rId33"/>
    <p:sldId id="290" r:id="rId34"/>
    <p:sldId id="288" r:id="rId35"/>
    <p:sldId id="289" r:id="rId36"/>
    <p:sldId id="291" r:id="rId37"/>
    <p:sldId id="292" r:id="rId38"/>
    <p:sldId id="301" r:id="rId39"/>
    <p:sldId id="293" r:id="rId40"/>
    <p:sldId id="314" r:id="rId41"/>
    <p:sldId id="31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16" autoAdjust="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1E407-13A4-43BD-9339-A460F6B121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AFDB-7041-4F80-B219-884D8BE89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435F-8401-4BBC-89A9-C51BA4E07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3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coordination number and the atomic packing factor for the HCP crystal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 same as for FCC: 12 and 0.74, respectively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84A3E-AE22-4BEE-BA35-37B83E20657D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dirty="0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071D2-131E-416C-A51A-5964F9EE098A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19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2379598-4B05-4F19-8EFA-087AB59A8E26}" type="slidenum">
              <a:rPr lang="en-US" sz="1200" smtClean="0">
                <a:latin typeface="Times New Roman" pitchFamily="18" charset="0"/>
              </a:rPr>
              <a:pPr/>
              <a:t>6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FAD8A-CFFC-4A04-9E0E-F4275CBE6F47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C831E-4858-4700-8E37-A4D0A92DB16D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66EFA-B93F-47FF-9B4E-992D6AC0A651}" type="slidenum">
              <a:rPr lang="en-US" smtClean="0">
                <a:latin typeface="Times New Roman" pitchFamily="18" charset="0"/>
              </a:rPr>
              <a:pPr/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D846C-B392-4F35-95FB-8D9FE9A83D3E}" type="slidenum">
              <a:rPr lang="en-US" smtClean="0">
                <a:latin typeface="Times New Roman" pitchFamily="18" charset="0"/>
              </a:rPr>
              <a:pPr/>
              <a:t>35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C2324FF-646A-40A2-A339-255F719BF2F4}" type="slidenum">
              <a:rPr lang="en-US" sz="1200" smtClean="0">
                <a:latin typeface="Times New Roman" pitchFamily="18" charset="0"/>
              </a:rPr>
              <a:pPr/>
              <a:t>38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0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7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AFDB-7041-4F80-B219-884D8BE890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2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5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7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CFDB-CC6E-4ED0-A7E8-F0E69760C64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5A76-41B8-4931-8EF8-B51EE0E3FC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5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rystal_structure" TargetMode="Externa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ideo" Target="file:///K:\Materials%20Science%20201E\week3\week3%20converted\CN%20simple%20cubic.wmv" TargetMode="Externa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hyperlink" Target="http://en.wikipedia.org/wiki/At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136904" cy="591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0376" y="44624"/>
            <a:ext cx="5277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b="1" dirty="0">
                <a:solidFill>
                  <a:srgbClr val="FF0000"/>
                </a:solidFill>
              </a:rPr>
              <a:t>Structure of Crystalline Solids </a:t>
            </a:r>
          </a:p>
        </p:txBody>
      </p:sp>
    </p:spTree>
    <p:extLst>
      <p:ext uri="{BB962C8B-B14F-4D97-AF65-F5344CB8AC3E}">
        <p14:creationId xmlns:p14="http://schemas.microsoft.com/office/powerpoint/2010/main" val="24912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1012666"/>
            <a:ext cx="5237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The Face-Centered Cubic Crystal </a:t>
            </a:r>
            <a:r>
              <a:rPr lang="tr-TR" sz="2000" b="1" u="sng" dirty="0" smtClean="0">
                <a:solidFill>
                  <a:srgbClr val="FF0000"/>
                </a:solidFill>
              </a:rPr>
              <a:t>(FCC) </a:t>
            </a:r>
            <a:r>
              <a:rPr lang="en-US" sz="2000" b="1" u="sng" dirty="0" smtClean="0">
                <a:solidFill>
                  <a:srgbClr val="FF0000"/>
                </a:solidFill>
              </a:rPr>
              <a:t>Structure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67544" y="1436926"/>
            <a:ext cx="296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Coordination number for FCC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269437" cy="423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1012666"/>
            <a:ext cx="5237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The Face-Centered Cubic Crystal </a:t>
            </a:r>
            <a:r>
              <a:rPr lang="tr-TR" sz="2000" b="1" u="sng" dirty="0" smtClean="0">
                <a:solidFill>
                  <a:srgbClr val="FF0000"/>
                </a:solidFill>
              </a:rPr>
              <a:t>(FCC) </a:t>
            </a:r>
            <a:r>
              <a:rPr lang="en-US" sz="2000" b="1" u="sng" dirty="0" smtClean="0">
                <a:solidFill>
                  <a:srgbClr val="FF0000"/>
                </a:solidFill>
              </a:rPr>
              <a:t>Structure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67544" y="1441470"/>
            <a:ext cx="3554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Atomic packing factor (APF) for FCC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253401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6"/>
            <a:ext cx="26670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97805"/>
            <a:ext cx="3000893" cy="10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4436194" cy="5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/>
              <p:cNvSpPr/>
              <p:nvPr/>
            </p:nvSpPr>
            <p:spPr>
              <a:xfrm>
                <a:off x="6299481" y="3613666"/>
                <a:ext cx="2432333" cy="430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tr-TR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tr-TR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=4R </a:t>
                </a:r>
                <a:r>
                  <a:rPr lang="tr-TR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=&gt;  </a:t>
                </a:r>
                <a:r>
                  <a:rPr lang="tr-TR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a 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tr-TR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tr-TR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R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Dikdörtge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81" y="3613666"/>
                <a:ext cx="2432333" cy="430118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2506" r="-1754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kdörtgen 8"/>
          <p:cNvSpPr/>
          <p:nvPr/>
        </p:nvSpPr>
        <p:spPr>
          <a:xfrm>
            <a:off x="6012160" y="6237312"/>
            <a:ext cx="2740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</a:rPr>
              <a:t>Independent of R and a!</a:t>
            </a:r>
            <a:endParaRPr lang="en-US" sz="2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3" name="Group 184"/>
          <p:cNvGrpSpPr>
            <a:grpSpLocks/>
          </p:cNvGrpSpPr>
          <p:nvPr/>
        </p:nvGrpSpPr>
        <p:grpSpPr bwMode="auto">
          <a:xfrm>
            <a:off x="827584" y="5085183"/>
            <a:ext cx="5256584" cy="1769933"/>
            <a:chOff x="1504" y="2808"/>
            <a:chExt cx="3492" cy="1228"/>
          </a:xfrm>
        </p:grpSpPr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2760" y="2896"/>
              <a:ext cx="1184" cy="56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568" y="2896"/>
              <a:ext cx="176" cy="56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1912" y="3368"/>
              <a:ext cx="43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APF = </a:t>
              </a:r>
              <a:endParaRPr lang="en-US" sz="2000" b="1"/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2848" y="2920"/>
              <a:ext cx="8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4</a:t>
              </a:r>
              <a:endParaRPr lang="en-US" sz="2000" b="1"/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2856" y="3224"/>
              <a:ext cx="8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3</a:t>
              </a:r>
              <a:endParaRPr lang="en-US" sz="2000" b="1"/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>
              <a:off x="2840" y="319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3040" y="3048"/>
              <a:ext cx="1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Symbol" charset="2"/>
                </a:rPr>
                <a:t>p </a:t>
              </a:r>
              <a:endParaRPr lang="en-US" sz="2000" b="1"/>
            </a:p>
          </p:txBody>
        </p:sp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3192" y="3056"/>
              <a:ext cx="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( </a:t>
              </a:r>
              <a:endParaRPr lang="en-US" sz="2000" b="1"/>
            </a:p>
          </p:txBody>
        </p:sp>
        <p:sp>
          <p:nvSpPr>
            <p:cNvPr id="22" name="Rectangle 53"/>
            <p:cNvSpPr>
              <a:spLocks noChangeArrowheads="1"/>
            </p:cNvSpPr>
            <p:nvPr/>
          </p:nvSpPr>
          <p:spPr bwMode="auto">
            <a:xfrm>
              <a:off x="3312" y="3056"/>
              <a:ext cx="8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/>
                <a:t>2</a:t>
              </a:r>
            </a:p>
          </p:txBody>
        </p:sp>
        <p:sp>
          <p:nvSpPr>
            <p:cNvPr id="23" name="Rectangle 54"/>
            <p:cNvSpPr>
              <a:spLocks noChangeArrowheads="1"/>
            </p:cNvSpPr>
            <p:nvPr/>
          </p:nvSpPr>
          <p:spPr bwMode="auto">
            <a:xfrm>
              <a:off x="3424" y="3056"/>
              <a:ext cx="249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i="1"/>
                <a:t>a</a:t>
              </a:r>
              <a:r>
                <a:rPr lang="en-US" sz="2000" b="1"/>
                <a:t>/4</a:t>
              </a:r>
            </a:p>
          </p:txBody>
        </p:sp>
        <p:sp>
          <p:nvSpPr>
            <p:cNvPr id="24" name="Rectangle 55"/>
            <p:cNvSpPr>
              <a:spLocks noChangeArrowheads="1"/>
            </p:cNvSpPr>
            <p:nvPr/>
          </p:nvSpPr>
          <p:spPr bwMode="auto">
            <a:xfrm>
              <a:off x="3704" y="3056"/>
              <a:ext cx="5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)</a:t>
              </a:r>
              <a:endParaRPr lang="en-US" sz="2000" b="1"/>
            </a:p>
          </p:txBody>
        </p:sp>
        <p:sp>
          <p:nvSpPr>
            <p:cNvPr id="25" name="Rectangle 56"/>
            <p:cNvSpPr>
              <a:spLocks noChangeArrowheads="1"/>
            </p:cNvSpPr>
            <p:nvPr/>
          </p:nvSpPr>
          <p:spPr bwMode="auto">
            <a:xfrm>
              <a:off x="3776" y="3000"/>
              <a:ext cx="8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3</a:t>
              </a:r>
              <a:endParaRPr lang="en-US" sz="2000" b="1"/>
            </a:p>
          </p:txBody>
        </p:sp>
        <p:sp>
          <p:nvSpPr>
            <p:cNvPr id="26" name="Rectangle 57"/>
            <p:cNvSpPr>
              <a:spLocks noChangeArrowheads="1"/>
            </p:cNvSpPr>
            <p:nvPr/>
          </p:nvSpPr>
          <p:spPr bwMode="auto">
            <a:xfrm>
              <a:off x="2624" y="3080"/>
              <a:ext cx="8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4</a:t>
              </a:r>
              <a:endParaRPr lang="en-US" sz="2000" b="1"/>
            </a:p>
          </p:txBody>
        </p:sp>
        <p:grpSp>
          <p:nvGrpSpPr>
            <p:cNvPr id="27" name="Group 98"/>
            <p:cNvGrpSpPr>
              <a:grpSpLocks/>
            </p:cNvGrpSpPr>
            <p:nvPr/>
          </p:nvGrpSpPr>
          <p:grpSpPr bwMode="auto">
            <a:xfrm>
              <a:off x="1504" y="2808"/>
              <a:ext cx="680" cy="502"/>
              <a:chOff x="1512" y="2816"/>
              <a:chExt cx="680" cy="502"/>
            </a:xfrm>
          </p:grpSpPr>
          <p:sp>
            <p:nvSpPr>
              <p:cNvPr id="52" name="Rectangle 58"/>
              <p:cNvSpPr>
                <a:spLocks noChangeArrowheads="1"/>
              </p:cNvSpPr>
              <p:nvPr/>
            </p:nvSpPr>
            <p:spPr bwMode="auto">
              <a:xfrm>
                <a:off x="1600" y="2816"/>
                <a:ext cx="438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009900"/>
                    </a:solidFill>
                  </a:rPr>
                  <a:t>atoms</a:t>
                </a:r>
                <a:endParaRPr lang="en-US" sz="2000" b="1"/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>
                <a:off x="1512" y="3080"/>
                <a:ext cx="680" cy="1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  <p:sp>
            <p:nvSpPr>
              <p:cNvPr id="54" name="Rectangle 60"/>
              <p:cNvSpPr>
                <a:spLocks noChangeArrowheads="1"/>
              </p:cNvSpPr>
              <p:nvPr/>
            </p:nvSpPr>
            <p:spPr bwMode="auto">
              <a:xfrm>
                <a:off x="1520" y="3104"/>
                <a:ext cx="562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 dirty="0">
                    <a:solidFill>
                      <a:srgbClr val="009900"/>
                    </a:solidFill>
                  </a:rPr>
                  <a:t>unit cell</a:t>
                </a:r>
                <a:endParaRPr lang="en-US" sz="2000" b="1" dirty="0"/>
              </a:p>
            </p:txBody>
          </p:sp>
        </p:grpSp>
        <p:grpSp>
          <p:nvGrpSpPr>
            <p:cNvPr id="28" name="Group 99"/>
            <p:cNvGrpSpPr>
              <a:grpSpLocks/>
            </p:cNvGrpSpPr>
            <p:nvPr/>
          </p:nvGrpSpPr>
          <p:grpSpPr bwMode="auto">
            <a:xfrm>
              <a:off x="4332" y="2888"/>
              <a:ext cx="664" cy="486"/>
              <a:chOff x="4340" y="2896"/>
              <a:chExt cx="664" cy="486"/>
            </a:xfrm>
          </p:grpSpPr>
          <p:sp>
            <p:nvSpPr>
              <p:cNvPr id="49" name="Rectangle 62"/>
              <p:cNvSpPr>
                <a:spLocks noChangeArrowheads="1"/>
              </p:cNvSpPr>
              <p:nvPr/>
            </p:nvSpPr>
            <p:spPr bwMode="auto">
              <a:xfrm>
                <a:off x="4458" y="3168"/>
                <a:ext cx="369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663300"/>
                    </a:solidFill>
                  </a:rPr>
                  <a:t>atom</a:t>
                </a:r>
                <a:endParaRPr lang="en-US" sz="2000" b="1"/>
              </a:p>
            </p:txBody>
          </p:sp>
          <p:sp>
            <p:nvSpPr>
              <p:cNvPr id="50" name="Line 63"/>
              <p:cNvSpPr>
                <a:spLocks noChangeShapeType="1"/>
              </p:cNvSpPr>
              <p:nvPr/>
            </p:nvSpPr>
            <p:spPr bwMode="auto">
              <a:xfrm>
                <a:off x="4340" y="3160"/>
                <a:ext cx="664" cy="1"/>
              </a:xfrm>
              <a:prstGeom prst="line">
                <a:avLst/>
              </a:prstGeom>
              <a:noFill/>
              <a:ln w="254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  <p:sp>
            <p:nvSpPr>
              <p:cNvPr id="51" name="Rectangle 64"/>
              <p:cNvSpPr>
                <a:spLocks noChangeArrowheads="1"/>
              </p:cNvSpPr>
              <p:nvPr/>
            </p:nvSpPr>
            <p:spPr bwMode="auto">
              <a:xfrm>
                <a:off x="4362" y="2896"/>
                <a:ext cx="529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663300"/>
                    </a:solidFill>
                  </a:rPr>
                  <a:t>volume</a:t>
                </a:r>
                <a:endParaRPr lang="en-US" sz="2000" b="1"/>
              </a:p>
            </p:txBody>
          </p:sp>
        </p:grpSp>
        <p:sp>
          <p:nvSpPr>
            <p:cNvPr id="29" name="Line 66"/>
            <p:cNvSpPr>
              <a:spLocks noChangeShapeType="1"/>
            </p:cNvSpPr>
            <p:nvPr/>
          </p:nvSpPr>
          <p:spPr bwMode="auto">
            <a:xfrm>
              <a:off x="2560" y="3520"/>
              <a:ext cx="149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  <p:grpSp>
          <p:nvGrpSpPr>
            <p:cNvPr id="30" name="Group 183"/>
            <p:cNvGrpSpPr>
              <a:grpSpLocks/>
            </p:cNvGrpSpPr>
            <p:nvPr/>
          </p:nvGrpSpPr>
          <p:grpSpPr bwMode="auto">
            <a:xfrm>
              <a:off x="3160" y="3512"/>
              <a:ext cx="1596" cy="524"/>
              <a:chOff x="2784" y="3512"/>
              <a:chExt cx="1596" cy="524"/>
            </a:xfrm>
          </p:grpSpPr>
          <p:sp>
            <p:nvSpPr>
              <p:cNvPr id="38" name="Rectangle 42"/>
              <p:cNvSpPr>
                <a:spLocks noChangeArrowheads="1"/>
              </p:cNvSpPr>
              <p:nvPr/>
            </p:nvSpPr>
            <p:spPr bwMode="auto">
              <a:xfrm>
                <a:off x="2784" y="3576"/>
                <a:ext cx="296" cy="36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2832" y="3624"/>
                <a:ext cx="89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a</a:t>
                </a:r>
                <a:endParaRPr lang="en-US" sz="2000" b="1" i="1"/>
              </a:p>
            </p:txBody>
          </p:sp>
          <p:sp>
            <p:nvSpPr>
              <p:cNvPr id="40" name="Rectangle 47"/>
              <p:cNvSpPr>
                <a:spLocks noChangeArrowheads="1"/>
              </p:cNvSpPr>
              <p:nvPr/>
            </p:nvSpPr>
            <p:spPr bwMode="auto">
              <a:xfrm>
                <a:off x="2944" y="3568"/>
                <a:ext cx="8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000000"/>
                    </a:solidFill>
                  </a:rPr>
                  <a:t>3</a:t>
                </a:r>
                <a:endParaRPr lang="en-US" sz="2000" b="1"/>
              </a:p>
            </p:txBody>
          </p:sp>
          <p:grpSp>
            <p:nvGrpSpPr>
              <p:cNvPr id="41" name="Group 69"/>
              <p:cNvGrpSpPr>
                <a:grpSpLocks/>
              </p:cNvGrpSpPr>
              <p:nvPr/>
            </p:nvGrpSpPr>
            <p:grpSpPr bwMode="auto">
              <a:xfrm>
                <a:off x="3080" y="3728"/>
                <a:ext cx="512" cy="96"/>
                <a:chOff x="3088" y="3736"/>
                <a:chExt cx="512" cy="96"/>
              </a:xfrm>
            </p:grpSpPr>
            <p:sp>
              <p:nvSpPr>
                <p:cNvPr id="47" name="Freeform 67"/>
                <p:cNvSpPr>
                  <a:spLocks/>
                </p:cNvSpPr>
                <p:nvPr/>
              </p:nvSpPr>
              <p:spPr bwMode="auto">
                <a:xfrm>
                  <a:off x="3088" y="3736"/>
                  <a:ext cx="120" cy="96"/>
                </a:xfrm>
                <a:custGeom>
                  <a:avLst/>
                  <a:gdLst>
                    <a:gd name="T0" fmla="*/ 0 w 120"/>
                    <a:gd name="T1" fmla="*/ 48 h 96"/>
                    <a:gd name="T2" fmla="*/ 120 w 120"/>
                    <a:gd name="T3" fmla="*/ 0 h 96"/>
                    <a:gd name="T4" fmla="*/ 120 w 120"/>
                    <a:gd name="T5" fmla="*/ 48 h 96"/>
                    <a:gd name="T6" fmla="*/ 120 w 120"/>
                    <a:gd name="T7" fmla="*/ 96 h 96"/>
                    <a:gd name="T8" fmla="*/ 0 w 120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0"/>
                    <a:gd name="T16" fmla="*/ 0 h 96"/>
                    <a:gd name="T17" fmla="*/ 120 w 120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0" h="96">
                      <a:moveTo>
                        <a:pt x="0" y="48"/>
                      </a:moveTo>
                      <a:lnTo>
                        <a:pt x="120" y="0"/>
                      </a:lnTo>
                      <a:lnTo>
                        <a:pt x="120" y="48"/>
                      </a:lnTo>
                      <a:lnTo>
                        <a:pt x="120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2000" b="1"/>
                </a:p>
              </p:txBody>
            </p:sp>
            <p:sp>
              <p:nvSpPr>
                <p:cNvPr id="48" name="Line 68"/>
                <p:cNvSpPr>
                  <a:spLocks noChangeShapeType="1"/>
                </p:cNvSpPr>
                <p:nvPr/>
              </p:nvSpPr>
              <p:spPr bwMode="auto">
                <a:xfrm>
                  <a:off x="3208" y="3784"/>
                  <a:ext cx="392" cy="1"/>
                </a:xfrm>
                <a:prstGeom prst="lin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2000" b="1"/>
                </a:p>
              </p:txBody>
            </p:sp>
          </p:grpSp>
          <p:grpSp>
            <p:nvGrpSpPr>
              <p:cNvPr id="42" name="Group 100"/>
              <p:cNvGrpSpPr>
                <a:grpSpLocks/>
              </p:cNvGrpSpPr>
              <p:nvPr/>
            </p:nvGrpSpPr>
            <p:grpSpPr bwMode="auto">
              <a:xfrm>
                <a:off x="3628" y="3512"/>
                <a:ext cx="752" cy="524"/>
                <a:chOff x="3636" y="3520"/>
                <a:chExt cx="752" cy="524"/>
              </a:xfrm>
            </p:grpSpPr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3636" y="3812"/>
                  <a:ext cx="752" cy="232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r-TR" sz="2000" b="1"/>
                </a:p>
              </p:txBody>
            </p:sp>
            <p:sp>
              <p:nvSpPr>
                <p:cNvPr id="44" name="Rectangle 71"/>
                <p:cNvSpPr>
                  <a:spLocks noChangeArrowheads="1"/>
                </p:cNvSpPr>
                <p:nvPr/>
              </p:nvSpPr>
              <p:spPr bwMode="auto">
                <a:xfrm>
                  <a:off x="3686" y="3816"/>
                  <a:ext cx="562" cy="2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b="1">
                      <a:solidFill>
                        <a:srgbClr val="0066FF"/>
                      </a:solidFill>
                    </a:rPr>
                    <a:t>unit cell</a:t>
                  </a:r>
                  <a:endParaRPr lang="en-US" sz="2000" b="1"/>
                </a:p>
              </p:txBody>
            </p:sp>
            <p:sp>
              <p:nvSpPr>
                <p:cNvPr id="45" name="Line 72"/>
                <p:cNvSpPr>
                  <a:spLocks noChangeShapeType="1"/>
                </p:cNvSpPr>
                <p:nvPr/>
              </p:nvSpPr>
              <p:spPr bwMode="auto">
                <a:xfrm>
                  <a:off x="3672" y="3792"/>
                  <a:ext cx="680" cy="1"/>
                </a:xfrm>
                <a:prstGeom prst="lin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2000" b="1"/>
                </a:p>
              </p:txBody>
            </p:sp>
            <p:sp>
              <p:nvSpPr>
                <p:cNvPr id="46" name="Rectangle 73"/>
                <p:cNvSpPr>
                  <a:spLocks noChangeArrowheads="1"/>
                </p:cNvSpPr>
                <p:nvPr/>
              </p:nvSpPr>
              <p:spPr bwMode="auto">
                <a:xfrm>
                  <a:off x="3702" y="3520"/>
                  <a:ext cx="529" cy="2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b="1">
                      <a:solidFill>
                        <a:srgbClr val="0066FF"/>
                      </a:solidFill>
                    </a:rPr>
                    <a:t>volume</a:t>
                  </a:r>
                  <a:endParaRPr lang="en-US" sz="2000" b="1"/>
                </a:p>
              </p:txBody>
            </p:sp>
          </p:grpSp>
        </p:grpSp>
        <p:grpSp>
          <p:nvGrpSpPr>
            <p:cNvPr id="31" name="Group 77"/>
            <p:cNvGrpSpPr>
              <a:grpSpLocks/>
            </p:cNvGrpSpPr>
            <p:nvPr/>
          </p:nvGrpSpPr>
          <p:grpSpPr bwMode="auto">
            <a:xfrm>
              <a:off x="3960" y="3088"/>
              <a:ext cx="352" cy="96"/>
              <a:chOff x="3968" y="3096"/>
              <a:chExt cx="352" cy="96"/>
            </a:xfrm>
          </p:grpSpPr>
          <p:sp>
            <p:nvSpPr>
              <p:cNvPr id="36" name="Freeform 75"/>
              <p:cNvSpPr>
                <a:spLocks/>
              </p:cNvSpPr>
              <p:nvPr/>
            </p:nvSpPr>
            <p:spPr bwMode="auto">
              <a:xfrm>
                <a:off x="3968" y="3096"/>
                <a:ext cx="128" cy="96"/>
              </a:xfrm>
              <a:custGeom>
                <a:avLst/>
                <a:gdLst>
                  <a:gd name="T0" fmla="*/ 0 w 128"/>
                  <a:gd name="T1" fmla="*/ 32 h 96"/>
                  <a:gd name="T2" fmla="*/ 128 w 128"/>
                  <a:gd name="T3" fmla="*/ 0 h 96"/>
                  <a:gd name="T4" fmla="*/ 120 w 128"/>
                  <a:gd name="T5" fmla="*/ 48 h 96"/>
                  <a:gd name="T6" fmla="*/ 112 w 128"/>
                  <a:gd name="T7" fmla="*/ 96 h 96"/>
                  <a:gd name="T8" fmla="*/ 0 w 128"/>
                  <a:gd name="T9" fmla="*/ 3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96"/>
                  <a:gd name="T17" fmla="*/ 128 w 12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96">
                    <a:moveTo>
                      <a:pt x="0" y="32"/>
                    </a:moveTo>
                    <a:lnTo>
                      <a:pt x="128" y="0"/>
                    </a:lnTo>
                    <a:lnTo>
                      <a:pt x="120" y="48"/>
                    </a:lnTo>
                    <a:lnTo>
                      <a:pt x="112" y="9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  <p:sp>
            <p:nvSpPr>
              <p:cNvPr id="37" name="Line 76"/>
              <p:cNvSpPr>
                <a:spLocks noChangeShapeType="1"/>
              </p:cNvSpPr>
              <p:nvPr/>
            </p:nvSpPr>
            <p:spPr bwMode="auto">
              <a:xfrm>
                <a:off x="4088" y="3144"/>
                <a:ext cx="232" cy="24"/>
              </a:xfrm>
              <a:prstGeom prst="line">
                <a:avLst/>
              </a:prstGeom>
              <a:noFill/>
              <a:ln w="254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</p:grpSp>
        <p:grpSp>
          <p:nvGrpSpPr>
            <p:cNvPr id="32" name="Group 80"/>
            <p:cNvGrpSpPr>
              <a:grpSpLocks/>
            </p:cNvGrpSpPr>
            <p:nvPr/>
          </p:nvGrpSpPr>
          <p:grpSpPr bwMode="auto">
            <a:xfrm>
              <a:off x="2256" y="3088"/>
              <a:ext cx="312" cy="96"/>
              <a:chOff x="2264" y="3096"/>
              <a:chExt cx="312" cy="96"/>
            </a:xfrm>
          </p:grpSpPr>
          <p:sp>
            <p:nvSpPr>
              <p:cNvPr id="34" name="Freeform 78"/>
              <p:cNvSpPr>
                <a:spLocks/>
              </p:cNvSpPr>
              <p:nvPr/>
            </p:nvSpPr>
            <p:spPr bwMode="auto">
              <a:xfrm>
                <a:off x="2448" y="3104"/>
                <a:ext cx="128" cy="88"/>
              </a:xfrm>
              <a:custGeom>
                <a:avLst/>
                <a:gdLst>
                  <a:gd name="T0" fmla="*/ 128 w 128"/>
                  <a:gd name="T1" fmla="*/ 72 h 88"/>
                  <a:gd name="T2" fmla="*/ 0 w 128"/>
                  <a:gd name="T3" fmla="*/ 88 h 88"/>
                  <a:gd name="T4" fmla="*/ 8 w 128"/>
                  <a:gd name="T5" fmla="*/ 40 h 88"/>
                  <a:gd name="T6" fmla="*/ 24 w 128"/>
                  <a:gd name="T7" fmla="*/ 0 h 88"/>
                  <a:gd name="T8" fmla="*/ 128 w 128"/>
                  <a:gd name="T9" fmla="*/ 72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88"/>
                  <a:gd name="T17" fmla="*/ 128 w 12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88">
                    <a:moveTo>
                      <a:pt x="128" y="72"/>
                    </a:moveTo>
                    <a:lnTo>
                      <a:pt x="0" y="88"/>
                    </a:lnTo>
                    <a:lnTo>
                      <a:pt x="8" y="40"/>
                    </a:lnTo>
                    <a:lnTo>
                      <a:pt x="24" y="0"/>
                    </a:lnTo>
                    <a:lnTo>
                      <a:pt x="128" y="72"/>
                    </a:lnTo>
                    <a:close/>
                  </a:path>
                </a:pathLst>
              </a:cu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>
                <a:off x="2264" y="3096"/>
                <a:ext cx="192" cy="48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</p:grpSp>
        <p:sp>
          <p:nvSpPr>
            <p:cNvPr id="33" name="Freeform 82"/>
            <p:cNvSpPr>
              <a:spLocks/>
            </p:cNvSpPr>
            <p:nvPr/>
          </p:nvSpPr>
          <p:spPr bwMode="auto">
            <a:xfrm>
              <a:off x="3258" y="3071"/>
              <a:ext cx="176" cy="184"/>
            </a:xfrm>
            <a:custGeom>
              <a:avLst/>
              <a:gdLst>
                <a:gd name="T0" fmla="*/ 0 w 176"/>
                <a:gd name="T1" fmla="*/ 112 h 184"/>
                <a:gd name="T2" fmla="*/ 24 w 176"/>
                <a:gd name="T3" fmla="*/ 184 h 184"/>
                <a:gd name="T4" fmla="*/ 40 w 176"/>
                <a:gd name="T5" fmla="*/ 0 h 184"/>
                <a:gd name="T6" fmla="*/ 176 w 176"/>
                <a:gd name="T7" fmla="*/ 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184"/>
                <a:gd name="T14" fmla="*/ 176 w 176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184">
                  <a:moveTo>
                    <a:pt x="0" y="112"/>
                  </a:moveTo>
                  <a:lnTo>
                    <a:pt x="24" y="184"/>
                  </a:lnTo>
                  <a:lnTo>
                    <a:pt x="40" y="0"/>
                  </a:lnTo>
                  <a:lnTo>
                    <a:pt x="17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</p:grpSp>
      <p:sp>
        <p:nvSpPr>
          <p:cNvPr id="55" name="54 Dikdörtgen"/>
          <p:cNvSpPr/>
          <p:nvPr/>
        </p:nvSpPr>
        <p:spPr>
          <a:xfrm>
            <a:off x="6012160" y="5837202"/>
            <a:ext cx="77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/>
              <a:t>=0.74</a:t>
            </a:r>
            <a:endParaRPr lang="tr-TR" sz="2000" b="1" dirty="0"/>
          </a:p>
        </p:txBody>
      </p:sp>
      <p:sp>
        <p:nvSpPr>
          <p:cNvPr id="56" name="Dikdörtgen 55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3163" y="119675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tr-TR" u="sng" dirty="0" err="1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r>
              <a:rPr lang="tr-TR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u="sng" dirty="0" err="1" smtClean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tr-TR" u="sng" dirty="0" smtClean="0">
                <a:solidFill>
                  <a:schemeClr val="accent2">
                    <a:lumMod val="50000"/>
                  </a:schemeClr>
                </a:solidFill>
              </a:rPr>
              <a:t> FCC</a:t>
            </a:r>
            <a:endParaRPr lang="tr-TR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7247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ikdörtgen 4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1012666"/>
            <a:ext cx="533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The Body-Centered Cubic </a:t>
            </a:r>
            <a:r>
              <a:rPr lang="tr-TR" sz="2000" b="1" u="sng" dirty="0" smtClean="0">
                <a:solidFill>
                  <a:srgbClr val="FF0000"/>
                </a:solidFill>
              </a:rPr>
              <a:t>(BCC) </a:t>
            </a:r>
            <a:r>
              <a:rPr lang="en-US" sz="2000" b="1" u="sng" dirty="0" smtClean="0">
                <a:solidFill>
                  <a:srgbClr val="FF0000"/>
                </a:solidFill>
              </a:rPr>
              <a:t>Crystal </a:t>
            </a:r>
            <a:r>
              <a:rPr lang="en-US" sz="2000" b="1" u="sng" dirty="0">
                <a:solidFill>
                  <a:srgbClr val="FF0000"/>
                </a:solidFill>
              </a:rPr>
              <a:t>Structure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 t="7695" r="-1768"/>
          <a:stretch>
            <a:fillRect/>
          </a:stretch>
        </p:blipFill>
        <p:spPr bwMode="auto">
          <a:xfrm>
            <a:off x="323528" y="1556792"/>
            <a:ext cx="3528392" cy="345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556792"/>
            <a:ext cx="195085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6102424" y="1484784"/>
            <a:ext cx="2862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Each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corner</a:t>
            </a:r>
            <a:r>
              <a:rPr lang="tr-TR" b="1" dirty="0" smtClean="0">
                <a:solidFill>
                  <a:srgbClr val="FF0000"/>
                </a:solidFill>
              </a:rPr>
              <a:t> atom </a:t>
            </a:r>
            <a:r>
              <a:rPr lang="tr-TR" b="1" dirty="0" err="1" smtClean="0">
                <a:solidFill>
                  <a:srgbClr val="FF0000"/>
                </a:solidFill>
              </a:rPr>
              <a:t>contributes</a:t>
            </a:r>
            <a:r>
              <a:rPr lang="tr-TR" b="1" dirty="0" smtClean="0">
                <a:solidFill>
                  <a:srgbClr val="FF0000"/>
                </a:solidFill>
              </a:rPr>
              <a:t> as 1/8.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There are 8 corner atoms in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an FCC </a:t>
            </a:r>
            <a:r>
              <a:rPr lang="tr-TR" b="1" dirty="0" err="1" smtClean="0">
                <a:solidFill>
                  <a:srgbClr val="FF0000"/>
                </a:solidFill>
              </a:rPr>
              <a:t>unit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cell</a:t>
            </a:r>
            <a:r>
              <a:rPr lang="tr-TR" b="1" dirty="0" smtClean="0">
                <a:solidFill>
                  <a:srgbClr val="FF0000"/>
                </a:solidFill>
              </a:rPr>
              <a:t>.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6156176" y="270892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b="1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tr-TR" b="1" dirty="0" err="1" smtClean="0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tr-TR" b="1" dirty="0" smtClean="0">
                <a:solidFill>
                  <a:schemeClr val="bg1">
                    <a:lumMod val="50000"/>
                  </a:schemeClr>
                </a:solidFill>
              </a:rPr>
              <a:t> atom</a:t>
            </a:r>
          </a:p>
          <a:p>
            <a:r>
              <a:rPr lang="tr-T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bg1">
                    <a:lumMod val="50000"/>
                  </a:schemeClr>
                </a:solidFill>
              </a:rPr>
              <a:t>contributes</a:t>
            </a:r>
            <a:r>
              <a:rPr lang="tr-TR" b="1" dirty="0" smtClean="0">
                <a:solidFill>
                  <a:schemeClr val="bg1">
                    <a:lumMod val="50000"/>
                  </a:schemeClr>
                </a:solidFill>
              </a:rPr>
              <a:t> as 1.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There is only 1 center</a:t>
            </a:r>
            <a:r>
              <a:rPr lang="tr-TR" b="1" dirty="0" smtClean="0">
                <a:solidFill>
                  <a:schemeClr val="bg1">
                    <a:lumMod val="50000"/>
                  </a:schemeClr>
                </a:solidFill>
              </a:rPr>
              <a:t> atom.</a:t>
            </a:r>
            <a:endParaRPr lang="tr-T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517232"/>
            <a:ext cx="6953250" cy="7334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17" descr="Figure_3_2ab"/>
          <p:cNvPicPr>
            <a:picLocks noChangeAspect="1" noChangeArrowheads="1"/>
          </p:cNvPicPr>
          <p:nvPr/>
        </p:nvPicPr>
        <p:blipFill>
          <a:blip r:embed="rId6" cstate="print"/>
          <a:srcRect r="54307"/>
          <a:stretch>
            <a:fillRect/>
          </a:stretch>
        </p:blipFill>
        <p:spPr bwMode="auto">
          <a:xfrm>
            <a:off x="3995936" y="3501008"/>
            <a:ext cx="1993328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Dikdörtgen"/>
          <p:cNvSpPr/>
          <p:nvPr/>
        </p:nvSpPr>
        <p:spPr>
          <a:xfrm>
            <a:off x="6012160" y="4325034"/>
            <a:ext cx="3140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002060"/>
                </a:solidFill>
                <a:cs typeface="Times New Roman" pitchFamily="18" charset="0"/>
              </a:rPr>
              <a:t>E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x: Cr, W, Fe (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  <a:sym typeface="Symbol" charset="2"/>
              </a:rPr>
              <a:t></a:t>
            </a:r>
            <a:r>
              <a:rPr lang="en-US" sz="2000" b="1" dirty="0" smtClean="0">
                <a:solidFill>
                  <a:srgbClr val="002060"/>
                </a:solidFill>
                <a:cs typeface="Times New Roman" pitchFamily="18" charset="0"/>
              </a:rPr>
              <a:t>), Ta, Mo</a:t>
            </a:r>
            <a:r>
              <a:rPr lang="tr-TR" sz="2000" b="1" dirty="0" smtClean="0">
                <a:solidFill>
                  <a:srgbClr val="002060"/>
                </a:solidFill>
                <a:cs typeface="Times New Roman" pitchFamily="18" charset="0"/>
              </a:rPr>
              <a:t>,</a:t>
            </a:r>
            <a:r>
              <a:rPr lang="tr-TR" sz="2000" b="1" dirty="0" err="1" smtClean="0">
                <a:solidFill>
                  <a:srgbClr val="002060"/>
                </a:solidFill>
                <a:cs typeface="Times New Roman" pitchFamily="18" charset="0"/>
              </a:rPr>
              <a:t>etc</a:t>
            </a:r>
            <a:r>
              <a:rPr lang="tr-TR" sz="2000" b="1" dirty="0" smtClean="0">
                <a:solidFill>
                  <a:srgbClr val="002060"/>
                </a:solidFill>
                <a:cs typeface="Times New Roman" pitchFamily="18" charset="0"/>
              </a:rPr>
              <a:t>.</a:t>
            </a:r>
            <a:endParaRPr lang="en-US" sz="2000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1012666"/>
            <a:ext cx="533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The Body-Centered Cubic </a:t>
            </a:r>
            <a:r>
              <a:rPr lang="tr-TR" sz="2000" b="1" u="sng" dirty="0" smtClean="0">
                <a:solidFill>
                  <a:srgbClr val="FF0000"/>
                </a:solidFill>
              </a:rPr>
              <a:t>(BCC) </a:t>
            </a:r>
            <a:r>
              <a:rPr lang="en-US" sz="2000" b="1" u="sng" dirty="0" smtClean="0">
                <a:solidFill>
                  <a:srgbClr val="FF0000"/>
                </a:solidFill>
              </a:rPr>
              <a:t>Crystal </a:t>
            </a:r>
            <a:r>
              <a:rPr lang="en-US" sz="2000" b="1" u="sng" dirty="0">
                <a:solidFill>
                  <a:srgbClr val="FF0000"/>
                </a:solidFill>
              </a:rPr>
              <a:t>Structure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395536" y="1484784"/>
            <a:ext cx="2992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err="1" smtClean="0">
                <a:solidFill>
                  <a:srgbClr val="002060"/>
                </a:solidFill>
              </a:rPr>
              <a:t>Coordination</a:t>
            </a:r>
            <a:r>
              <a:rPr lang="tr-TR" b="1" u="sng" dirty="0" smtClean="0">
                <a:solidFill>
                  <a:srgbClr val="002060"/>
                </a:solidFill>
              </a:rPr>
              <a:t> </a:t>
            </a:r>
            <a:r>
              <a:rPr lang="tr-TR" b="1" u="sng" dirty="0" err="1" smtClean="0">
                <a:solidFill>
                  <a:srgbClr val="002060"/>
                </a:solidFill>
              </a:rPr>
              <a:t>number</a:t>
            </a:r>
            <a:r>
              <a:rPr lang="tr-TR" b="1" u="sng" dirty="0" smtClean="0">
                <a:solidFill>
                  <a:srgbClr val="002060"/>
                </a:solidFill>
              </a:rPr>
              <a:t> </a:t>
            </a:r>
            <a:r>
              <a:rPr lang="tr-TR" b="1" u="sng" dirty="0" err="1" smtClean="0">
                <a:solidFill>
                  <a:srgbClr val="002060"/>
                </a:solidFill>
              </a:rPr>
              <a:t>for</a:t>
            </a:r>
            <a:r>
              <a:rPr lang="tr-TR" b="1" u="sng" dirty="0" smtClean="0">
                <a:solidFill>
                  <a:srgbClr val="002060"/>
                </a:solidFill>
              </a:rPr>
              <a:t> BCC</a:t>
            </a:r>
            <a:endParaRPr lang="tr-TR" u="sng" dirty="0">
              <a:solidFill>
                <a:srgbClr val="00206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2856"/>
            <a:ext cx="4608512" cy="420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Dikdörtgen"/>
          <p:cNvSpPr/>
          <p:nvPr/>
        </p:nvSpPr>
        <p:spPr>
          <a:xfrm>
            <a:off x="4572000" y="35010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Total 8 nearest neighbor atoms</a:t>
            </a:r>
          </a:p>
          <a:p>
            <a:r>
              <a:rPr lang="tr-TR" b="1" dirty="0" err="1" smtClean="0">
                <a:solidFill>
                  <a:srgbClr val="002060"/>
                </a:solidFill>
              </a:rPr>
              <a:t>Coordination</a:t>
            </a:r>
            <a:r>
              <a:rPr lang="tr-TR" b="1" dirty="0" smtClean="0">
                <a:solidFill>
                  <a:srgbClr val="002060"/>
                </a:solidFill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</a:rPr>
              <a:t>number</a:t>
            </a:r>
            <a:r>
              <a:rPr lang="tr-TR" b="1" dirty="0" smtClean="0">
                <a:solidFill>
                  <a:srgbClr val="002060"/>
                </a:solidFill>
              </a:rPr>
              <a:t> = 8</a:t>
            </a:r>
            <a:endParaRPr lang="tr-TR" b="1" dirty="0">
              <a:solidFill>
                <a:srgbClr val="002060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2650" y="4279048"/>
            <a:ext cx="2929830" cy="257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ikdörtgen 8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1012666"/>
            <a:ext cx="3959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Atomic packing factor (APF) for BCC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 r="50992" b="28937"/>
          <a:stretch>
            <a:fillRect/>
          </a:stretch>
        </p:blipFill>
        <p:spPr bwMode="auto">
          <a:xfrm>
            <a:off x="323528" y="1412776"/>
            <a:ext cx="388843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556792"/>
            <a:ext cx="25812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169"/>
          <p:cNvGrpSpPr>
            <a:grpSpLocks/>
          </p:cNvGrpSpPr>
          <p:nvPr/>
        </p:nvGrpSpPr>
        <p:grpSpPr bwMode="auto">
          <a:xfrm>
            <a:off x="2131144" y="4732610"/>
            <a:ext cx="5537200" cy="1936750"/>
            <a:chOff x="474" y="2952"/>
            <a:chExt cx="3488" cy="1220"/>
          </a:xfrm>
        </p:grpSpPr>
        <p:sp>
          <p:nvSpPr>
            <p:cNvPr id="11" name="Rectangle 37"/>
            <p:cNvSpPr>
              <a:spLocks noChangeArrowheads="1"/>
            </p:cNvSpPr>
            <p:nvPr/>
          </p:nvSpPr>
          <p:spPr bwMode="auto">
            <a:xfrm>
              <a:off x="1722" y="3040"/>
              <a:ext cx="1184" cy="56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1530" y="3040"/>
              <a:ext cx="176" cy="560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874" y="3512"/>
              <a:ext cx="4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APF = </a:t>
              </a:r>
              <a:endParaRPr lang="en-US" sz="2000" b="1"/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1810" y="3064"/>
              <a:ext cx="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4</a:t>
              </a:r>
              <a:endParaRPr lang="en-US" sz="2000" b="1"/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1818" y="3368"/>
              <a:ext cx="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3</a:t>
              </a:r>
              <a:endParaRPr lang="en-US" sz="2000" b="1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1802" y="333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  <p:sp>
          <p:nvSpPr>
            <p:cNvPr id="19" name="Rectangle 45"/>
            <p:cNvSpPr>
              <a:spLocks noChangeArrowheads="1"/>
            </p:cNvSpPr>
            <p:nvPr/>
          </p:nvSpPr>
          <p:spPr bwMode="auto">
            <a:xfrm>
              <a:off x="2002" y="3192"/>
              <a:ext cx="12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Symbol" charset="2"/>
                </a:rPr>
                <a:t>p</a:t>
              </a:r>
              <a:r>
                <a:rPr lang="en-US" sz="2000" b="1">
                  <a:solidFill>
                    <a:srgbClr val="000000"/>
                  </a:solidFill>
                </a:rPr>
                <a:t> </a:t>
              </a:r>
              <a:endParaRPr lang="en-US" sz="2000" b="1"/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2154" y="3200"/>
              <a:ext cx="8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/>
                <a:t>(</a:t>
              </a:r>
              <a:r>
                <a:rPr lang="en-US" sz="2000" b="1">
                  <a:solidFill>
                    <a:srgbClr val="000000"/>
                  </a:solidFill>
                </a:rPr>
                <a:t> </a:t>
              </a:r>
              <a:endParaRPr lang="en-US" sz="2000" b="1"/>
            </a:p>
          </p:txBody>
        </p:sp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2274" y="3200"/>
              <a:ext cx="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/>
                <a:t>3</a:t>
              </a:r>
            </a:p>
          </p:txBody>
        </p:sp>
        <p:sp>
          <p:nvSpPr>
            <p:cNvPr id="22" name="Rectangle 48"/>
            <p:cNvSpPr>
              <a:spLocks noChangeArrowheads="1"/>
            </p:cNvSpPr>
            <p:nvPr/>
          </p:nvSpPr>
          <p:spPr bwMode="auto">
            <a:xfrm>
              <a:off x="2386" y="3200"/>
              <a:ext cx="2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i="1"/>
                <a:t>a</a:t>
              </a:r>
              <a:r>
                <a:rPr lang="en-US" sz="2000" b="1"/>
                <a:t>/4</a:t>
              </a:r>
            </a:p>
          </p:txBody>
        </p:sp>
        <p:sp>
          <p:nvSpPr>
            <p:cNvPr id="23" name="Rectangle 49"/>
            <p:cNvSpPr>
              <a:spLocks noChangeArrowheads="1"/>
            </p:cNvSpPr>
            <p:nvPr/>
          </p:nvSpPr>
          <p:spPr bwMode="auto">
            <a:xfrm>
              <a:off x="2666" y="3200"/>
              <a:ext cx="5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)</a:t>
              </a:r>
              <a:endParaRPr lang="en-US" sz="2000" b="1"/>
            </a:p>
          </p:txBody>
        </p:sp>
        <p:sp>
          <p:nvSpPr>
            <p:cNvPr id="24" name="Rectangle 50"/>
            <p:cNvSpPr>
              <a:spLocks noChangeArrowheads="1"/>
            </p:cNvSpPr>
            <p:nvPr/>
          </p:nvSpPr>
          <p:spPr bwMode="auto">
            <a:xfrm>
              <a:off x="2738" y="3144"/>
              <a:ext cx="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3</a:t>
              </a:r>
              <a:endParaRPr lang="en-US" sz="2000" b="1"/>
            </a:p>
          </p:txBody>
        </p:sp>
        <p:sp>
          <p:nvSpPr>
            <p:cNvPr id="25" name="Rectangle 51"/>
            <p:cNvSpPr>
              <a:spLocks noChangeArrowheads="1"/>
            </p:cNvSpPr>
            <p:nvPr/>
          </p:nvSpPr>
          <p:spPr bwMode="auto">
            <a:xfrm>
              <a:off x="1586" y="3224"/>
              <a:ext cx="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2</a:t>
              </a:r>
              <a:endParaRPr lang="en-US" sz="2000" b="1"/>
            </a:p>
          </p:txBody>
        </p:sp>
        <p:grpSp>
          <p:nvGrpSpPr>
            <p:cNvPr id="26" name="Group 55"/>
            <p:cNvGrpSpPr>
              <a:grpSpLocks/>
            </p:cNvGrpSpPr>
            <p:nvPr/>
          </p:nvGrpSpPr>
          <p:grpSpPr bwMode="auto">
            <a:xfrm>
              <a:off x="474" y="2952"/>
              <a:ext cx="712" cy="482"/>
              <a:chOff x="465" y="2952"/>
              <a:chExt cx="712" cy="482"/>
            </a:xfrm>
          </p:grpSpPr>
          <p:sp>
            <p:nvSpPr>
              <p:cNvPr id="51" name="Rectangle 52"/>
              <p:cNvSpPr>
                <a:spLocks noChangeArrowheads="1"/>
              </p:cNvSpPr>
              <p:nvPr/>
            </p:nvSpPr>
            <p:spPr bwMode="auto">
              <a:xfrm>
                <a:off x="545" y="2952"/>
                <a:ext cx="41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 dirty="0">
                    <a:solidFill>
                      <a:srgbClr val="009900"/>
                    </a:solidFill>
                  </a:rPr>
                  <a:t>atoms</a:t>
                </a:r>
                <a:endParaRPr lang="en-US" sz="2000" b="1" dirty="0"/>
              </a:p>
            </p:txBody>
          </p: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>
                <a:off x="497" y="3216"/>
                <a:ext cx="680" cy="1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  <p:sp>
            <p:nvSpPr>
              <p:cNvPr id="53" name="Rectangle 54"/>
              <p:cNvSpPr>
                <a:spLocks noChangeArrowheads="1"/>
              </p:cNvSpPr>
              <p:nvPr/>
            </p:nvSpPr>
            <p:spPr bwMode="auto">
              <a:xfrm>
                <a:off x="465" y="3240"/>
                <a:ext cx="53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 dirty="0">
                    <a:solidFill>
                      <a:srgbClr val="009900"/>
                    </a:solidFill>
                  </a:rPr>
                  <a:t>unit cell</a:t>
                </a:r>
                <a:endParaRPr lang="en-US" sz="2000" b="1" dirty="0"/>
              </a:p>
            </p:txBody>
          </p:sp>
        </p:grpSp>
        <p:grpSp>
          <p:nvGrpSpPr>
            <p:cNvPr id="27" name="Group 59"/>
            <p:cNvGrpSpPr>
              <a:grpSpLocks/>
            </p:cNvGrpSpPr>
            <p:nvPr/>
          </p:nvGrpSpPr>
          <p:grpSpPr bwMode="auto">
            <a:xfrm>
              <a:off x="3290" y="3032"/>
              <a:ext cx="672" cy="466"/>
              <a:chOff x="3281" y="3032"/>
              <a:chExt cx="672" cy="466"/>
            </a:xfrm>
          </p:grpSpPr>
          <p:sp>
            <p:nvSpPr>
              <p:cNvPr id="48" name="Rectangle 56"/>
              <p:cNvSpPr>
                <a:spLocks noChangeArrowheads="1"/>
              </p:cNvSpPr>
              <p:nvPr/>
            </p:nvSpPr>
            <p:spPr bwMode="auto">
              <a:xfrm>
                <a:off x="3385" y="3304"/>
                <a:ext cx="35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663300"/>
                    </a:solidFill>
                  </a:rPr>
                  <a:t>atom</a:t>
                </a:r>
                <a:endParaRPr lang="en-US" sz="2000" b="1"/>
              </a:p>
            </p:txBody>
          </p:sp>
          <p:sp>
            <p:nvSpPr>
              <p:cNvPr id="49" name="Line 57"/>
              <p:cNvSpPr>
                <a:spLocks noChangeShapeType="1"/>
              </p:cNvSpPr>
              <p:nvPr/>
            </p:nvSpPr>
            <p:spPr bwMode="auto">
              <a:xfrm>
                <a:off x="3289" y="3296"/>
                <a:ext cx="664" cy="1"/>
              </a:xfrm>
              <a:prstGeom prst="line">
                <a:avLst/>
              </a:prstGeom>
              <a:noFill/>
              <a:ln w="254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  <p:sp>
            <p:nvSpPr>
              <p:cNvPr id="50" name="Rectangle 58"/>
              <p:cNvSpPr>
                <a:spLocks noChangeArrowheads="1"/>
              </p:cNvSpPr>
              <p:nvPr/>
            </p:nvSpPr>
            <p:spPr bwMode="auto">
              <a:xfrm>
                <a:off x="3281" y="3032"/>
                <a:ext cx="50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663300"/>
                    </a:solidFill>
                  </a:rPr>
                  <a:t>volume</a:t>
                </a:r>
                <a:endParaRPr lang="en-US" sz="2000" b="1"/>
              </a:p>
            </p:txBody>
          </p:sp>
        </p:grp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>
              <a:off x="1522" y="3664"/>
              <a:ext cx="149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  <p:grpSp>
          <p:nvGrpSpPr>
            <p:cNvPr id="29" name="Group 168"/>
            <p:cNvGrpSpPr>
              <a:grpSpLocks/>
            </p:cNvGrpSpPr>
            <p:nvPr/>
          </p:nvGrpSpPr>
          <p:grpSpPr bwMode="auto">
            <a:xfrm>
              <a:off x="2066" y="3648"/>
              <a:ext cx="1596" cy="524"/>
              <a:chOff x="1746" y="3656"/>
              <a:chExt cx="1596" cy="524"/>
            </a:xfrm>
          </p:grpSpPr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746" y="3720"/>
                <a:ext cx="296" cy="360"/>
              </a:xfrm>
              <a:prstGeom prst="rect">
                <a:avLst/>
              </a:prstGeom>
              <a:solidFill>
                <a:srgbClr val="99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1794" y="3768"/>
                <a:ext cx="8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a</a:t>
                </a:r>
                <a:endParaRPr lang="en-US" sz="2000" b="1" i="1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auto">
              <a:xfrm>
                <a:off x="1906" y="3712"/>
                <a:ext cx="8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000000"/>
                    </a:solidFill>
                  </a:rPr>
                  <a:t>3</a:t>
                </a:r>
                <a:endParaRPr lang="en-US" sz="2000" b="1"/>
              </a:p>
            </p:txBody>
          </p:sp>
          <p:grpSp>
            <p:nvGrpSpPr>
              <p:cNvPr id="40" name="Group 63"/>
              <p:cNvGrpSpPr>
                <a:grpSpLocks/>
              </p:cNvGrpSpPr>
              <p:nvPr/>
            </p:nvGrpSpPr>
            <p:grpSpPr bwMode="auto">
              <a:xfrm>
                <a:off x="2042" y="3872"/>
                <a:ext cx="512" cy="96"/>
                <a:chOff x="2033" y="3872"/>
                <a:chExt cx="512" cy="96"/>
              </a:xfrm>
            </p:grpSpPr>
            <p:sp>
              <p:nvSpPr>
                <p:cNvPr id="46" name="Freeform 61"/>
                <p:cNvSpPr>
                  <a:spLocks/>
                </p:cNvSpPr>
                <p:nvPr/>
              </p:nvSpPr>
              <p:spPr bwMode="auto">
                <a:xfrm>
                  <a:off x="2033" y="3872"/>
                  <a:ext cx="120" cy="96"/>
                </a:xfrm>
                <a:custGeom>
                  <a:avLst/>
                  <a:gdLst>
                    <a:gd name="T0" fmla="*/ 0 w 120"/>
                    <a:gd name="T1" fmla="*/ 48 h 96"/>
                    <a:gd name="T2" fmla="*/ 120 w 120"/>
                    <a:gd name="T3" fmla="*/ 0 h 96"/>
                    <a:gd name="T4" fmla="*/ 120 w 120"/>
                    <a:gd name="T5" fmla="*/ 48 h 96"/>
                    <a:gd name="T6" fmla="*/ 120 w 120"/>
                    <a:gd name="T7" fmla="*/ 96 h 96"/>
                    <a:gd name="T8" fmla="*/ 0 w 120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0"/>
                    <a:gd name="T16" fmla="*/ 0 h 96"/>
                    <a:gd name="T17" fmla="*/ 120 w 120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0" h="96">
                      <a:moveTo>
                        <a:pt x="0" y="48"/>
                      </a:moveTo>
                      <a:lnTo>
                        <a:pt x="120" y="0"/>
                      </a:lnTo>
                      <a:lnTo>
                        <a:pt x="120" y="48"/>
                      </a:lnTo>
                      <a:lnTo>
                        <a:pt x="120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2000" b="1"/>
                </a:p>
              </p:txBody>
            </p:sp>
            <p:sp>
              <p:nvSpPr>
                <p:cNvPr id="47" name="Line 62"/>
                <p:cNvSpPr>
                  <a:spLocks noChangeShapeType="1"/>
                </p:cNvSpPr>
                <p:nvPr/>
              </p:nvSpPr>
              <p:spPr bwMode="auto">
                <a:xfrm>
                  <a:off x="2153" y="3920"/>
                  <a:ext cx="392" cy="1"/>
                </a:xfrm>
                <a:prstGeom prst="lin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2000" b="1"/>
                </a:p>
              </p:txBody>
            </p:sp>
          </p:grpSp>
          <p:grpSp>
            <p:nvGrpSpPr>
              <p:cNvPr id="41" name="Group 68"/>
              <p:cNvGrpSpPr>
                <a:grpSpLocks/>
              </p:cNvGrpSpPr>
              <p:nvPr/>
            </p:nvGrpSpPr>
            <p:grpSpPr bwMode="auto">
              <a:xfrm>
                <a:off x="2590" y="3656"/>
                <a:ext cx="752" cy="524"/>
                <a:chOff x="2581" y="3656"/>
                <a:chExt cx="752" cy="524"/>
              </a:xfrm>
            </p:grpSpPr>
            <p:sp>
              <p:nvSpPr>
                <p:cNvPr id="42" name="Rectangle 64"/>
                <p:cNvSpPr>
                  <a:spLocks noChangeArrowheads="1"/>
                </p:cNvSpPr>
                <p:nvPr/>
              </p:nvSpPr>
              <p:spPr bwMode="auto">
                <a:xfrm>
                  <a:off x="2581" y="3948"/>
                  <a:ext cx="752" cy="232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r-TR" sz="2000" b="1"/>
                </a:p>
              </p:txBody>
            </p:sp>
            <p:sp>
              <p:nvSpPr>
                <p:cNvPr id="43" name="Rectangle 65"/>
                <p:cNvSpPr>
                  <a:spLocks noChangeArrowheads="1"/>
                </p:cNvSpPr>
                <p:nvPr/>
              </p:nvSpPr>
              <p:spPr bwMode="auto">
                <a:xfrm>
                  <a:off x="2585" y="3952"/>
                  <a:ext cx="533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b="1">
                      <a:solidFill>
                        <a:srgbClr val="0066FF"/>
                      </a:solidFill>
                    </a:rPr>
                    <a:t>unit cell</a:t>
                  </a:r>
                  <a:endParaRPr lang="en-US" sz="2000" b="1"/>
                </a:p>
              </p:txBody>
            </p:sp>
            <p:sp>
              <p:nvSpPr>
                <p:cNvPr id="44" name="Line 66"/>
                <p:cNvSpPr>
                  <a:spLocks noChangeShapeType="1"/>
                </p:cNvSpPr>
                <p:nvPr/>
              </p:nvSpPr>
              <p:spPr bwMode="auto">
                <a:xfrm>
                  <a:off x="2617" y="3928"/>
                  <a:ext cx="680" cy="1"/>
                </a:xfrm>
                <a:prstGeom prst="lin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sz="2000" b="1"/>
                </a:p>
              </p:txBody>
            </p:sp>
            <p:sp>
              <p:nvSpPr>
                <p:cNvPr id="45" name="Rectangle 67"/>
                <p:cNvSpPr>
                  <a:spLocks noChangeArrowheads="1"/>
                </p:cNvSpPr>
                <p:nvPr/>
              </p:nvSpPr>
              <p:spPr bwMode="auto">
                <a:xfrm>
                  <a:off x="2609" y="3656"/>
                  <a:ext cx="501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b="1">
                      <a:solidFill>
                        <a:srgbClr val="0066FF"/>
                      </a:solidFill>
                    </a:rPr>
                    <a:t>volume</a:t>
                  </a:r>
                  <a:endParaRPr lang="en-US" sz="2000" b="1"/>
                </a:p>
              </p:txBody>
            </p:sp>
          </p:grpSp>
        </p:grpSp>
        <p:grpSp>
          <p:nvGrpSpPr>
            <p:cNvPr id="30" name="Group 71"/>
            <p:cNvGrpSpPr>
              <a:grpSpLocks/>
            </p:cNvGrpSpPr>
            <p:nvPr/>
          </p:nvGrpSpPr>
          <p:grpSpPr bwMode="auto">
            <a:xfrm>
              <a:off x="2922" y="3232"/>
              <a:ext cx="352" cy="96"/>
              <a:chOff x="2913" y="3232"/>
              <a:chExt cx="352" cy="96"/>
            </a:xfrm>
          </p:grpSpPr>
          <p:sp>
            <p:nvSpPr>
              <p:cNvPr id="35" name="Freeform 69"/>
              <p:cNvSpPr>
                <a:spLocks/>
              </p:cNvSpPr>
              <p:nvPr/>
            </p:nvSpPr>
            <p:spPr bwMode="auto">
              <a:xfrm>
                <a:off x="2913" y="3232"/>
                <a:ext cx="128" cy="96"/>
              </a:xfrm>
              <a:custGeom>
                <a:avLst/>
                <a:gdLst>
                  <a:gd name="T0" fmla="*/ 0 w 128"/>
                  <a:gd name="T1" fmla="*/ 32 h 96"/>
                  <a:gd name="T2" fmla="*/ 128 w 128"/>
                  <a:gd name="T3" fmla="*/ 0 h 96"/>
                  <a:gd name="T4" fmla="*/ 120 w 128"/>
                  <a:gd name="T5" fmla="*/ 48 h 96"/>
                  <a:gd name="T6" fmla="*/ 112 w 128"/>
                  <a:gd name="T7" fmla="*/ 96 h 96"/>
                  <a:gd name="T8" fmla="*/ 0 w 128"/>
                  <a:gd name="T9" fmla="*/ 3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96"/>
                  <a:gd name="T17" fmla="*/ 128 w 12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96">
                    <a:moveTo>
                      <a:pt x="0" y="32"/>
                    </a:moveTo>
                    <a:lnTo>
                      <a:pt x="128" y="0"/>
                    </a:lnTo>
                    <a:lnTo>
                      <a:pt x="120" y="48"/>
                    </a:lnTo>
                    <a:lnTo>
                      <a:pt x="112" y="9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  <p:sp>
            <p:nvSpPr>
              <p:cNvPr id="36" name="Line 70"/>
              <p:cNvSpPr>
                <a:spLocks noChangeShapeType="1"/>
              </p:cNvSpPr>
              <p:nvPr/>
            </p:nvSpPr>
            <p:spPr bwMode="auto">
              <a:xfrm>
                <a:off x="3033" y="3280"/>
                <a:ext cx="232" cy="24"/>
              </a:xfrm>
              <a:prstGeom prst="line">
                <a:avLst/>
              </a:prstGeom>
              <a:noFill/>
              <a:ln w="254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</p:grpSp>
        <p:grpSp>
          <p:nvGrpSpPr>
            <p:cNvPr id="31" name="Group 74"/>
            <p:cNvGrpSpPr>
              <a:grpSpLocks/>
            </p:cNvGrpSpPr>
            <p:nvPr/>
          </p:nvGrpSpPr>
          <p:grpSpPr bwMode="auto">
            <a:xfrm>
              <a:off x="1218" y="3232"/>
              <a:ext cx="312" cy="96"/>
              <a:chOff x="1209" y="3232"/>
              <a:chExt cx="312" cy="96"/>
            </a:xfrm>
          </p:grpSpPr>
          <p:sp>
            <p:nvSpPr>
              <p:cNvPr id="33" name="Freeform 72"/>
              <p:cNvSpPr>
                <a:spLocks/>
              </p:cNvSpPr>
              <p:nvPr/>
            </p:nvSpPr>
            <p:spPr bwMode="auto">
              <a:xfrm>
                <a:off x="1393" y="3240"/>
                <a:ext cx="128" cy="88"/>
              </a:xfrm>
              <a:custGeom>
                <a:avLst/>
                <a:gdLst>
                  <a:gd name="T0" fmla="*/ 128 w 128"/>
                  <a:gd name="T1" fmla="*/ 72 h 88"/>
                  <a:gd name="T2" fmla="*/ 0 w 128"/>
                  <a:gd name="T3" fmla="*/ 88 h 88"/>
                  <a:gd name="T4" fmla="*/ 8 w 128"/>
                  <a:gd name="T5" fmla="*/ 40 h 88"/>
                  <a:gd name="T6" fmla="*/ 24 w 128"/>
                  <a:gd name="T7" fmla="*/ 0 h 88"/>
                  <a:gd name="T8" fmla="*/ 128 w 128"/>
                  <a:gd name="T9" fmla="*/ 72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88"/>
                  <a:gd name="T17" fmla="*/ 128 w 12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88">
                    <a:moveTo>
                      <a:pt x="128" y="72"/>
                    </a:moveTo>
                    <a:lnTo>
                      <a:pt x="0" y="88"/>
                    </a:lnTo>
                    <a:lnTo>
                      <a:pt x="8" y="40"/>
                    </a:lnTo>
                    <a:lnTo>
                      <a:pt x="24" y="0"/>
                    </a:lnTo>
                    <a:lnTo>
                      <a:pt x="128" y="72"/>
                    </a:lnTo>
                    <a:close/>
                  </a:path>
                </a:pathLst>
              </a:cu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  <p:sp>
            <p:nvSpPr>
              <p:cNvPr id="34" name="Line 73"/>
              <p:cNvSpPr>
                <a:spLocks noChangeShapeType="1"/>
              </p:cNvSpPr>
              <p:nvPr/>
            </p:nvSpPr>
            <p:spPr bwMode="auto">
              <a:xfrm>
                <a:off x="1209" y="3232"/>
                <a:ext cx="192" cy="48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 b="1"/>
              </a:p>
            </p:txBody>
          </p:sp>
        </p:grpSp>
        <p:sp>
          <p:nvSpPr>
            <p:cNvPr id="32" name="Freeform 76"/>
            <p:cNvSpPr>
              <a:spLocks/>
            </p:cNvSpPr>
            <p:nvPr/>
          </p:nvSpPr>
          <p:spPr bwMode="auto">
            <a:xfrm>
              <a:off x="2220" y="3215"/>
              <a:ext cx="176" cy="184"/>
            </a:xfrm>
            <a:custGeom>
              <a:avLst/>
              <a:gdLst>
                <a:gd name="T0" fmla="*/ 0 w 176"/>
                <a:gd name="T1" fmla="*/ 112 h 184"/>
                <a:gd name="T2" fmla="*/ 24 w 176"/>
                <a:gd name="T3" fmla="*/ 184 h 184"/>
                <a:gd name="T4" fmla="*/ 40 w 176"/>
                <a:gd name="T5" fmla="*/ 0 h 184"/>
                <a:gd name="T6" fmla="*/ 176 w 176"/>
                <a:gd name="T7" fmla="*/ 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184"/>
                <a:gd name="T14" fmla="*/ 176 w 176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184">
                  <a:moveTo>
                    <a:pt x="0" y="112"/>
                  </a:moveTo>
                  <a:lnTo>
                    <a:pt x="24" y="184"/>
                  </a:lnTo>
                  <a:lnTo>
                    <a:pt x="40" y="0"/>
                  </a:lnTo>
                  <a:lnTo>
                    <a:pt x="17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</p:grpSp>
      <p:grpSp>
        <p:nvGrpSpPr>
          <p:cNvPr id="54" name="Group 81"/>
          <p:cNvGrpSpPr>
            <a:grpSpLocks/>
          </p:cNvGrpSpPr>
          <p:nvPr/>
        </p:nvGrpSpPr>
        <p:grpSpPr bwMode="auto">
          <a:xfrm>
            <a:off x="5021981" y="3665536"/>
            <a:ext cx="2646363" cy="739774"/>
            <a:chOff x="2573" y="2309"/>
            <a:chExt cx="1667" cy="466"/>
          </a:xfrm>
        </p:grpSpPr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3044" y="2539"/>
              <a:ext cx="8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663300"/>
                  </a:solidFill>
                </a:rPr>
                <a:t>length = 4</a:t>
              </a:r>
              <a:r>
                <a:rPr lang="en-US" sz="2000" b="1" i="1" dirty="0">
                  <a:solidFill>
                    <a:srgbClr val="663300"/>
                  </a:solidFill>
                </a:rPr>
                <a:t>R</a:t>
              </a:r>
              <a:r>
                <a:rPr lang="en-US" sz="2000" b="1" dirty="0">
                  <a:solidFill>
                    <a:srgbClr val="663300"/>
                  </a:solidFill>
                </a:rPr>
                <a:t> =</a:t>
              </a:r>
              <a:endParaRPr lang="en-US" sz="2000" b="1" dirty="0"/>
            </a:p>
          </p:txBody>
        </p:sp>
        <p:sp>
          <p:nvSpPr>
            <p:cNvPr id="56" name="Rectangle 33"/>
            <p:cNvSpPr>
              <a:spLocks noChangeArrowheads="1"/>
            </p:cNvSpPr>
            <p:nvPr/>
          </p:nvSpPr>
          <p:spPr bwMode="auto">
            <a:xfrm>
              <a:off x="2573" y="2309"/>
              <a:ext cx="163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663300"/>
                  </a:solidFill>
                </a:rPr>
                <a:t>Close-packed directions:</a:t>
              </a:r>
              <a:endParaRPr lang="en-US" sz="2000" b="1" dirty="0"/>
            </a:p>
          </p:txBody>
        </p:sp>
        <p:grpSp>
          <p:nvGrpSpPr>
            <p:cNvPr id="57" name="Group 79"/>
            <p:cNvGrpSpPr>
              <a:grpSpLocks/>
            </p:cNvGrpSpPr>
            <p:nvPr/>
          </p:nvGrpSpPr>
          <p:grpSpPr bwMode="auto">
            <a:xfrm>
              <a:off x="3878" y="2523"/>
              <a:ext cx="362" cy="252"/>
              <a:chOff x="3878" y="2523"/>
              <a:chExt cx="362" cy="252"/>
            </a:xfrm>
          </p:grpSpPr>
          <p:sp>
            <p:nvSpPr>
              <p:cNvPr id="58" name="Freeform 28"/>
              <p:cNvSpPr>
                <a:spLocks/>
              </p:cNvSpPr>
              <p:nvPr/>
            </p:nvSpPr>
            <p:spPr bwMode="auto">
              <a:xfrm>
                <a:off x="3878" y="2568"/>
                <a:ext cx="176" cy="184"/>
              </a:xfrm>
              <a:custGeom>
                <a:avLst/>
                <a:gdLst>
                  <a:gd name="T0" fmla="*/ 0 w 176"/>
                  <a:gd name="T1" fmla="*/ 112 h 184"/>
                  <a:gd name="T2" fmla="*/ 24 w 176"/>
                  <a:gd name="T3" fmla="*/ 184 h 184"/>
                  <a:gd name="T4" fmla="*/ 40 w 176"/>
                  <a:gd name="T5" fmla="*/ 0 h 184"/>
                  <a:gd name="T6" fmla="*/ 176 w 176"/>
                  <a:gd name="T7" fmla="*/ 0 h 1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6"/>
                  <a:gd name="T13" fmla="*/ 0 h 184"/>
                  <a:gd name="T14" fmla="*/ 176 w 176"/>
                  <a:gd name="T15" fmla="*/ 184 h 1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6" h="184">
                    <a:moveTo>
                      <a:pt x="0" y="112"/>
                    </a:moveTo>
                    <a:lnTo>
                      <a:pt x="24" y="184"/>
                    </a:lnTo>
                    <a:lnTo>
                      <a:pt x="40" y="0"/>
                    </a:lnTo>
                    <a:lnTo>
                      <a:pt x="176" y="0"/>
                    </a:lnTo>
                  </a:path>
                </a:pathLst>
              </a:cu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/>
              </a:p>
            </p:txBody>
          </p:sp>
          <p:sp>
            <p:nvSpPr>
              <p:cNvPr id="59" name="Rectangle 78"/>
              <p:cNvSpPr>
                <a:spLocks noChangeArrowheads="1"/>
              </p:cNvSpPr>
              <p:nvPr/>
            </p:nvSpPr>
            <p:spPr bwMode="auto">
              <a:xfrm>
                <a:off x="3923" y="2523"/>
                <a:ext cx="317" cy="252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solidFill>
                      <a:srgbClr val="663300"/>
                    </a:solidFill>
                  </a:rPr>
                  <a:t>3 </a:t>
                </a:r>
                <a:r>
                  <a:rPr lang="en-US" sz="2000" b="1" i="1" dirty="0">
                    <a:solidFill>
                      <a:srgbClr val="663300"/>
                    </a:solidFill>
                  </a:rPr>
                  <a:t>a</a:t>
                </a:r>
              </a:p>
            </p:txBody>
          </p:sp>
        </p:grpSp>
      </p:grpSp>
      <p:sp>
        <p:nvSpPr>
          <p:cNvPr id="60" name="59 Dikdörtgen"/>
          <p:cNvSpPr/>
          <p:nvPr/>
        </p:nvSpPr>
        <p:spPr>
          <a:xfrm>
            <a:off x="7668344" y="5589240"/>
            <a:ext cx="77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/>
              <a:t>=0.68</a:t>
            </a:r>
            <a:endParaRPr lang="tr-TR" sz="2000" b="1" dirty="0"/>
          </a:p>
        </p:txBody>
      </p:sp>
      <p:sp>
        <p:nvSpPr>
          <p:cNvPr id="61" name="Dikdörtgen 60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 BCC</a:t>
            </a:r>
            <a:endParaRPr lang="tr-T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09713"/>
            <a:ext cx="7620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ikdörtgen 4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1012666"/>
            <a:ext cx="529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u="sng" dirty="0" err="1" smtClean="0">
                <a:solidFill>
                  <a:srgbClr val="FF0000"/>
                </a:solidFill>
              </a:rPr>
              <a:t>Hexagonal</a:t>
            </a:r>
            <a:r>
              <a:rPr lang="tr-TR" sz="2000" b="1" u="sng" dirty="0" smtClean="0">
                <a:solidFill>
                  <a:srgbClr val="FF0000"/>
                </a:solidFill>
              </a:rPr>
              <a:t> </a:t>
            </a:r>
            <a:r>
              <a:rPr lang="tr-TR" sz="2000" b="1" u="sng" dirty="0" err="1" smtClean="0">
                <a:solidFill>
                  <a:srgbClr val="FF0000"/>
                </a:solidFill>
              </a:rPr>
              <a:t>Close</a:t>
            </a:r>
            <a:r>
              <a:rPr lang="tr-TR" sz="2000" b="1" u="sng" dirty="0" smtClean="0">
                <a:solidFill>
                  <a:srgbClr val="FF0000"/>
                </a:solidFill>
              </a:rPr>
              <a:t>-</a:t>
            </a:r>
            <a:r>
              <a:rPr lang="tr-TR" sz="2000" b="1" u="sng" dirty="0" err="1" smtClean="0">
                <a:solidFill>
                  <a:srgbClr val="FF0000"/>
                </a:solidFill>
              </a:rPr>
              <a:t>Packing</a:t>
            </a:r>
            <a:r>
              <a:rPr lang="tr-TR" sz="2000" b="1" u="sng" dirty="0" smtClean="0">
                <a:solidFill>
                  <a:srgbClr val="FF0000"/>
                </a:solidFill>
              </a:rPr>
              <a:t> (HCP) </a:t>
            </a:r>
            <a:r>
              <a:rPr lang="en-US" sz="2000" b="1" u="sng" dirty="0" smtClean="0">
                <a:solidFill>
                  <a:srgbClr val="FF0000"/>
                </a:solidFill>
              </a:rPr>
              <a:t>Crystal </a:t>
            </a:r>
            <a:r>
              <a:rPr lang="en-US" sz="2000" b="1" u="sng" dirty="0">
                <a:solidFill>
                  <a:srgbClr val="FF0000"/>
                </a:solidFill>
              </a:rPr>
              <a:t>Structure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02951" y="4941168"/>
            <a:ext cx="20936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b="1" dirty="0"/>
              <a:t>•  Coordination # = 12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41506" y="1600200"/>
            <a:ext cx="27684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b="1" dirty="0"/>
              <a:t>•  ABAB... Stacking Sequence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4392" y="5373216"/>
            <a:ext cx="1225125" cy="276999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b="1" dirty="0"/>
              <a:t>•  APF = 0.74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1672" y="2057400"/>
            <a:ext cx="1704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•  3D Projection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721572" y="2933700"/>
            <a:ext cx="1704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/>
              <a:t>•  2D Projection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308304" y="5608638"/>
            <a:ext cx="3285226" cy="46012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1" dirty="0">
                <a:cs typeface="Times New Roman" pitchFamily="18" charset="0"/>
              </a:rPr>
              <a:t>6 atoms/unit cell</a:t>
            </a:r>
            <a:r>
              <a:rPr lang="en-US" sz="1800" b="1" dirty="0"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700" b="1" dirty="0">
                <a:cs typeface="Times New Roman" pitchFamily="18" charset="0"/>
              </a:rPr>
              <a:t>	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604373" y="5805264"/>
            <a:ext cx="12363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b="1" dirty="0"/>
              <a:t>• </a:t>
            </a:r>
            <a:r>
              <a:rPr lang="en-US" b="1" i="1" dirty="0">
                <a:cs typeface="Times New Roman" pitchFamily="18" charset="0"/>
              </a:rPr>
              <a:t>c</a:t>
            </a:r>
            <a:r>
              <a:rPr lang="en-US" b="1" dirty="0">
                <a:cs typeface="Times New Roman" pitchFamily="18" charset="0"/>
              </a:rPr>
              <a:t>/</a:t>
            </a:r>
            <a:r>
              <a:rPr lang="en-US" b="1" i="1" dirty="0">
                <a:cs typeface="Times New Roman" pitchFamily="18" charset="0"/>
              </a:rPr>
              <a:t>a</a:t>
            </a:r>
            <a:r>
              <a:rPr lang="en-US" b="1" dirty="0">
                <a:cs typeface="Times New Roman" pitchFamily="18" charset="0"/>
              </a:rPr>
              <a:t> = 1.633</a:t>
            </a:r>
          </a:p>
        </p:txBody>
      </p:sp>
      <p:grpSp>
        <p:nvGrpSpPr>
          <p:cNvPr id="16" name="Group 122"/>
          <p:cNvGrpSpPr>
            <a:grpSpLocks/>
          </p:cNvGrpSpPr>
          <p:nvPr/>
        </p:nvGrpSpPr>
        <p:grpSpPr bwMode="auto">
          <a:xfrm>
            <a:off x="516570" y="2540000"/>
            <a:ext cx="3445830" cy="2249488"/>
            <a:chOff x="329" y="1600"/>
            <a:chExt cx="2167" cy="1417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343" y="2606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43" y="1779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426" y="2295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426" y="177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329" y="2058"/>
              <a:ext cx="192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i="1"/>
                <a:t>c</a:t>
              </a: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rot="16200000" flipH="1">
              <a:off x="759" y="2924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rot="16200000" flipH="1">
              <a:off x="1211" y="2924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179" y="2911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845" y="2910"/>
              <a:ext cx="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964" y="2767"/>
              <a:ext cx="192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i="1"/>
                <a:t>a</a:t>
              </a:r>
            </a:p>
          </p:txBody>
        </p:sp>
        <p:sp>
          <p:nvSpPr>
            <p:cNvPr id="27" name="AutoShape 23"/>
            <p:cNvSpPr>
              <a:spLocks noChangeAspect="1" noChangeArrowheads="1" noTextEdit="1"/>
            </p:cNvSpPr>
            <p:nvPr/>
          </p:nvSpPr>
          <p:spPr bwMode="auto">
            <a:xfrm>
              <a:off x="512" y="1600"/>
              <a:ext cx="1984" cy="1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616" y="1784"/>
              <a:ext cx="1" cy="808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V="1">
              <a:off x="1640" y="1856"/>
              <a:ext cx="1" cy="80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1120" y="1832"/>
              <a:ext cx="1" cy="808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960" y="1704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960" y="1848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960" y="1992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960" y="2136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960" y="2280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960" y="2424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1416" y="1704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1416" y="1848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416" y="1992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1416" y="2136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1416" y="2280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416" y="2424"/>
              <a:ext cx="1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832" y="1944"/>
              <a:ext cx="1" cy="80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 flipV="1">
              <a:off x="1296" y="1944"/>
              <a:ext cx="1" cy="808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grpSp>
          <p:nvGrpSpPr>
            <p:cNvPr id="45" name="Group 41"/>
            <p:cNvGrpSpPr>
              <a:grpSpLocks/>
            </p:cNvGrpSpPr>
            <p:nvPr/>
          </p:nvGrpSpPr>
          <p:grpSpPr bwMode="auto">
            <a:xfrm>
              <a:off x="528" y="2432"/>
              <a:ext cx="1200" cy="408"/>
              <a:chOff x="528" y="2432"/>
              <a:chExt cx="1200" cy="408"/>
            </a:xfrm>
          </p:grpSpPr>
          <p:sp>
            <p:nvSpPr>
              <p:cNvPr id="91" name="Oval 42"/>
              <p:cNvSpPr>
                <a:spLocks noChangeArrowheads="1"/>
              </p:cNvSpPr>
              <p:nvPr/>
            </p:nvSpPr>
            <p:spPr bwMode="auto">
              <a:xfrm>
                <a:off x="752" y="2672"/>
                <a:ext cx="168" cy="168"/>
              </a:xfrm>
              <a:prstGeom prst="ellipse">
                <a:avLst/>
              </a:prstGeom>
              <a:solidFill>
                <a:srgbClr val="009900"/>
              </a:solidFill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92" name="Oval 43"/>
              <p:cNvSpPr>
                <a:spLocks noChangeArrowheads="1"/>
              </p:cNvSpPr>
              <p:nvPr/>
            </p:nvSpPr>
            <p:spPr bwMode="auto">
              <a:xfrm>
                <a:off x="1208" y="2664"/>
                <a:ext cx="168" cy="168"/>
              </a:xfrm>
              <a:prstGeom prst="ellipse">
                <a:avLst/>
              </a:prstGeom>
              <a:solidFill>
                <a:srgbClr val="009900"/>
              </a:solidFill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93" name="Oval 44"/>
              <p:cNvSpPr>
                <a:spLocks noChangeArrowheads="1"/>
              </p:cNvSpPr>
              <p:nvPr/>
            </p:nvSpPr>
            <p:spPr bwMode="auto">
              <a:xfrm>
                <a:off x="880" y="2432"/>
                <a:ext cx="168" cy="176"/>
              </a:xfrm>
              <a:prstGeom prst="ellipse">
                <a:avLst/>
              </a:prstGeom>
              <a:solidFill>
                <a:srgbClr val="009900"/>
              </a:solidFill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94" name="Oval 45"/>
              <p:cNvSpPr>
                <a:spLocks noChangeArrowheads="1"/>
              </p:cNvSpPr>
              <p:nvPr/>
            </p:nvSpPr>
            <p:spPr bwMode="auto">
              <a:xfrm>
                <a:off x="1336" y="2432"/>
                <a:ext cx="168" cy="168"/>
              </a:xfrm>
              <a:prstGeom prst="ellipse">
                <a:avLst/>
              </a:prstGeom>
              <a:solidFill>
                <a:srgbClr val="009900"/>
              </a:solidFill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95" name="Oval 46"/>
              <p:cNvSpPr>
                <a:spLocks noChangeArrowheads="1"/>
              </p:cNvSpPr>
              <p:nvPr/>
            </p:nvSpPr>
            <p:spPr bwMode="auto">
              <a:xfrm>
                <a:off x="528" y="2512"/>
                <a:ext cx="176" cy="168"/>
              </a:xfrm>
              <a:prstGeom prst="ellipse">
                <a:avLst/>
              </a:prstGeom>
              <a:solidFill>
                <a:srgbClr val="009900"/>
              </a:solidFill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96" name="Oval 47"/>
              <p:cNvSpPr>
                <a:spLocks noChangeArrowheads="1"/>
              </p:cNvSpPr>
              <p:nvPr/>
            </p:nvSpPr>
            <p:spPr bwMode="auto">
              <a:xfrm>
                <a:off x="1552" y="2584"/>
                <a:ext cx="176" cy="168"/>
              </a:xfrm>
              <a:prstGeom prst="ellipse">
                <a:avLst/>
              </a:prstGeom>
              <a:solidFill>
                <a:srgbClr val="009900"/>
              </a:solidFill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97" name="Oval 48"/>
              <p:cNvSpPr>
                <a:spLocks noChangeArrowheads="1"/>
              </p:cNvSpPr>
              <p:nvPr/>
            </p:nvSpPr>
            <p:spPr bwMode="auto">
              <a:xfrm>
                <a:off x="1040" y="2552"/>
                <a:ext cx="168" cy="168"/>
              </a:xfrm>
              <a:prstGeom prst="ellipse">
                <a:avLst/>
              </a:prstGeom>
              <a:solidFill>
                <a:srgbClr val="009900"/>
              </a:solidFill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</p:grp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608" y="2512"/>
              <a:ext cx="1032" cy="240"/>
            </a:xfrm>
            <a:custGeom>
              <a:avLst/>
              <a:gdLst>
                <a:gd name="T0" fmla="*/ 0 w 1032"/>
                <a:gd name="T1" fmla="*/ 88 h 240"/>
                <a:gd name="T2" fmla="*/ 224 w 1032"/>
                <a:gd name="T3" fmla="*/ 240 h 240"/>
                <a:gd name="T4" fmla="*/ 688 w 1032"/>
                <a:gd name="T5" fmla="*/ 240 h 240"/>
                <a:gd name="T6" fmla="*/ 1032 w 1032"/>
                <a:gd name="T7" fmla="*/ 152 h 240"/>
                <a:gd name="T8" fmla="*/ 808 w 1032"/>
                <a:gd name="T9" fmla="*/ 0 h 240"/>
                <a:gd name="T10" fmla="*/ 352 w 1032"/>
                <a:gd name="T11" fmla="*/ 0 h 240"/>
                <a:gd name="T12" fmla="*/ 0 w 1032"/>
                <a:gd name="T13" fmla="*/ 88 h 2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2"/>
                <a:gd name="T22" fmla="*/ 0 h 240"/>
                <a:gd name="T23" fmla="*/ 1032 w 1032"/>
                <a:gd name="T24" fmla="*/ 240 h 2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2" h="240">
                  <a:moveTo>
                    <a:pt x="0" y="88"/>
                  </a:moveTo>
                  <a:lnTo>
                    <a:pt x="224" y="240"/>
                  </a:lnTo>
                  <a:lnTo>
                    <a:pt x="688" y="240"/>
                  </a:lnTo>
                  <a:lnTo>
                    <a:pt x="1032" y="152"/>
                  </a:lnTo>
                  <a:lnTo>
                    <a:pt x="808" y="0"/>
                  </a:lnTo>
                  <a:lnTo>
                    <a:pt x="352" y="0"/>
                  </a:lnTo>
                  <a:lnTo>
                    <a:pt x="0" y="88"/>
                  </a:lnTo>
                  <a:close/>
                </a:path>
              </a:pathLst>
            </a:cu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616" y="2520"/>
              <a:ext cx="1032" cy="240"/>
            </a:xfrm>
            <a:custGeom>
              <a:avLst/>
              <a:gdLst>
                <a:gd name="T0" fmla="*/ 0 w 1032"/>
                <a:gd name="T1" fmla="*/ 88 h 240"/>
                <a:gd name="T2" fmla="*/ 224 w 1032"/>
                <a:gd name="T3" fmla="*/ 240 h 240"/>
                <a:gd name="T4" fmla="*/ 680 w 1032"/>
                <a:gd name="T5" fmla="*/ 240 h 240"/>
                <a:gd name="T6" fmla="*/ 1032 w 1032"/>
                <a:gd name="T7" fmla="*/ 152 h 240"/>
                <a:gd name="T8" fmla="*/ 808 w 1032"/>
                <a:gd name="T9" fmla="*/ 0 h 240"/>
                <a:gd name="T10" fmla="*/ 344 w 1032"/>
                <a:gd name="T11" fmla="*/ 0 h 240"/>
                <a:gd name="T12" fmla="*/ 0 w 1032"/>
                <a:gd name="T13" fmla="*/ 80 h 2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2"/>
                <a:gd name="T22" fmla="*/ 0 h 240"/>
                <a:gd name="T23" fmla="*/ 1032 w 1032"/>
                <a:gd name="T24" fmla="*/ 240 h 2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2" h="240">
                  <a:moveTo>
                    <a:pt x="0" y="88"/>
                  </a:moveTo>
                  <a:lnTo>
                    <a:pt x="224" y="240"/>
                  </a:lnTo>
                  <a:lnTo>
                    <a:pt x="680" y="240"/>
                  </a:lnTo>
                  <a:lnTo>
                    <a:pt x="1032" y="152"/>
                  </a:lnTo>
                  <a:lnTo>
                    <a:pt x="808" y="0"/>
                  </a:lnTo>
                  <a:lnTo>
                    <a:pt x="344" y="0"/>
                  </a:lnTo>
                  <a:lnTo>
                    <a:pt x="0" y="80"/>
                  </a:lnTo>
                </a:path>
              </a:pathLst>
            </a:cu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 flipV="1">
              <a:off x="1128" y="2512"/>
              <a:ext cx="288" cy="128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960" y="2520"/>
              <a:ext cx="168" cy="12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16" y="2600"/>
              <a:ext cx="512" cy="4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 flipV="1">
              <a:off x="832" y="2640"/>
              <a:ext cx="296" cy="112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1128" y="2648"/>
              <a:ext cx="168" cy="10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1128" y="2648"/>
              <a:ext cx="504" cy="16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1088" y="2112"/>
              <a:ext cx="168" cy="176"/>
            </a:xfrm>
            <a:prstGeom prst="ellips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1280" y="2248"/>
              <a:ext cx="176" cy="168"/>
            </a:xfrm>
            <a:prstGeom prst="ellips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792" y="2224"/>
              <a:ext cx="168" cy="168"/>
            </a:xfrm>
            <a:prstGeom prst="ellips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57" name="Freeform 60"/>
            <p:cNvSpPr>
              <a:spLocks/>
            </p:cNvSpPr>
            <p:nvPr/>
          </p:nvSpPr>
          <p:spPr bwMode="auto">
            <a:xfrm>
              <a:off x="880" y="2200"/>
              <a:ext cx="488" cy="128"/>
            </a:xfrm>
            <a:custGeom>
              <a:avLst/>
              <a:gdLst>
                <a:gd name="T0" fmla="*/ 0 w 488"/>
                <a:gd name="T1" fmla="*/ 112 h 128"/>
                <a:gd name="T2" fmla="*/ 288 w 488"/>
                <a:gd name="T3" fmla="*/ 0 h 128"/>
                <a:gd name="T4" fmla="*/ 488 w 488"/>
                <a:gd name="T5" fmla="*/ 128 h 128"/>
                <a:gd name="T6" fmla="*/ 0 w 488"/>
                <a:gd name="T7" fmla="*/ 112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8"/>
                <a:gd name="T13" fmla="*/ 0 h 128"/>
                <a:gd name="T14" fmla="*/ 488 w 488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8" h="128">
                  <a:moveTo>
                    <a:pt x="0" y="112"/>
                  </a:moveTo>
                  <a:lnTo>
                    <a:pt x="288" y="0"/>
                  </a:lnTo>
                  <a:lnTo>
                    <a:pt x="488" y="128"/>
                  </a:lnTo>
                  <a:lnTo>
                    <a:pt x="0" y="112"/>
                  </a:lnTo>
                  <a:close/>
                </a:path>
              </a:pathLst>
            </a:cu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grpSp>
          <p:nvGrpSpPr>
            <p:cNvPr id="58" name="Group 62"/>
            <p:cNvGrpSpPr>
              <a:grpSpLocks/>
            </p:cNvGrpSpPr>
            <p:nvPr/>
          </p:nvGrpSpPr>
          <p:grpSpPr bwMode="auto">
            <a:xfrm>
              <a:off x="528" y="1616"/>
              <a:ext cx="1192" cy="408"/>
              <a:chOff x="528" y="1616"/>
              <a:chExt cx="1192" cy="408"/>
            </a:xfrm>
          </p:grpSpPr>
          <p:sp>
            <p:nvSpPr>
              <p:cNvPr id="84" name="Oval 63"/>
              <p:cNvSpPr>
                <a:spLocks noChangeArrowheads="1"/>
              </p:cNvSpPr>
              <p:nvPr/>
            </p:nvSpPr>
            <p:spPr bwMode="auto">
              <a:xfrm>
                <a:off x="744" y="1856"/>
                <a:ext cx="176" cy="168"/>
              </a:xfrm>
              <a:prstGeom prst="ellipse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85" name="Oval 64"/>
              <p:cNvSpPr>
                <a:spLocks noChangeArrowheads="1"/>
              </p:cNvSpPr>
              <p:nvPr/>
            </p:nvSpPr>
            <p:spPr bwMode="auto">
              <a:xfrm>
                <a:off x="1200" y="1848"/>
                <a:ext cx="176" cy="168"/>
              </a:xfrm>
              <a:prstGeom prst="ellipse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86" name="Oval 65"/>
              <p:cNvSpPr>
                <a:spLocks noChangeArrowheads="1"/>
              </p:cNvSpPr>
              <p:nvPr/>
            </p:nvSpPr>
            <p:spPr bwMode="auto">
              <a:xfrm>
                <a:off x="872" y="1624"/>
                <a:ext cx="168" cy="168"/>
              </a:xfrm>
              <a:prstGeom prst="ellipse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87" name="Oval 66"/>
              <p:cNvSpPr>
                <a:spLocks noChangeArrowheads="1"/>
              </p:cNvSpPr>
              <p:nvPr/>
            </p:nvSpPr>
            <p:spPr bwMode="auto">
              <a:xfrm>
                <a:off x="1328" y="1616"/>
                <a:ext cx="176" cy="168"/>
              </a:xfrm>
              <a:prstGeom prst="ellipse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88" name="Oval 67"/>
              <p:cNvSpPr>
                <a:spLocks noChangeArrowheads="1"/>
              </p:cNvSpPr>
              <p:nvPr/>
            </p:nvSpPr>
            <p:spPr bwMode="auto">
              <a:xfrm>
                <a:off x="528" y="1696"/>
                <a:ext cx="168" cy="168"/>
              </a:xfrm>
              <a:prstGeom prst="ellipse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89" name="Oval 68"/>
              <p:cNvSpPr>
                <a:spLocks noChangeArrowheads="1"/>
              </p:cNvSpPr>
              <p:nvPr/>
            </p:nvSpPr>
            <p:spPr bwMode="auto">
              <a:xfrm>
                <a:off x="1552" y="1768"/>
                <a:ext cx="168" cy="168"/>
              </a:xfrm>
              <a:prstGeom prst="ellipse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90" name="Oval 69"/>
              <p:cNvSpPr>
                <a:spLocks noChangeArrowheads="1"/>
              </p:cNvSpPr>
              <p:nvPr/>
            </p:nvSpPr>
            <p:spPr bwMode="auto">
              <a:xfrm>
                <a:off x="1032" y="1736"/>
                <a:ext cx="176" cy="168"/>
              </a:xfrm>
              <a:prstGeom prst="ellipse">
                <a:avLst/>
              </a:prstGeom>
              <a:solidFill>
                <a:srgbClr val="00EE00"/>
              </a:solidFill>
              <a:ln w="25400">
                <a:solidFill>
                  <a:srgbClr val="00EE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</p:grpSp>
        <p:sp>
          <p:nvSpPr>
            <p:cNvPr id="59" name="Freeform 70"/>
            <p:cNvSpPr>
              <a:spLocks/>
            </p:cNvSpPr>
            <p:nvPr/>
          </p:nvSpPr>
          <p:spPr bwMode="auto">
            <a:xfrm>
              <a:off x="608" y="1696"/>
              <a:ext cx="1032" cy="248"/>
            </a:xfrm>
            <a:custGeom>
              <a:avLst/>
              <a:gdLst>
                <a:gd name="T0" fmla="*/ 0 w 1032"/>
                <a:gd name="T1" fmla="*/ 88 h 248"/>
                <a:gd name="T2" fmla="*/ 224 w 1032"/>
                <a:gd name="T3" fmla="*/ 248 h 248"/>
                <a:gd name="T4" fmla="*/ 680 w 1032"/>
                <a:gd name="T5" fmla="*/ 248 h 248"/>
                <a:gd name="T6" fmla="*/ 1032 w 1032"/>
                <a:gd name="T7" fmla="*/ 160 h 248"/>
                <a:gd name="T8" fmla="*/ 808 w 1032"/>
                <a:gd name="T9" fmla="*/ 0 h 248"/>
                <a:gd name="T10" fmla="*/ 352 w 1032"/>
                <a:gd name="T11" fmla="*/ 0 h 248"/>
                <a:gd name="T12" fmla="*/ 0 w 1032"/>
                <a:gd name="T13" fmla="*/ 88 h 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2"/>
                <a:gd name="T22" fmla="*/ 0 h 248"/>
                <a:gd name="T23" fmla="*/ 1032 w 1032"/>
                <a:gd name="T24" fmla="*/ 248 h 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2" h="248">
                  <a:moveTo>
                    <a:pt x="0" y="88"/>
                  </a:moveTo>
                  <a:lnTo>
                    <a:pt x="224" y="248"/>
                  </a:lnTo>
                  <a:lnTo>
                    <a:pt x="680" y="248"/>
                  </a:lnTo>
                  <a:lnTo>
                    <a:pt x="1032" y="160"/>
                  </a:lnTo>
                  <a:lnTo>
                    <a:pt x="808" y="0"/>
                  </a:lnTo>
                  <a:lnTo>
                    <a:pt x="352" y="0"/>
                  </a:lnTo>
                  <a:lnTo>
                    <a:pt x="0" y="88"/>
                  </a:lnTo>
                  <a:close/>
                </a:path>
              </a:pathLst>
            </a:custGeom>
            <a:noFill/>
            <a:ln w="254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60" name="Freeform 71"/>
            <p:cNvSpPr>
              <a:spLocks/>
            </p:cNvSpPr>
            <p:nvPr/>
          </p:nvSpPr>
          <p:spPr bwMode="auto">
            <a:xfrm>
              <a:off x="616" y="1704"/>
              <a:ext cx="1032" cy="240"/>
            </a:xfrm>
            <a:custGeom>
              <a:avLst/>
              <a:gdLst>
                <a:gd name="T0" fmla="*/ 0 w 1032"/>
                <a:gd name="T1" fmla="*/ 88 h 240"/>
                <a:gd name="T2" fmla="*/ 224 w 1032"/>
                <a:gd name="T3" fmla="*/ 240 h 240"/>
                <a:gd name="T4" fmla="*/ 680 w 1032"/>
                <a:gd name="T5" fmla="*/ 240 h 240"/>
                <a:gd name="T6" fmla="*/ 1032 w 1032"/>
                <a:gd name="T7" fmla="*/ 152 h 240"/>
                <a:gd name="T8" fmla="*/ 808 w 1032"/>
                <a:gd name="T9" fmla="*/ 0 h 240"/>
                <a:gd name="T10" fmla="*/ 344 w 1032"/>
                <a:gd name="T11" fmla="*/ 0 h 240"/>
                <a:gd name="T12" fmla="*/ 0 w 1032"/>
                <a:gd name="T13" fmla="*/ 80 h 2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2"/>
                <a:gd name="T22" fmla="*/ 0 h 240"/>
                <a:gd name="T23" fmla="*/ 1032 w 1032"/>
                <a:gd name="T24" fmla="*/ 240 h 2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2" h="240">
                  <a:moveTo>
                    <a:pt x="0" y="88"/>
                  </a:moveTo>
                  <a:lnTo>
                    <a:pt x="224" y="240"/>
                  </a:lnTo>
                  <a:lnTo>
                    <a:pt x="680" y="240"/>
                  </a:lnTo>
                  <a:lnTo>
                    <a:pt x="1032" y="152"/>
                  </a:lnTo>
                  <a:lnTo>
                    <a:pt x="808" y="0"/>
                  </a:lnTo>
                  <a:lnTo>
                    <a:pt x="344" y="0"/>
                  </a:lnTo>
                  <a:lnTo>
                    <a:pt x="0" y="80"/>
                  </a:lnTo>
                </a:path>
              </a:pathLst>
            </a:custGeom>
            <a:noFill/>
            <a:ln w="254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61" name="Line 72"/>
            <p:cNvSpPr>
              <a:spLocks noChangeShapeType="1"/>
            </p:cNvSpPr>
            <p:nvPr/>
          </p:nvSpPr>
          <p:spPr bwMode="auto">
            <a:xfrm flipV="1">
              <a:off x="1120" y="1704"/>
              <a:ext cx="296" cy="128"/>
            </a:xfrm>
            <a:prstGeom prst="line">
              <a:avLst/>
            </a:prstGeom>
            <a:noFill/>
            <a:ln w="254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62" name="Line 73"/>
            <p:cNvSpPr>
              <a:spLocks noChangeShapeType="1"/>
            </p:cNvSpPr>
            <p:nvPr/>
          </p:nvSpPr>
          <p:spPr bwMode="auto">
            <a:xfrm>
              <a:off x="960" y="1704"/>
              <a:ext cx="160" cy="120"/>
            </a:xfrm>
            <a:prstGeom prst="line">
              <a:avLst/>
            </a:prstGeom>
            <a:noFill/>
            <a:ln w="254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63" name="Line 74"/>
            <p:cNvSpPr>
              <a:spLocks noChangeShapeType="1"/>
            </p:cNvSpPr>
            <p:nvPr/>
          </p:nvSpPr>
          <p:spPr bwMode="auto">
            <a:xfrm>
              <a:off x="608" y="1784"/>
              <a:ext cx="512" cy="48"/>
            </a:xfrm>
            <a:prstGeom prst="line">
              <a:avLst/>
            </a:prstGeom>
            <a:noFill/>
            <a:ln w="254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64" name="Line 75"/>
            <p:cNvSpPr>
              <a:spLocks noChangeShapeType="1"/>
            </p:cNvSpPr>
            <p:nvPr/>
          </p:nvSpPr>
          <p:spPr bwMode="auto">
            <a:xfrm flipV="1">
              <a:off x="832" y="1832"/>
              <a:ext cx="296" cy="104"/>
            </a:xfrm>
            <a:prstGeom prst="line">
              <a:avLst/>
            </a:prstGeom>
            <a:noFill/>
            <a:ln w="254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65" name="Line 76"/>
            <p:cNvSpPr>
              <a:spLocks noChangeShapeType="1"/>
            </p:cNvSpPr>
            <p:nvPr/>
          </p:nvSpPr>
          <p:spPr bwMode="auto">
            <a:xfrm>
              <a:off x="1120" y="1832"/>
              <a:ext cx="176" cy="112"/>
            </a:xfrm>
            <a:prstGeom prst="line">
              <a:avLst/>
            </a:prstGeom>
            <a:noFill/>
            <a:ln w="254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66" name="Line 77"/>
            <p:cNvSpPr>
              <a:spLocks noChangeShapeType="1"/>
            </p:cNvSpPr>
            <p:nvPr/>
          </p:nvSpPr>
          <p:spPr bwMode="auto">
            <a:xfrm>
              <a:off x="1128" y="1832"/>
              <a:ext cx="504" cy="16"/>
            </a:xfrm>
            <a:prstGeom prst="line">
              <a:avLst/>
            </a:prstGeom>
            <a:noFill/>
            <a:ln w="25400">
              <a:solidFill>
                <a:srgbClr val="00EE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1368" y="2320"/>
              <a:ext cx="1" cy="64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68" name="Line 79"/>
            <p:cNvSpPr>
              <a:spLocks noChangeShapeType="1"/>
            </p:cNvSpPr>
            <p:nvPr/>
          </p:nvSpPr>
          <p:spPr bwMode="auto">
            <a:xfrm>
              <a:off x="1368" y="2464"/>
              <a:ext cx="1" cy="64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69" name="Line 80"/>
            <p:cNvSpPr>
              <a:spLocks noChangeShapeType="1"/>
            </p:cNvSpPr>
            <p:nvPr/>
          </p:nvSpPr>
          <p:spPr bwMode="auto">
            <a:xfrm>
              <a:off x="1368" y="2608"/>
              <a:ext cx="1" cy="64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70" name="Line 81"/>
            <p:cNvSpPr>
              <a:spLocks noChangeShapeType="1"/>
            </p:cNvSpPr>
            <p:nvPr/>
          </p:nvSpPr>
          <p:spPr bwMode="auto">
            <a:xfrm>
              <a:off x="1168" y="2216"/>
              <a:ext cx="1" cy="64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71" name="Line 82"/>
            <p:cNvSpPr>
              <a:spLocks noChangeShapeType="1"/>
            </p:cNvSpPr>
            <p:nvPr/>
          </p:nvSpPr>
          <p:spPr bwMode="auto">
            <a:xfrm>
              <a:off x="1168" y="2360"/>
              <a:ext cx="1" cy="64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72" name="Line 83"/>
            <p:cNvSpPr>
              <a:spLocks noChangeShapeType="1"/>
            </p:cNvSpPr>
            <p:nvPr/>
          </p:nvSpPr>
          <p:spPr bwMode="auto">
            <a:xfrm>
              <a:off x="1168" y="2504"/>
              <a:ext cx="1" cy="56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872" y="2312"/>
              <a:ext cx="1" cy="64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74" name="Line 85"/>
            <p:cNvSpPr>
              <a:spLocks noChangeShapeType="1"/>
            </p:cNvSpPr>
            <p:nvPr/>
          </p:nvSpPr>
          <p:spPr bwMode="auto">
            <a:xfrm>
              <a:off x="872" y="2456"/>
              <a:ext cx="1" cy="64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75" name="Line 86"/>
            <p:cNvSpPr>
              <a:spLocks noChangeShapeType="1"/>
            </p:cNvSpPr>
            <p:nvPr/>
          </p:nvSpPr>
          <p:spPr bwMode="auto">
            <a:xfrm>
              <a:off x="872" y="2600"/>
              <a:ext cx="1" cy="56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grpSp>
          <p:nvGrpSpPr>
            <p:cNvPr id="76" name="Group 87"/>
            <p:cNvGrpSpPr>
              <a:grpSpLocks/>
            </p:cNvGrpSpPr>
            <p:nvPr/>
          </p:nvGrpSpPr>
          <p:grpSpPr bwMode="auto">
            <a:xfrm>
              <a:off x="852" y="2524"/>
              <a:ext cx="520" cy="152"/>
              <a:chOff x="852" y="2524"/>
              <a:chExt cx="520" cy="152"/>
            </a:xfrm>
          </p:grpSpPr>
          <p:sp>
            <p:nvSpPr>
              <p:cNvPr id="81" name="Oval 88"/>
              <p:cNvSpPr>
                <a:spLocks noChangeArrowheads="1"/>
              </p:cNvSpPr>
              <p:nvPr/>
            </p:nvSpPr>
            <p:spPr bwMode="auto">
              <a:xfrm>
                <a:off x="852" y="2628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82" name="Oval 89"/>
              <p:cNvSpPr>
                <a:spLocks noChangeArrowheads="1"/>
              </p:cNvSpPr>
              <p:nvPr/>
            </p:nvSpPr>
            <p:spPr bwMode="auto">
              <a:xfrm>
                <a:off x="1148" y="2524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83" name="Oval 90"/>
              <p:cNvSpPr>
                <a:spLocks noChangeArrowheads="1"/>
              </p:cNvSpPr>
              <p:nvPr/>
            </p:nvSpPr>
            <p:spPr bwMode="auto">
              <a:xfrm>
                <a:off x="1340" y="2644"/>
                <a:ext cx="32" cy="3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</p:grpSp>
        <p:sp>
          <p:nvSpPr>
            <p:cNvPr id="77" name="Rectangle 91"/>
            <p:cNvSpPr>
              <a:spLocks noChangeArrowheads="1"/>
            </p:cNvSpPr>
            <p:nvPr/>
          </p:nvSpPr>
          <p:spPr bwMode="auto">
            <a:xfrm>
              <a:off x="1832" y="1736"/>
              <a:ext cx="39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EE00"/>
                  </a:solidFill>
                </a:rPr>
                <a:t>A sites</a:t>
              </a:r>
              <a:endParaRPr lang="en-US" b="1"/>
            </a:p>
          </p:txBody>
        </p:sp>
        <p:sp>
          <p:nvSpPr>
            <p:cNvPr id="78" name="Rectangle 92"/>
            <p:cNvSpPr>
              <a:spLocks noChangeArrowheads="1"/>
            </p:cNvSpPr>
            <p:nvPr/>
          </p:nvSpPr>
          <p:spPr bwMode="auto">
            <a:xfrm>
              <a:off x="1832" y="2160"/>
              <a:ext cx="8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66FF"/>
                  </a:solidFill>
                </a:rPr>
                <a:t>B</a:t>
              </a:r>
              <a:endParaRPr lang="en-US" b="1"/>
            </a:p>
          </p:txBody>
        </p:sp>
        <p:sp>
          <p:nvSpPr>
            <p:cNvPr id="79" name="Rectangle 93"/>
            <p:cNvSpPr>
              <a:spLocks noChangeArrowheads="1"/>
            </p:cNvSpPr>
            <p:nvPr/>
          </p:nvSpPr>
          <p:spPr bwMode="auto">
            <a:xfrm>
              <a:off x="1968" y="2160"/>
              <a:ext cx="3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66FF"/>
                  </a:solidFill>
                </a:rPr>
                <a:t> sites</a:t>
              </a:r>
              <a:endParaRPr lang="en-US" b="1"/>
            </a:p>
          </p:txBody>
        </p:sp>
        <p:sp>
          <p:nvSpPr>
            <p:cNvPr id="80" name="Rectangle 94"/>
            <p:cNvSpPr>
              <a:spLocks noChangeArrowheads="1"/>
            </p:cNvSpPr>
            <p:nvPr/>
          </p:nvSpPr>
          <p:spPr bwMode="auto">
            <a:xfrm>
              <a:off x="1824" y="2560"/>
              <a:ext cx="39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9900"/>
                  </a:solidFill>
                </a:rPr>
                <a:t>A sites</a:t>
              </a:r>
              <a:endParaRPr lang="en-US" b="1"/>
            </a:p>
          </p:txBody>
        </p:sp>
      </p:grpSp>
      <p:grpSp>
        <p:nvGrpSpPr>
          <p:cNvPr id="98" name="Group 95"/>
          <p:cNvGrpSpPr>
            <a:grpSpLocks noChangeAspect="1"/>
          </p:cNvGrpSpPr>
          <p:nvPr/>
        </p:nvGrpSpPr>
        <p:grpSpPr bwMode="auto">
          <a:xfrm>
            <a:off x="5706437" y="3398838"/>
            <a:ext cx="3247063" cy="1566862"/>
            <a:chOff x="2880" y="1584"/>
            <a:chExt cx="2648" cy="1280"/>
          </a:xfrm>
        </p:grpSpPr>
        <p:sp>
          <p:nvSpPr>
            <p:cNvPr id="99" name="AutoShape 96"/>
            <p:cNvSpPr>
              <a:spLocks noChangeAspect="1" noChangeArrowheads="1" noTextEdit="1"/>
            </p:cNvSpPr>
            <p:nvPr/>
          </p:nvSpPr>
          <p:spPr bwMode="auto">
            <a:xfrm>
              <a:off x="2880" y="1584"/>
              <a:ext cx="2648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sp>
          <p:nvSpPr>
            <p:cNvPr id="100" name="Oval 97"/>
            <p:cNvSpPr>
              <a:spLocks noChangeArrowheads="1"/>
            </p:cNvSpPr>
            <p:nvPr/>
          </p:nvSpPr>
          <p:spPr bwMode="auto">
            <a:xfrm>
              <a:off x="3356" y="1996"/>
              <a:ext cx="448" cy="448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b="1"/>
            </a:p>
          </p:txBody>
        </p:sp>
        <p:grpSp>
          <p:nvGrpSpPr>
            <p:cNvPr id="101" name="Group 98"/>
            <p:cNvGrpSpPr>
              <a:grpSpLocks/>
            </p:cNvGrpSpPr>
            <p:nvPr/>
          </p:nvGrpSpPr>
          <p:grpSpPr bwMode="auto">
            <a:xfrm>
              <a:off x="2892" y="1612"/>
              <a:ext cx="1376" cy="1224"/>
              <a:chOff x="2892" y="1612"/>
              <a:chExt cx="1376" cy="1224"/>
            </a:xfrm>
          </p:grpSpPr>
          <p:sp>
            <p:nvSpPr>
              <p:cNvPr id="119" name="Oval 99"/>
              <p:cNvSpPr>
                <a:spLocks noChangeArrowheads="1"/>
              </p:cNvSpPr>
              <p:nvPr/>
            </p:nvSpPr>
            <p:spPr bwMode="auto">
              <a:xfrm>
                <a:off x="3132" y="2388"/>
                <a:ext cx="456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120" name="Oval 100"/>
              <p:cNvSpPr>
                <a:spLocks noChangeArrowheads="1"/>
              </p:cNvSpPr>
              <p:nvPr/>
            </p:nvSpPr>
            <p:spPr bwMode="auto">
              <a:xfrm>
                <a:off x="3596" y="2388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121" name="Oval 101"/>
              <p:cNvSpPr>
                <a:spLocks noChangeArrowheads="1"/>
              </p:cNvSpPr>
              <p:nvPr/>
            </p:nvSpPr>
            <p:spPr bwMode="auto">
              <a:xfrm>
                <a:off x="2892" y="1996"/>
                <a:ext cx="456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122" name="Oval 102"/>
              <p:cNvSpPr>
                <a:spLocks noChangeArrowheads="1"/>
              </p:cNvSpPr>
              <p:nvPr/>
            </p:nvSpPr>
            <p:spPr bwMode="auto">
              <a:xfrm>
                <a:off x="3820" y="1996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123" name="Oval 103"/>
              <p:cNvSpPr>
                <a:spLocks noChangeArrowheads="1"/>
              </p:cNvSpPr>
              <p:nvPr/>
            </p:nvSpPr>
            <p:spPr bwMode="auto">
              <a:xfrm>
                <a:off x="3580" y="1612"/>
                <a:ext cx="448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124" name="Oval 104"/>
              <p:cNvSpPr>
                <a:spLocks noChangeArrowheads="1"/>
              </p:cNvSpPr>
              <p:nvPr/>
            </p:nvSpPr>
            <p:spPr bwMode="auto">
              <a:xfrm>
                <a:off x="3124" y="1620"/>
                <a:ext cx="456" cy="448"/>
              </a:xfrm>
              <a:prstGeom prst="ellipse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</p:grpSp>
        <p:grpSp>
          <p:nvGrpSpPr>
            <p:cNvPr id="102" name="Group 105"/>
            <p:cNvGrpSpPr>
              <a:grpSpLocks/>
            </p:cNvGrpSpPr>
            <p:nvPr/>
          </p:nvGrpSpPr>
          <p:grpSpPr bwMode="auto">
            <a:xfrm>
              <a:off x="3152" y="1736"/>
              <a:ext cx="912" cy="832"/>
              <a:chOff x="3152" y="1736"/>
              <a:chExt cx="912" cy="832"/>
            </a:xfrm>
          </p:grpSpPr>
          <p:sp>
            <p:nvSpPr>
              <p:cNvPr id="116" name="Oval 106"/>
              <p:cNvSpPr>
                <a:spLocks noChangeArrowheads="1"/>
              </p:cNvSpPr>
              <p:nvPr/>
            </p:nvSpPr>
            <p:spPr bwMode="auto">
              <a:xfrm>
                <a:off x="3152" y="2120"/>
                <a:ext cx="448" cy="448"/>
              </a:xfrm>
              <a:prstGeom prst="ellips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117" name="Oval 107"/>
              <p:cNvSpPr>
                <a:spLocks noChangeArrowheads="1"/>
              </p:cNvSpPr>
              <p:nvPr/>
            </p:nvSpPr>
            <p:spPr bwMode="auto">
              <a:xfrm>
                <a:off x="3616" y="2120"/>
                <a:ext cx="448" cy="448"/>
              </a:xfrm>
              <a:prstGeom prst="ellips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sp>
            <p:nvSpPr>
              <p:cNvPr id="118" name="Oval 108"/>
              <p:cNvSpPr>
                <a:spLocks noChangeArrowheads="1"/>
              </p:cNvSpPr>
              <p:nvPr/>
            </p:nvSpPr>
            <p:spPr bwMode="auto">
              <a:xfrm>
                <a:off x="3376" y="1736"/>
                <a:ext cx="448" cy="448"/>
              </a:xfrm>
              <a:prstGeom prst="ellips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</p:grpSp>
        <p:grpSp>
          <p:nvGrpSpPr>
            <p:cNvPr id="103" name="Group 109"/>
            <p:cNvGrpSpPr>
              <a:grpSpLocks/>
            </p:cNvGrpSpPr>
            <p:nvPr/>
          </p:nvGrpSpPr>
          <p:grpSpPr bwMode="auto">
            <a:xfrm>
              <a:off x="2900" y="1604"/>
              <a:ext cx="1368" cy="1224"/>
              <a:chOff x="2900" y="1604"/>
              <a:chExt cx="1368" cy="1224"/>
            </a:xfrm>
          </p:grpSpPr>
          <p:sp>
            <p:nvSpPr>
              <p:cNvPr id="108" name="Oval 110"/>
              <p:cNvSpPr>
                <a:spLocks noChangeArrowheads="1"/>
              </p:cNvSpPr>
              <p:nvPr/>
            </p:nvSpPr>
            <p:spPr bwMode="auto">
              <a:xfrm>
                <a:off x="3356" y="2004"/>
                <a:ext cx="456" cy="448"/>
              </a:xfrm>
              <a:prstGeom prst="ellipse">
                <a:avLst/>
              </a:prstGeom>
              <a:noFill/>
              <a:ln w="38100">
                <a:solidFill>
                  <a:srgbClr val="00EE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b="1"/>
              </a:p>
            </p:txBody>
          </p:sp>
          <p:grpSp>
            <p:nvGrpSpPr>
              <p:cNvPr id="109" name="Group 111"/>
              <p:cNvGrpSpPr>
                <a:grpSpLocks/>
              </p:cNvGrpSpPr>
              <p:nvPr/>
            </p:nvGrpSpPr>
            <p:grpSpPr bwMode="auto">
              <a:xfrm>
                <a:off x="2900" y="1604"/>
                <a:ext cx="1368" cy="1224"/>
                <a:chOff x="2900" y="1604"/>
                <a:chExt cx="1368" cy="1224"/>
              </a:xfrm>
            </p:grpSpPr>
            <p:sp>
              <p:nvSpPr>
                <p:cNvPr id="110" name="Oval 112"/>
                <p:cNvSpPr>
                  <a:spLocks noChangeArrowheads="1"/>
                </p:cNvSpPr>
                <p:nvPr/>
              </p:nvSpPr>
              <p:spPr bwMode="auto">
                <a:xfrm>
                  <a:off x="3140" y="2380"/>
                  <a:ext cx="448" cy="448"/>
                </a:xfrm>
                <a:prstGeom prst="ellipse">
                  <a:avLst/>
                </a:prstGeom>
                <a:noFill/>
                <a:ln w="38100">
                  <a:solidFill>
                    <a:srgbClr val="00EE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b="1"/>
                </a:p>
              </p:txBody>
            </p:sp>
            <p:sp>
              <p:nvSpPr>
                <p:cNvPr id="111" name="Oval 113"/>
                <p:cNvSpPr>
                  <a:spLocks noChangeArrowheads="1"/>
                </p:cNvSpPr>
                <p:nvPr/>
              </p:nvSpPr>
              <p:spPr bwMode="auto">
                <a:xfrm>
                  <a:off x="3596" y="2380"/>
                  <a:ext cx="456" cy="448"/>
                </a:xfrm>
                <a:prstGeom prst="ellipse">
                  <a:avLst/>
                </a:prstGeom>
                <a:noFill/>
                <a:ln w="38100">
                  <a:solidFill>
                    <a:srgbClr val="00EE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b="1"/>
                </a:p>
              </p:txBody>
            </p:sp>
            <p:sp>
              <p:nvSpPr>
                <p:cNvPr id="112" name="Oval 114"/>
                <p:cNvSpPr>
                  <a:spLocks noChangeArrowheads="1"/>
                </p:cNvSpPr>
                <p:nvPr/>
              </p:nvSpPr>
              <p:spPr bwMode="auto">
                <a:xfrm>
                  <a:off x="2900" y="1988"/>
                  <a:ext cx="448" cy="448"/>
                </a:xfrm>
                <a:prstGeom prst="ellipse">
                  <a:avLst/>
                </a:prstGeom>
                <a:noFill/>
                <a:ln w="38100">
                  <a:solidFill>
                    <a:srgbClr val="00EE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b="1"/>
                </a:p>
              </p:txBody>
            </p:sp>
            <p:sp>
              <p:nvSpPr>
                <p:cNvPr id="113" name="Oval 115"/>
                <p:cNvSpPr>
                  <a:spLocks noChangeArrowheads="1"/>
                </p:cNvSpPr>
                <p:nvPr/>
              </p:nvSpPr>
              <p:spPr bwMode="auto">
                <a:xfrm>
                  <a:off x="3820" y="1988"/>
                  <a:ext cx="448" cy="448"/>
                </a:xfrm>
                <a:prstGeom prst="ellipse">
                  <a:avLst/>
                </a:prstGeom>
                <a:noFill/>
                <a:ln w="38100">
                  <a:solidFill>
                    <a:srgbClr val="00EE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b="1"/>
                </a:p>
              </p:txBody>
            </p:sp>
            <p:sp>
              <p:nvSpPr>
                <p:cNvPr id="114" name="Oval 116"/>
                <p:cNvSpPr>
                  <a:spLocks noChangeArrowheads="1"/>
                </p:cNvSpPr>
                <p:nvPr/>
              </p:nvSpPr>
              <p:spPr bwMode="auto">
                <a:xfrm>
                  <a:off x="3580" y="1604"/>
                  <a:ext cx="456" cy="448"/>
                </a:xfrm>
                <a:prstGeom prst="ellipse">
                  <a:avLst/>
                </a:prstGeom>
                <a:noFill/>
                <a:ln w="38100">
                  <a:solidFill>
                    <a:srgbClr val="00EE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b="1"/>
                </a:p>
              </p:txBody>
            </p:sp>
            <p:sp>
              <p:nvSpPr>
                <p:cNvPr id="115" name="Oval 117"/>
                <p:cNvSpPr>
                  <a:spLocks noChangeArrowheads="1"/>
                </p:cNvSpPr>
                <p:nvPr/>
              </p:nvSpPr>
              <p:spPr bwMode="auto">
                <a:xfrm>
                  <a:off x="3132" y="1612"/>
                  <a:ext cx="448" cy="448"/>
                </a:xfrm>
                <a:prstGeom prst="ellipse">
                  <a:avLst/>
                </a:prstGeom>
                <a:noFill/>
                <a:ln w="38100">
                  <a:solidFill>
                    <a:srgbClr val="00EE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 b="1"/>
                </a:p>
              </p:txBody>
            </p:sp>
          </p:grpSp>
        </p:grpSp>
        <p:sp>
          <p:nvSpPr>
            <p:cNvPr id="104" name="Rectangle 118"/>
            <p:cNvSpPr>
              <a:spLocks noChangeArrowheads="1"/>
            </p:cNvSpPr>
            <p:nvPr/>
          </p:nvSpPr>
          <p:spPr bwMode="auto">
            <a:xfrm>
              <a:off x="4296" y="2584"/>
              <a:ext cx="1014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8800"/>
                  </a:solidFill>
                </a:rPr>
                <a:t>Bottom layer</a:t>
              </a:r>
              <a:endParaRPr lang="en-US" b="1"/>
            </a:p>
          </p:txBody>
        </p:sp>
        <p:sp>
          <p:nvSpPr>
            <p:cNvPr id="105" name="Rectangle 119"/>
            <p:cNvSpPr>
              <a:spLocks noChangeArrowheads="1"/>
            </p:cNvSpPr>
            <p:nvPr/>
          </p:nvSpPr>
          <p:spPr bwMode="auto">
            <a:xfrm>
              <a:off x="4296" y="2152"/>
              <a:ext cx="979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66FF"/>
                  </a:solidFill>
                </a:rPr>
                <a:t>Middle layer</a:t>
              </a:r>
              <a:endParaRPr lang="en-US" b="1"/>
            </a:p>
          </p:txBody>
        </p:sp>
        <p:sp>
          <p:nvSpPr>
            <p:cNvPr id="106" name="Rectangle 120"/>
            <p:cNvSpPr>
              <a:spLocks noChangeArrowheads="1"/>
            </p:cNvSpPr>
            <p:nvPr/>
          </p:nvSpPr>
          <p:spPr bwMode="auto">
            <a:xfrm>
              <a:off x="4296" y="1736"/>
              <a:ext cx="27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EE00"/>
                  </a:solidFill>
                </a:rPr>
                <a:t>Top</a:t>
              </a:r>
              <a:endParaRPr lang="en-US" b="1"/>
            </a:p>
          </p:txBody>
        </p:sp>
        <p:sp>
          <p:nvSpPr>
            <p:cNvPr id="107" name="Rectangle 121"/>
            <p:cNvSpPr>
              <a:spLocks noChangeArrowheads="1"/>
            </p:cNvSpPr>
            <p:nvPr/>
          </p:nvSpPr>
          <p:spPr bwMode="auto">
            <a:xfrm>
              <a:off x="4648" y="1736"/>
              <a:ext cx="427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EE00"/>
                  </a:solidFill>
                </a:rPr>
                <a:t> layer</a:t>
              </a:r>
              <a:endParaRPr lang="en-US" b="1"/>
            </a:p>
          </p:txBody>
        </p:sp>
      </p:grpSp>
      <p:sp>
        <p:nvSpPr>
          <p:cNvPr id="125" name="Rectangle 1"/>
          <p:cNvSpPr>
            <a:spLocks noChangeArrowheads="1"/>
          </p:cNvSpPr>
          <p:nvPr/>
        </p:nvSpPr>
        <p:spPr bwMode="auto">
          <a:xfrm>
            <a:off x="4211960" y="1555750"/>
            <a:ext cx="47415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dirty="0"/>
              <a:t>The top and bottom faces of the unit cell consist of six atoms that form</a:t>
            </a:r>
            <a:r>
              <a:rPr lang="tr-TR" sz="1800" b="1" dirty="0"/>
              <a:t> </a:t>
            </a:r>
            <a:r>
              <a:rPr lang="en-US" sz="1800" b="1" dirty="0"/>
              <a:t>regular</a:t>
            </a:r>
            <a:r>
              <a:rPr lang="tr-TR" sz="1800" b="1" dirty="0"/>
              <a:t> </a:t>
            </a:r>
            <a:r>
              <a:rPr lang="en-US" sz="1800" b="1" dirty="0"/>
              <a:t>hexagons and surround a single atom in the center.</a:t>
            </a:r>
          </a:p>
        </p:txBody>
      </p:sp>
      <p:pic>
        <p:nvPicPr>
          <p:cNvPr id="126" name="Picture 1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347" y="4826000"/>
            <a:ext cx="1938378" cy="19986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</p:pic>
      <p:sp>
        <p:nvSpPr>
          <p:cNvPr id="127" name="Dikdörtgen 126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128" name="Rectangle 21"/>
          <p:cNvSpPr>
            <a:spLocks noChangeArrowheads="1"/>
          </p:cNvSpPr>
          <p:nvPr/>
        </p:nvSpPr>
        <p:spPr bwMode="auto">
          <a:xfrm>
            <a:off x="611560" y="6165304"/>
            <a:ext cx="12363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b="1" dirty="0"/>
              <a:t>• </a:t>
            </a:r>
            <a:r>
              <a:rPr lang="en-US" b="1" i="1" dirty="0" smtClean="0">
                <a:cs typeface="Times New Roman" pitchFamily="18" charset="0"/>
              </a:rPr>
              <a:t>a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= </a:t>
            </a:r>
            <a:r>
              <a:rPr lang="tr-TR" b="1" dirty="0" smtClean="0">
                <a:cs typeface="Times New Roman" pitchFamily="18" charset="0"/>
              </a:rPr>
              <a:t>2R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129" name="Rectangle 21"/>
          <p:cNvSpPr>
            <a:spLocks noChangeArrowheads="1"/>
          </p:cNvSpPr>
          <p:nvPr/>
        </p:nvSpPr>
        <p:spPr bwMode="auto">
          <a:xfrm>
            <a:off x="5882632" y="6053807"/>
            <a:ext cx="150267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tr-TR" sz="2000" b="1" dirty="0" smtClean="0">
                <a:solidFill>
                  <a:srgbClr val="FF0000"/>
                </a:solidFill>
              </a:rPr>
              <a:t>Ti, Mg, Zn, Co, Cd, Zr, Be</a:t>
            </a:r>
            <a:endParaRPr lang="en-US" sz="20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599331" y="6453336"/>
            <a:ext cx="24376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b="1" dirty="0"/>
              <a:t>• </a:t>
            </a:r>
            <a:r>
              <a:rPr lang="tr-TR" b="1" i="1" dirty="0" smtClean="0">
                <a:cs typeface="Times New Roman" pitchFamily="18" charset="0"/>
              </a:rPr>
              <a:t>V = a</a:t>
            </a:r>
            <a:r>
              <a:rPr lang="tr-TR" b="1" i="1" baseline="30000" dirty="0" smtClean="0">
                <a:cs typeface="Times New Roman" pitchFamily="18" charset="0"/>
              </a:rPr>
              <a:t>2 </a:t>
            </a:r>
            <a:r>
              <a:rPr lang="tr-TR" b="1" i="1" dirty="0" smtClean="0">
                <a:cs typeface="Times New Roman" pitchFamily="18" charset="0"/>
              </a:rPr>
              <a:t>× c × cos 30°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5796136" y="5319616"/>
            <a:ext cx="3285226" cy="3416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tr-TR" b="1" dirty="0" smtClean="0">
                <a:cs typeface="Times New Roman" pitchFamily="18" charset="0"/>
              </a:rPr>
              <a:t>12×(1/6) + 2×(1/2) + 3 =</a:t>
            </a:r>
            <a:r>
              <a:rPr lang="en-US" sz="700" b="1" dirty="0">
                <a:cs typeface="Times New Roman" pitchFamily="18" charset="0"/>
              </a:rPr>
              <a:t>	</a:t>
            </a:r>
            <a:endParaRPr lang="en-US" b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251520" y="822627"/>
            <a:ext cx="2883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u="sng" dirty="0" smtClean="0">
                <a:solidFill>
                  <a:schemeClr val="accent6">
                    <a:lumMod val="75000"/>
                  </a:schemeClr>
                </a:solidFill>
              </a:rPr>
              <a:t>DENSITY COMPUTATIONS</a:t>
            </a:r>
            <a:endParaRPr lang="tr-TR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56"/>
          <p:cNvSpPr>
            <a:spLocks noChangeArrowheads="1"/>
          </p:cNvSpPr>
          <p:nvPr/>
        </p:nvSpPr>
        <p:spPr bwMode="auto">
          <a:xfrm>
            <a:off x="827584" y="4653136"/>
            <a:ext cx="7821613" cy="163121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ym typeface="Symbol" charset="2"/>
              </a:rPr>
              <a:t>where	       </a:t>
            </a:r>
            <a:r>
              <a:rPr lang="en-US" sz="2000" b="1" i="1" dirty="0">
                <a:solidFill>
                  <a:srgbClr val="009900"/>
                </a:solidFill>
              </a:rPr>
              <a:t>n</a:t>
            </a:r>
            <a:r>
              <a:rPr lang="en-US" sz="2000" b="1" dirty="0">
                <a:solidFill>
                  <a:srgbClr val="009900"/>
                </a:solidFill>
              </a:rPr>
              <a:t> = number of atoms/unit cell</a:t>
            </a:r>
            <a:endParaRPr lang="en-US" sz="2000" b="1" dirty="0">
              <a:solidFill>
                <a:srgbClr val="4FA858"/>
              </a:solidFill>
              <a:sym typeface="Symbol" charset="2"/>
            </a:endParaRPr>
          </a:p>
          <a:p>
            <a:r>
              <a:rPr lang="en-US" sz="2000" b="1" i="1" dirty="0">
                <a:sym typeface="Symbol" charset="2"/>
              </a:rPr>
              <a:t>	       </a:t>
            </a:r>
            <a:r>
              <a:rPr lang="en-US" sz="2000" b="1" i="1" dirty="0">
                <a:solidFill>
                  <a:srgbClr val="663300"/>
                </a:solidFill>
              </a:rPr>
              <a:t>A</a:t>
            </a:r>
            <a:r>
              <a:rPr lang="en-US" sz="2000" b="1" dirty="0">
                <a:solidFill>
                  <a:srgbClr val="663300"/>
                </a:solidFill>
              </a:rPr>
              <a:t> =</a:t>
            </a:r>
            <a:r>
              <a:rPr lang="en-US" sz="2000" b="1" dirty="0">
                <a:solidFill>
                  <a:srgbClr val="FF6600"/>
                </a:solidFill>
                <a:sym typeface="Symbol" charset="2"/>
              </a:rPr>
              <a:t> </a:t>
            </a:r>
            <a:r>
              <a:rPr lang="en-US" sz="2000" b="1" dirty="0">
                <a:solidFill>
                  <a:srgbClr val="663300"/>
                </a:solidFill>
              </a:rPr>
              <a:t>atomic weight </a:t>
            </a:r>
            <a:endParaRPr lang="en-US" sz="2000" b="1" dirty="0">
              <a:sym typeface="Symbol" charset="2"/>
            </a:endParaRPr>
          </a:p>
          <a:p>
            <a:r>
              <a:rPr lang="en-US" sz="2000" b="1" i="1" dirty="0">
                <a:sym typeface="Symbol" charset="2"/>
              </a:rPr>
              <a:t>	       </a:t>
            </a:r>
            <a:r>
              <a:rPr lang="en-US" sz="2000" b="1" i="1" dirty="0">
                <a:solidFill>
                  <a:srgbClr val="0066FF"/>
                </a:solidFill>
              </a:rPr>
              <a:t>V</a:t>
            </a:r>
            <a:r>
              <a:rPr lang="en-US" sz="2000" b="1" i="1" baseline="-25000" dirty="0">
                <a:solidFill>
                  <a:srgbClr val="0066FF"/>
                </a:solidFill>
              </a:rPr>
              <a:t>C</a:t>
            </a:r>
            <a:r>
              <a:rPr lang="en-US" sz="2000" b="1" dirty="0">
                <a:solidFill>
                  <a:srgbClr val="0066FF"/>
                </a:solidFill>
              </a:rPr>
              <a:t> = Volume of unit cell = </a:t>
            </a:r>
            <a:r>
              <a:rPr lang="en-US" sz="2000" b="1" i="1" dirty="0">
                <a:solidFill>
                  <a:srgbClr val="0066FF"/>
                </a:solidFill>
              </a:rPr>
              <a:t>a</a:t>
            </a:r>
            <a:r>
              <a:rPr lang="en-US" sz="2000" b="1" baseline="30000" dirty="0">
                <a:solidFill>
                  <a:srgbClr val="0066FF"/>
                </a:solidFill>
              </a:rPr>
              <a:t>3</a:t>
            </a:r>
            <a:r>
              <a:rPr lang="en-US" sz="2000" b="1" dirty="0">
                <a:solidFill>
                  <a:srgbClr val="0066FF"/>
                </a:solidFill>
              </a:rPr>
              <a:t> for cubic</a:t>
            </a:r>
            <a:endParaRPr lang="en-US" sz="2000" b="1" dirty="0">
              <a:sym typeface="Symbol" charset="2"/>
            </a:endParaRPr>
          </a:p>
          <a:p>
            <a:r>
              <a:rPr lang="en-US" sz="2000" b="1" dirty="0">
                <a:sym typeface="Symbol" charset="2"/>
              </a:rPr>
              <a:t>	       </a:t>
            </a:r>
            <a:r>
              <a:rPr lang="en-US" sz="2000" b="1" i="1" dirty="0">
                <a:solidFill>
                  <a:srgbClr val="9933FF"/>
                </a:solidFill>
                <a:sym typeface="Symbol" charset="2"/>
              </a:rPr>
              <a:t>N</a:t>
            </a:r>
            <a:r>
              <a:rPr lang="en-US" sz="2000" b="1" baseline="-25000" dirty="0">
                <a:solidFill>
                  <a:srgbClr val="9933FF"/>
                </a:solidFill>
                <a:sym typeface="Symbol" charset="2"/>
              </a:rPr>
              <a:t>A</a:t>
            </a:r>
            <a:r>
              <a:rPr lang="en-US" sz="2000" b="1" dirty="0">
                <a:solidFill>
                  <a:srgbClr val="9933FF"/>
                </a:solidFill>
                <a:sym typeface="Symbol" charset="2"/>
              </a:rPr>
              <a:t> = Avogadro’s number</a:t>
            </a:r>
            <a:r>
              <a:rPr lang="en-US" sz="2000" b="1" dirty="0">
                <a:sym typeface="Symbol" charset="2"/>
              </a:rPr>
              <a:t> </a:t>
            </a:r>
          </a:p>
          <a:p>
            <a:r>
              <a:rPr lang="en-US" sz="2000" b="1" dirty="0">
                <a:sym typeface="Symbol" charset="2"/>
              </a:rPr>
              <a:t>	            </a:t>
            </a:r>
            <a:r>
              <a:rPr lang="en-US" sz="2000" b="1" dirty="0">
                <a:solidFill>
                  <a:srgbClr val="9933FF"/>
                </a:solidFill>
                <a:sym typeface="Symbol" charset="2"/>
              </a:rPr>
              <a:t>= 6.022 x 10</a:t>
            </a:r>
            <a:r>
              <a:rPr lang="en-US" sz="2000" b="1" baseline="30000" dirty="0">
                <a:solidFill>
                  <a:srgbClr val="9933FF"/>
                </a:solidFill>
                <a:sym typeface="Symbol" charset="2"/>
              </a:rPr>
              <a:t>23</a:t>
            </a:r>
            <a:r>
              <a:rPr lang="en-US" sz="2000" b="1" dirty="0">
                <a:solidFill>
                  <a:srgbClr val="9933FF"/>
                </a:solidFill>
                <a:sym typeface="Symbol" charset="2"/>
              </a:rPr>
              <a:t> atoms/mol</a:t>
            </a:r>
          </a:p>
        </p:txBody>
      </p:sp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1511300" y="2010459"/>
            <a:ext cx="1675459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/>
              <a:t>Density =  </a:t>
            </a:r>
            <a:r>
              <a:rPr lang="en-US" sz="2000" b="1">
                <a:sym typeface="Symbol" charset="2"/>
              </a:rPr>
              <a:t>  =</a:t>
            </a:r>
          </a:p>
        </p:txBody>
      </p: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3095154" y="1829509"/>
            <a:ext cx="3421062" cy="703262"/>
            <a:chOff x="2049" y="1029"/>
            <a:chExt cx="2155" cy="443"/>
          </a:xfrm>
        </p:grpSpPr>
        <p:sp>
          <p:nvSpPr>
            <p:cNvPr id="14" name="AutoShape 59"/>
            <p:cNvSpPr>
              <a:spLocks noChangeAspect="1" noChangeArrowheads="1" noTextEdit="1"/>
            </p:cNvSpPr>
            <p:nvPr/>
          </p:nvSpPr>
          <p:spPr bwMode="auto">
            <a:xfrm>
              <a:off x="2049" y="1029"/>
              <a:ext cx="2155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  <p:sp>
          <p:nvSpPr>
            <p:cNvPr id="15" name="Line 61"/>
            <p:cNvSpPr>
              <a:spLocks noChangeShapeType="1"/>
            </p:cNvSpPr>
            <p:nvPr/>
          </p:nvSpPr>
          <p:spPr bwMode="auto">
            <a:xfrm>
              <a:off x="2077" y="1257"/>
              <a:ext cx="195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2000" b="1"/>
            </a:p>
          </p:txBody>
        </p:sp>
        <p:sp>
          <p:nvSpPr>
            <p:cNvPr id="16" name="Rectangle 62"/>
            <p:cNvSpPr>
              <a:spLocks noChangeArrowheads="1"/>
            </p:cNvSpPr>
            <p:nvPr/>
          </p:nvSpPr>
          <p:spPr bwMode="auto">
            <a:xfrm>
              <a:off x="4078" y="1127"/>
              <a:ext cx="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tr-TR" sz="2000" b="1"/>
            </a:p>
          </p:txBody>
        </p:sp>
        <p:sp>
          <p:nvSpPr>
            <p:cNvPr id="17" name="Rectangle 63"/>
            <p:cNvSpPr>
              <a:spLocks noChangeArrowheads="1"/>
            </p:cNvSpPr>
            <p:nvPr/>
          </p:nvSpPr>
          <p:spPr bwMode="auto">
            <a:xfrm>
              <a:off x="3691" y="1278"/>
              <a:ext cx="2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Cell</a:t>
              </a:r>
              <a:endParaRPr lang="en-US" sz="2000" b="1"/>
            </a:p>
          </p:txBody>
        </p:sp>
        <p:sp>
          <p:nvSpPr>
            <p:cNvPr id="18" name="Rectangle 64"/>
            <p:cNvSpPr>
              <a:spLocks noChangeArrowheads="1"/>
            </p:cNvSpPr>
            <p:nvPr/>
          </p:nvSpPr>
          <p:spPr bwMode="auto">
            <a:xfrm>
              <a:off x="3651" y="1278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 </a:t>
              </a:r>
              <a:endParaRPr lang="en-US" sz="2000" b="1"/>
            </a:p>
          </p:txBody>
        </p:sp>
        <p:sp>
          <p:nvSpPr>
            <p:cNvPr id="19" name="Rectangle 65"/>
            <p:cNvSpPr>
              <a:spLocks noChangeArrowheads="1"/>
            </p:cNvSpPr>
            <p:nvPr/>
          </p:nvSpPr>
          <p:spPr bwMode="auto">
            <a:xfrm>
              <a:off x="3350" y="1278"/>
              <a:ext cx="28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Unit</a:t>
              </a:r>
              <a:endParaRPr lang="en-US" sz="2000" b="1"/>
            </a:p>
          </p:txBody>
        </p:sp>
        <p:sp>
          <p:nvSpPr>
            <p:cNvPr id="20" name="Rectangle 66"/>
            <p:cNvSpPr>
              <a:spLocks noChangeArrowheads="1"/>
            </p:cNvSpPr>
            <p:nvPr/>
          </p:nvSpPr>
          <p:spPr bwMode="auto">
            <a:xfrm>
              <a:off x="3316" y="1278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 </a:t>
              </a:r>
              <a:endParaRPr lang="en-US" sz="2000" b="1"/>
            </a:p>
          </p:txBody>
        </p:sp>
        <p:sp>
          <p:nvSpPr>
            <p:cNvPr id="21" name="Rectangle 67"/>
            <p:cNvSpPr>
              <a:spLocks noChangeArrowheads="1"/>
            </p:cNvSpPr>
            <p:nvPr/>
          </p:nvSpPr>
          <p:spPr bwMode="auto">
            <a:xfrm>
              <a:off x="3164" y="1278"/>
              <a:ext cx="13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of</a:t>
              </a:r>
              <a:endParaRPr lang="en-US" sz="2000" b="1"/>
            </a:p>
          </p:txBody>
        </p:sp>
        <p:sp>
          <p:nvSpPr>
            <p:cNvPr id="22" name="Rectangle 68"/>
            <p:cNvSpPr>
              <a:spLocks noChangeArrowheads="1"/>
            </p:cNvSpPr>
            <p:nvPr/>
          </p:nvSpPr>
          <p:spPr bwMode="auto">
            <a:xfrm>
              <a:off x="3124" y="1278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 </a:t>
              </a:r>
              <a:endParaRPr lang="en-US" sz="2000" b="1"/>
            </a:p>
          </p:txBody>
        </p:sp>
        <p:sp>
          <p:nvSpPr>
            <p:cNvPr id="23" name="Rectangle 69"/>
            <p:cNvSpPr>
              <a:spLocks noChangeArrowheads="1"/>
            </p:cNvSpPr>
            <p:nvPr/>
          </p:nvSpPr>
          <p:spPr bwMode="auto">
            <a:xfrm>
              <a:off x="2500" y="1278"/>
              <a:ext cx="55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</a:rPr>
                <a:t> Volume</a:t>
              </a:r>
              <a:endParaRPr lang="en-US" sz="2000" b="1" dirty="0"/>
            </a:p>
          </p:txBody>
        </p:sp>
        <p:sp>
          <p:nvSpPr>
            <p:cNvPr id="24" name="Rectangle 70"/>
            <p:cNvSpPr>
              <a:spLocks noChangeArrowheads="1"/>
            </p:cNvSpPr>
            <p:nvPr/>
          </p:nvSpPr>
          <p:spPr bwMode="auto">
            <a:xfrm>
              <a:off x="2127" y="1278"/>
              <a:ext cx="32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</a:rPr>
                <a:t>Total</a:t>
              </a:r>
              <a:endParaRPr lang="en-US" sz="2000" b="1" dirty="0"/>
            </a:p>
          </p:txBody>
        </p:sp>
        <p:sp>
          <p:nvSpPr>
            <p:cNvPr id="25" name="Rectangle 71"/>
            <p:cNvSpPr>
              <a:spLocks noChangeArrowheads="1"/>
            </p:cNvSpPr>
            <p:nvPr/>
          </p:nvSpPr>
          <p:spPr bwMode="auto">
            <a:xfrm>
              <a:off x="3732" y="1037"/>
              <a:ext cx="24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Cell</a:t>
              </a:r>
              <a:endParaRPr lang="en-US" sz="2000" b="1"/>
            </a:p>
          </p:txBody>
        </p:sp>
        <p:sp>
          <p:nvSpPr>
            <p:cNvPr id="26" name="Rectangle 72"/>
            <p:cNvSpPr>
              <a:spLocks noChangeArrowheads="1"/>
            </p:cNvSpPr>
            <p:nvPr/>
          </p:nvSpPr>
          <p:spPr bwMode="auto">
            <a:xfrm>
              <a:off x="3692" y="1037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 </a:t>
              </a:r>
              <a:endParaRPr lang="en-US" sz="2000" b="1"/>
            </a:p>
          </p:txBody>
        </p:sp>
        <p:sp>
          <p:nvSpPr>
            <p:cNvPr id="27" name="Rectangle 73"/>
            <p:cNvSpPr>
              <a:spLocks noChangeArrowheads="1"/>
            </p:cNvSpPr>
            <p:nvPr/>
          </p:nvSpPr>
          <p:spPr bwMode="auto">
            <a:xfrm>
              <a:off x="3391" y="1037"/>
              <a:ext cx="28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Unit</a:t>
              </a:r>
              <a:endParaRPr lang="en-US" sz="2000" b="1"/>
            </a:p>
          </p:txBody>
        </p:sp>
        <p:sp>
          <p:nvSpPr>
            <p:cNvPr id="28" name="Rectangle 74"/>
            <p:cNvSpPr>
              <a:spLocks noChangeArrowheads="1"/>
            </p:cNvSpPr>
            <p:nvPr/>
          </p:nvSpPr>
          <p:spPr bwMode="auto">
            <a:xfrm>
              <a:off x="3357" y="1037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 </a:t>
              </a:r>
              <a:endParaRPr lang="en-US" sz="2000" b="1"/>
            </a:p>
          </p:txBody>
        </p:sp>
        <p:sp>
          <p:nvSpPr>
            <p:cNvPr id="29" name="Rectangle 75"/>
            <p:cNvSpPr>
              <a:spLocks noChangeArrowheads="1"/>
            </p:cNvSpPr>
            <p:nvPr/>
          </p:nvSpPr>
          <p:spPr bwMode="auto">
            <a:xfrm>
              <a:off x="3235" y="1037"/>
              <a:ext cx="12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in</a:t>
              </a:r>
              <a:endParaRPr lang="en-US" sz="2000" b="1"/>
            </a:p>
          </p:txBody>
        </p:sp>
        <p:sp>
          <p:nvSpPr>
            <p:cNvPr id="30" name="Rectangle 76"/>
            <p:cNvSpPr>
              <a:spLocks noChangeArrowheads="1"/>
            </p:cNvSpPr>
            <p:nvPr/>
          </p:nvSpPr>
          <p:spPr bwMode="auto">
            <a:xfrm>
              <a:off x="3197" y="1037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 </a:t>
              </a:r>
              <a:endParaRPr lang="en-US" sz="2000" b="1"/>
            </a:p>
          </p:txBody>
        </p:sp>
        <p:sp>
          <p:nvSpPr>
            <p:cNvPr id="31" name="Rectangle 77"/>
            <p:cNvSpPr>
              <a:spLocks noChangeArrowheads="1"/>
            </p:cNvSpPr>
            <p:nvPr/>
          </p:nvSpPr>
          <p:spPr bwMode="auto">
            <a:xfrm>
              <a:off x="2668" y="1037"/>
              <a:ext cx="46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 Atoms</a:t>
              </a:r>
              <a:endParaRPr lang="en-US" sz="2000" b="1"/>
            </a:p>
          </p:txBody>
        </p:sp>
        <p:sp>
          <p:nvSpPr>
            <p:cNvPr id="32" name="Rectangle 78"/>
            <p:cNvSpPr>
              <a:spLocks noChangeArrowheads="1"/>
            </p:cNvSpPr>
            <p:nvPr/>
          </p:nvSpPr>
          <p:spPr bwMode="auto">
            <a:xfrm>
              <a:off x="2517" y="1037"/>
              <a:ext cx="13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of</a:t>
              </a:r>
              <a:endParaRPr lang="en-US" sz="2000" b="1"/>
            </a:p>
          </p:txBody>
        </p:sp>
        <p:sp>
          <p:nvSpPr>
            <p:cNvPr id="33" name="Rectangle 79"/>
            <p:cNvSpPr>
              <a:spLocks noChangeArrowheads="1"/>
            </p:cNvSpPr>
            <p:nvPr/>
          </p:nvSpPr>
          <p:spPr bwMode="auto">
            <a:xfrm>
              <a:off x="2477" y="1037"/>
              <a:ext cx="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</a:rPr>
                <a:t> </a:t>
              </a:r>
              <a:endParaRPr lang="en-US" sz="2000" b="1"/>
            </a:p>
          </p:txBody>
        </p:sp>
        <p:sp>
          <p:nvSpPr>
            <p:cNvPr id="34" name="Rectangle 80"/>
            <p:cNvSpPr>
              <a:spLocks noChangeArrowheads="1"/>
            </p:cNvSpPr>
            <p:nvPr/>
          </p:nvSpPr>
          <p:spPr bwMode="auto">
            <a:xfrm>
              <a:off x="2078" y="1037"/>
              <a:ext cx="35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</a:rPr>
                <a:t>Mass</a:t>
              </a:r>
              <a:endParaRPr lang="en-US" sz="2000" b="1" dirty="0"/>
            </a:p>
          </p:txBody>
        </p: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765613"/>
            <a:ext cx="1924794" cy="1239451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6" name="35 Dikdörtgen"/>
          <p:cNvSpPr/>
          <p:nvPr/>
        </p:nvSpPr>
        <p:spPr>
          <a:xfrm>
            <a:off x="287524" y="1222737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A knowledge of the crystal structure of a metallic solid permits computation of its</a:t>
            </a:r>
            <a:r>
              <a:rPr lang="tr-TR" dirty="0" smtClean="0"/>
              <a:t> </a:t>
            </a:r>
            <a:r>
              <a:rPr lang="en-US" dirty="0" smtClean="0"/>
              <a:t>theoretical density through the relationship</a:t>
            </a:r>
            <a:r>
              <a:rPr lang="tr-TR" dirty="0" smtClean="0"/>
              <a:t>;</a:t>
            </a:r>
            <a:endParaRPr lang="tr-TR" dirty="0"/>
          </a:p>
        </p:txBody>
      </p:sp>
      <p:sp>
        <p:nvSpPr>
          <p:cNvPr id="37" name="Dikdörtgen 36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7C02A-996A-4F6C-84AE-983AEA2EA00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20688"/>
            <a:ext cx="8820472" cy="1224136"/>
          </a:xfrm>
        </p:spPr>
        <p:txBody>
          <a:bodyPr/>
          <a:lstStyle/>
          <a:p>
            <a:endParaRPr lang="en-US" sz="1000" dirty="0" smtClean="0">
              <a:ea typeface="ＭＳ Ｐゴシック" charset="-128"/>
              <a:sym typeface="Symbol" charset="2"/>
            </a:endParaRPr>
          </a:p>
          <a:p>
            <a:r>
              <a:rPr lang="en-US" sz="2400" dirty="0" smtClean="0">
                <a:ea typeface="ＭＳ Ｐゴシック" charset="-128"/>
                <a:sym typeface="Symbol" charset="2"/>
              </a:rPr>
              <a:t>Cr (BCC)  </a:t>
            </a:r>
            <a:r>
              <a:rPr lang="en-US" sz="2400" i="1" dirty="0" smtClean="0">
                <a:solidFill>
                  <a:srgbClr val="663300"/>
                </a:solidFill>
                <a:ea typeface="ＭＳ Ｐゴシック" charset="-128"/>
              </a:rPr>
              <a:t>A</a:t>
            </a:r>
            <a:r>
              <a:rPr lang="en-US" sz="2400" dirty="0" smtClean="0">
                <a:solidFill>
                  <a:srgbClr val="663300"/>
                </a:solidFill>
                <a:ea typeface="ＭＳ Ｐゴシック" charset="-128"/>
              </a:rPr>
              <a:t> =</a:t>
            </a:r>
            <a:r>
              <a:rPr lang="en-US" sz="2400" dirty="0" smtClean="0">
                <a:solidFill>
                  <a:srgbClr val="FF6600"/>
                </a:solidFill>
                <a:ea typeface="ＭＳ Ｐゴシック" charset="-128"/>
                <a:sym typeface="Symbol" charset="2"/>
              </a:rPr>
              <a:t> </a:t>
            </a:r>
            <a:r>
              <a:rPr lang="en-US" sz="2400" dirty="0" smtClean="0">
                <a:solidFill>
                  <a:srgbClr val="663300"/>
                </a:solidFill>
                <a:ea typeface="ＭＳ Ｐゴシック" charset="-128"/>
              </a:rPr>
              <a:t>52.00 g/mol</a:t>
            </a:r>
            <a:r>
              <a:rPr lang="en-US" sz="2400" dirty="0" smtClean="0">
                <a:ea typeface="ＭＳ Ｐゴシック" charset="-128"/>
                <a:sym typeface="Symbol" charset="2"/>
              </a:rPr>
              <a:t>  </a:t>
            </a:r>
            <a:r>
              <a:rPr lang="en-US" sz="2400" i="1" dirty="0" smtClean="0">
                <a:solidFill>
                  <a:srgbClr val="0066FF"/>
                </a:solidFill>
                <a:ea typeface="ＭＳ Ｐゴシック" charset="-128"/>
              </a:rPr>
              <a:t>R</a:t>
            </a:r>
            <a:r>
              <a:rPr lang="en-US" sz="2400" dirty="0" smtClean="0">
                <a:solidFill>
                  <a:srgbClr val="0066FF"/>
                </a:solidFill>
                <a:ea typeface="ＭＳ Ｐゴシック" charset="-128"/>
              </a:rPr>
              <a:t> = 0.125 nm</a:t>
            </a:r>
            <a:r>
              <a:rPr lang="en-US" sz="2400" dirty="0" smtClean="0">
                <a:ea typeface="ＭＳ Ｐゴシック" charset="-128"/>
                <a:sym typeface="Symbol" charset="2"/>
              </a:rPr>
              <a:t>   </a:t>
            </a:r>
            <a:r>
              <a:rPr lang="tr-TR" sz="2400" dirty="0" smtClean="0"/>
              <a:t>c</a:t>
            </a:r>
            <a:r>
              <a:rPr lang="en-US" sz="2400" dirty="0" err="1" smtClean="0"/>
              <a:t>ompute</a:t>
            </a:r>
            <a:r>
              <a:rPr lang="en-US" sz="2400" dirty="0" smtClean="0"/>
              <a:t> its theoretical density and compare the</a:t>
            </a:r>
            <a:r>
              <a:rPr lang="tr-TR" sz="2400" dirty="0" smtClean="0"/>
              <a:t> </a:t>
            </a:r>
            <a:r>
              <a:rPr lang="en-US" sz="2400" dirty="0" smtClean="0"/>
              <a:t>answer with its measure</a:t>
            </a:r>
            <a:endParaRPr lang="tr-TR" sz="2400" dirty="0" smtClean="0"/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5384800" y="4622800"/>
            <a:ext cx="3556000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653" name="Text Box 51"/>
          <p:cNvSpPr txBox="1">
            <a:spLocks noChangeArrowheads="1"/>
          </p:cNvSpPr>
          <p:nvPr/>
        </p:nvSpPr>
        <p:spPr bwMode="auto">
          <a:xfrm>
            <a:off x="5386388" y="4672013"/>
            <a:ext cx="3757612" cy="4001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ym typeface="Symbol" charset="2"/>
              </a:rPr>
              <a:t></a:t>
            </a:r>
            <a:r>
              <a:rPr lang="en-US" sz="2000" b="1" baseline="-25000">
                <a:sym typeface="Symbol" charset="2"/>
              </a:rPr>
              <a:t>theoretical</a:t>
            </a:r>
            <a:endParaRPr lang="en-US" sz="2000" b="1" baseline="30000">
              <a:sym typeface="Symbol" charset="2"/>
            </a:endParaRPr>
          </a:p>
        </p:txBody>
      </p:sp>
      <p:sp>
        <p:nvSpPr>
          <p:cNvPr id="27654" name="Text Box 52"/>
          <p:cNvSpPr txBox="1">
            <a:spLocks noChangeArrowheads="1"/>
          </p:cNvSpPr>
          <p:nvPr/>
        </p:nvSpPr>
        <p:spPr bwMode="auto">
          <a:xfrm>
            <a:off x="4603006" y="3475856"/>
            <a:ext cx="3281362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0066FF"/>
                </a:solidFill>
              </a:rPr>
              <a:t>a</a:t>
            </a:r>
            <a:r>
              <a:rPr lang="en-US" b="1" dirty="0">
                <a:solidFill>
                  <a:srgbClr val="0066FF"/>
                </a:solidFill>
              </a:rPr>
              <a:t> = 4</a:t>
            </a:r>
            <a:r>
              <a:rPr lang="en-US" b="1" i="1" dirty="0">
                <a:solidFill>
                  <a:srgbClr val="0066FF"/>
                </a:solidFill>
              </a:rPr>
              <a:t>R</a:t>
            </a:r>
            <a:r>
              <a:rPr lang="en-US" b="1" dirty="0">
                <a:solidFill>
                  <a:srgbClr val="0066FF"/>
                </a:solidFill>
              </a:rPr>
              <a:t>/ 3 = 0.2887 nm</a:t>
            </a:r>
          </a:p>
        </p:txBody>
      </p:sp>
      <p:sp>
        <p:nvSpPr>
          <p:cNvPr id="27655" name="Freeform 53"/>
          <p:cNvSpPr>
            <a:spLocks/>
          </p:cNvSpPr>
          <p:nvPr/>
        </p:nvSpPr>
        <p:spPr bwMode="auto">
          <a:xfrm>
            <a:off x="5372720" y="3548063"/>
            <a:ext cx="279400" cy="292100"/>
          </a:xfrm>
          <a:custGeom>
            <a:avLst/>
            <a:gdLst>
              <a:gd name="T0" fmla="*/ 0 w 176"/>
              <a:gd name="T1" fmla="*/ 2147483647 h 184"/>
              <a:gd name="T2" fmla="*/ 2147483647 w 176"/>
              <a:gd name="T3" fmla="*/ 2147483647 h 184"/>
              <a:gd name="T4" fmla="*/ 2147483647 w 176"/>
              <a:gd name="T5" fmla="*/ 0 h 184"/>
              <a:gd name="T6" fmla="*/ 2147483647 w 176"/>
              <a:gd name="T7" fmla="*/ 0 h 184"/>
              <a:gd name="T8" fmla="*/ 0 60000 65536"/>
              <a:gd name="T9" fmla="*/ 0 60000 65536"/>
              <a:gd name="T10" fmla="*/ 0 60000 65536"/>
              <a:gd name="T11" fmla="*/ 0 60000 65536"/>
              <a:gd name="T12" fmla="*/ 0 w 176"/>
              <a:gd name="T13" fmla="*/ 0 h 184"/>
              <a:gd name="T14" fmla="*/ 176 w 176"/>
              <a:gd name="T15" fmla="*/ 184 h 1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" h="184">
                <a:moveTo>
                  <a:pt x="0" y="112"/>
                </a:moveTo>
                <a:lnTo>
                  <a:pt x="24" y="184"/>
                </a:lnTo>
                <a:lnTo>
                  <a:pt x="40" y="0"/>
                </a:lnTo>
                <a:lnTo>
                  <a:pt x="176" y="0"/>
                </a:lnTo>
              </a:path>
            </a:pathLst>
          </a:custGeom>
          <a:noFill/>
          <a:ln w="127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7656" name="Text Box 57"/>
          <p:cNvSpPr txBox="1">
            <a:spLocks noChangeArrowheads="1"/>
          </p:cNvSpPr>
          <p:nvPr/>
        </p:nvSpPr>
        <p:spPr bwMode="auto">
          <a:xfrm>
            <a:off x="5384800" y="5197475"/>
            <a:ext cx="3759200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Symbol" charset="2"/>
              </a:rPr>
              <a:t>r</a:t>
            </a:r>
            <a:r>
              <a:rPr lang="en-US" b="1" baseline="-25000"/>
              <a:t>actual</a:t>
            </a:r>
            <a:endParaRPr lang="en-US" b="1"/>
          </a:p>
        </p:txBody>
      </p:sp>
      <p:grpSp>
        <p:nvGrpSpPr>
          <p:cNvPr id="2" name="Group 67"/>
          <p:cNvGrpSpPr>
            <a:grpSpLocks noChangeAspect="1"/>
          </p:cNvGrpSpPr>
          <p:nvPr/>
        </p:nvGrpSpPr>
        <p:grpSpPr bwMode="auto">
          <a:xfrm>
            <a:off x="395536" y="1484784"/>
            <a:ext cx="2907432" cy="2859769"/>
            <a:chOff x="96" y="672"/>
            <a:chExt cx="2440" cy="2400"/>
          </a:xfrm>
        </p:grpSpPr>
        <p:sp>
          <p:nvSpPr>
            <p:cNvPr id="27702" name="AutoShape 66"/>
            <p:cNvSpPr>
              <a:spLocks noChangeAspect="1" noChangeArrowheads="1" noTextEdit="1"/>
            </p:cNvSpPr>
            <p:nvPr/>
          </p:nvSpPr>
          <p:spPr bwMode="auto">
            <a:xfrm>
              <a:off x="96" y="672"/>
              <a:ext cx="2440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pic>
          <p:nvPicPr>
            <p:cNvPr id="27703" name="Picture 6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" y="792"/>
              <a:ext cx="2184" cy="2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84"/>
            <p:cNvGrpSpPr>
              <a:grpSpLocks/>
            </p:cNvGrpSpPr>
            <p:nvPr/>
          </p:nvGrpSpPr>
          <p:grpSpPr bwMode="auto">
            <a:xfrm>
              <a:off x="544" y="1336"/>
              <a:ext cx="1672" cy="928"/>
              <a:chOff x="544" y="1336"/>
              <a:chExt cx="1672" cy="928"/>
            </a:xfrm>
          </p:grpSpPr>
          <p:sp>
            <p:nvSpPr>
              <p:cNvPr id="27748" name="Freeform 69"/>
              <p:cNvSpPr>
                <a:spLocks/>
              </p:cNvSpPr>
              <p:nvPr/>
            </p:nvSpPr>
            <p:spPr bwMode="auto">
              <a:xfrm>
                <a:off x="544" y="2176"/>
                <a:ext cx="112" cy="88"/>
              </a:xfrm>
              <a:custGeom>
                <a:avLst/>
                <a:gdLst>
                  <a:gd name="T0" fmla="*/ 0 w 112"/>
                  <a:gd name="T1" fmla="*/ 88 h 88"/>
                  <a:gd name="T2" fmla="*/ 72 w 112"/>
                  <a:gd name="T3" fmla="*/ 0 h 88"/>
                  <a:gd name="T4" fmla="*/ 64 w 112"/>
                  <a:gd name="T5" fmla="*/ 56 h 88"/>
                  <a:gd name="T6" fmla="*/ 112 w 112"/>
                  <a:gd name="T7" fmla="*/ 72 h 88"/>
                  <a:gd name="T8" fmla="*/ 0 w 112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88"/>
                  <a:gd name="T17" fmla="*/ 112 w 112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88">
                    <a:moveTo>
                      <a:pt x="0" y="88"/>
                    </a:moveTo>
                    <a:lnTo>
                      <a:pt x="72" y="0"/>
                    </a:lnTo>
                    <a:lnTo>
                      <a:pt x="64" y="56"/>
                    </a:lnTo>
                    <a:lnTo>
                      <a:pt x="112" y="72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49" name="Freeform 70"/>
              <p:cNvSpPr>
                <a:spLocks/>
              </p:cNvSpPr>
              <p:nvPr/>
            </p:nvSpPr>
            <p:spPr bwMode="auto">
              <a:xfrm>
                <a:off x="2104" y="1336"/>
                <a:ext cx="112" cy="88"/>
              </a:xfrm>
              <a:custGeom>
                <a:avLst/>
                <a:gdLst>
                  <a:gd name="T0" fmla="*/ 112 w 112"/>
                  <a:gd name="T1" fmla="*/ 0 h 88"/>
                  <a:gd name="T2" fmla="*/ 40 w 112"/>
                  <a:gd name="T3" fmla="*/ 88 h 88"/>
                  <a:gd name="T4" fmla="*/ 48 w 112"/>
                  <a:gd name="T5" fmla="*/ 32 h 88"/>
                  <a:gd name="T6" fmla="*/ 0 w 112"/>
                  <a:gd name="T7" fmla="*/ 16 h 88"/>
                  <a:gd name="T8" fmla="*/ 112 w 112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88"/>
                  <a:gd name="T17" fmla="*/ 112 w 112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88">
                    <a:moveTo>
                      <a:pt x="112" y="0"/>
                    </a:moveTo>
                    <a:lnTo>
                      <a:pt x="40" y="88"/>
                    </a:lnTo>
                    <a:lnTo>
                      <a:pt x="48" y="32"/>
                    </a:lnTo>
                    <a:lnTo>
                      <a:pt x="0" y="1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50" name="Freeform 71"/>
              <p:cNvSpPr>
                <a:spLocks/>
              </p:cNvSpPr>
              <p:nvPr/>
            </p:nvSpPr>
            <p:spPr bwMode="auto">
              <a:xfrm>
                <a:off x="600" y="2192"/>
                <a:ext cx="88" cy="56"/>
              </a:xfrm>
              <a:custGeom>
                <a:avLst/>
                <a:gdLst>
                  <a:gd name="T0" fmla="*/ 0 w 88"/>
                  <a:gd name="T1" fmla="*/ 32 h 56"/>
                  <a:gd name="T2" fmla="*/ 64 w 88"/>
                  <a:gd name="T3" fmla="*/ 0 h 56"/>
                  <a:gd name="T4" fmla="*/ 88 w 88"/>
                  <a:gd name="T5" fmla="*/ 24 h 56"/>
                  <a:gd name="T6" fmla="*/ 24 w 88"/>
                  <a:gd name="T7" fmla="*/ 56 h 56"/>
                  <a:gd name="T8" fmla="*/ 0 w 88"/>
                  <a:gd name="T9" fmla="*/ 32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56"/>
                  <a:gd name="T17" fmla="*/ 88 w 88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56">
                    <a:moveTo>
                      <a:pt x="0" y="32"/>
                    </a:moveTo>
                    <a:lnTo>
                      <a:pt x="64" y="0"/>
                    </a:lnTo>
                    <a:lnTo>
                      <a:pt x="88" y="24"/>
                    </a:lnTo>
                    <a:lnTo>
                      <a:pt x="24" y="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51" name="Freeform 72"/>
              <p:cNvSpPr>
                <a:spLocks/>
              </p:cNvSpPr>
              <p:nvPr/>
            </p:nvSpPr>
            <p:spPr bwMode="auto">
              <a:xfrm>
                <a:off x="728" y="2120"/>
                <a:ext cx="88" cy="56"/>
              </a:xfrm>
              <a:custGeom>
                <a:avLst/>
                <a:gdLst>
                  <a:gd name="T0" fmla="*/ 0 w 88"/>
                  <a:gd name="T1" fmla="*/ 32 h 56"/>
                  <a:gd name="T2" fmla="*/ 64 w 88"/>
                  <a:gd name="T3" fmla="*/ 0 h 56"/>
                  <a:gd name="T4" fmla="*/ 88 w 88"/>
                  <a:gd name="T5" fmla="*/ 24 h 56"/>
                  <a:gd name="T6" fmla="*/ 24 w 88"/>
                  <a:gd name="T7" fmla="*/ 56 h 56"/>
                  <a:gd name="T8" fmla="*/ 0 w 88"/>
                  <a:gd name="T9" fmla="*/ 32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56"/>
                  <a:gd name="T17" fmla="*/ 88 w 88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56">
                    <a:moveTo>
                      <a:pt x="0" y="32"/>
                    </a:moveTo>
                    <a:lnTo>
                      <a:pt x="64" y="0"/>
                    </a:lnTo>
                    <a:lnTo>
                      <a:pt x="88" y="24"/>
                    </a:lnTo>
                    <a:lnTo>
                      <a:pt x="24" y="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52" name="Freeform 73"/>
              <p:cNvSpPr>
                <a:spLocks/>
              </p:cNvSpPr>
              <p:nvPr/>
            </p:nvSpPr>
            <p:spPr bwMode="auto">
              <a:xfrm>
                <a:off x="848" y="2048"/>
                <a:ext cx="88" cy="56"/>
              </a:xfrm>
              <a:custGeom>
                <a:avLst/>
                <a:gdLst>
                  <a:gd name="T0" fmla="*/ 0 w 88"/>
                  <a:gd name="T1" fmla="*/ 32 h 56"/>
                  <a:gd name="T2" fmla="*/ 64 w 88"/>
                  <a:gd name="T3" fmla="*/ 0 h 56"/>
                  <a:gd name="T4" fmla="*/ 88 w 88"/>
                  <a:gd name="T5" fmla="*/ 24 h 56"/>
                  <a:gd name="T6" fmla="*/ 24 w 88"/>
                  <a:gd name="T7" fmla="*/ 56 h 56"/>
                  <a:gd name="T8" fmla="*/ 0 w 88"/>
                  <a:gd name="T9" fmla="*/ 32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56"/>
                  <a:gd name="T17" fmla="*/ 88 w 88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56">
                    <a:moveTo>
                      <a:pt x="0" y="32"/>
                    </a:moveTo>
                    <a:lnTo>
                      <a:pt x="64" y="0"/>
                    </a:lnTo>
                    <a:lnTo>
                      <a:pt x="88" y="24"/>
                    </a:lnTo>
                    <a:lnTo>
                      <a:pt x="24" y="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53" name="Freeform 74"/>
              <p:cNvSpPr>
                <a:spLocks/>
              </p:cNvSpPr>
              <p:nvPr/>
            </p:nvSpPr>
            <p:spPr bwMode="auto">
              <a:xfrm>
                <a:off x="976" y="1976"/>
                <a:ext cx="88" cy="64"/>
              </a:xfrm>
              <a:custGeom>
                <a:avLst/>
                <a:gdLst>
                  <a:gd name="T0" fmla="*/ 0 w 88"/>
                  <a:gd name="T1" fmla="*/ 40 h 64"/>
                  <a:gd name="T2" fmla="*/ 64 w 88"/>
                  <a:gd name="T3" fmla="*/ 0 h 64"/>
                  <a:gd name="T4" fmla="*/ 88 w 88"/>
                  <a:gd name="T5" fmla="*/ 24 h 64"/>
                  <a:gd name="T6" fmla="*/ 24 w 88"/>
                  <a:gd name="T7" fmla="*/ 64 h 64"/>
                  <a:gd name="T8" fmla="*/ 0 w 88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64"/>
                  <a:gd name="T17" fmla="*/ 88 w 88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64">
                    <a:moveTo>
                      <a:pt x="0" y="40"/>
                    </a:moveTo>
                    <a:lnTo>
                      <a:pt x="64" y="0"/>
                    </a:lnTo>
                    <a:lnTo>
                      <a:pt x="88" y="24"/>
                    </a:lnTo>
                    <a:lnTo>
                      <a:pt x="24" y="64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54" name="Freeform 75"/>
              <p:cNvSpPr>
                <a:spLocks/>
              </p:cNvSpPr>
              <p:nvPr/>
            </p:nvSpPr>
            <p:spPr bwMode="auto">
              <a:xfrm>
                <a:off x="1104" y="1904"/>
                <a:ext cx="88" cy="64"/>
              </a:xfrm>
              <a:custGeom>
                <a:avLst/>
                <a:gdLst>
                  <a:gd name="T0" fmla="*/ 0 w 88"/>
                  <a:gd name="T1" fmla="*/ 40 h 64"/>
                  <a:gd name="T2" fmla="*/ 64 w 88"/>
                  <a:gd name="T3" fmla="*/ 0 h 64"/>
                  <a:gd name="T4" fmla="*/ 88 w 88"/>
                  <a:gd name="T5" fmla="*/ 24 h 64"/>
                  <a:gd name="T6" fmla="*/ 24 w 88"/>
                  <a:gd name="T7" fmla="*/ 64 h 64"/>
                  <a:gd name="T8" fmla="*/ 0 w 88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64"/>
                  <a:gd name="T17" fmla="*/ 88 w 88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64">
                    <a:moveTo>
                      <a:pt x="0" y="40"/>
                    </a:moveTo>
                    <a:lnTo>
                      <a:pt x="64" y="0"/>
                    </a:lnTo>
                    <a:lnTo>
                      <a:pt x="88" y="24"/>
                    </a:lnTo>
                    <a:lnTo>
                      <a:pt x="24" y="64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55" name="Freeform 76"/>
              <p:cNvSpPr>
                <a:spLocks/>
              </p:cNvSpPr>
              <p:nvPr/>
            </p:nvSpPr>
            <p:spPr bwMode="auto">
              <a:xfrm>
                <a:off x="1232" y="1840"/>
                <a:ext cx="80" cy="56"/>
              </a:xfrm>
              <a:custGeom>
                <a:avLst/>
                <a:gdLst>
                  <a:gd name="T0" fmla="*/ 0 w 80"/>
                  <a:gd name="T1" fmla="*/ 32 h 56"/>
                  <a:gd name="T2" fmla="*/ 56 w 80"/>
                  <a:gd name="T3" fmla="*/ 0 h 56"/>
                  <a:gd name="T4" fmla="*/ 80 w 80"/>
                  <a:gd name="T5" fmla="*/ 24 h 56"/>
                  <a:gd name="T6" fmla="*/ 24 w 80"/>
                  <a:gd name="T7" fmla="*/ 56 h 56"/>
                  <a:gd name="T8" fmla="*/ 0 w 80"/>
                  <a:gd name="T9" fmla="*/ 32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56"/>
                  <a:gd name="T17" fmla="*/ 80 w 80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56">
                    <a:moveTo>
                      <a:pt x="0" y="32"/>
                    </a:moveTo>
                    <a:lnTo>
                      <a:pt x="56" y="0"/>
                    </a:lnTo>
                    <a:lnTo>
                      <a:pt x="80" y="24"/>
                    </a:lnTo>
                    <a:lnTo>
                      <a:pt x="24" y="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56" name="Freeform 77"/>
              <p:cNvSpPr>
                <a:spLocks/>
              </p:cNvSpPr>
              <p:nvPr/>
            </p:nvSpPr>
            <p:spPr bwMode="auto">
              <a:xfrm>
                <a:off x="1352" y="1768"/>
                <a:ext cx="88" cy="56"/>
              </a:xfrm>
              <a:custGeom>
                <a:avLst/>
                <a:gdLst>
                  <a:gd name="T0" fmla="*/ 0 w 88"/>
                  <a:gd name="T1" fmla="*/ 32 h 56"/>
                  <a:gd name="T2" fmla="*/ 64 w 88"/>
                  <a:gd name="T3" fmla="*/ 0 h 56"/>
                  <a:gd name="T4" fmla="*/ 88 w 88"/>
                  <a:gd name="T5" fmla="*/ 24 h 56"/>
                  <a:gd name="T6" fmla="*/ 24 w 88"/>
                  <a:gd name="T7" fmla="*/ 56 h 56"/>
                  <a:gd name="T8" fmla="*/ 0 w 88"/>
                  <a:gd name="T9" fmla="*/ 32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56"/>
                  <a:gd name="T17" fmla="*/ 88 w 88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56">
                    <a:moveTo>
                      <a:pt x="0" y="32"/>
                    </a:moveTo>
                    <a:lnTo>
                      <a:pt x="64" y="0"/>
                    </a:lnTo>
                    <a:lnTo>
                      <a:pt x="88" y="24"/>
                    </a:lnTo>
                    <a:lnTo>
                      <a:pt x="24" y="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57" name="Freeform 78"/>
              <p:cNvSpPr>
                <a:spLocks/>
              </p:cNvSpPr>
              <p:nvPr/>
            </p:nvSpPr>
            <p:spPr bwMode="auto">
              <a:xfrm>
                <a:off x="1480" y="1696"/>
                <a:ext cx="88" cy="56"/>
              </a:xfrm>
              <a:custGeom>
                <a:avLst/>
                <a:gdLst>
                  <a:gd name="T0" fmla="*/ 0 w 88"/>
                  <a:gd name="T1" fmla="*/ 32 h 56"/>
                  <a:gd name="T2" fmla="*/ 64 w 88"/>
                  <a:gd name="T3" fmla="*/ 0 h 56"/>
                  <a:gd name="T4" fmla="*/ 88 w 88"/>
                  <a:gd name="T5" fmla="*/ 24 h 56"/>
                  <a:gd name="T6" fmla="*/ 24 w 88"/>
                  <a:gd name="T7" fmla="*/ 56 h 56"/>
                  <a:gd name="T8" fmla="*/ 0 w 88"/>
                  <a:gd name="T9" fmla="*/ 32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56"/>
                  <a:gd name="T17" fmla="*/ 88 w 88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56">
                    <a:moveTo>
                      <a:pt x="0" y="32"/>
                    </a:moveTo>
                    <a:lnTo>
                      <a:pt x="64" y="0"/>
                    </a:lnTo>
                    <a:lnTo>
                      <a:pt x="88" y="24"/>
                    </a:lnTo>
                    <a:lnTo>
                      <a:pt x="24" y="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58" name="Freeform 79"/>
              <p:cNvSpPr>
                <a:spLocks/>
              </p:cNvSpPr>
              <p:nvPr/>
            </p:nvSpPr>
            <p:spPr bwMode="auto">
              <a:xfrm>
                <a:off x="1608" y="1624"/>
                <a:ext cx="80" cy="64"/>
              </a:xfrm>
              <a:custGeom>
                <a:avLst/>
                <a:gdLst>
                  <a:gd name="T0" fmla="*/ 0 w 80"/>
                  <a:gd name="T1" fmla="*/ 40 h 64"/>
                  <a:gd name="T2" fmla="*/ 56 w 80"/>
                  <a:gd name="T3" fmla="*/ 0 h 64"/>
                  <a:gd name="T4" fmla="*/ 80 w 80"/>
                  <a:gd name="T5" fmla="*/ 24 h 64"/>
                  <a:gd name="T6" fmla="*/ 24 w 80"/>
                  <a:gd name="T7" fmla="*/ 64 h 64"/>
                  <a:gd name="T8" fmla="*/ 0 w 80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4"/>
                  <a:gd name="T17" fmla="*/ 80 w 8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4">
                    <a:moveTo>
                      <a:pt x="0" y="40"/>
                    </a:moveTo>
                    <a:lnTo>
                      <a:pt x="56" y="0"/>
                    </a:lnTo>
                    <a:lnTo>
                      <a:pt x="80" y="24"/>
                    </a:lnTo>
                    <a:lnTo>
                      <a:pt x="24" y="64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59" name="Freeform 80"/>
              <p:cNvSpPr>
                <a:spLocks/>
              </p:cNvSpPr>
              <p:nvPr/>
            </p:nvSpPr>
            <p:spPr bwMode="auto">
              <a:xfrm>
                <a:off x="1728" y="1560"/>
                <a:ext cx="88" cy="56"/>
              </a:xfrm>
              <a:custGeom>
                <a:avLst/>
                <a:gdLst>
                  <a:gd name="T0" fmla="*/ 0 w 88"/>
                  <a:gd name="T1" fmla="*/ 32 h 56"/>
                  <a:gd name="T2" fmla="*/ 64 w 88"/>
                  <a:gd name="T3" fmla="*/ 0 h 56"/>
                  <a:gd name="T4" fmla="*/ 88 w 88"/>
                  <a:gd name="T5" fmla="*/ 24 h 56"/>
                  <a:gd name="T6" fmla="*/ 24 w 88"/>
                  <a:gd name="T7" fmla="*/ 56 h 56"/>
                  <a:gd name="T8" fmla="*/ 0 w 88"/>
                  <a:gd name="T9" fmla="*/ 32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56"/>
                  <a:gd name="T17" fmla="*/ 88 w 88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56">
                    <a:moveTo>
                      <a:pt x="0" y="32"/>
                    </a:moveTo>
                    <a:lnTo>
                      <a:pt x="64" y="0"/>
                    </a:lnTo>
                    <a:lnTo>
                      <a:pt x="88" y="24"/>
                    </a:lnTo>
                    <a:lnTo>
                      <a:pt x="24" y="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60" name="Freeform 81"/>
              <p:cNvSpPr>
                <a:spLocks/>
              </p:cNvSpPr>
              <p:nvPr/>
            </p:nvSpPr>
            <p:spPr bwMode="auto">
              <a:xfrm>
                <a:off x="1856" y="1488"/>
                <a:ext cx="88" cy="56"/>
              </a:xfrm>
              <a:custGeom>
                <a:avLst/>
                <a:gdLst>
                  <a:gd name="T0" fmla="*/ 0 w 88"/>
                  <a:gd name="T1" fmla="*/ 32 h 56"/>
                  <a:gd name="T2" fmla="*/ 64 w 88"/>
                  <a:gd name="T3" fmla="*/ 0 h 56"/>
                  <a:gd name="T4" fmla="*/ 88 w 88"/>
                  <a:gd name="T5" fmla="*/ 24 h 56"/>
                  <a:gd name="T6" fmla="*/ 24 w 88"/>
                  <a:gd name="T7" fmla="*/ 56 h 56"/>
                  <a:gd name="T8" fmla="*/ 0 w 88"/>
                  <a:gd name="T9" fmla="*/ 32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56"/>
                  <a:gd name="T17" fmla="*/ 88 w 88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56">
                    <a:moveTo>
                      <a:pt x="0" y="32"/>
                    </a:moveTo>
                    <a:lnTo>
                      <a:pt x="64" y="0"/>
                    </a:lnTo>
                    <a:lnTo>
                      <a:pt x="88" y="24"/>
                    </a:lnTo>
                    <a:lnTo>
                      <a:pt x="24" y="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61" name="Freeform 82"/>
              <p:cNvSpPr>
                <a:spLocks/>
              </p:cNvSpPr>
              <p:nvPr/>
            </p:nvSpPr>
            <p:spPr bwMode="auto">
              <a:xfrm>
                <a:off x="1984" y="1416"/>
                <a:ext cx="88" cy="56"/>
              </a:xfrm>
              <a:custGeom>
                <a:avLst/>
                <a:gdLst>
                  <a:gd name="T0" fmla="*/ 0 w 88"/>
                  <a:gd name="T1" fmla="*/ 32 h 56"/>
                  <a:gd name="T2" fmla="*/ 64 w 88"/>
                  <a:gd name="T3" fmla="*/ 0 h 56"/>
                  <a:gd name="T4" fmla="*/ 88 w 88"/>
                  <a:gd name="T5" fmla="*/ 24 h 56"/>
                  <a:gd name="T6" fmla="*/ 24 w 88"/>
                  <a:gd name="T7" fmla="*/ 56 h 56"/>
                  <a:gd name="T8" fmla="*/ 0 w 88"/>
                  <a:gd name="T9" fmla="*/ 32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56"/>
                  <a:gd name="T17" fmla="*/ 88 w 88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56">
                    <a:moveTo>
                      <a:pt x="0" y="32"/>
                    </a:moveTo>
                    <a:lnTo>
                      <a:pt x="64" y="0"/>
                    </a:lnTo>
                    <a:lnTo>
                      <a:pt x="88" y="24"/>
                    </a:lnTo>
                    <a:lnTo>
                      <a:pt x="24" y="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62" name="Freeform 83"/>
              <p:cNvSpPr>
                <a:spLocks/>
              </p:cNvSpPr>
              <p:nvPr/>
            </p:nvSpPr>
            <p:spPr bwMode="auto">
              <a:xfrm>
                <a:off x="2104" y="1360"/>
                <a:ext cx="64" cy="48"/>
              </a:xfrm>
              <a:custGeom>
                <a:avLst/>
                <a:gdLst>
                  <a:gd name="T0" fmla="*/ 0 w 64"/>
                  <a:gd name="T1" fmla="*/ 24 h 48"/>
                  <a:gd name="T2" fmla="*/ 40 w 64"/>
                  <a:gd name="T3" fmla="*/ 0 h 48"/>
                  <a:gd name="T4" fmla="*/ 64 w 64"/>
                  <a:gd name="T5" fmla="*/ 24 h 48"/>
                  <a:gd name="T6" fmla="*/ 24 w 64"/>
                  <a:gd name="T7" fmla="*/ 48 h 48"/>
                  <a:gd name="T8" fmla="*/ 0 w 64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48"/>
                  <a:gd name="T17" fmla="*/ 64 w 64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48">
                    <a:moveTo>
                      <a:pt x="0" y="24"/>
                    </a:moveTo>
                    <a:lnTo>
                      <a:pt x="40" y="0"/>
                    </a:lnTo>
                    <a:lnTo>
                      <a:pt x="64" y="24"/>
                    </a:lnTo>
                    <a:lnTo>
                      <a:pt x="24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1240" y="968"/>
              <a:ext cx="312" cy="1784"/>
              <a:chOff x="1240" y="968"/>
              <a:chExt cx="312" cy="1784"/>
            </a:xfrm>
          </p:grpSpPr>
          <p:sp>
            <p:nvSpPr>
              <p:cNvPr id="27734" name="Freeform 85"/>
              <p:cNvSpPr>
                <a:spLocks/>
              </p:cNvSpPr>
              <p:nvPr/>
            </p:nvSpPr>
            <p:spPr bwMode="auto">
              <a:xfrm>
                <a:off x="1240" y="2640"/>
                <a:ext cx="80" cy="112"/>
              </a:xfrm>
              <a:custGeom>
                <a:avLst/>
                <a:gdLst>
                  <a:gd name="T0" fmla="*/ 24 w 80"/>
                  <a:gd name="T1" fmla="*/ 112 h 112"/>
                  <a:gd name="T2" fmla="*/ 0 w 80"/>
                  <a:gd name="T3" fmla="*/ 0 h 112"/>
                  <a:gd name="T4" fmla="*/ 32 w 80"/>
                  <a:gd name="T5" fmla="*/ 40 h 112"/>
                  <a:gd name="T6" fmla="*/ 80 w 80"/>
                  <a:gd name="T7" fmla="*/ 16 h 112"/>
                  <a:gd name="T8" fmla="*/ 24 w 80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12"/>
                  <a:gd name="T17" fmla="*/ 80 w 80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12">
                    <a:moveTo>
                      <a:pt x="24" y="112"/>
                    </a:moveTo>
                    <a:lnTo>
                      <a:pt x="0" y="0"/>
                    </a:lnTo>
                    <a:lnTo>
                      <a:pt x="32" y="40"/>
                    </a:lnTo>
                    <a:lnTo>
                      <a:pt x="80" y="16"/>
                    </a:lnTo>
                    <a:lnTo>
                      <a:pt x="24" y="112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35" name="Freeform 86"/>
              <p:cNvSpPr>
                <a:spLocks/>
              </p:cNvSpPr>
              <p:nvPr/>
            </p:nvSpPr>
            <p:spPr bwMode="auto">
              <a:xfrm>
                <a:off x="1472" y="968"/>
                <a:ext cx="80" cy="112"/>
              </a:xfrm>
              <a:custGeom>
                <a:avLst/>
                <a:gdLst>
                  <a:gd name="T0" fmla="*/ 56 w 80"/>
                  <a:gd name="T1" fmla="*/ 0 h 112"/>
                  <a:gd name="T2" fmla="*/ 80 w 80"/>
                  <a:gd name="T3" fmla="*/ 112 h 112"/>
                  <a:gd name="T4" fmla="*/ 48 w 80"/>
                  <a:gd name="T5" fmla="*/ 72 h 112"/>
                  <a:gd name="T6" fmla="*/ 0 w 80"/>
                  <a:gd name="T7" fmla="*/ 96 h 112"/>
                  <a:gd name="T8" fmla="*/ 56 w 80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12"/>
                  <a:gd name="T17" fmla="*/ 80 w 80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12">
                    <a:moveTo>
                      <a:pt x="56" y="0"/>
                    </a:moveTo>
                    <a:lnTo>
                      <a:pt x="80" y="112"/>
                    </a:lnTo>
                    <a:lnTo>
                      <a:pt x="48" y="72"/>
                    </a:lnTo>
                    <a:lnTo>
                      <a:pt x="0" y="96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36" name="Freeform 87"/>
              <p:cNvSpPr>
                <a:spLocks/>
              </p:cNvSpPr>
              <p:nvPr/>
            </p:nvSpPr>
            <p:spPr bwMode="auto">
              <a:xfrm>
                <a:off x="1264" y="2600"/>
                <a:ext cx="32" cy="96"/>
              </a:xfrm>
              <a:custGeom>
                <a:avLst/>
                <a:gdLst>
                  <a:gd name="T0" fmla="*/ 0 w 32"/>
                  <a:gd name="T1" fmla="*/ 72 h 96"/>
                  <a:gd name="T2" fmla="*/ 8 w 32"/>
                  <a:gd name="T3" fmla="*/ 0 h 96"/>
                  <a:gd name="T4" fmla="*/ 32 w 32"/>
                  <a:gd name="T5" fmla="*/ 24 h 96"/>
                  <a:gd name="T6" fmla="*/ 24 w 32"/>
                  <a:gd name="T7" fmla="*/ 96 h 96"/>
                  <a:gd name="T8" fmla="*/ 0 w 32"/>
                  <a:gd name="T9" fmla="*/ 7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96"/>
                  <a:gd name="T17" fmla="*/ 32 w 3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96">
                    <a:moveTo>
                      <a:pt x="0" y="72"/>
                    </a:moveTo>
                    <a:lnTo>
                      <a:pt x="8" y="0"/>
                    </a:lnTo>
                    <a:lnTo>
                      <a:pt x="32" y="24"/>
                    </a:lnTo>
                    <a:lnTo>
                      <a:pt x="24" y="9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37" name="Freeform 88"/>
              <p:cNvSpPr>
                <a:spLocks/>
              </p:cNvSpPr>
              <p:nvPr/>
            </p:nvSpPr>
            <p:spPr bwMode="auto">
              <a:xfrm>
                <a:off x="1288" y="2456"/>
                <a:ext cx="32" cy="96"/>
              </a:xfrm>
              <a:custGeom>
                <a:avLst/>
                <a:gdLst>
                  <a:gd name="T0" fmla="*/ 0 w 32"/>
                  <a:gd name="T1" fmla="*/ 72 h 96"/>
                  <a:gd name="T2" fmla="*/ 8 w 32"/>
                  <a:gd name="T3" fmla="*/ 0 h 96"/>
                  <a:gd name="T4" fmla="*/ 32 w 32"/>
                  <a:gd name="T5" fmla="*/ 24 h 96"/>
                  <a:gd name="T6" fmla="*/ 24 w 32"/>
                  <a:gd name="T7" fmla="*/ 96 h 96"/>
                  <a:gd name="T8" fmla="*/ 0 w 32"/>
                  <a:gd name="T9" fmla="*/ 7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96"/>
                  <a:gd name="T17" fmla="*/ 32 w 3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96">
                    <a:moveTo>
                      <a:pt x="0" y="72"/>
                    </a:moveTo>
                    <a:lnTo>
                      <a:pt x="8" y="0"/>
                    </a:lnTo>
                    <a:lnTo>
                      <a:pt x="32" y="24"/>
                    </a:lnTo>
                    <a:lnTo>
                      <a:pt x="24" y="9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38" name="Freeform 89"/>
              <p:cNvSpPr>
                <a:spLocks/>
              </p:cNvSpPr>
              <p:nvPr/>
            </p:nvSpPr>
            <p:spPr bwMode="auto">
              <a:xfrm>
                <a:off x="1304" y="2320"/>
                <a:ext cx="40" cy="88"/>
              </a:xfrm>
              <a:custGeom>
                <a:avLst/>
                <a:gdLst>
                  <a:gd name="T0" fmla="*/ 0 w 40"/>
                  <a:gd name="T1" fmla="*/ 64 h 88"/>
                  <a:gd name="T2" fmla="*/ 16 w 40"/>
                  <a:gd name="T3" fmla="*/ 0 h 88"/>
                  <a:gd name="T4" fmla="*/ 40 w 40"/>
                  <a:gd name="T5" fmla="*/ 24 h 88"/>
                  <a:gd name="T6" fmla="*/ 24 w 40"/>
                  <a:gd name="T7" fmla="*/ 88 h 88"/>
                  <a:gd name="T8" fmla="*/ 0 w 40"/>
                  <a:gd name="T9" fmla="*/ 64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88"/>
                  <a:gd name="T17" fmla="*/ 40 w 4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88">
                    <a:moveTo>
                      <a:pt x="0" y="64"/>
                    </a:moveTo>
                    <a:lnTo>
                      <a:pt x="16" y="0"/>
                    </a:lnTo>
                    <a:lnTo>
                      <a:pt x="40" y="24"/>
                    </a:lnTo>
                    <a:lnTo>
                      <a:pt x="24" y="8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39" name="Freeform 90"/>
              <p:cNvSpPr>
                <a:spLocks/>
              </p:cNvSpPr>
              <p:nvPr/>
            </p:nvSpPr>
            <p:spPr bwMode="auto">
              <a:xfrm>
                <a:off x="1328" y="2176"/>
                <a:ext cx="32" cy="96"/>
              </a:xfrm>
              <a:custGeom>
                <a:avLst/>
                <a:gdLst>
                  <a:gd name="T0" fmla="*/ 0 w 32"/>
                  <a:gd name="T1" fmla="*/ 72 h 96"/>
                  <a:gd name="T2" fmla="*/ 8 w 32"/>
                  <a:gd name="T3" fmla="*/ 0 h 96"/>
                  <a:gd name="T4" fmla="*/ 32 w 32"/>
                  <a:gd name="T5" fmla="*/ 24 h 96"/>
                  <a:gd name="T6" fmla="*/ 24 w 32"/>
                  <a:gd name="T7" fmla="*/ 96 h 96"/>
                  <a:gd name="T8" fmla="*/ 0 w 32"/>
                  <a:gd name="T9" fmla="*/ 7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96"/>
                  <a:gd name="T17" fmla="*/ 32 w 3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96">
                    <a:moveTo>
                      <a:pt x="0" y="72"/>
                    </a:moveTo>
                    <a:lnTo>
                      <a:pt x="8" y="0"/>
                    </a:lnTo>
                    <a:lnTo>
                      <a:pt x="32" y="24"/>
                    </a:lnTo>
                    <a:lnTo>
                      <a:pt x="24" y="9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40" name="Freeform 91"/>
              <p:cNvSpPr>
                <a:spLocks/>
              </p:cNvSpPr>
              <p:nvPr/>
            </p:nvSpPr>
            <p:spPr bwMode="auto">
              <a:xfrm>
                <a:off x="1352" y="2032"/>
                <a:ext cx="32" cy="96"/>
              </a:xfrm>
              <a:custGeom>
                <a:avLst/>
                <a:gdLst>
                  <a:gd name="T0" fmla="*/ 0 w 32"/>
                  <a:gd name="T1" fmla="*/ 72 h 96"/>
                  <a:gd name="T2" fmla="*/ 8 w 32"/>
                  <a:gd name="T3" fmla="*/ 0 h 96"/>
                  <a:gd name="T4" fmla="*/ 32 w 32"/>
                  <a:gd name="T5" fmla="*/ 24 h 96"/>
                  <a:gd name="T6" fmla="*/ 24 w 32"/>
                  <a:gd name="T7" fmla="*/ 96 h 96"/>
                  <a:gd name="T8" fmla="*/ 0 w 32"/>
                  <a:gd name="T9" fmla="*/ 7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96"/>
                  <a:gd name="T17" fmla="*/ 32 w 3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96">
                    <a:moveTo>
                      <a:pt x="0" y="72"/>
                    </a:moveTo>
                    <a:lnTo>
                      <a:pt x="8" y="0"/>
                    </a:lnTo>
                    <a:lnTo>
                      <a:pt x="32" y="24"/>
                    </a:lnTo>
                    <a:lnTo>
                      <a:pt x="24" y="9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41" name="Freeform 92"/>
              <p:cNvSpPr>
                <a:spLocks/>
              </p:cNvSpPr>
              <p:nvPr/>
            </p:nvSpPr>
            <p:spPr bwMode="auto">
              <a:xfrm>
                <a:off x="1368" y="1888"/>
                <a:ext cx="40" cy="96"/>
              </a:xfrm>
              <a:custGeom>
                <a:avLst/>
                <a:gdLst>
                  <a:gd name="T0" fmla="*/ 0 w 40"/>
                  <a:gd name="T1" fmla="*/ 72 h 96"/>
                  <a:gd name="T2" fmla="*/ 16 w 40"/>
                  <a:gd name="T3" fmla="*/ 0 h 96"/>
                  <a:gd name="T4" fmla="*/ 40 w 40"/>
                  <a:gd name="T5" fmla="*/ 24 h 96"/>
                  <a:gd name="T6" fmla="*/ 24 w 40"/>
                  <a:gd name="T7" fmla="*/ 96 h 96"/>
                  <a:gd name="T8" fmla="*/ 0 w 40"/>
                  <a:gd name="T9" fmla="*/ 7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96"/>
                  <a:gd name="T17" fmla="*/ 40 w 4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96">
                    <a:moveTo>
                      <a:pt x="0" y="72"/>
                    </a:moveTo>
                    <a:lnTo>
                      <a:pt x="16" y="0"/>
                    </a:lnTo>
                    <a:lnTo>
                      <a:pt x="40" y="24"/>
                    </a:lnTo>
                    <a:lnTo>
                      <a:pt x="24" y="9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42" name="Freeform 93"/>
              <p:cNvSpPr>
                <a:spLocks/>
              </p:cNvSpPr>
              <p:nvPr/>
            </p:nvSpPr>
            <p:spPr bwMode="auto">
              <a:xfrm>
                <a:off x="1392" y="1744"/>
                <a:ext cx="32" cy="96"/>
              </a:xfrm>
              <a:custGeom>
                <a:avLst/>
                <a:gdLst>
                  <a:gd name="T0" fmla="*/ 0 w 32"/>
                  <a:gd name="T1" fmla="*/ 72 h 96"/>
                  <a:gd name="T2" fmla="*/ 8 w 32"/>
                  <a:gd name="T3" fmla="*/ 0 h 96"/>
                  <a:gd name="T4" fmla="*/ 32 w 32"/>
                  <a:gd name="T5" fmla="*/ 24 h 96"/>
                  <a:gd name="T6" fmla="*/ 24 w 32"/>
                  <a:gd name="T7" fmla="*/ 96 h 96"/>
                  <a:gd name="T8" fmla="*/ 0 w 32"/>
                  <a:gd name="T9" fmla="*/ 7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96"/>
                  <a:gd name="T17" fmla="*/ 32 w 3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96">
                    <a:moveTo>
                      <a:pt x="0" y="72"/>
                    </a:moveTo>
                    <a:lnTo>
                      <a:pt x="8" y="0"/>
                    </a:lnTo>
                    <a:lnTo>
                      <a:pt x="32" y="24"/>
                    </a:lnTo>
                    <a:lnTo>
                      <a:pt x="24" y="9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43" name="Freeform 94"/>
              <p:cNvSpPr>
                <a:spLocks/>
              </p:cNvSpPr>
              <p:nvPr/>
            </p:nvSpPr>
            <p:spPr bwMode="auto">
              <a:xfrm>
                <a:off x="1416" y="1608"/>
                <a:ext cx="32" cy="88"/>
              </a:xfrm>
              <a:custGeom>
                <a:avLst/>
                <a:gdLst>
                  <a:gd name="T0" fmla="*/ 0 w 32"/>
                  <a:gd name="T1" fmla="*/ 64 h 88"/>
                  <a:gd name="T2" fmla="*/ 8 w 32"/>
                  <a:gd name="T3" fmla="*/ 0 h 88"/>
                  <a:gd name="T4" fmla="*/ 32 w 32"/>
                  <a:gd name="T5" fmla="*/ 24 h 88"/>
                  <a:gd name="T6" fmla="*/ 24 w 32"/>
                  <a:gd name="T7" fmla="*/ 88 h 88"/>
                  <a:gd name="T8" fmla="*/ 0 w 32"/>
                  <a:gd name="T9" fmla="*/ 64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88"/>
                  <a:gd name="T17" fmla="*/ 32 w 32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88">
                    <a:moveTo>
                      <a:pt x="0" y="64"/>
                    </a:moveTo>
                    <a:lnTo>
                      <a:pt x="8" y="0"/>
                    </a:lnTo>
                    <a:lnTo>
                      <a:pt x="32" y="24"/>
                    </a:lnTo>
                    <a:lnTo>
                      <a:pt x="24" y="88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44" name="Freeform 95"/>
              <p:cNvSpPr>
                <a:spLocks/>
              </p:cNvSpPr>
              <p:nvPr/>
            </p:nvSpPr>
            <p:spPr bwMode="auto">
              <a:xfrm>
                <a:off x="1440" y="1464"/>
                <a:ext cx="32" cy="96"/>
              </a:xfrm>
              <a:custGeom>
                <a:avLst/>
                <a:gdLst>
                  <a:gd name="T0" fmla="*/ 0 w 32"/>
                  <a:gd name="T1" fmla="*/ 72 h 96"/>
                  <a:gd name="T2" fmla="*/ 8 w 32"/>
                  <a:gd name="T3" fmla="*/ 0 h 96"/>
                  <a:gd name="T4" fmla="*/ 32 w 32"/>
                  <a:gd name="T5" fmla="*/ 24 h 96"/>
                  <a:gd name="T6" fmla="*/ 24 w 32"/>
                  <a:gd name="T7" fmla="*/ 96 h 96"/>
                  <a:gd name="T8" fmla="*/ 0 w 32"/>
                  <a:gd name="T9" fmla="*/ 7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96"/>
                  <a:gd name="T17" fmla="*/ 32 w 3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96">
                    <a:moveTo>
                      <a:pt x="0" y="72"/>
                    </a:moveTo>
                    <a:lnTo>
                      <a:pt x="8" y="0"/>
                    </a:lnTo>
                    <a:lnTo>
                      <a:pt x="32" y="24"/>
                    </a:lnTo>
                    <a:lnTo>
                      <a:pt x="24" y="9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45" name="Freeform 96"/>
              <p:cNvSpPr>
                <a:spLocks/>
              </p:cNvSpPr>
              <p:nvPr/>
            </p:nvSpPr>
            <p:spPr bwMode="auto">
              <a:xfrm>
                <a:off x="1456" y="1320"/>
                <a:ext cx="40" cy="96"/>
              </a:xfrm>
              <a:custGeom>
                <a:avLst/>
                <a:gdLst>
                  <a:gd name="T0" fmla="*/ 0 w 40"/>
                  <a:gd name="T1" fmla="*/ 72 h 96"/>
                  <a:gd name="T2" fmla="*/ 16 w 40"/>
                  <a:gd name="T3" fmla="*/ 0 h 96"/>
                  <a:gd name="T4" fmla="*/ 40 w 40"/>
                  <a:gd name="T5" fmla="*/ 24 h 96"/>
                  <a:gd name="T6" fmla="*/ 24 w 40"/>
                  <a:gd name="T7" fmla="*/ 96 h 96"/>
                  <a:gd name="T8" fmla="*/ 0 w 40"/>
                  <a:gd name="T9" fmla="*/ 7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96"/>
                  <a:gd name="T17" fmla="*/ 40 w 4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96">
                    <a:moveTo>
                      <a:pt x="0" y="72"/>
                    </a:moveTo>
                    <a:lnTo>
                      <a:pt x="16" y="0"/>
                    </a:lnTo>
                    <a:lnTo>
                      <a:pt x="40" y="24"/>
                    </a:lnTo>
                    <a:lnTo>
                      <a:pt x="24" y="9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46" name="Freeform 97"/>
              <p:cNvSpPr>
                <a:spLocks/>
              </p:cNvSpPr>
              <p:nvPr/>
            </p:nvSpPr>
            <p:spPr bwMode="auto">
              <a:xfrm>
                <a:off x="1480" y="1176"/>
                <a:ext cx="32" cy="96"/>
              </a:xfrm>
              <a:custGeom>
                <a:avLst/>
                <a:gdLst>
                  <a:gd name="T0" fmla="*/ 0 w 32"/>
                  <a:gd name="T1" fmla="*/ 72 h 96"/>
                  <a:gd name="T2" fmla="*/ 8 w 32"/>
                  <a:gd name="T3" fmla="*/ 0 h 96"/>
                  <a:gd name="T4" fmla="*/ 32 w 32"/>
                  <a:gd name="T5" fmla="*/ 24 h 96"/>
                  <a:gd name="T6" fmla="*/ 24 w 32"/>
                  <a:gd name="T7" fmla="*/ 96 h 96"/>
                  <a:gd name="T8" fmla="*/ 0 w 32"/>
                  <a:gd name="T9" fmla="*/ 7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96"/>
                  <a:gd name="T17" fmla="*/ 32 w 3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96">
                    <a:moveTo>
                      <a:pt x="0" y="72"/>
                    </a:moveTo>
                    <a:lnTo>
                      <a:pt x="8" y="0"/>
                    </a:lnTo>
                    <a:lnTo>
                      <a:pt x="32" y="24"/>
                    </a:lnTo>
                    <a:lnTo>
                      <a:pt x="24" y="9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47" name="Freeform 98"/>
              <p:cNvSpPr>
                <a:spLocks/>
              </p:cNvSpPr>
              <p:nvPr/>
            </p:nvSpPr>
            <p:spPr bwMode="auto">
              <a:xfrm>
                <a:off x="1504" y="1032"/>
                <a:ext cx="32" cy="96"/>
              </a:xfrm>
              <a:custGeom>
                <a:avLst/>
                <a:gdLst>
                  <a:gd name="T0" fmla="*/ 0 w 32"/>
                  <a:gd name="T1" fmla="*/ 72 h 96"/>
                  <a:gd name="T2" fmla="*/ 8 w 32"/>
                  <a:gd name="T3" fmla="*/ 0 h 96"/>
                  <a:gd name="T4" fmla="*/ 32 w 32"/>
                  <a:gd name="T5" fmla="*/ 24 h 96"/>
                  <a:gd name="T6" fmla="*/ 24 w 32"/>
                  <a:gd name="T7" fmla="*/ 96 h 96"/>
                  <a:gd name="T8" fmla="*/ 0 w 32"/>
                  <a:gd name="T9" fmla="*/ 72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96"/>
                  <a:gd name="T17" fmla="*/ 32 w 3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96">
                    <a:moveTo>
                      <a:pt x="0" y="72"/>
                    </a:moveTo>
                    <a:lnTo>
                      <a:pt x="8" y="0"/>
                    </a:lnTo>
                    <a:lnTo>
                      <a:pt x="32" y="24"/>
                    </a:lnTo>
                    <a:lnTo>
                      <a:pt x="24" y="9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5" name="Group 116"/>
            <p:cNvGrpSpPr>
              <a:grpSpLocks/>
            </p:cNvGrpSpPr>
            <p:nvPr/>
          </p:nvGrpSpPr>
          <p:grpSpPr bwMode="auto">
            <a:xfrm>
              <a:off x="552" y="1168"/>
              <a:ext cx="1680" cy="1264"/>
              <a:chOff x="552" y="1168"/>
              <a:chExt cx="1680" cy="1264"/>
            </a:xfrm>
          </p:grpSpPr>
          <p:sp>
            <p:nvSpPr>
              <p:cNvPr id="27718" name="Freeform 100"/>
              <p:cNvSpPr>
                <a:spLocks/>
              </p:cNvSpPr>
              <p:nvPr/>
            </p:nvSpPr>
            <p:spPr bwMode="auto">
              <a:xfrm>
                <a:off x="552" y="1168"/>
                <a:ext cx="104" cy="96"/>
              </a:xfrm>
              <a:custGeom>
                <a:avLst/>
                <a:gdLst>
                  <a:gd name="T0" fmla="*/ 0 w 104"/>
                  <a:gd name="T1" fmla="*/ 0 h 96"/>
                  <a:gd name="T2" fmla="*/ 104 w 104"/>
                  <a:gd name="T3" fmla="*/ 32 h 96"/>
                  <a:gd name="T4" fmla="*/ 56 w 104"/>
                  <a:gd name="T5" fmla="*/ 40 h 96"/>
                  <a:gd name="T6" fmla="*/ 56 w 104"/>
                  <a:gd name="T7" fmla="*/ 96 h 96"/>
                  <a:gd name="T8" fmla="*/ 0 w 104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0" y="0"/>
                    </a:moveTo>
                    <a:lnTo>
                      <a:pt x="104" y="32"/>
                    </a:lnTo>
                    <a:lnTo>
                      <a:pt x="56" y="40"/>
                    </a:lnTo>
                    <a:lnTo>
                      <a:pt x="56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19" name="Freeform 101"/>
              <p:cNvSpPr>
                <a:spLocks/>
              </p:cNvSpPr>
              <p:nvPr/>
            </p:nvSpPr>
            <p:spPr bwMode="auto">
              <a:xfrm>
                <a:off x="2128" y="2336"/>
                <a:ext cx="104" cy="96"/>
              </a:xfrm>
              <a:custGeom>
                <a:avLst/>
                <a:gdLst>
                  <a:gd name="T0" fmla="*/ 104 w 104"/>
                  <a:gd name="T1" fmla="*/ 96 h 96"/>
                  <a:gd name="T2" fmla="*/ 0 w 104"/>
                  <a:gd name="T3" fmla="*/ 64 h 96"/>
                  <a:gd name="T4" fmla="*/ 48 w 104"/>
                  <a:gd name="T5" fmla="*/ 56 h 96"/>
                  <a:gd name="T6" fmla="*/ 48 w 104"/>
                  <a:gd name="T7" fmla="*/ 0 h 96"/>
                  <a:gd name="T8" fmla="*/ 104 w 104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96"/>
                    </a:moveTo>
                    <a:lnTo>
                      <a:pt x="0" y="64"/>
                    </a:lnTo>
                    <a:lnTo>
                      <a:pt x="48" y="56"/>
                    </a:lnTo>
                    <a:lnTo>
                      <a:pt x="48" y="0"/>
                    </a:lnTo>
                    <a:lnTo>
                      <a:pt x="104" y="96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20" name="Freeform 102"/>
              <p:cNvSpPr>
                <a:spLocks/>
              </p:cNvSpPr>
              <p:nvPr/>
            </p:nvSpPr>
            <p:spPr bwMode="auto">
              <a:xfrm>
                <a:off x="2104" y="2344"/>
                <a:ext cx="80" cy="64"/>
              </a:xfrm>
              <a:custGeom>
                <a:avLst/>
                <a:gdLst>
                  <a:gd name="T0" fmla="*/ 80 w 80"/>
                  <a:gd name="T1" fmla="*/ 40 h 64"/>
                  <a:gd name="T2" fmla="*/ 24 w 80"/>
                  <a:gd name="T3" fmla="*/ 0 h 64"/>
                  <a:gd name="T4" fmla="*/ 0 w 80"/>
                  <a:gd name="T5" fmla="*/ 24 h 64"/>
                  <a:gd name="T6" fmla="*/ 56 w 80"/>
                  <a:gd name="T7" fmla="*/ 64 h 64"/>
                  <a:gd name="T8" fmla="*/ 80 w 80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4"/>
                  <a:gd name="T17" fmla="*/ 80 w 8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4">
                    <a:moveTo>
                      <a:pt x="80" y="4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64"/>
                    </a:lnTo>
                    <a:lnTo>
                      <a:pt x="8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21" name="Freeform 103"/>
              <p:cNvSpPr>
                <a:spLocks/>
              </p:cNvSpPr>
              <p:nvPr/>
            </p:nvSpPr>
            <p:spPr bwMode="auto">
              <a:xfrm>
                <a:off x="1984" y="2256"/>
                <a:ext cx="88" cy="64"/>
              </a:xfrm>
              <a:custGeom>
                <a:avLst/>
                <a:gdLst>
                  <a:gd name="T0" fmla="*/ 88 w 88"/>
                  <a:gd name="T1" fmla="*/ 40 h 64"/>
                  <a:gd name="T2" fmla="*/ 24 w 88"/>
                  <a:gd name="T3" fmla="*/ 0 h 64"/>
                  <a:gd name="T4" fmla="*/ 0 w 88"/>
                  <a:gd name="T5" fmla="*/ 24 h 64"/>
                  <a:gd name="T6" fmla="*/ 64 w 88"/>
                  <a:gd name="T7" fmla="*/ 64 h 64"/>
                  <a:gd name="T8" fmla="*/ 88 w 88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64"/>
                  <a:gd name="T17" fmla="*/ 88 w 88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64">
                    <a:moveTo>
                      <a:pt x="88" y="4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64" y="64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22" name="Freeform 104"/>
              <p:cNvSpPr>
                <a:spLocks/>
              </p:cNvSpPr>
              <p:nvPr/>
            </p:nvSpPr>
            <p:spPr bwMode="auto">
              <a:xfrm>
                <a:off x="1872" y="2168"/>
                <a:ext cx="80" cy="64"/>
              </a:xfrm>
              <a:custGeom>
                <a:avLst/>
                <a:gdLst>
                  <a:gd name="T0" fmla="*/ 80 w 80"/>
                  <a:gd name="T1" fmla="*/ 40 h 64"/>
                  <a:gd name="T2" fmla="*/ 24 w 80"/>
                  <a:gd name="T3" fmla="*/ 0 h 64"/>
                  <a:gd name="T4" fmla="*/ 0 w 80"/>
                  <a:gd name="T5" fmla="*/ 24 h 64"/>
                  <a:gd name="T6" fmla="*/ 56 w 80"/>
                  <a:gd name="T7" fmla="*/ 64 h 64"/>
                  <a:gd name="T8" fmla="*/ 80 w 80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4"/>
                  <a:gd name="T17" fmla="*/ 80 w 8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4">
                    <a:moveTo>
                      <a:pt x="80" y="4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64"/>
                    </a:lnTo>
                    <a:lnTo>
                      <a:pt x="8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23" name="Freeform 105"/>
              <p:cNvSpPr>
                <a:spLocks/>
              </p:cNvSpPr>
              <p:nvPr/>
            </p:nvSpPr>
            <p:spPr bwMode="auto">
              <a:xfrm>
                <a:off x="1760" y="2080"/>
                <a:ext cx="80" cy="64"/>
              </a:xfrm>
              <a:custGeom>
                <a:avLst/>
                <a:gdLst>
                  <a:gd name="T0" fmla="*/ 80 w 80"/>
                  <a:gd name="T1" fmla="*/ 40 h 64"/>
                  <a:gd name="T2" fmla="*/ 24 w 80"/>
                  <a:gd name="T3" fmla="*/ 0 h 64"/>
                  <a:gd name="T4" fmla="*/ 0 w 80"/>
                  <a:gd name="T5" fmla="*/ 24 h 64"/>
                  <a:gd name="T6" fmla="*/ 56 w 80"/>
                  <a:gd name="T7" fmla="*/ 64 h 64"/>
                  <a:gd name="T8" fmla="*/ 80 w 80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4"/>
                  <a:gd name="T17" fmla="*/ 80 w 8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4">
                    <a:moveTo>
                      <a:pt x="80" y="4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64"/>
                    </a:lnTo>
                    <a:lnTo>
                      <a:pt x="8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24" name="Freeform 106"/>
              <p:cNvSpPr>
                <a:spLocks/>
              </p:cNvSpPr>
              <p:nvPr/>
            </p:nvSpPr>
            <p:spPr bwMode="auto">
              <a:xfrm>
                <a:off x="1640" y="1992"/>
                <a:ext cx="88" cy="72"/>
              </a:xfrm>
              <a:custGeom>
                <a:avLst/>
                <a:gdLst>
                  <a:gd name="T0" fmla="*/ 88 w 88"/>
                  <a:gd name="T1" fmla="*/ 48 h 72"/>
                  <a:gd name="T2" fmla="*/ 24 w 88"/>
                  <a:gd name="T3" fmla="*/ 0 h 72"/>
                  <a:gd name="T4" fmla="*/ 0 w 88"/>
                  <a:gd name="T5" fmla="*/ 24 h 72"/>
                  <a:gd name="T6" fmla="*/ 64 w 88"/>
                  <a:gd name="T7" fmla="*/ 72 h 72"/>
                  <a:gd name="T8" fmla="*/ 88 w 88"/>
                  <a:gd name="T9" fmla="*/ 4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72"/>
                  <a:gd name="T17" fmla="*/ 88 w 8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72">
                    <a:moveTo>
                      <a:pt x="88" y="48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64" y="72"/>
                    </a:lnTo>
                    <a:lnTo>
                      <a:pt x="88" y="48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25" name="Freeform 107"/>
              <p:cNvSpPr>
                <a:spLocks/>
              </p:cNvSpPr>
              <p:nvPr/>
            </p:nvSpPr>
            <p:spPr bwMode="auto">
              <a:xfrm>
                <a:off x="1528" y="1904"/>
                <a:ext cx="80" cy="72"/>
              </a:xfrm>
              <a:custGeom>
                <a:avLst/>
                <a:gdLst>
                  <a:gd name="T0" fmla="*/ 80 w 80"/>
                  <a:gd name="T1" fmla="*/ 48 h 72"/>
                  <a:gd name="T2" fmla="*/ 24 w 80"/>
                  <a:gd name="T3" fmla="*/ 0 h 72"/>
                  <a:gd name="T4" fmla="*/ 0 w 80"/>
                  <a:gd name="T5" fmla="*/ 24 h 72"/>
                  <a:gd name="T6" fmla="*/ 56 w 80"/>
                  <a:gd name="T7" fmla="*/ 72 h 72"/>
                  <a:gd name="T8" fmla="*/ 80 w 80"/>
                  <a:gd name="T9" fmla="*/ 4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72"/>
                  <a:gd name="T17" fmla="*/ 80 w 8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72">
                    <a:moveTo>
                      <a:pt x="80" y="48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72"/>
                    </a:lnTo>
                    <a:lnTo>
                      <a:pt x="80" y="48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26" name="Freeform 108"/>
              <p:cNvSpPr>
                <a:spLocks/>
              </p:cNvSpPr>
              <p:nvPr/>
            </p:nvSpPr>
            <p:spPr bwMode="auto">
              <a:xfrm>
                <a:off x="1416" y="1824"/>
                <a:ext cx="80" cy="64"/>
              </a:xfrm>
              <a:custGeom>
                <a:avLst/>
                <a:gdLst>
                  <a:gd name="T0" fmla="*/ 80 w 80"/>
                  <a:gd name="T1" fmla="*/ 40 h 64"/>
                  <a:gd name="T2" fmla="*/ 24 w 80"/>
                  <a:gd name="T3" fmla="*/ 0 h 64"/>
                  <a:gd name="T4" fmla="*/ 0 w 80"/>
                  <a:gd name="T5" fmla="*/ 24 h 64"/>
                  <a:gd name="T6" fmla="*/ 56 w 80"/>
                  <a:gd name="T7" fmla="*/ 64 h 64"/>
                  <a:gd name="T8" fmla="*/ 80 w 80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4"/>
                  <a:gd name="T17" fmla="*/ 80 w 8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4">
                    <a:moveTo>
                      <a:pt x="80" y="4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64"/>
                    </a:lnTo>
                    <a:lnTo>
                      <a:pt x="8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27" name="Freeform 109"/>
              <p:cNvSpPr>
                <a:spLocks/>
              </p:cNvSpPr>
              <p:nvPr/>
            </p:nvSpPr>
            <p:spPr bwMode="auto">
              <a:xfrm>
                <a:off x="1296" y="1736"/>
                <a:ext cx="80" cy="64"/>
              </a:xfrm>
              <a:custGeom>
                <a:avLst/>
                <a:gdLst>
                  <a:gd name="T0" fmla="*/ 80 w 80"/>
                  <a:gd name="T1" fmla="*/ 40 h 64"/>
                  <a:gd name="T2" fmla="*/ 24 w 80"/>
                  <a:gd name="T3" fmla="*/ 0 h 64"/>
                  <a:gd name="T4" fmla="*/ 0 w 80"/>
                  <a:gd name="T5" fmla="*/ 24 h 64"/>
                  <a:gd name="T6" fmla="*/ 56 w 80"/>
                  <a:gd name="T7" fmla="*/ 64 h 64"/>
                  <a:gd name="T8" fmla="*/ 80 w 80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4"/>
                  <a:gd name="T17" fmla="*/ 80 w 8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4">
                    <a:moveTo>
                      <a:pt x="80" y="4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64"/>
                    </a:lnTo>
                    <a:lnTo>
                      <a:pt x="8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28" name="Freeform 110"/>
              <p:cNvSpPr>
                <a:spLocks/>
              </p:cNvSpPr>
              <p:nvPr/>
            </p:nvSpPr>
            <p:spPr bwMode="auto">
              <a:xfrm>
                <a:off x="1184" y="1648"/>
                <a:ext cx="80" cy="64"/>
              </a:xfrm>
              <a:custGeom>
                <a:avLst/>
                <a:gdLst>
                  <a:gd name="T0" fmla="*/ 80 w 80"/>
                  <a:gd name="T1" fmla="*/ 40 h 64"/>
                  <a:gd name="T2" fmla="*/ 24 w 80"/>
                  <a:gd name="T3" fmla="*/ 0 h 64"/>
                  <a:gd name="T4" fmla="*/ 0 w 80"/>
                  <a:gd name="T5" fmla="*/ 24 h 64"/>
                  <a:gd name="T6" fmla="*/ 56 w 80"/>
                  <a:gd name="T7" fmla="*/ 64 h 64"/>
                  <a:gd name="T8" fmla="*/ 80 w 80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4"/>
                  <a:gd name="T17" fmla="*/ 80 w 8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4">
                    <a:moveTo>
                      <a:pt x="80" y="4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64"/>
                    </a:lnTo>
                    <a:lnTo>
                      <a:pt x="8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29" name="Freeform 111"/>
              <p:cNvSpPr>
                <a:spLocks/>
              </p:cNvSpPr>
              <p:nvPr/>
            </p:nvSpPr>
            <p:spPr bwMode="auto">
              <a:xfrm>
                <a:off x="1072" y="1560"/>
                <a:ext cx="80" cy="64"/>
              </a:xfrm>
              <a:custGeom>
                <a:avLst/>
                <a:gdLst>
                  <a:gd name="T0" fmla="*/ 80 w 80"/>
                  <a:gd name="T1" fmla="*/ 40 h 64"/>
                  <a:gd name="T2" fmla="*/ 24 w 80"/>
                  <a:gd name="T3" fmla="*/ 0 h 64"/>
                  <a:gd name="T4" fmla="*/ 0 w 80"/>
                  <a:gd name="T5" fmla="*/ 24 h 64"/>
                  <a:gd name="T6" fmla="*/ 56 w 80"/>
                  <a:gd name="T7" fmla="*/ 64 h 64"/>
                  <a:gd name="T8" fmla="*/ 80 w 80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4"/>
                  <a:gd name="T17" fmla="*/ 80 w 8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4">
                    <a:moveTo>
                      <a:pt x="80" y="4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64"/>
                    </a:lnTo>
                    <a:lnTo>
                      <a:pt x="8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30" name="Freeform 112"/>
              <p:cNvSpPr>
                <a:spLocks/>
              </p:cNvSpPr>
              <p:nvPr/>
            </p:nvSpPr>
            <p:spPr bwMode="auto">
              <a:xfrm>
                <a:off x="952" y="1472"/>
                <a:ext cx="80" cy="72"/>
              </a:xfrm>
              <a:custGeom>
                <a:avLst/>
                <a:gdLst>
                  <a:gd name="T0" fmla="*/ 80 w 80"/>
                  <a:gd name="T1" fmla="*/ 48 h 72"/>
                  <a:gd name="T2" fmla="*/ 24 w 80"/>
                  <a:gd name="T3" fmla="*/ 0 h 72"/>
                  <a:gd name="T4" fmla="*/ 0 w 80"/>
                  <a:gd name="T5" fmla="*/ 24 h 72"/>
                  <a:gd name="T6" fmla="*/ 56 w 80"/>
                  <a:gd name="T7" fmla="*/ 72 h 72"/>
                  <a:gd name="T8" fmla="*/ 80 w 80"/>
                  <a:gd name="T9" fmla="*/ 4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72"/>
                  <a:gd name="T17" fmla="*/ 80 w 8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72">
                    <a:moveTo>
                      <a:pt x="80" y="48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72"/>
                    </a:lnTo>
                    <a:lnTo>
                      <a:pt x="80" y="48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31" name="Freeform 113"/>
              <p:cNvSpPr>
                <a:spLocks/>
              </p:cNvSpPr>
              <p:nvPr/>
            </p:nvSpPr>
            <p:spPr bwMode="auto">
              <a:xfrm>
                <a:off x="840" y="1384"/>
                <a:ext cx="80" cy="72"/>
              </a:xfrm>
              <a:custGeom>
                <a:avLst/>
                <a:gdLst>
                  <a:gd name="T0" fmla="*/ 80 w 80"/>
                  <a:gd name="T1" fmla="*/ 48 h 72"/>
                  <a:gd name="T2" fmla="*/ 24 w 80"/>
                  <a:gd name="T3" fmla="*/ 0 h 72"/>
                  <a:gd name="T4" fmla="*/ 0 w 80"/>
                  <a:gd name="T5" fmla="*/ 24 h 72"/>
                  <a:gd name="T6" fmla="*/ 56 w 80"/>
                  <a:gd name="T7" fmla="*/ 72 h 72"/>
                  <a:gd name="T8" fmla="*/ 80 w 80"/>
                  <a:gd name="T9" fmla="*/ 4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72"/>
                  <a:gd name="T17" fmla="*/ 80 w 8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72">
                    <a:moveTo>
                      <a:pt x="80" y="48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72"/>
                    </a:lnTo>
                    <a:lnTo>
                      <a:pt x="80" y="48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32" name="Freeform 114"/>
              <p:cNvSpPr>
                <a:spLocks/>
              </p:cNvSpPr>
              <p:nvPr/>
            </p:nvSpPr>
            <p:spPr bwMode="auto">
              <a:xfrm>
                <a:off x="728" y="1296"/>
                <a:ext cx="80" cy="72"/>
              </a:xfrm>
              <a:custGeom>
                <a:avLst/>
                <a:gdLst>
                  <a:gd name="T0" fmla="*/ 80 w 80"/>
                  <a:gd name="T1" fmla="*/ 48 h 72"/>
                  <a:gd name="T2" fmla="*/ 24 w 80"/>
                  <a:gd name="T3" fmla="*/ 0 h 72"/>
                  <a:gd name="T4" fmla="*/ 0 w 80"/>
                  <a:gd name="T5" fmla="*/ 24 h 72"/>
                  <a:gd name="T6" fmla="*/ 56 w 80"/>
                  <a:gd name="T7" fmla="*/ 72 h 72"/>
                  <a:gd name="T8" fmla="*/ 80 w 80"/>
                  <a:gd name="T9" fmla="*/ 4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72"/>
                  <a:gd name="T17" fmla="*/ 80 w 8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72">
                    <a:moveTo>
                      <a:pt x="80" y="48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72"/>
                    </a:lnTo>
                    <a:lnTo>
                      <a:pt x="80" y="48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33" name="Freeform 115"/>
              <p:cNvSpPr>
                <a:spLocks/>
              </p:cNvSpPr>
              <p:nvPr/>
            </p:nvSpPr>
            <p:spPr bwMode="auto">
              <a:xfrm>
                <a:off x="608" y="1216"/>
                <a:ext cx="80" cy="64"/>
              </a:xfrm>
              <a:custGeom>
                <a:avLst/>
                <a:gdLst>
                  <a:gd name="T0" fmla="*/ 80 w 80"/>
                  <a:gd name="T1" fmla="*/ 40 h 64"/>
                  <a:gd name="T2" fmla="*/ 24 w 80"/>
                  <a:gd name="T3" fmla="*/ 0 h 64"/>
                  <a:gd name="T4" fmla="*/ 0 w 80"/>
                  <a:gd name="T5" fmla="*/ 24 h 64"/>
                  <a:gd name="T6" fmla="*/ 56 w 80"/>
                  <a:gd name="T7" fmla="*/ 64 h 64"/>
                  <a:gd name="T8" fmla="*/ 80 w 80"/>
                  <a:gd name="T9" fmla="*/ 4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4"/>
                  <a:gd name="T17" fmla="*/ 80 w 80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4">
                    <a:moveTo>
                      <a:pt x="80" y="40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56" y="64"/>
                    </a:lnTo>
                    <a:lnTo>
                      <a:pt x="80" y="4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6" name="Group 120"/>
            <p:cNvGrpSpPr>
              <a:grpSpLocks/>
            </p:cNvGrpSpPr>
            <p:nvPr/>
          </p:nvGrpSpPr>
          <p:grpSpPr bwMode="auto">
            <a:xfrm>
              <a:off x="1264" y="2536"/>
              <a:ext cx="976" cy="328"/>
              <a:chOff x="1264" y="2536"/>
              <a:chExt cx="976" cy="328"/>
            </a:xfrm>
          </p:grpSpPr>
          <p:sp>
            <p:nvSpPr>
              <p:cNvPr id="27715" name="Freeform 117"/>
              <p:cNvSpPr>
                <a:spLocks/>
              </p:cNvSpPr>
              <p:nvPr/>
            </p:nvSpPr>
            <p:spPr bwMode="auto">
              <a:xfrm>
                <a:off x="1264" y="2808"/>
                <a:ext cx="96" cy="56"/>
              </a:xfrm>
              <a:custGeom>
                <a:avLst/>
                <a:gdLst>
                  <a:gd name="T0" fmla="*/ 0 w 96"/>
                  <a:gd name="T1" fmla="*/ 56 h 56"/>
                  <a:gd name="T2" fmla="*/ 72 w 96"/>
                  <a:gd name="T3" fmla="*/ 0 h 56"/>
                  <a:gd name="T4" fmla="*/ 56 w 96"/>
                  <a:gd name="T5" fmla="*/ 40 h 56"/>
                  <a:gd name="T6" fmla="*/ 96 w 96"/>
                  <a:gd name="T7" fmla="*/ 56 h 56"/>
                  <a:gd name="T8" fmla="*/ 0 w 96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56"/>
                  <a:gd name="T17" fmla="*/ 96 w 9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56">
                    <a:moveTo>
                      <a:pt x="0" y="56"/>
                    </a:moveTo>
                    <a:lnTo>
                      <a:pt x="72" y="0"/>
                    </a:lnTo>
                    <a:lnTo>
                      <a:pt x="56" y="40"/>
                    </a:lnTo>
                    <a:lnTo>
                      <a:pt x="96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16" name="Freeform 118"/>
              <p:cNvSpPr>
                <a:spLocks/>
              </p:cNvSpPr>
              <p:nvPr/>
            </p:nvSpPr>
            <p:spPr bwMode="auto">
              <a:xfrm>
                <a:off x="2144" y="2536"/>
                <a:ext cx="96" cy="56"/>
              </a:xfrm>
              <a:custGeom>
                <a:avLst/>
                <a:gdLst>
                  <a:gd name="T0" fmla="*/ 96 w 96"/>
                  <a:gd name="T1" fmla="*/ 0 h 56"/>
                  <a:gd name="T2" fmla="*/ 24 w 96"/>
                  <a:gd name="T3" fmla="*/ 56 h 56"/>
                  <a:gd name="T4" fmla="*/ 40 w 96"/>
                  <a:gd name="T5" fmla="*/ 16 h 56"/>
                  <a:gd name="T6" fmla="*/ 0 w 96"/>
                  <a:gd name="T7" fmla="*/ 0 h 56"/>
                  <a:gd name="T8" fmla="*/ 96 w 9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56"/>
                  <a:gd name="T17" fmla="*/ 96 w 9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56">
                    <a:moveTo>
                      <a:pt x="96" y="0"/>
                    </a:moveTo>
                    <a:lnTo>
                      <a:pt x="24" y="56"/>
                    </a:lnTo>
                    <a:lnTo>
                      <a:pt x="40" y="16"/>
                    </a:lnTo>
                    <a:lnTo>
                      <a:pt x="0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17" name="Line 119"/>
              <p:cNvSpPr>
                <a:spLocks noChangeShapeType="1"/>
              </p:cNvSpPr>
              <p:nvPr/>
            </p:nvSpPr>
            <p:spPr bwMode="auto">
              <a:xfrm flipV="1">
                <a:off x="1320" y="2552"/>
                <a:ext cx="864" cy="29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7708" name="Rectangle 121"/>
            <p:cNvSpPr>
              <a:spLocks noChangeArrowheads="1"/>
            </p:cNvSpPr>
            <p:nvPr/>
          </p:nvSpPr>
          <p:spPr bwMode="auto">
            <a:xfrm>
              <a:off x="1752" y="2552"/>
              <a:ext cx="128" cy="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709" name="Rectangle 122"/>
            <p:cNvSpPr>
              <a:spLocks noChangeArrowheads="1"/>
            </p:cNvSpPr>
            <p:nvPr/>
          </p:nvSpPr>
          <p:spPr bwMode="auto">
            <a:xfrm>
              <a:off x="1752" y="2552"/>
              <a:ext cx="11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Arial Rounded MT Bold" charset="0"/>
                </a:rPr>
                <a:t>a</a:t>
              </a:r>
              <a:endParaRPr lang="en-US" i="1"/>
            </a:p>
          </p:txBody>
        </p:sp>
        <p:grpSp>
          <p:nvGrpSpPr>
            <p:cNvPr id="7" name="Group 125"/>
            <p:cNvGrpSpPr>
              <a:grpSpLocks/>
            </p:cNvGrpSpPr>
            <p:nvPr/>
          </p:nvGrpSpPr>
          <p:grpSpPr bwMode="auto">
            <a:xfrm>
              <a:off x="1272" y="2328"/>
              <a:ext cx="304" cy="440"/>
              <a:chOff x="1272" y="2328"/>
              <a:chExt cx="304" cy="440"/>
            </a:xfrm>
          </p:grpSpPr>
          <p:sp>
            <p:nvSpPr>
              <p:cNvPr id="27713" name="Freeform 123"/>
              <p:cNvSpPr>
                <a:spLocks/>
              </p:cNvSpPr>
              <p:nvPr/>
            </p:nvSpPr>
            <p:spPr bwMode="auto">
              <a:xfrm>
                <a:off x="1496" y="2328"/>
                <a:ext cx="80" cy="88"/>
              </a:xfrm>
              <a:custGeom>
                <a:avLst/>
                <a:gdLst>
                  <a:gd name="T0" fmla="*/ 80 w 80"/>
                  <a:gd name="T1" fmla="*/ 0 h 88"/>
                  <a:gd name="T2" fmla="*/ 56 w 80"/>
                  <a:gd name="T3" fmla="*/ 88 h 88"/>
                  <a:gd name="T4" fmla="*/ 48 w 80"/>
                  <a:gd name="T5" fmla="*/ 48 h 88"/>
                  <a:gd name="T6" fmla="*/ 0 w 80"/>
                  <a:gd name="T7" fmla="*/ 56 h 88"/>
                  <a:gd name="T8" fmla="*/ 8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80" y="0"/>
                    </a:moveTo>
                    <a:lnTo>
                      <a:pt x="56" y="88"/>
                    </a:lnTo>
                    <a:lnTo>
                      <a:pt x="48" y="48"/>
                    </a:lnTo>
                    <a:lnTo>
                      <a:pt x="0" y="56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714" name="Line 124"/>
              <p:cNvSpPr>
                <a:spLocks noChangeShapeType="1"/>
              </p:cNvSpPr>
              <p:nvPr/>
            </p:nvSpPr>
            <p:spPr bwMode="auto">
              <a:xfrm flipV="1">
                <a:off x="1272" y="2376"/>
                <a:ext cx="272" cy="3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7711" name="Rectangle 126"/>
            <p:cNvSpPr>
              <a:spLocks noChangeArrowheads="1"/>
            </p:cNvSpPr>
            <p:nvPr/>
          </p:nvSpPr>
          <p:spPr bwMode="auto">
            <a:xfrm>
              <a:off x="1368" y="2416"/>
              <a:ext cx="152" cy="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712" name="Rectangle 127"/>
            <p:cNvSpPr>
              <a:spLocks noChangeArrowheads="1"/>
            </p:cNvSpPr>
            <p:nvPr/>
          </p:nvSpPr>
          <p:spPr bwMode="auto">
            <a:xfrm>
              <a:off x="1368" y="2416"/>
              <a:ext cx="1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Arial Rounded MT Bold" charset="0"/>
                </a:rPr>
                <a:t>R</a:t>
              </a:r>
              <a:endParaRPr lang="en-US" i="1"/>
            </a:p>
          </p:txBody>
        </p:sp>
      </p:grpSp>
      <p:sp>
        <p:nvSpPr>
          <p:cNvPr id="276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>
            <a:normAutofit/>
          </a:bodyPr>
          <a:lstStyle/>
          <a:p>
            <a:pPr algn="l"/>
            <a: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  <a:t>EXAMPLE PROBLEM: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Theoretical Density,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Symbol" charset="2"/>
                <a:ea typeface="ＭＳ Ｐゴシック" charset="-128"/>
                <a:cs typeface="Times New Roman" pitchFamily="18" charset="0"/>
              </a:rPr>
              <a:t>r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ea typeface="ＭＳ Ｐゴシック" charset="-128"/>
              <a:sym typeface="Symbol" charset="2"/>
            </a:endParaRPr>
          </a:p>
        </p:txBody>
      </p:sp>
      <p:sp>
        <p:nvSpPr>
          <p:cNvPr id="27660" name="Rectangle 128"/>
          <p:cNvSpPr>
            <a:spLocks noChangeArrowheads="1"/>
          </p:cNvSpPr>
          <p:nvPr/>
        </p:nvSpPr>
        <p:spPr bwMode="auto">
          <a:xfrm>
            <a:off x="6745288" y="4686300"/>
            <a:ext cx="189865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= 7.18 g/cm</a:t>
            </a:r>
            <a:r>
              <a:rPr lang="en-US" baseline="30000">
                <a:sym typeface="Symbol" charset="2"/>
              </a:rPr>
              <a:t>3</a:t>
            </a:r>
          </a:p>
        </p:txBody>
      </p:sp>
      <p:sp>
        <p:nvSpPr>
          <p:cNvPr id="27661" name="Rectangle 129"/>
          <p:cNvSpPr>
            <a:spLocks noChangeArrowheads="1"/>
          </p:cNvSpPr>
          <p:nvPr/>
        </p:nvSpPr>
        <p:spPr bwMode="auto">
          <a:xfrm>
            <a:off x="6745288" y="5219700"/>
            <a:ext cx="189865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= 7.19 g/cm</a:t>
            </a:r>
            <a:r>
              <a:rPr lang="en-US" baseline="30000">
                <a:sym typeface="Symbol" charset="2"/>
              </a:rPr>
              <a:t>3</a:t>
            </a:r>
          </a:p>
        </p:txBody>
      </p:sp>
      <p:sp>
        <p:nvSpPr>
          <p:cNvPr id="27662" name="Rectangle 131"/>
          <p:cNvSpPr>
            <a:spLocks noChangeArrowheads="1"/>
          </p:cNvSpPr>
          <p:nvPr/>
        </p:nvSpPr>
        <p:spPr bwMode="auto">
          <a:xfrm>
            <a:off x="125413" y="3622675"/>
            <a:ext cx="1816100" cy="64611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</a:t>
            </a:r>
          </a:p>
          <a:p>
            <a:r>
              <a:rPr lang="en-US" sz="1200">
                <a:solidFill>
                  <a:srgbClr val="000000"/>
                </a:solidFill>
              </a:rPr>
              <a:t>Fig. 3.2(a), </a:t>
            </a:r>
            <a:r>
              <a:rPr lang="en-US" sz="1200" i="1">
                <a:solidFill>
                  <a:srgbClr val="000000"/>
                </a:solidFill>
              </a:rPr>
              <a:t>Callister &amp; Rethwisch 8e.</a:t>
            </a:r>
          </a:p>
        </p:txBody>
      </p:sp>
      <p:sp>
        <p:nvSpPr>
          <p:cNvPr id="116" name="115 Dikdörtgen"/>
          <p:cNvSpPr/>
          <p:nvPr/>
        </p:nvSpPr>
        <p:spPr>
          <a:xfrm>
            <a:off x="3851920" y="2564904"/>
            <a:ext cx="3244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a typeface="ＭＳ Ｐゴシック" charset="-128"/>
                <a:sym typeface="Symbol" charset="2"/>
              </a:rPr>
              <a:t>	</a:t>
            </a:r>
            <a:r>
              <a:rPr lang="en-US" sz="2000" i="1" dirty="0" smtClean="0">
                <a:solidFill>
                  <a:srgbClr val="009900"/>
                </a:solidFill>
                <a:ea typeface="ＭＳ Ｐゴシック" charset="-128"/>
              </a:rPr>
              <a:t>n</a:t>
            </a:r>
            <a:r>
              <a:rPr lang="en-US" sz="2000" dirty="0" smtClean="0">
                <a:solidFill>
                  <a:srgbClr val="009900"/>
                </a:solidFill>
                <a:ea typeface="ＭＳ Ｐゴシック" charset="-128"/>
              </a:rPr>
              <a:t> = 2 atoms/unit cell</a:t>
            </a:r>
            <a:endParaRPr lang="en-US" sz="2000" dirty="0" smtClean="0">
              <a:ea typeface="ＭＳ Ｐゴシック" charset="-128"/>
              <a:sym typeface="Symbol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509120"/>
            <a:ext cx="5040560" cy="207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7544" y="620688"/>
            <a:ext cx="402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Crystalline materials: Unit Cell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59"/>
            <a:ext cx="37052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3851920" y="5202434"/>
            <a:ext cx="4428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For the </a:t>
            </a:r>
            <a:r>
              <a:rPr lang="en-US" dirty="0" smtClean="0"/>
              <a:t>face</a:t>
            </a:r>
            <a:r>
              <a:rPr lang="tr-TR" dirty="0" smtClean="0"/>
              <a:t> </a:t>
            </a:r>
            <a:r>
              <a:rPr lang="en-US" dirty="0" smtClean="0"/>
              <a:t>centered</a:t>
            </a:r>
            <a:r>
              <a:rPr lang="tr-TR" dirty="0" smtClean="0"/>
              <a:t> </a:t>
            </a:r>
            <a:r>
              <a:rPr lang="en-US" dirty="0" smtClean="0"/>
              <a:t>cubic crystal</a:t>
            </a:r>
            <a:r>
              <a:rPr lang="tr-TR" dirty="0" smtClean="0"/>
              <a:t> </a:t>
            </a:r>
            <a:r>
              <a:rPr lang="en-US" dirty="0" smtClean="0"/>
              <a:t>structure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a </a:t>
            </a:r>
            <a:r>
              <a:rPr lang="en-US" dirty="0" smtClean="0"/>
              <a:t>hard</a:t>
            </a:r>
            <a:r>
              <a:rPr lang="tr-TR" dirty="0" smtClean="0"/>
              <a:t> </a:t>
            </a:r>
            <a:r>
              <a:rPr lang="en-US" dirty="0" smtClean="0"/>
              <a:t>sphere</a:t>
            </a:r>
            <a:r>
              <a:rPr lang="tr-TR" dirty="0" smtClean="0"/>
              <a:t> </a:t>
            </a:r>
            <a:r>
              <a:rPr lang="en-US" dirty="0" smtClean="0"/>
              <a:t>unit cell</a:t>
            </a:r>
            <a:r>
              <a:rPr lang="tr-TR" dirty="0" smtClean="0"/>
              <a:t> </a:t>
            </a:r>
            <a:r>
              <a:rPr lang="en-US" dirty="0" smtClean="0"/>
              <a:t>representation</a:t>
            </a:r>
            <a:endParaRPr lang="tr-TR" dirty="0" smtClean="0"/>
          </a:p>
          <a:p>
            <a:pPr algn="just"/>
            <a:r>
              <a:rPr lang="en-US" dirty="0" smtClean="0"/>
              <a:t>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reduced-sphere </a:t>
            </a:r>
            <a:r>
              <a:rPr lang="en-US" dirty="0"/>
              <a:t>unit </a:t>
            </a:r>
            <a:r>
              <a:rPr lang="en-US" dirty="0" smtClean="0"/>
              <a:t>cell</a:t>
            </a:r>
            <a:endParaRPr lang="tr-TR" dirty="0" smtClean="0"/>
          </a:p>
          <a:p>
            <a:pPr algn="just"/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/>
              <a:t>) an aggregate of </a:t>
            </a:r>
            <a:r>
              <a:rPr lang="en-US" dirty="0" smtClean="0"/>
              <a:t>many</a:t>
            </a:r>
            <a:r>
              <a:rPr lang="tr-TR" dirty="0" smtClean="0"/>
              <a:t> </a:t>
            </a:r>
            <a:r>
              <a:rPr lang="en-US" dirty="0" smtClean="0"/>
              <a:t>atoms</a:t>
            </a:r>
            <a:r>
              <a:rPr lang="en-US" dirty="0"/>
              <a:t>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4392488" y="126875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i="1" dirty="0"/>
              <a:t>When describing crystalline structures, atoms (or ions) are thought of as </a:t>
            </a:r>
            <a:r>
              <a:rPr lang="en-US" i="1" dirty="0" smtClean="0"/>
              <a:t>being</a:t>
            </a:r>
            <a:r>
              <a:rPr lang="tr-TR" i="1" dirty="0" smtClean="0"/>
              <a:t> </a:t>
            </a:r>
            <a:r>
              <a:rPr lang="en-US" i="1" dirty="0" smtClean="0"/>
              <a:t>solid </a:t>
            </a:r>
            <a:r>
              <a:rPr lang="en-US" i="1" dirty="0"/>
              <a:t>spheres having well-defined diameters. This is termed the atomic </a:t>
            </a:r>
            <a:r>
              <a:rPr lang="en-US" i="1" dirty="0" smtClean="0"/>
              <a:t>hard-sphere</a:t>
            </a:r>
            <a:r>
              <a:rPr lang="tr-TR" i="1" dirty="0" smtClean="0"/>
              <a:t> </a:t>
            </a:r>
            <a:r>
              <a:rPr lang="en-US" i="1" dirty="0"/>
              <a:t>model in which spheres representing nearest-neighbor atoms touch one another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916248" y="33645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Unit Cell: The basic </a:t>
            </a:r>
            <a:r>
              <a:rPr lang="en-US" b="1" i="1" dirty="0" smtClean="0"/>
              <a:t>structural</a:t>
            </a:r>
            <a:r>
              <a:rPr lang="tr-TR" b="1" i="1" dirty="0" smtClean="0"/>
              <a:t> </a:t>
            </a:r>
            <a:r>
              <a:rPr lang="en-US" b="1" i="1" dirty="0" smtClean="0"/>
              <a:t>unit </a:t>
            </a:r>
            <a:r>
              <a:rPr lang="en-US" b="1" i="1" dirty="0"/>
              <a:t>of a crystal structure. </a:t>
            </a:r>
            <a:r>
              <a:rPr lang="en-US" b="1" i="1" dirty="0" smtClean="0"/>
              <a:t>Its</a:t>
            </a:r>
            <a:r>
              <a:rPr lang="tr-TR" b="1" i="1" dirty="0" smtClean="0"/>
              <a:t> </a:t>
            </a:r>
            <a:r>
              <a:rPr lang="en-US" b="1" i="1" dirty="0" smtClean="0"/>
              <a:t>geometry </a:t>
            </a:r>
            <a:r>
              <a:rPr lang="en-US" b="1" i="1" dirty="0"/>
              <a:t>and atomic positions</a:t>
            </a:r>
          </a:p>
          <a:p>
            <a:r>
              <a:rPr lang="en-US" b="1" i="1" dirty="0"/>
              <a:t>define the crystal structure.</a:t>
            </a:r>
          </a:p>
        </p:txBody>
      </p:sp>
    </p:spTree>
    <p:extLst>
      <p:ext uri="{BB962C8B-B14F-4D97-AF65-F5344CB8AC3E}">
        <p14:creationId xmlns:p14="http://schemas.microsoft.com/office/powerpoint/2010/main" val="21801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88032"/>
            <a:ext cx="8229600" cy="692696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50000"/>
                  </a:schemeClr>
                </a:solidFill>
                <a:ea typeface="ＭＳ Ｐゴシック" charset="-128"/>
              </a:rPr>
              <a:t>Densities of Material Classes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2600" y="1193800"/>
            <a:ext cx="838200" cy="414338"/>
            <a:chOff x="304" y="672"/>
            <a:chExt cx="528" cy="261"/>
          </a:xfrm>
        </p:grpSpPr>
        <p:sp>
          <p:nvSpPr>
            <p:cNvPr id="28874" name="Rectangle 5"/>
            <p:cNvSpPr>
              <a:spLocks noChangeArrowheads="1"/>
            </p:cNvSpPr>
            <p:nvPr/>
          </p:nvSpPr>
          <p:spPr bwMode="auto">
            <a:xfrm>
              <a:off x="304" y="672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latin typeface="Symbol" charset="2"/>
                </a:rPr>
                <a:t>r</a:t>
              </a:r>
              <a:endParaRPr lang="en-US"/>
            </a:p>
          </p:txBody>
        </p:sp>
        <p:sp>
          <p:nvSpPr>
            <p:cNvPr id="28875" name="Rectangle 6"/>
            <p:cNvSpPr>
              <a:spLocks noChangeArrowheads="1"/>
            </p:cNvSpPr>
            <p:nvPr/>
          </p:nvSpPr>
          <p:spPr bwMode="auto">
            <a:xfrm>
              <a:off x="408" y="760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</a:rPr>
                <a:t>metals</a:t>
              </a:r>
              <a:endParaRPr lang="en-US"/>
            </a:p>
          </p:txBody>
        </p:sp>
      </p:grp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1427163" y="1279525"/>
            <a:ext cx="261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&gt; </a:t>
            </a:r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682750" y="1193800"/>
            <a:ext cx="1079500" cy="414338"/>
            <a:chOff x="1024" y="672"/>
            <a:chExt cx="680" cy="261"/>
          </a:xfrm>
        </p:grpSpPr>
        <p:sp>
          <p:nvSpPr>
            <p:cNvPr id="28872" name="Rectangle 9"/>
            <p:cNvSpPr>
              <a:spLocks noChangeArrowheads="1"/>
            </p:cNvSpPr>
            <p:nvPr/>
          </p:nvSpPr>
          <p:spPr bwMode="auto">
            <a:xfrm>
              <a:off x="1024" y="672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latin typeface="Symbol" charset="2"/>
                </a:rPr>
                <a:t>r</a:t>
              </a:r>
              <a:endParaRPr lang="en-US"/>
            </a:p>
          </p:txBody>
        </p:sp>
        <p:sp>
          <p:nvSpPr>
            <p:cNvPr id="28873" name="Rectangle 10"/>
            <p:cNvSpPr>
              <a:spLocks noChangeArrowheads="1"/>
            </p:cNvSpPr>
            <p:nvPr/>
          </p:nvSpPr>
          <p:spPr bwMode="auto">
            <a:xfrm>
              <a:off x="1128" y="760"/>
              <a:ext cx="5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33CC"/>
                  </a:solidFill>
                </a:rPr>
                <a:t>ceramics</a:t>
              </a:r>
              <a:endParaRPr lang="en-US"/>
            </a:p>
          </p:txBody>
        </p:sp>
      </p:grpSp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2878138" y="1279525"/>
            <a:ext cx="261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&gt; </a:t>
            </a:r>
            <a:endParaRPr 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103563" y="1193800"/>
            <a:ext cx="1092200" cy="414338"/>
            <a:chOff x="1928" y="672"/>
            <a:chExt cx="688" cy="261"/>
          </a:xfrm>
        </p:grpSpPr>
        <p:sp>
          <p:nvSpPr>
            <p:cNvPr id="28870" name="Rectangle 13"/>
            <p:cNvSpPr>
              <a:spLocks noChangeArrowheads="1"/>
            </p:cNvSpPr>
            <p:nvPr/>
          </p:nvSpPr>
          <p:spPr bwMode="auto">
            <a:xfrm>
              <a:off x="1928" y="672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CC00"/>
                  </a:solidFill>
                  <a:latin typeface="Symbol" charset="2"/>
                </a:rPr>
                <a:t>r</a:t>
              </a:r>
              <a:endParaRPr lang="en-US"/>
            </a:p>
          </p:txBody>
        </p:sp>
        <p:sp>
          <p:nvSpPr>
            <p:cNvPr id="28871" name="Rectangle 14"/>
            <p:cNvSpPr>
              <a:spLocks noChangeArrowheads="1"/>
            </p:cNvSpPr>
            <p:nvPr/>
          </p:nvSpPr>
          <p:spPr bwMode="auto">
            <a:xfrm>
              <a:off x="2032" y="760"/>
              <a:ext cx="5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CC00"/>
                  </a:solidFill>
                </a:rPr>
                <a:t>polymers</a:t>
              </a:r>
              <a:endParaRPr lang="en-US"/>
            </a:p>
          </p:txBody>
        </p:sp>
      </p:grp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312738" y="1712913"/>
            <a:ext cx="7794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28682" name="Rectangle 19"/>
          <p:cNvSpPr>
            <a:spLocks noChangeArrowheads="1"/>
          </p:cNvSpPr>
          <p:nvPr/>
        </p:nvSpPr>
        <p:spPr bwMode="auto">
          <a:xfrm>
            <a:off x="4495800" y="6154738"/>
            <a:ext cx="3810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Data from Table B.1, </a:t>
            </a:r>
            <a:r>
              <a:rPr lang="en-US" sz="1200" i="1">
                <a:solidFill>
                  <a:srgbClr val="000000"/>
                </a:solidFill>
              </a:rPr>
              <a:t>Callister &amp; Rethwisch, 8e.</a:t>
            </a:r>
            <a:r>
              <a:rPr lang="en-US" sz="1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683" name="AutoShape 20"/>
          <p:cNvSpPr>
            <a:spLocks noChangeAspect="1" noChangeArrowheads="1" noTextEdit="1"/>
          </p:cNvSpPr>
          <p:nvPr/>
        </p:nvSpPr>
        <p:spPr bwMode="auto">
          <a:xfrm>
            <a:off x="3429000" y="1041400"/>
            <a:ext cx="53848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84" name="Rectangle 21"/>
          <p:cNvSpPr>
            <a:spLocks noChangeArrowheads="1"/>
          </p:cNvSpPr>
          <p:nvPr/>
        </p:nvSpPr>
        <p:spPr bwMode="auto">
          <a:xfrm rot="-5400000">
            <a:off x="3718719" y="4212431"/>
            <a:ext cx="166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Symbol" charset="2"/>
              </a:rPr>
              <a:t>r</a:t>
            </a:r>
            <a:endParaRPr lang="en-US"/>
          </a:p>
        </p:txBody>
      </p:sp>
      <p:sp>
        <p:nvSpPr>
          <p:cNvPr id="28685" name="Rectangle 23"/>
          <p:cNvSpPr>
            <a:spLocks noChangeArrowheads="1"/>
          </p:cNvSpPr>
          <p:nvPr/>
        </p:nvSpPr>
        <p:spPr bwMode="auto">
          <a:xfrm rot="-5400000">
            <a:off x="3353594" y="3642519"/>
            <a:ext cx="9461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(g/cm  )</a:t>
            </a:r>
            <a:endParaRPr lang="en-US" sz="2200"/>
          </a:p>
        </p:txBody>
      </p:sp>
      <p:sp>
        <p:nvSpPr>
          <p:cNvPr id="28686" name="Rectangle 24"/>
          <p:cNvSpPr>
            <a:spLocks noChangeArrowheads="1"/>
          </p:cNvSpPr>
          <p:nvPr/>
        </p:nvSpPr>
        <p:spPr bwMode="auto">
          <a:xfrm rot="-5400000">
            <a:off x="3706019" y="3386931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3</a:t>
            </a:r>
            <a:endParaRPr lang="en-US" sz="1800"/>
          </a:p>
        </p:txBody>
      </p:sp>
      <p:sp>
        <p:nvSpPr>
          <p:cNvPr id="28687" name="Rectangle 26"/>
          <p:cNvSpPr>
            <a:spLocks noChangeArrowheads="1"/>
          </p:cNvSpPr>
          <p:nvPr/>
        </p:nvSpPr>
        <p:spPr bwMode="auto">
          <a:xfrm>
            <a:off x="7594600" y="3937000"/>
            <a:ext cx="1092200" cy="18796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88" name="Rectangle 27"/>
          <p:cNvSpPr>
            <a:spLocks noChangeArrowheads="1"/>
          </p:cNvSpPr>
          <p:nvPr/>
        </p:nvSpPr>
        <p:spPr bwMode="auto">
          <a:xfrm>
            <a:off x="6591300" y="4165600"/>
            <a:ext cx="965200" cy="1092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89" name="Rectangle 28"/>
          <p:cNvSpPr>
            <a:spLocks noChangeArrowheads="1"/>
          </p:cNvSpPr>
          <p:nvPr/>
        </p:nvSpPr>
        <p:spPr bwMode="auto">
          <a:xfrm>
            <a:off x="5600700" y="3187700"/>
            <a:ext cx="965200" cy="1371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90" name="Rectangle 29"/>
          <p:cNvSpPr>
            <a:spLocks noChangeArrowheads="1"/>
          </p:cNvSpPr>
          <p:nvPr/>
        </p:nvSpPr>
        <p:spPr bwMode="auto">
          <a:xfrm>
            <a:off x="4584700" y="1968500"/>
            <a:ext cx="965200" cy="25527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91" name="Rectangle 30"/>
          <p:cNvSpPr>
            <a:spLocks noChangeArrowheads="1"/>
          </p:cNvSpPr>
          <p:nvPr/>
        </p:nvSpPr>
        <p:spPr bwMode="auto">
          <a:xfrm>
            <a:off x="4533900" y="1714500"/>
            <a:ext cx="4229100" cy="44577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92" name="Line 31"/>
          <p:cNvSpPr>
            <a:spLocks noChangeShapeType="1"/>
          </p:cNvSpPr>
          <p:nvPr/>
        </p:nvSpPr>
        <p:spPr bwMode="auto">
          <a:xfrm>
            <a:off x="4305300" y="20955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93" name="Line 32"/>
          <p:cNvSpPr>
            <a:spLocks noChangeShapeType="1"/>
          </p:cNvSpPr>
          <p:nvPr/>
        </p:nvSpPr>
        <p:spPr bwMode="auto">
          <a:xfrm>
            <a:off x="4305300" y="17145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694" name="Rectangle 33"/>
          <p:cNvSpPr>
            <a:spLocks noChangeArrowheads="1"/>
          </p:cNvSpPr>
          <p:nvPr/>
        </p:nvSpPr>
        <p:spPr bwMode="auto">
          <a:xfrm>
            <a:off x="5613400" y="1054100"/>
            <a:ext cx="781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DD"/>
                </a:solidFill>
              </a:rPr>
              <a:t>Graphite/ </a:t>
            </a:r>
            <a:endParaRPr lang="en-US"/>
          </a:p>
        </p:txBody>
      </p:sp>
      <p:sp>
        <p:nvSpPr>
          <p:cNvPr id="28695" name="Rectangle 34"/>
          <p:cNvSpPr>
            <a:spLocks noChangeArrowheads="1"/>
          </p:cNvSpPr>
          <p:nvPr/>
        </p:nvSpPr>
        <p:spPr bwMode="auto">
          <a:xfrm>
            <a:off x="5575300" y="1257300"/>
            <a:ext cx="8493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DD"/>
                </a:solidFill>
              </a:rPr>
              <a:t>Ceramics/ </a:t>
            </a:r>
            <a:endParaRPr lang="en-US"/>
          </a:p>
        </p:txBody>
      </p:sp>
      <p:sp>
        <p:nvSpPr>
          <p:cNvPr id="28696" name="Rectangle 35"/>
          <p:cNvSpPr>
            <a:spLocks noChangeArrowheads="1"/>
          </p:cNvSpPr>
          <p:nvPr/>
        </p:nvSpPr>
        <p:spPr bwMode="auto">
          <a:xfrm>
            <a:off x="5588000" y="1460500"/>
            <a:ext cx="7905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DD"/>
                </a:solidFill>
              </a:rPr>
              <a:t>Semicond</a:t>
            </a:r>
            <a:endParaRPr lang="en-US"/>
          </a:p>
        </p:txBody>
      </p:sp>
      <p:sp>
        <p:nvSpPr>
          <p:cNvPr id="28697" name="Rectangle 36"/>
          <p:cNvSpPr>
            <a:spLocks noChangeArrowheads="1"/>
          </p:cNvSpPr>
          <p:nvPr/>
        </p:nvSpPr>
        <p:spPr bwMode="auto">
          <a:xfrm>
            <a:off x="4686300" y="1155700"/>
            <a:ext cx="6223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Metals/ </a:t>
            </a:r>
            <a:endParaRPr lang="en-US"/>
          </a:p>
        </p:txBody>
      </p:sp>
      <p:sp>
        <p:nvSpPr>
          <p:cNvPr id="28698" name="Rectangle 37"/>
          <p:cNvSpPr>
            <a:spLocks noChangeArrowheads="1"/>
          </p:cNvSpPr>
          <p:nvPr/>
        </p:nvSpPr>
        <p:spPr bwMode="auto">
          <a:xfrm>
            <a:off x="4724400" y="1358900"/>
            <a:ext cx="4746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Alloys</a:t>
            </a:r>
            <a:endParaRPr lang="en-US"/>
          </a:p>
        </p:txBody>
      </p:sp>
      <p:sp>
        <p:nvSpPr>
          <p:cNvPr id="28699" name="Rectangle 38"/>
          <p:cNvSpPr>
            <a:spLocks noChangeArrowheads="1"/>
          </p:cNvSpPr>
          <p:nvPr/>
        </p:nvSpPr>
        <p:spPr bwMode="auto">
          <a:xfrm>
            <a:off x="7620000" y="1155700"/>
            <a:ext cx="10382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33CC"/>
                </a:solidFill>
              </a:rPr>
              <a:t>Composites/ </a:t>
            </a:r>
            <a:endParaRPr lang="en-US"/>
          </a:p>
        </p:txBody>
      </p:sp>
      <p:sp>
        <p:nvSpPr>
          <p:cNvPr id="28700" name="Rectangle 39"/>
          <p:cNvSpPr>
            <a:spLocks noChangeArrowheads="1"/>
          </p:cNvSpPr>
          <p:nvPr/>
        </p:nvSpPr>
        <p:spPr bwMode="auto">
          <a:xfrm>
            <a:off x="7899400" y="1358900"/>
            <a:ext cx="4349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FF33CC"/>
                </a:solidFill>
              </a:rPr>
              <a:t>fibers</a:t>
            </a:r>
            <a:endParaRPr lang="en-US"/>
          </a:p>
        </p:txBody>
      </p:sp>
      <p:sp>
        <p:nvSpPr>
          <p:cNvPr id="28701" name="Rectangle 40"/>
          <p:cNvSpPr>
            <a:spLocks noChangeArrowheads="1"/>
          </p:cNvSpPr>
          <p:nvPr/>
        </p:nvSpPr>
        <p:spPr bwMode="auto">
          <a:xfrm>
            <a:off x="6604000" y="1257300"/>
            <a:ext cx="7413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8800"/>
                </a:solidFill>
              </a:rPr>
              <a:t>Polymers</a:t>
            </a:r>
            <a:endParaRPr lang="en-US"/>
          </a:p>
        </p:txBody>
      </p:sp>
      <p:sp>
        <p:nvSpPr>
          <p:cNvPr id="28702" name="Rectangle 41"/>
          <p:cNvSpPr>
            <a:spLocks noChangeArrowheads="1"/>
          </p:cNvSpPr>
          <p:nvPr/>
        </p:nvSpPr>
        <p:spPr bwMode="auto">
          <a:xfrm>
            <a:off x="4140200" y="4864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28703" name="Rectangle 42"/>
          <p:cNvSpPr>
            <a:spLocks noChangeArrowheads="1"/>
          </p:cNvSpPr>
          <p:nvPr/>
        </p:nvSpPr>
        <p:spPr bwMode="auto">
          <a:xfrm>
            <a:off x="4152900" y="4229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8704" name="Rectangle 43"/>
          <p:cNvSpPr>
            <a:spLocks noChangeArrowheads="1"/>
          </p:cNvSpPr>
          <p:nvPr/>
        </p:nvSpPr>
        <p:spPr bwMode="auto">
          <a:xfrm>
            <a:off x="4038600" y="19939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8705" name="Rectangle 44"/>
          <p:cNvSpPr>
            <a:spLocks noChangeArrowheads="1"/>
          </p:cNvSpPr>
          <p:nvPr/>
        </p:nvSpPr>
        <p:spPr bwMode="auto">
          <a:xfrm>
            <a:off x="4140200" y="19939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28706" name="Rectangle 45"/>
          <p:cNvSpPr>
            <a:spLocks noChangeArrowheads="1"/>
          </p:cNvSpPr>
          <p:nvPr/>
        </p:nvSpPr>
        <p:spPr bwMode="auto">
          <a:xfrm>
            <a:off x="4038600" y="1625600"/>
            <a:ext cx="198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30</a:t>
            </a:r>
            <a:endParaRPr lang="en-US"/>
          </a:p>
        </p:txBody>
      </p:sp>
      <p:sp>
        <p:nvSpPr>
          <p:cNvPr id="28707" name="Rectangle 46"/>
          <p:cNvSpPr>
            <a:spLocks noChangeArrowheads="1"/>
          </p:cNvSpPr>
          <p:nvPr/>
        </p:nvSpPr>
        <p:spPr bwMode="auto">
          <a:xfrm>
            <a:off x="6057900" y="1816100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28708" name="Rectangle 47"/>
          <p:cNvSpPr>
            <a:spLocks noChangeArrowheads="1"/>
          </p:cNvSpPr>
          <p:nvPr/>
        </p:nvSpPr>
        <p:spPr bwMode="auto">
          <a:xfrm>
            <a:off x="6172200" y="1816100"/>
            <a:ext cx="2371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ased on data in Table B1, Callister </a:t>
            </a:r>
            <a:endParaRPr lang="en-US"/>
          </a:p>
        </p:txBody>
      </p:sp>
      <p:sp>
        <p:nvSpPr>
          <p:cNvPr id="28709" name="Rectangle 48"/>
          <p:cNvSpPr>
            <a:spLocks noChangeArrowheads="1"/>
          </p:cNvSpPr>
          <p:nvPr/>
        </p:nvSpPr>
        <p:spPr bwMode="auto">
          <a:xfrm>
            <a:off x="6146800" y="1993900"/>
            <a:ext cx="2354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99"/>
                </a:solidFill>
              </a:rPr>
              <a:t>*GFRE, CFRE, &amp; AFRE are Glass,</a:t>
            </a:r>
            <a:endParaRPr lang="en-US"/>
          </a:p>
        </p:txBody>
      </p:sp>
      <p:sp>
        <p:nvSpPr>
          <p:cNvPr id="28710" name="Rectangle 49"/>
          <p:cNvSpPr>
            <a:spLocks noChangeArrowheads="1"/>
          </p:cNvSpPr>
          <p:nvPr/>
        </p:nvSpPr>
        <p:spPr bwMode="auto">
          <a:xfrm>
            <a:off x="8585200" y="1993900"/>
            <a:ext cx="42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99"/>
                </a:solidFill>
              </a:rPr>
              <a:t> </a:t>
            </a:r>
            <a:endParaRPr lang="en-US"/>
          </a:p>
        </p:txBody>
      </p:sp>
      <p:sp>
        <p:nvSpPr>
          <p:cNvPr id="28711" name="Rectangle 50"/>
          <p:cNvSpPr>
            <a:spLocks noChangeArrowheads="1"/>
          </p:cNvSpPr>
          <p:nvPr/>
        </p:nvSpPr>
        <p:spPr bwMode="auto">
          <a:xfrm>
            <a:off x="6057900" y="2171700"/>
            <a:ext cx="23891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99"/>
                </a:solidFill>
              </a:rPr>
              <a:t>Carbon, &amp; Aramid Fiber-Reinforced</a:t>
            </a:r>
            <a:endParaRPr lang="en-US"/>
          </a:p>
        </p:txBody>
      </p:sp>
      <p:sp>
        <p:nvSpPr>
          <p:cNvPr id="28712" name="Rectangle 51"/>
          <p:cNvSpPr>
            <a:spLocks noChangeArrowheads="1"/>
          </p:cNvSpPr>
          <p:nvPr/>
        </p:nvSpPr>
        <p:spPr bwMode="auto">
          <a:xfrm>
            <a:off x="8674100" y="2171700"/>
            <a:ext cx="42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99"/>
                </a:solidFill>
              </a:rPr>
              <a:t> </a:t>
            </a:r>
            <a:endParaRPr lang="en-US"/>
          </a:p>
        </p:txBody>
      </p:sp>
      <p:sp>
        <p:nvSpPr>
          <p:cNvPr id="28713" name="Rectangle 52"/>
          <p:cNvSpPr>
            <a:spLocks noChangeArrowheads="1"/>
          </p:cNvSpPr>
          <p:nvPr/>
        </p:nvSpPr>
        <p:spPr bwMode="auto">
          <a:xfrm>
            <a:off x="6045200" y="2349500"/>
            <a:ext cx="2439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FF0099"/>
                </a:solidFill>
              </a:rPr>
              <a:t>Epoxy composites (values based on</a:t>
            </a:r>
            <a:endParaRPr lang="en-US" dirty="0"/>
          </a:p>
        </p:txBody>
      </p:sp>
      <p:sp>
        <p:nvSpPr>
          <p:cNvPr id="28714" name="Rectangle 53"/>
          <p:cNvSpPr>
            <a:spLocks noChangeArrowheads="1"/>
          </p:cNvSpPr>
          <p:nvPr/>
        </p:nvSpPr>
        <p:spPr bwMode="auto">
          <a:xfrm>
            <a:off x="8674100" y="2349500"/>
            <a:ext cx="42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99"/>
                </a:solidFill>
              </a:rPr>
              <a:t> </a:t>
            </a:r>
            <a:endParaRPr lang="en-US"/>
          </a:p>
        </p:txBody>
      </p:sp>
      <p:sp>
        <p:nvSpPr>
          <p:cNvPr id="28715" name="Rectangle 54"/>
          <p:cNvSpPr>
            <a:spLocks noChangeArrowheads="1"/>
          </p:cNvSpPr>
          <p:nvPr/>
        </p:nvSpPr>
        <p:spPr bwMode="auto">
          <a:xfrm>
            <a:off x="6007100" y="2527300"/>
            <a:ext cx="2498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99"/>
                </a:solidFill>
              </a:rPr>
              <a:t>60% volume fraction of aligned fibers</a:t>
            </a:r>
            <a:endParaRPr lang="en-US"/>
          </a:p>
        </p:txBody>
      </p:sp>
      <p:sp>
        <p:nvSpPr>
          <p:cNvPr id="28716" name="Rectangle 55"/>
          <p:cNvSpPr>
            <a:spLocks noChangeArrowheads="1"/>
          </p:cNvSpPr>
          <p:nvPr/>
        </p:nvSpPr>
        <p:spPr bwMode="auto">
          <a:xfrm>
            <a:off x="8737600" y="2527300"/>
            <a:ext cx="42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99"/>
                </a:solidFill>
              </a:rPr>
              <a:t> </a:t>
            </a:r>
            <a:endParaRPr lang="en-US"/>
          </a:p>
        </p:txBody>
      </p:sp>
      <p:sp>
        <p:nvSpPr>
          <p:cNvPr id="28717" name="Rectangle 56"/>
          <p:cNvSpPr>
            <a:spLocks noChangeArrowheads="1"/>
          </p:cNvSpPr>
          <p:nvPr/>
        </p:nvSpPr>
        <p:spPr bwMode="auto">
          <a:xfrm>
            <a:off x="6642100" y="2705100"/>
            <a:ext cx="13303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FF0099"/>
                </a:solidFill>
              </a:rPr>
              <a:t>in an epoxy matrix).</a:t>
            </a:r>
            <a:endParaRPr lang="en-US" dirty="0"/>
          </a:p>
        </p:txBody>
      </p:sp>
      <p:sp>
        <p:nvSpPr>
          <p:cNvPr id="28718" name="Rectangle 57"/>
          <p:cNvSpPr>
            <a:spLocks noChangeArrowheads="1"/>
          </p:cNvSpPr>
          <p:nvPr/>
        </p:nvSpPr>
        <p:spPr bwMode="auto">
          <a:xfrm>
            <a:off x="8077200" y="270510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FF0099"/>
                </a:solidFill>
              </a:rPr>
              <a:t>  </a:t>
            </a:r>
            <a:endParaRPr lang="en-US"/>
          </a:p>
        </p:txBody>
      </p:sp>
      <p:sp>
        <p:nvSpPr>
          <p:cNvPr id="28719" name="Line 58"/>
          <p:cNvSpPr>
            <a:spLocks noChangeShapeType="1"/>
          </p:cNvSpPr>
          <p:nvPr/>
        </p:nvSpPr>
        <p:spPr bwMode="auto">
          <a:xfrm>
            <a:off x="4305300" y="49784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20" name="Line 59"/>
          <p:cNvSpPr>
            <a:spLocks noChangeShapeType="1"/>
          </p:cNvSpPr>
          <p:nvPr/>
        </p:nvSpPr>
        <p:spPr bwMode="auto">
          <a:xfrm>
            <a:off x="4305300" y="43180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21" name="Line 60"/>
          <p:cNvSpPr>
            <a:spLocks noChangeShapeType="1"/>
          </p:cNvSpPr>
          <p:nvPr/>
        </p:nvSpPr>
        <p:spPr bwMode="auto">
          <a:xfrm>
            <a:off x="4305300" y="29972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22" name="Line 61"/>
          <p:cNvSpPr>
            <a:spLocks noChangeShapeType="1"/>
          </p:cNvSpPr>
          <p:nvPr/>
        </p:nvSpPr>
        <p:spPr bwMode="auto">
          <a:xfrm>
            <a:off x="4305300" y="39116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23" name="Line 62"/>
          <p:cNvSpPr>
            <a:spLocks noChangeShapeType="1"/>
          </p:cNvSpPr>
          <p:nvPr/>
        </p:nvSpPr>
        <p:spPr bwMode="auto">
          <a:xfrm>
            <a:off x="4305300" y="36449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24" name="Line 63"/>
          <p:cNvSpPr>
            <a:spLocks noChangeShapeType="1"/>
          </p:cNvSpPr>
          <p:nvPr/>
        </p:nvSpPr>
        <p:spPr bwMode="auto">
          <a:xfrm>
            <a:off x="4305300" y="34290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25" name="Line 64"/>
          <p:cNvSpPr>
            <a:spLocks noChangeShapeType="1"/>
          </p:cNvSpPr>
          <p:nvPr/>
        </p:nvSpPr>
        <p:spPr bwMode="auto">
          <a:xfrm>
            <a:off x="4305300" y="32639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26" name="Line 65"/>
          <p:cNvSpPr>
            <a:spLocks noChangeShapeType="1"/>
          </p:cNvSpPr>
          <p:nvPr/>
        </p:nvSpPr>
        <p:spPr bwMode="auto">
          <a:xfrm>
            <a:off x="4305300" y="31242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27" name="Line 66"/>
          <p:cNvSpPr>
            <a:spLocks noChangeShapeType="1"/>
          </p:cNvSpPr>
          <p:nvPr/>
        </p:nvSpPr>
        <p:spPr bwMode="auto">
          <a:xfrm>
            <a:off x="4305300" y="28829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28" name="Line 67"/>
          <p:cNvSpPr>
            <a:spLocks noChangeShapeType="1"/>
          </p:cNvSpPr>
          <p:nvPr/>
        </p:nvSpPr>
        <p:spPr bwMode="auto">
          <a:xfrm>
            <a:off x="4305300" y="27686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29" name="Rectangle 68"/>
          <p:cNvSpPr>
            <a:spLocks noChangeArrowheads="1"/>
          </p:cNvSpPr>
          <p:nvPr/>
        </p:nvSpPr>
        <p:spPr bwMode="auto">
          <a:xfrm>
            <a:off x="4038600" y="2667000"/>
            <a:ext cx="198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28730" name="Rectangle 69"/>
          <p:cNvSpPr>
            <a:spLocks noChangeArrowheads="1"/>
          </p:cNvSpPr>
          <p:nvPr/>
        </p:nvSpPr>
        <p:spPr bwMode="auto">
          <a:xfrm>
            <a:off x="4254500" y="26670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28731" name="Rectangle 70"/>
          <p:cNvSpPr>
            <a:spLocks noChangeArrowheads="1"/>
          </p:cNvSpPr>
          <p:nvPr/>
        </p:nvSpPr>
        <p:spPr bwMode="auto">
          <a:xfrm>
            <a:off x="4140200" y="38100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28732" name="Rectangle 71"/>
          <p:cNvSpPr>
            <a:spLocks noChangeArrowheads="1"/>
          </p:cNvSpPr>
          <p:nvPr/>
        </p:nvSpPr>
        <p:spPr bwMode="auto">
          <a:xfrm>
            <a:off x="4241800" y="38100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28733" name="Rectangle 72"/>
          <p:cNvSpPr>
            <a:spLocks noChangeArrowheads="1"/>
          </p:cNvSpPr>
          <p:nvPr/>
        </p:nvSpPr>
        <p:spPr bwMode="auto">
          <a:xfrm>
            <a:off x="4140200" y="35560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28734" name="Rectangle 73"/>
          <p:cNvSpPr>
            <a:spLocks noChangeArrowheads="1"/>
          </p:cNvSpPr>
          <p:nvPr/>
        </p:nvSpPr>
        <p:spPr bwMode="auto">
          <a:xfrm>
            <a:off x="4241800" y="35560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28735" name="Rectangle 74"/>
          <p:cNvSpPr>
            <a:spLocks noChangeArrowheads="1"/>
          </p:cNvSpPr>
          <p:nvPr/>
        </p:nvSpPr>
        <p:spPr bwMode="auto">
          <a:xfrm>
            <a:off x="4140200" y="33274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8736" name="Rectangle 75"/>
          <p:cNvSpPr>
            <a:spLocks noChangeArrowheads="1"/>
          </p:cNvSpPr>
          <p:nvPr/>
        </p:nvSpPr>
        <p:spPr bwMode="auto">
          <a:xfrm>
            <a:off x="4241800" y="33274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28737" name="Line 76"/>
          <p:cNvSpPr>
            <a:spLocks noChangeShapeType="1"/>
          </p:cNvSpPr>
          <p:nvPr/>
        </p:nvSpPr>
        <p:spPr bwMode="auto">
          <a:xfrm>
            <a:off x="4305300" y="52070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38" name="Line 77"/>
          <p:cNvSpPr>
            <a:spLocks noChangeShapeType="1"/>
          </p:cNvSpPr>
          <p:nvPr/>
        </p:nvSpPr>
        <p:spPr bwMode="auto">
          <a:xfrm>
            <a:off x="4305300" y="61214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39" name="Line 78"/>
          <p:cNvSpPr>
            <a:spLocks noChangeShapeType="1"/>
          </p:cNvSpPr>
          <p:nvPr/>
        </p:nvSpPr>
        <p:spPr bwMode="auto">
          <a:xfrm>
            <a:off x="4305300" y="58547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0" name="Line 79"/>
          <p:cNvSpPr>
            <a:spLocks noChangeShapeType="1"/>
          </p:cNvSpPr>
          <p:nvPr/>
        </p:nvSpPr>
        <p:spPr bwMode="auto">
          <a:xfrm>
            <a:off x="4305300" y="56388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1" name="Line 80"/>
          <p:cNvSpPr>
            <a:spLocks noChangeShapeType="1"/>
          </p:cNvSpPr>
          <p:nvPr/>
        </p:nvSpPr>
        <p:spPr bwMode="auto">
          <a:xfrm>
            <a:off x="4305300" y="54737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2" name="Line 81"/>
          <p:cNvSpPr>
            <a:spLocks noChangeShapeType="1"/>
          </p:cNvSpPr>
          <p:nvPr/>
        </p:nvSpPr>
        <p:spPr bwMode="auto">
          <a:xfrm>
            <a:off x="4305300" y="53340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3" name="Line 82"/>
          <p:cNvSpPr>
            <a:spLocks noChangeShapeType="1"/>
          </p:cNvSpPr>
          <p:nvPr/>
        </p:nvSpPr>
        <p:spPr bwMode="auto">
          <a:xfrm>
            <a:off x="4305300" y="5092700"/>
            <a:ext cx="215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8744" name="Rectangle 83"/>
          <p:cNvSpPr>
            <a:spLocks noChangeArrowheads="1"/>
          </p:cNvSpPr>
          <p:nvPr/>
        </p:nvSpPr>
        <p:spPr bwMode="auto">
          <a:xfrm>
            <a:off x="3987800" y="6007100"/>
            <a:ext cx="247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0.3</a:t>
            </a:r>
            <a:endParaRPr lang="en-US"/>
          </a:p>
        </p:txBody>
      </p:sp>
      <p:sp>
        <p:nvSpPr>
          <p:cNvPr id="28745" name="Rectangle 84"/>
          <p:cNvSpPr>
            <a:spLocks noChangeArrowheads="1"/>
          </p:cNvSpPr>
          <p:nvPr/>
        </p:nvSpPr>
        <p:spPr bwMode="auto">
          <a:xfrm>
            <a:off x="4254500" y="6007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28746" name="Rectangle 85"/>
          <p:cNvSpPr>
            <a:spLocks noChangeArrowheads="1"/>
          </p:cNvSpPr>
          <p:nvPr/>
        </p:nvSpPr>
        <p:spPr bwMode="auto">
          <a:xfrm>
            <a:off x="3987800" y="5753100"/>
            <a:ext cx="247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0.4</a:t>
            </a:r>
            <a:endParaRPr lang="en-US"/>
          </a:p>
        </p:txBody>
      </p:sp>
      <p:sp>
        <p:nvSpPr>
          <p:cNvPr id="28747" name="Rectangle 86"/>
          <p:cNvSpPr>
            <a:spLocks noChangeArrowheads="1"/>
          </p:cNvSpPr>
          <p:nvPr/>
        </p:nvSpPr>
        <p:spPr bwMode="auto">
          <a:xfrm>
            <a:off x="4254500" y="5753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28748" name="Rectangle 87"/>
          <p:cNvSpPr>
            <a:spLocks noChangeArrowheads="1"/>
          </p:cNvSpPr>
          <p:nvPr/>
        </p:nvSpPr>
        <p:spPr bwMode="auto">
          <a:xfrm>
            <a:off x="3987800" y="5537200"/>
            <a:ext cx="2476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0.5</a:t>
            </a:r>
            <a:endParaRPr lang="en-US"/>
          </a:p>
        </p:txBody>
      </p:sp>
      <p:sp>
        <p:nvSpPr>
          <p:cNvPr id="28749" name="Rectangle 88"/>
          <p:cNvSpPr>
            <a:spLocks noChangeArrowheads="1"/>
          </p:cNvSpPr>
          <p:nvPr/>
        </p:nvSpPr>
        <p:spPr bwMode="auto">
          <a:xfrm>
            <a:off x="4254500" y="55372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4597400" y="1943100"/>
            <a:ext cx="1036638" cy="2582863"/>
            <a:chOff x="2896" y="1224"/>
            <a:chExt cx="653" cy="1627"/>
          </a:xfrm>
        </p:grpSpPr>
        <p:grpSp>
          <p:nvGrpSpPr>
            <p:cNvPr id="6" name="Group 90"/>
            <p:cNvGrpSpPr>
              <a:grpSpLocks/>
            </p:cNvGrpSpPr>
            <p:nvPr/>
          </p:nvGrpSpPr>
          <p:grpSpPr bwMode="auto">
            <a:xfrm>
              <a:off x="2960" y="1224"/>
              <a:ext cx="589" cy="1627"/>
              <a:chOff x="2960" y="1224"/>
              <a:chExt cx="589" cy="1627"/>
            </a:xfrm>
          </p:grpSpPr>
          <p:sp>
            <p:nvSpPr>
              <p:cNvPr id="28850" name="Rectangle 91"/>
              <p:cNvSpPr>
                <a:spLocks noChangeArrowheads="1"/>
              </p:cNvSpPr>
              <p:nvPr/>
            </p:nvSpPr>
            <p:spPr bwMode="auto">
              <a:xfrm>
                <a:off x="2960" y="2736"/>
                <a:ext cx="49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Magnesium</a:t>
                </a:r>
                <a:endParaRPr lang="en-US"/>
              </a:p>
            </p:txBody>
          </p:sp>
          <p:sp>
            <p:nvSpPr>
              <p:cNvPr id="28851" name="Rectangle 92"/>
              <p:cNvSpPr>
                <a:spLocks noChangeArrowheads="1"/>
              </p:cNvSpPr>
              <p:nvPr/>
            </p:nvSpPr>
            <p:spPr bwMode="auto">
              <a:xfrm>
                <a:off x="3496" y="2736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</p:txBody>
          </p:sp>
          <p:sp>
            <p:nvSpPr>
              <p:cNvPr id="28852" name="Rectangle 93"/>
              <p:cNvSpPr>
                <a:spLocks noChangeArrowheads="1"/>
              </p:cNvSpPr>
              <p:nvPr/>
            </p:nvSpPr>
            <p:spPr bwMode="auto">
              <a:xfrm>
                <a:off x="2960" y="2480"/>
                <a:ext cx="4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Aluminum</a:t>
                </a:r>
                <a:endParaRPr lang="en-US"/>
              </a:p>
            </p:txBody>
          </p:sp>
          <p:sp>
            <p:nvSpPr>
              <p:cNvPr id="28853" name="Rectangle 94"/>
              <p:cNvSpPr>
                <a:spLocks noChangeArrowheads="1"/>
              </p:cNvSpPr>
              <p:nvPr/>
            </p:nvSpPr>
            <p:spPr bwMode="auto">
              <a:xfrm>
                <a:off x="3424" y="2480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</p:txBody>
          </p:sp>
          <p:sp>
            <p:nvSpPr>
              <p:cNvPr id="28854" name="Rectangle 95"/>
              <p:cNvSpPr>
                <a:spLocks noChangeArrowheads="1"/>
              </p:cNvSpPr>
              <p:nvPr/>
            </p:nvSpPr>
            <p:spPr bwMode="auto">
              <a:xfrm>
                <a:off x="2960" y="1848"/>
                <a:ext cx="26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Steels</a:t>
                </a:r>
                <a:endParaRPr lang="en-US"/>
              </a:p>
            </p:txBody>
          </p:sp>
          <p:sp>
            <p:nvSpPr>
              <p:cNvPr id="28855" name="Rectangle 96"/>
              <p:cNvSpPr>
                <a:spLocks noChangeArrowheads="1"/>
              </p:cNvSpPr>
              <p:nvPr/>
            </p:nvSpPr>
            <p:spPr bwMode="auto">
              <a:xfrm>
                <a:off x="3248" y="1848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</p:txBody>
          </p:sp>
          <p:sp>
            <p:nvSpPr>
              <p:cNvPr id="28856" name="Rectangle 97"/>
              <p:cNvSpPr>
                <a:spLocks noChangeArrowheads="1"/>
              </p:cNvSpPr>
              <p:nvPr/>
            </p:nvSpPr>
            <p:spPr bwMode="auto">
              <a:xfrm>
                <a:off x="2960" y="2184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Titanium</a:t>
                </a:r>
                <a:endParaRPr lang="en-US"/>
              </a:p>
            </p:txBody>
          </p:sp>
          <p:sp>
            <p:nvSpPr>
              <p:cNvPr id="28857" name="Rectangle 98"/>
              <p:cNvSpPr>
                <a:spLocks noChangeArrowheads="1"/>
              </p:cNvSpPr>
              <p:nvPr/>
            </p:nvSpPr>
            <p:spPr bwMode="auto">
              <a:xfrm>
                <a:off x="3360" y="2184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</p:txBody>
          </p:sp>
          <p:sp>
            <p:nvSpPr>
              <p:cNvPr id="28858" name="Rectangle 99"/>
              <p:cNvSpPr>
                <a:spLocks noChangeArrowheads="1"/>
              </p:cNvSpPr>
              <p:nvPr/>
            </p:nvSpPr>
            <p:spPr bwMode="auto">
              <a:xfrm>
                <a:off x="2960" y="1776"/>
                <a:ext cx="24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Cu,Ni</a:t>
                </a:r>
                <a:endParaRPr lang="en-US"/>
              </a:p>
            </p:txBody>
          </p:sp>
          <p:sp>
            <p:nvSpPr>
              <p:cNvPr id="28859" name="Rectangle 100"/>
              <p:cNvSpPr>
                <a:spLocks noChangeArrowheads="1"/>
              </p:cNvSpPr>
              <p:nvPr/>
            </p:nvSpPr>
            <p:spPr bwMode="auto">
              <a:xfrm>
                <a:off x="3216" y="1776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</p:txBody>
          </p:sp>
          <p:sp>
            <p:nvSpPr>
              <p:cNvPr id="28860" name="Rectangle 101"/>
              <p:cNvSpPr>
                <a:spLocks noChangeArrowheads="1"/>
              </p:cNvSpPr>
              <p:nvPr/>
            </p:nvSpPr>
            <p:spPr bwMode="auto">
              <a:xfrm>
                <a:off x="2960" y="1928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Tin, Zinc</a:t>
                </a:r>
                <a:endParaRPr lang="en-US"/>
              </a:p>
            </p:txBody>
          </p:sp>
          <p:sp>
            <p:nvSpPr>
              <p:cNvPr id="28861" name="Rectangle 102"/>
              <p:cNvSpPr>
                <a:spLocks noChangeArrowheads="1"/>
              </p:cNvSpPr>
              <p:nvPr/>
            </p:nvSpPr>
            <p:spPr bwMode="auto">
              <a:xfrm>
                <a:off x="3360" y="1928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</p:txBody>
          </p:sp>
          <p:sp>
            <p:nvSpPr>
              <p:cNvPr id="28862" name="Rectangle 103"/>
              <p:cNvSpPr>
                <a:spLocks noChangeArrowheads="1"/>
              </p:cNvSpPr>
              <p:nvPr/>
            </p:nvSpPr>
            <p:spPr bwMode="auto">
              <a:xfrm>
                <a:off x="2960" y="1680"/>
                <a:ext cx="42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Silver, Mo</a:t>
                </a:r>
                <a:endParaRPr lang="en-US"/>
              </a:p>
            </p:txBody>
          </p:sp>
          <p:sp>
            <p:nvSpPr>
              <p:cNvPr id="28863" name="Rectangle 104"/>
              <p:cNvSpPr>
                <a:spLocks noChangeArrowheads="1"/>
              </p:cNvSpPr>
              <p:nvPr/>
            </p:nvSpPr>
            <p:spPr bwMode="auto">
              <a:xfrm>
                <a:off x="3416" y="1680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</p:txBody>
          </p:sp>
          <p:sp>
            <p:nvSpPr>
              <p:cNvPr id="28864" name="Rectangle 105"/>
              <p:cNvSpPr>
                <a:spLocks noChangeArrowheads="1"/>
              </p:cNvSpPr>
              <p:nvPr/>
            </p:nvSpPr>
            <p:spPr bwMode="auto">
              <a:xfrm>
                <a:off x="2960" y="1392"/>
                <a:ext cx="40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Tantalum</a:t>
                </a:r>
                <a:endParaRPr lang="en-US"/>
              </a:p>
            </p:txBody>
          </p:sp>
          <p:sp>
            <p:nvSpPr>
              <p:cNvPr id="28865" name="Rectangle 106"/>
              <p:cNvSpPr>
                <a:spLocks noChangeArrowheads="1"/>
              </p:cNvSpPr>
              <p:nvPr/>
            </p:nvSpPr>
            <p:spPr bwMode="auto">
              <a:xfrm>
                <a:off x="3392" y="1392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</p:txBody>
          </p:sp>
          <p:sp>
            <p:nvSpPr>
              <p:cNvPr id="28866" name="Rectangle 107"/>
              <p:cNvSpPr>
                <a:spLocks noChangeArrowheads="1"/>
              </p:cNvSpPr>
              <p:nvPr/>
            </p:nvSpPr>
            <p:spPr bwMode="auto">
              <a:xfrm>
                <a:off x="2960" y="1304"/>
                <a:ext cx="34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Gold, W</a:t>
                </a:r>
                <a:endParaRPr lang="en-US"/>
              </a:p>
            </p:txBody>
          </p:sp>
          <p:sp>
            <p:nvSpPr>
              <p:cNvPr id="28867" name="Rectangle 108"/>
              <p:cNvSpPr>
                <a:spLocks noChangeArrowheads="1"/>
              </p:cNvSpPr>
              <p:nvPr/>
            </p:nvSpPr>
            <p:spPr bwMode="auto">
              <a:xfrm>
                <a:off x="3328" y="1304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</p:txBody>
          </p:sp>
          <p:sp>
            <p:nvSpPr>
              <p:cNvPr id="28868" name="Rectangle 109"/>
              <p:cNvSpPr>
                <a:spLocks noChangeArrowheads="1"/>
              </p:cNvSpPr>
              <p:nvPr/>
            </p:nvSpPr>
            <p:spPr bwMode="auto">
              <a:xfrm>
                <a:off x="2960" y="1224"/>
                <a:ext cx="37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Platinum</a:t>
                </a:r>
                <a:endParaRPr lang="en-US"/>
              </a:p>
            </p:txBody>
          </p:sp>
          <p:sp>
            <p:nvSpPr>
              <p:cNvPr id="28869" name="Rectangle 110"/>
              <p:cNvSpPr>
                <a:spLocks noChangeArrowheads="1"/>
              </p:cNvSpPr>
              <p:nvPr/>
            </p:nvSpPr>
            <p:spPr bwMode="auto">
              <a:xfrm>
                <a:off x="3368" y="1224"/>
                <a:ext cx="5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FF0000"/>
                    </a:solidFill>
                  </a:rPr>
                  <a:t>  </a:t>
                </a:r>
                <a:endParaRPr 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2896" y="1248"/>
              <a:ext cx="48" cy="1560"/>
              <a:chOff x="2896" y="1248"/>
              <a:chExt cx="48" cy="1560"/>
            </a:xfrm>
          </p:grpSpPr>
          <p:sp>
            <p:nvSpPr>
              <p:cNvPr id="28840" name="Oval 112"/>
              <p:cNvSpPr>
                <a:spLocks noChangeArrowheads="1"/>
              </p:cNvSpPr>
              <p:nvPr/>
            </p:nvSpPr>
            <p:spPr bwMode="auto">
              <a:xfrm>
                <a:off x="2896" y="12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841" name="Oval 113"/>
              <p:cNvSpPr>
                <a:spLocks noChangeArrowheads="1"/>
              </p:cNvSpPr>
              <p:nvPr/>
            </p:nvSpPr>
            <p:spPr bwMode="auto">
              <a:xfrm>
                <a:off x="2896" y="132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842" name="Oval 114"/>
              <p:cNvSpPr>
                <a:spLocks noChangeArrowheads="1"/>
              </p:cNvSpPr>
              <p:nvPr/>
            </p:nvSpPr>
            <p:spPr bwMode="auto">
              <a:xfrm>
                <a:off x="2896" y="141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843" name="Oval 115"/>
              <p:cNvSpPr>
                <a:spLocks noChangeArrowheads="1"/>
              </p:cNvSpPr>
              <p:nvPr/>
            </p:nvSpPr>
            <p:spPr bwMode="auto">
              <a:xfrm>
                <a:off x="2896" y="1712"/>
                <a:ext cx="48" cy="4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844" name="Oval 116"/>
              <p:cNvSpPr>
                <a:spLocks noChangeArrowheads="1"/>
              </p:cNvSpPr>
              <p:nvPr/>
            </p:nvSpPr>
            <p:spPr bwMode="auto">
              <a:xfrm>
                <a:off x="2896" y="180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845" name="Oval 117"/>
              <p:cNvSpPr>
                <a:spLocks noChangeArrowheads="1"/>
              </p:cNvSpPr>
              <p:nvPr/>
            </p:nvSpPr>
            <p:spPr bwMode="auto">
              <a:xfrm>
                <a:off x="2896" y="187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846" name="Oval 118"/>
              <p:cNvSpPr>
                <a:spLocks noChangeArrowheads="1"/>
              </p:cNvSpPr>
              <p:nvPr/>
            </p:nvSpPr>
            <p:spPr bwMode="auto">
              <a:xfrm>
                <a:off x="2896" y="192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847" name="Oval 119"/>
              <p:cNvSpPr>
                <a:spLocks noChangeArrowheads="1"/>
              </p:cNvSpPr>
              <p:nvPr/>
            </p:nvSpPr>
            <p:spPr bwMode="auto">
              <a:xfrm>
                <a:off x="2896" y="2216"/>
                <a:ext cx="48" cy="4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848" name="Oval 120"/>
              <p:cNvSpPr>
                <a:spLocks noChangeArrowheads="1"/>
              </p:cNvSpPr>
              <p:nvPr/>
            </p:nvSpPr>
            <p:spPr bwMode="auto">
              <a:xfrm>
                <a:off x="2896" y="2512"/>
                <a:ext cx="48" cy="4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849" name="Oval 121"/>
              <p:cNvSpPr>
                <a:spLocks noChangeArrowheads="1"/>
              </p:cNvSpPr>
              <p:nvPr/>
            </p:nvSpPr>
            <p:spPr bwMode="auto">
              <a:xfrm>
                <a:off x="2896" y="2768"/>
                <a:ext cx="48" cy="4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8" name="Group 122"/>
          <p:cNvGrpSpPr>
            <a:grpSpLocks/>
          </p:cNvGrpSpPr>
          <p:nvPr/>
        </p:nvGrpSpPr>
        <p:grpSpPr bwMode="auto">
          <a:xfrm>
            <a:off x="5638800" y="3187700"/>
            <a:ext cx="1011238" cy="1389063"/>
            <a:chOff x="3552" y="2008"/>
            <a:chExt cx="637" cy="875"/>
          </a:xfrm>
        </p:grpSpPr>
        <p:sp>
          <p:nvSpPr>
            <p:cNvPr id="28811" name="Oval 123"/>
            <p:cNvSpPr>
              <a:spLocks noChangeArrowheads="1"/>
            </p:cNvSpPr>
            <p:nvPr/>
          </p:nvSpPr>
          <p:spPr bwMode="auto">
            <a:xfrm>
              <a:off x="3552" y="2800"/>
              <a:ext cx="48" cy="40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812" name="Rectangle 124"/>
            <p:cNvSpPr>
              <a:spLocks noChangeArrowheads="1"/>
            </p:cNvSpPr>
            <p:nvPr/>
          </p:nvSpPr>
          <p:spPr bwMode="auto">
            <a:xfrm>
              <a:off x="3616" y="2768"/>
              <a:ext cx="7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G</a:t>
              </a:r>
              <a:endParaRPr lang="en-US"/>
            </a:p>
          </p:txBody>
        </p:sp>
        <p:sp>
          <p:nvSpPr>
            <p:cNvPr id="28813" name="Rectangle 125"/>
            <p:cNvSpPr>
              <a:spLocks noChangeArrowheads="1"/>
            </p:cNvSpPr>
            <p:nvPr/>
          </p:nvSpPr>
          <p:spPr bwMode="auto">
            <a:xfrm>
              <a:off x="3696" y="2768"/>
              <a:ext cx="29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raphite</a:t>
              </a:r>
              <a:endParaRPr lang="en-US"/>
            </a:p>
          </p:txBody>
        </p:sp>
        <p:sp>
          <p:nvSpPr>
            <p:cNvPr id="28814" name="Rectangle 126"/>
            <p:cNvSpPr>
              <a:spLocks noChangeArrowheads="1"/>
            </p:cNvSpPr>
            <p:nvPr/>
          </p:nvSpPr>
          <p:spPr bwMode="auto">
            <a:xfrm>
              <a:off x="4024" y="276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  </a:t>
              </a:r>
              <a:endParaRPr lang="en-US"/>
            </a:p>
          </p:txBody>
        </p:sp>
        <p:sp>
          <p:nvSpPr>
            <p:cNvPr id="28815" name="Rectangle 127"/>
            <p:cNvSpPr>
              <a:spLocks noChangeArrowheads="1"/>
            </p:cNvSpPr>
            <p:nvPr/>
          </p:nvSpPr>
          <p:spPr bwMode="auto">
            <a:xfrm>
              <a:off x="3616" y="2632"/>
              <a:ext cx="28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Silicon</a:t>
              </a:r>
              <a:endParaRPr lang="en-US"/>
            </a:p>
          </p:txBody>
        </p:sp>
        <p:sp>
          <p:nvSpPr>
            <p:cNvPr id="28816" name="Rectangle 128"/>
            <p:cNvSpPr>
              <a:spLocks noChangeArrowheads="1"/>
            </p:cNvSpPr>
            <p:nvPr/>
          </p:nvSpPr>
          <p:spPr bwMode="auto">
            <a:xfrm>
              <a:off x="3928" y="2632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  </a:t>
              </a:r>
              <a:endParaRPr lang="en-US"/>
            </a:p>
          </p:txBody>
        </p:sp>
        <p:sp>
          <p:nvSpPr>
            <p:cNvPr id="28817" name="Rectangle 129"/>
            <p:cNvSpPr>
              <a:spLocks noChangeArrowheads="1"/>
            </p:cNvSpPr>
            <p:nvPr/>
          </p:nvSpPr>
          <p:spPr bwMode="auto">
            <a:xfrm>
              <a:off x="3616" y="2488"/>
              <a:ext cx="2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Glass</a:t>
              </a:r>
              <a:endParaRPr lang="en-US"/>
            </a:p>
          </p:txBody>
        </p:sp>
        <p:sp>
          <p:nvSpPr>
            <p:cNvPr id="28818" name="Rectangle 130"/>
            <p:cNvSpPr>
              <a:spLocks noChangeArrowheads="1"/>
            </p:cNvSpPr>
            <p:nvPr/>
          </p:nvSpPr>
          <p:spPr bwMode="auto">
            <a:xfrm>
              <a:off x="3880" y="2488"/>
              <a:ext cx="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-</a:t>
              </a:r>
              <a:endParaRPr lang="en-US"/>
            </a:p>
          </p:txBody>
        </p:sp>
        <p:sp>
          <p:nvSpPr>
            <p:cNvPr id="28819" name="Rectangle 131"/>
            <p:cNvSpPr>
              <a:spLocks noChangeArrowheads="1"/>
            </p:cNvSpPr>
            <p:nvPr/>
          </p:nvSpPr>
          <p:spPr bwMode="auto">
            <a:xfrm>
              <a:off x="3912" y="2488"/>
              <a:ext cx="20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soda</a:t>
              </a:r>
              <a:endParaRPr lang="en-US"/>
            </a:p>
          </p:txBody>
        </p:sp>
        <p:sp>
          <p:nvSpPr>
            <p:cNvPr id="28820" name="Rectangle 132"/>
            <p:cNvSpPr>
              <a:spLocks noChangeArrowheads="1"/>
            </p:cNvSpPr>
            <p:nvPr/>
          </p:nvSpPr>
          <p:spPr bwMode="auto">
            <a:xfrm>
              <a:off x="4136" y="248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  </a:t>
              </a:r>
              <a:endParaRPr lang="en-US"/>
            </a:p>
          </p:txBody>
        </p:sp>
        <p:sp>
          <p:nvSpPr>
            <p:cNvPr id="28821" name="Rectangle 133"/>
            <p:cNvSpPr>
              <a:spLocks noChangeArrowheads="1"/>
            </p:cNvSpPr>
            <p:nvPr/>
          </p:nvSpPr>
          <p:spPr bwMode="auto">
            <a:xfrm>
              <a:off x="3616" y="2560"/>
              <a:ext cx="39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Concrete</a:t>
              </a:r>
              <a:endParaRPr lang="en-US"/>
            </a:p>
          </p:txBody>
        </p:sp>
        <p:sp>
          <p:nvSpPr>
            <p:cNvPr id="28822" name="Rectangle 134"/>
            <p:cNvSpPr>
              <a:spLocks noChangeArrowheads="1"/>
            </p:cNvSpPr>
            <p:nvPr/>
          </p:nvSpPr>
          <p:spPr bwMode="auto">
            <a:xfrm>
              <a:off x="4048" y="256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  </a:t>
              </a:r>
              <a:endParaRPr lang="en-US"/>
            </a:p>
          </p:txBody>
        </p:sp>
        <p:sp>
          <p:nvSpPr>
            <p:cNvPr id="28823" name="Rectangle 135"/>
            <p:cNvSpPr>
              <a:spLocks noChangeArrowheads="1"/>
            </p:cNvSpPr>
            <p:nvPr/>
          </p:nvSpPr>
          <p:spPr bwMode="auto">
            <a:xfrm>
              <a:off x="3616" y="2384"/>
              <a:ext cx="3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Si nitride</a:t>
              </a:r>
              <a:endParaRPr lang="en-US"/>
            </a:p>
          </p:txBody>
        </p:sp>
        <p:sp>
          <p:nvSpPr>
            <p:cNvPr id="28824" name="Rectangle 136"/>
            <p:cNvSpPr>
              <a:spLocks noChangeArrowheads="1"/>
            </p:cNvSpPr>
            <p:nvPr/>
          </p:nvSpPr>
          <p:spPr bwMode="auto">
            <a:xfrm>
              <a:off x="4032" y="238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  </a:t>
              </a:r>
              <a:endParaRPr lang="en-US"/>
            </a:p>
          </p:txBody>
        </p:sp>
        <p:sp>
          <p:nvSpPr>
            <p:cNvPr id="28825" name="Rectangle 137"/>
            <p:cNvSpPr>
              <a:spLocks noChangeArrowheads="1"/>
            </p:cNvSpPr>
            <p:nvPr/>
          </p:nvSpPr>
          <p:spPr bwMode="auto">
            <a:xfrm>
              <a:off x="3616" y="2312"/>
              <a:ext cx="38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Diamond</a:t>
              </a:r>
              <a:endParaRPr lang="en-US"/>
            </a:p>
          </p:txBody>
        </p:sp>
        <p:sp>
          <p:nvSpPr>
            <p:cNvPr id="28826" name="Rectangle 138"/>
            <p:cNvSpPr>
              <a:spLocks noChangeArrowheads="1"/>
            </p:cNvSpPr>
            <p:nvPr/>
          </p:nvSpPr>
          <p:spPr bwMode="auto">
            <a:xfrm>
              <a:off x="4032" y="2312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  </a:t>
              </a:r>
              <a:endParaRPr lang="en-US"/>
            </a:p>
          </p:txBody>
        </p:sp>
        <p:sp>
          <p:nvSpPr>
            <p:cNvPr id="28827" name="Rectangle 139"/>
            <p:cNvSpPr>
              <a:spLocks noChangeArrowheads="1"/>
            </p:cNvSpPr>
            <p:nvPr/>
          </p:nvSpPr>
          <p:spPr bwMode="auto">
            <a:xfrm>
              <a:off x="3616" y="2240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Al oxide</a:t>
              </a:r>
              <a:endParaRPr lang="en-US"/>
            </a:p>
          </p:txBody>
        </p:sp>
        <p:sp>
          <p:nvSpPr>
            <p:cNvPr id="28828" name="Rectangle 140"/>
            <p:cNvSpPr>
              <a:spLocks noChangeArrowheads="1"/>
            </p:cNvSpPr>
            <p:nvPr/>
          </p:nvSpPr>
          <p:spPr bwMode="auto">
            <a:xfrm>
              <a:off x="3984" y="224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  </a:t>
              </a:r>
              <a:endParaRPr lang="en-US"/>
            </a:p>
          </p:txBody>
        </p:sp>
        <p:sp>
          <p:nvSpPr>
            <p:cNvPr id="28829" name="Rectangle 141"/>
            <p:cNvSpPr>
              <a:spLocks noChangeArrowheads="1"/>
            </p:cNvSpPr>
            <p:nvPr/>
          </p:nvSpPr>
          <p:spPr bwMode="auto">
            <a:xfrm>
              <a:off x="3616" y="2008"/>
              <a:ext cx="3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Zirconia</a:t>
              </a:r>
              <a:endParaRPr lang="en-US"/>
            </a:p>
          </p:txBody>
        </p:sp>
        <p:sp>
          <p:nvSpPr>
            <p:cNvPr id="28830" name="Rectangle 142"/>
            <p:cNvSpPr>
              <a:spLocks noChangeArrowheads="1"/>
            </p:cNvSpPr>
            <p:nvPr/>
          </p:nvSpPr>
          <p:spPr bwMode="auto">
            <a:xfrm>
              <a:off x="4000" y="200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DD"/>
                  </a:solidFill>
                </a:rPr>
                <a:t>  </a:t>
              </a:r>
              <a:endParaRPr lang="en-US"/>
            </a:p>
          </p:txBody>
        </p:sp>
        <p:sp>
          <p:nvSpPr>
            <p:cNvPr id="28831" name="Oval 143"/>
            <p:cNvSpPr>
              <a:spLocks noChangeArrowheads="1"/>
            </p:cNvSpPr>
            <p:nvPr/>
          </p:nvSpPr>
          <p:spPr bwMode="auto">
            <a:xfrm>
              <a:off x="3552" y="2632"/>
              <a:ext cx="48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832" name="Oval 144"/>
            <p:cNvSpPr>
              <a:spLocks noChangeArrowheads="1"/>
            </p:cNvSpPr>
            <p:nvPr/>
          </p:nvSpPr>
          <p:spPr bwMode="auto">
            <a:xfrm>
              <a:off x="3552" y="2592"/>
              <a:ext cx="48" cy="40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833" name="Oval 145"/>
            <p:cNvSpPr>
              <a:spLocks noChangeArrowheads="1"/>
            </p:cNvSpPr>
            <p:nvPr/>
          </p:nvSpPr>
          <p:spPr bwMode="auto">
            <a:xfrm>
              <a:off x="3552" y="2552"/>
              <a:ext cx="48" cy="40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834" name="Oval 146"/>
            <p:cNvSpPr>
              <a:spLocks noChangeArrowheads="1"/>
            </p:cNvSpPr>
            <p:nvPr/>
          </p:nvSpPr>
          <p:spPr bwMode="auto">
            <a:xfrm>
              <a:off x="3552" y="2400"/>
              <a:ext cx="48" cy="40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835" name="Oval 147"/>
            <p:cNvSpPr>
              <a:spLocks noChangeArrowheads="1"/>
            </p:cNvSpPr>
            <p:nvPr/>
          </p:nvSpPr>
          <p:spPr bwMode="auto">
            <a:xfrm>
              <a:off x="3552" y="2352"/>
              <a:ext cx="48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836" name="Oval 148"/>
            <p:cNvSpPr>
              <a:spLocks noChangeArrowheads="1"/>
            </p:cNvSpPr>
            <p:nvPr/>
          </p:nvSpPr>
          <p:spPr bwMode="auto">
            <a:xfrm>
              <a:off x="3552" y="2288"/>
              <a:ext cx="48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837" name="Oval 149"/>
            <p:cNvSpPr>
              <a:spLocks noChangeArrowheads="1"/>
            </p:cNvSpPr>
            <p:nvPr/>
          </p:nvSpPr>
          <p:spPr bwMode="auto">
            <a:xfrm>
              <a:off x="3552" y="2032"/>
              <a:ext cx="48" cy="48"/>
            </a:xfrm>
            <a:prstGeom prst="ellipse">
              <a:avLst/>
            </a:prstGeom>
            <a:solidFill>
              <a:srgbClr val="0000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" name="Group 150"/>
          <p:cNvGrpSpPr>
            <a:grpSpLocks/>
          </p:cNvGrpSpPr>
          <p:nvPr/>
        </p:nvGrpSpPr>
        <p:grpSpPr bwMode="auto">
          <a:xfrm>
            <a:off x="6642100" y="4165600"/>
            <a:ext cx="896938" cy="1084263"/>
            <a:chOff x="4184" y="2624"/>
            <a:chExt cx="565" cy="683"/>
          </a:xfrm>
        </p:grpSpPr>
        <p:sp>
          <p:nvSpPr>
            <p:cNvPr id="28789" name="Oval 151"/>
            <p:cNvSpPr>
              <a:spLocks noChangeArrowheads="1"/>
            </p:cNvSpPr>
            <p:nvPr/>
          </p:nvSpPr>
          <p:spPr bwMode="auto">
            <a:xfrm>
              <a:off x="4184" y="3184"/>
              <a:ext cx="48" cy="40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90" name="Oval 152"/>
            <p:cNvSpPr>
              <a:spLocks noChangeArrowheads="1"/>
            </p:cNvSpPr>
            <p:nvPr/>
          </p:nvSpPr>
          <p:spPr bwMode="auto">
            <a:xfrm>
              <a:off x="4184" y="3136"/>
              <a:ext cx="48" cy="40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91" name="Oval 153"/>
            <p:cNvSpPr>
              <a:spLocks noChangeArrowheads="1"/>
            </p:cNvSpPr>
            <p:nvPr/>
          </p:nvSpPr>
          <p:spPr bwMode="auto">
            <a:xfrm>
              <a:off x="4184" y="3080"/>
              <a:ext cx="48" cy="48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92" name="Oval 154"/>
            <p:cNvSpPr>
              <a:spLocks noChangeArrowheads="1"/>
            </p:cNvSpPr>
            <p:nvPr/>
          </p:nvSpPr>
          <p:spPr bwMode="auto">
            <a:xfrm>
              <a:off x="4184" y="3016"/>
              <a:ext cx="48" cy="48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93" name="Oval 155"/>
            <p:cNvSpPr>
              <a:spLocks noChangeArrowheads="1"/>
            </p:cNvSpPr>
            <p:nvPr/>
          </p:nvSpPr>
          <p:spPr bwMode="auto">
            <a:xfrm>
              <a:off x="4184" y="2952"/>
              <a:ext cx="48" cy="48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94" name="Oval 156"/>
            <p:cNvSpPr>
              <a:spLocks noChangeArrowheads="1"/>
            </p:cNvSpPr>
            <p:nvPr/>
          </p:nvSpPr>
          <p:spPr bwMode="auto">
            <a:xfrm>
              <a:off x="4184" y="2888"/>
              <a:ext cx="48" cy="48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95" name="Oval 157"/>
            <p:cNvSpPr>
              <a:spLocks noChangeArrowheads="1"/>
            </p:cNvSpPr>
            <p:nvPr/>
          </p:nvSpPr>
          <p:spPr bwMode="auto">
            <a:xfrm>
              <a:off x="4184" y="2648"/>
              <a:ext cx="48" cy="40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96" name="Rectangle 158"/>
            <p:cNvSpPr>
              <a:spLocks noChangeArrowheads="1"/>
            </p:cNvSpPr>
            <p:nvPr/>
          </p:nvSpPr>
          <p:spPr bwMode="auto">
            <a:xfrm>
              <a:off x="4240" y="3120"/>
              <a:ext cx="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H</a:t>
              </a:r>
              <a:endParaRPr lang="en-US"/>
            </a:p>
          </p:txBody>
        </p:sp>
        <p:sp>
          <p:nvSpPr>
            <p:cNvPr id="28797" name="Rectangle 159"/>
            <p:cNvSpPr>
              <a:spLocks noChangeArrowheads="1"/>
            </p:cNvSpPr>
            <p:nvPr/>
          </p:nvSpPr>
          <p:spPr bwMode="auto">
            <a:xfrm>
              <a:off x="4312" y="3120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DPE, PS</a:t>
              </a:r>
              <a:endParaRPr lang="en-US"/>
            </a:p>
          </p:txBody>
        </p:sp>
        <p:sp>
          <p:nvSpPr>
            <p:cNvPr id="28798" name="Rectangle 160"/>
            <p:cNvSpPr>
              <a:spLocks noChangeArrowheads="1"/>
            </p:cNvSpPr>
            <p:nvPr/>
          </p:nvSpPr>
          <p:spPr bwMode="auto">
            <a:xfrm>
              <a:off x="4696" y="312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  </a:t>
              </a:r>
              <a:endParaRPr lang="en-US"/>
            </a:p>
          </p:txBody>
        </p:sp>
        <p:sp>
          <p:nvSpPr>
            <p:cNvPr id="28799" name="Rectangle 161"/>
            <p:cNvSpPr>
              <a:spLocks noChangeArrowheads="1"/>
            </p:cNvSpPr>
            <p:nvPr/>
          </p:nvSpPr>
          <p:spPr bwMode="auto">
            <a:xfrm>
              <a:off x="4240" y="3192"/>
              <a:ext cx="4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PP, LDPE</a:t>
              </a:r>
              <a:endParaRPr lang="en-US"/>
            </a:p>
          </p:txBody>
        </p:sp>
        <p:sp>
          <p:nvSpPr>
            <p:cNvPr id="28800" name="Rectangle 162"/>
            <p:cNvSpPr>
              <a:spLocks noChangeArrowheads="1"/>
            </p:cNvSpPr>
            <p:nvPr/>
          </p:nvSpPr>
          <p:spPr bwMode="auto">
            <a:xfrm>
              <a:off x="4680" y="3192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  </a:t>
              </a:r>
              <a:endParaRPr lang="en-US"/>
            </a:p>
          </p:txBody>
        </p:sp>
        <p:sp>
          <p:nvSpPr>
            <p:cNvPr id="28801" name="Rectangle 163"/>
            <p:cNvSpPr>
              <a:spLocks noChangeArrowheads="1"/>
            </p:cNvSpPr>
            <p:nvPr/>
          </p:nvSpPr>
          <p:spPr bwMode="auto">
            <a:xfrm>
              <a:off x="4240" y="3040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PC</a:t>
              </a:r>
              <a:endParaRPr lang="en-US"/>
            </a:p>
          </p:txBody>
        </p:sp>
        <p:sp>
          <p:nvSpPr>
            <p:cNvPr id="28802" name="Rectangle 164"/>
            <p:cNvSpPr>
              <a:spLocks noChangeArrowheads="1"/>
            </p:cNvSpPr>
            <p:nvPr/>
          </p:nvSpPr>
          <p:spPr bwMode="auto">
            <a:xfrm>
              <a:off x="4376" y="304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  </a:t>
              </a:r>
              <a:endParaRPr lang="en-US"/>
            </a:p>
          </p:txBody>
        </p:sp>
        <p:sp>
          <p:nvSpPr>
            <p:cNvPr id="28803" name="Rectangle 165"/>
            <p:cNvSpPr>
              <a:spLocks noChangeArrowheads="1"/>
            </p:cNvSpPr>
            <p:nvPr/>
          </p:nvSpPr>
          <p:spPr bwMode="auto">
            <a:xfrm>
              <a:off x="4240" y="2624"/>
              <a:ext cx="24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PTFE</a:t>
              </a:r>
              <a:endParaRPr lang="en-US"/>
            </a:p>
          </p:txBody>
        </p:sp>
        <p:sp>
          <p:nvSpPr>
            <p:cNvPr id="28804" name="Rectangle 166"/>
            <p:cNvSpPr>
              <a:spLocks noChangeArrowheads="1"/>
            </p:cNvSpPr>
            <p:nvPr/>
          </p:nvSpPr>
          <p:spPr bwMode="auto">
            <a:xfrm>
              <a:off x="4488" y="262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  </a:t>
              </a:r>
              <a:endParaRPr lang="en-US"/>
            </a:p>
          </p:txBody>
        </p:sp>
        <p:sp>
          <p:nvSpPr>
            <p:cNvPr id="28805" name="Rectangle 167"/>
            <p:cNvSpPr>
              <a:spLocks noChangeArrowheads="1"/>
            </p:cNvSpPr>
            <p:nvPr/>
          </p:nvSpPr>
          <p:spPr bwMode="auto">
            <a:xfrm>
              <a:off x="4240" y="296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PET</a:t>
              </a:r>
              <a:endParaRPr lang="en-US"/>
            </a:p>
          </p:txBody>
        </p:sp>
        <p:sp>
          <p:nvSpPr>
            <p:cNvPr id="28806" name="Rectangle 168"/>
            <p:cNvSpPr>
              <a:spLocks noChangeArrowheads="1"/>
            </p:cNvSpPr>
            <p:nvPr/>
          </p:nvSpPr>
          <p:spPr bwMode="auto">
            <a:xfrm>
              <a:off x="4432" y="296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  </a:t>
              </a:r>
              <a:endParaRPr lang="en-US"/>
            </a:p>
          </p:txBody>
        </p:sp>
        <p:sp>
          <p:nvSpPr>
            <p:cNvPr id="28807" name="Rectangle 169"/>
            <p:cNvSpPr>
              <a:spLocks noChangeArrowheads="1"/>
            </p:cNvSpPr>
            <p:nvPr/>
          </p:nvSpPr>
          <p:spPr bwMode="auto">
            <a:xfrm>
              <a:off x="4240" y="2896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PVC</a:t>
              </a:r>
              <a:endParaRPr lang="en-US"/>
            </a:p>
          </p:txBody>
        </p:sp>
        <p:sp>
          <p:nvSpPr>
            <p:cNvPr id="28808" name="Rectangle 170"/>
            <p:cNvSpPr>
              <a:spLocks noChangeArrowheads="1"/>
            </p:cNvSpPr>
            <p:nvPr/>
          </p:nvSpPr>
          <p:spPr bwMode="auto">
            <a:xfrm>
              <a:off x="4440" y="289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  </a:t>
              </a:r>
              <a:endParaRPr lang="en-US"/>
            </a:p>
          </p:txBody>
        </p:sp>
        <p:sp>
          <p:nvSpPr>
            <p:cNvPr id="28809" name="Rectangle 171"/>
            <p:cNvSpPr>
              <a:spLocks noChangeArrowheads="1"/>
            </p:cNvSpPr>
            <p:nvPr/>
          </p:nvSpPr>
          <p:spPr bwMode="auto">
            <a:xfrm>
              <a:off x="4240" y="2824"/>
              <a:ext cx="33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Silicone</a:t>
              </a:r>
              <a:endParaRPr lang="en-US"/>
            </a:p>
          </p:txBody>
        </p:sp>
        <p:sp>
          <p:nvSpPr>
            <p:cNvPr id="28810" name="Rectangle 172"/>
            <p:cNvSpPr>
              <a:spLocks noChangeArrowheads="1"/>
            </p:cNvSpPr>
            <p:nvPr/>
          </p:nvSpPr>
          <p:spPr bwMode="auto">
            <a:xfrm>
              <a:off x="4616" y="282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8800"/>
                  </a:solidFill>
                </a:rPr>
                <a:t>  </a:t>
              </a:r>
              <a:endParaRPr lang="en-US"/>
            </a:p>
          </p:txBody>
        </p:sp>
      </p:grpSp>
      <p:grpSp>
        <p:nvGrpSpPr>
          <p:cNvPr id="10" name="Group 173"/>
          <p:cNvGrpSpPr>
            <a:grpSpLocks/>
          </p:cNvGrpSpPr>
          <p:nvPr/>
        </p:nvGrpSpPr>
        <p:grpSpPr bwMode="auto">
          <a:xfrm>
            <a:off x="7594600" y="3962400"/>
            <a:ext cx="1176338" cy="1871663"/>
            <a:chOff x="4784" y="2496"/>
            <a:chExt cx="741" cy="1179"/>
          </a:xfrm>
        </p:grpSpPr>
        <p:sp>
          <p:nvSpPr>
            <p:cNvPr id="28759" name="Rectangle 174"/>
            <p:cNvSpPr>
              <a:spLocks noChangeArrowheads="1"/>
            </p:cNvSpPr>
            <p:nvPr/>
          </p:nvSpPr>
          <p:spPr bwMode="auto">
            <a:xfrm>
              <a:off x="4832" y="3560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Wood</a:t>
              </a:r>
              <a:endParaRPr lang="en-US"/>
            </a:p>
          </p:txBody>
        </p:sp>
        <p:sp>
          <p:nvSpPr>
            <p:cNvPr id="28760" name="Rectangle 175"/>
            <p:cNvSpPr>
              <a:spLocks noChangeArrowheads="1"/>
            </p:cNvSpPr>
            <p:nvPr/>
          </p:nvSpPr>
          <p:spPr bwMode="auto">
            <a:xfrm>
              <a:off x="5096" y="356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  </a:t>
              </a:r>
              <a:endParaRPr lang="en-US"/>
            </a:p>
          </p:txBody>
        </p:sp>
        <p:sp>
          <p:nvSpPr>
            <p:cNvPr id="28761" name="Rectangle 176"/>
            <p:cNvSpPr>
              <a:spLocks noChangeArrowheads="1"/>
            </p:cNvSpPr>
            <p:nvPr/>
          </p:nvSpPr>
          <p:spPr bwMode="auto">
            <a:xfrm>
              <a:off x="4832" y="2936"/>
              <a:ext cx="2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AFRE</a:t>
              </a:r>
              <a:endParaRPr lang="en-US"/>
            </a:p>
          </p:txBody>
        </p:sp>
        <p:sp>
          <p:nvSpPr>
            <p:cNvPr id="28762" name="Rectangle 177"/>
            <p:cNvSpPr>
              <a:spLocks noChangeArrowheads="1"/>
            </p:cNvSpPr>
            <p:nvPr/>
          </p:nvSpPr>
          <p:spPr bwMode="auto">
            <a:xfrm>
              <a:off x="5096" y="2936"/>
              <a:ext cx="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*</a:t>
              </a:r>
              <a:endParaRPr lang="en-US"/>
            </a:p>
          </p:txBody>
        </p:sp>
        <p:sp>
          <p:nvSpPr>
            <p:cNvPr id="28763" name="Rectangle 178"/>
            <p:cNvSpPr>
              <a:spLocks noChangeArrowheads="1"/>
            </p:cNvSpPr>
            <p:nvPr/>
          </p:nvSpPr>
          <p:spPr bwMode="auto">
            <a:xfrm>
              <a:off x="5136" y="293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  </a:t>
              </a:r>
              <a:endParaRPr lang="en-US"/>
            </a:p>
          </p:txBody>
        </p:sp>
        <p:sp>
          <p:nvSpPr>
            <p:cNvPr id="28764" name="Rectangle 179"/>
            <p:cNvSpPr>
              <a:spLocks noChangeArrowheads="1"/>
            </p:cNvSpPr>
            <p:nvPr/>
          </p:nvSpPr>
          <p:spPr bwMode="auto">
            <a:xfrm>
              <a:off x="4832" y="2784"/>
              <a:ext cx="26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CFRE</a:t>
              </a:r>
              <a:endParaRPr lang="en-US"/>
            </a:p>
          </p:txBody>
        </p:sp>
        <p:sp>
          <p:nvSpPr>
            <p:cNvPr id="28765" name="Rectangle 180"/>
            <p:cNvSpPr>
              <a:spLocks noChangeArrowheads="1"/>
            </p:cNvSpPr>
            <p:nvPr/>
          </p:nvSpPr>
          <p:spPr bwMode="auto">
            <a:xfrm>
              <a:off x="5096" y="2784"/>
              <a:ext cx="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*</a:t>
              </a:r>
              <a:endParaRPr lang="en-US"/>
            </a:p>
          </p:txBody>
        </p:sp>
        <p:sp>
          <p:nvSpPr>
            <p:cNvPr id="28766" name="Rectangle 181"/>
            <p:cNvSpPr>
              <a:spLocks noChangeArrowheads="1"/>
            </p:cNvSpPr>
            <p:nvPr/>
          </p:nvSpPr>
          <p:spPr bwMode="auto">
            <a:xfrm>
              <a:off x="5136" y="278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  </a:t>
              </a:r>
              <a:endParaRPr lang="en-US"/>
            </a:p>
          </p:txBody>
        </p:sp>
        <p:sp>
          <p:nvSpPr>
            <p:cNvPr id="28767" name="Rectangle 182"/>
            <p:cNvSpPr>
              <a:spLocks noChangeArrowheads="1"/>
            </p:cNvSpPr>
            <p:nvPr/>
          </p:nvSpPr>
          <p:spPr bwMode="auto">
            <a:xfrm>
              <a:off x="4832" y="2640"/>
              <a:ext cx="3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GFRE*</a:t>
              </a:r>
              <a:endParaRPr lang="en-US"/>
            </a:p>
          </p:txBody>
        </p:sp>
        <p:sp>
          <p:nvSpPr>
            <p:cNvPr id="28768" name="Rectangle 183"/>
            <p:cNvSpPr>
              <a:spLocks noChangeArrowheads="1"/>
            </p:cNvSpPr>
            <p:nvPr/>
          </p:nvSpPr>
          <p:spPr bwMode="auto">
            <a:xfrm>
              <a:off x="5144" y="2640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  </a:t>
              </a:r>
              <a:endParaRPr lang="en-US"/>
            </a:p>
          </p:txBody>
        </p:sp>
        <p:sp>
          <p:nvSpPr>
            <p:cNvPr id="28769" name="Oval 184"/>
            <p:cNvSpPr>
              <a:spLocks noChangeArrowheads="1"/>
            </p:cNvSpPr>
            <p:nvPr/>
          </p:nvSpPr>
          <p:spPr bwMode="auto">
            <a:xfrm>
              <a:off x="4784" y="3592"/>
              <a:ext cx="40" cy="40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70" name="Oval 185"/>
            <p:cNvSpPr>
              <a:spLocks noChangeArrowheads="1"/>
            </p:cNvSpPr>
            <p:nvPr/>
          </p:nvSpPr>
          <p:spPr bwMode="auto">
            <a:xfrm>
              <a:off x="4784" y="2912"/>
              <a:ext cx="40" cy="48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71" name="Oval 186"/>
            <p:cNvSpPr>
              <a:spLocks noChangeArrowheads="1"/>
            </p:cNvSpPr>
            <p:nvPr/>
          </p:nvSpPr>
          <p:spPr bwMode="auto">
            <a:xfrm>
              <a:off x="4784" y="2792"/>
              <a:ext cx="40" cy="48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72" name="Oval 187"/>
            <p:cNvSpPr>
              <a:spLocks noChangeArrowheads="1"/>
            </p:cNvSpPr>
            <p:nvPr/>
          </p:nvSpPr>
          <p:spPr bwMode="auto">
            <a:xfrm>
              <a:off x="4784" y="2672"/>
              <a:ext cx="40" cy="40"/>
            </a:xfrm>
            <a:prstGeom prst="ellipse">
              <a:avLst/>
            </a:prstGeom>
            <a:solidFill>
              <a:srgbClr val="00EE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73" name="Oval 188"/>
            <p:cNvSpPr>
              <a:spLocks noChangeArrowheads="1"/>
            </p:cNvSpPr>
            <p:nvPr/>
          </p:nvSpPr>
          <p:spPr bwMode="auto">
            <a:xfrm>
              <a:off x="4784" y="2912"/>
              <a:ext cx="40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74" name="Oval 189"/>
            <p:cNvSpPr>
              <a:spLocks noChangeArrowheads="1"/>
            </p:cNvSpPr>
            <p:nvPr/>
          </p:nvSpPr>
          <p:spPr bwMode="auto">
            <a:xfrm>
              <a:off x="4784" y="2792"/>
              <a:ext cx="40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75" name="Oval 190"/>
            <p:cNvSpPr>
              <a:spLocks noChangeArrowheads="1"/>
            </p:cNvSpPr>
            <p:nvPr/>
          </p:nvSpPr>
          <p:spPr bwMode="auto">
            <a:xfrm>
              <a:off x="4784" y="2672"/>
              <a:ext cx="40" cy="40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76" name="Oval 191"/>
            <p:cNvSpPr>
              <a:spLocks noChangeArrowheads="1"/>
            </p:cNvSpPr>
            <p:nvPr/>
          </p:nvSpPr>
          <p:spPr bwMode="auto">
            <a:xfrm>
              <a:off x="4784" y="3544"/>
              <a:ext cx="40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77" name="Oval 192"/>
            <p:cNvSpPr>
              <a:spLocks noChangeArrowheads="1"/>
            </p:cNvSpPr>
            <p:nvPr/>
          </p:nvSpPr>
          <p:spPr bwMode="auto">
            <a:xfrm>
              <a:off x="4784" y="3632"/>
              <a:ext cx="40" cy="40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78" name="Oval 193"/>
            <p:cNvSpPr>
              <a:spLocks noChangeArrowheads="1"/>
            </p:cNvSpPr>
            <p:nvPr/>
          </p:nvSpPr>
          <p:spPr bwMode="auto">
            <a:xfrm>
              <a:off x="4784" y="2888"/>
              <a:ext cx="40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79" name="Oval 194"/>
            <p:cNvSpPr>
              <a:spLocks noChangeArrowheads="1"/>
            </p:cNvSpPr>
            <p:nvPr/>
          </p:nvSpPr>
          <p:spPr bwMode="auto">
            <a:xfrm>
              <a:off x="4784" y="2752"/>
              <a:ext cx="40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80" name="Oval 195"/>
            <p:cNvSpPr>
              <a:spLocks noChangeArrowheads="1"/>
            </p:cNvSpPr>
            <p:nvPr/>
          </p:nvSpPr>
          <p:spPr bwMode="auto">
            <a:xfrm>
              <a:off x="4784" y="2536"/>
              <a:ext cx="40" cy="48"/>
            </a:xfrm>
            <a:prstGeom prst="ellipse">
              <a:avLst/>
            </a:prstGeom>
            <a:solidFill>
              <a:srgbClr val="FF33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781" name="Rectangle 196"/>
            <p:cNvSpPr>
              <a:spLocks noChangeArrowheads="1"/>
            </p:cNvSpPr>
            <p:nvPr/>
          </p:nvSpPr>
          <p:spPr bwMode="auto">
            <a:xfrm>
              <a:off x="4832" y="2496"/>
              <a:ext cx="50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Glass fibers</a:t>
              </a:r>
              <a:endParaRPr lang="en-US"/>
            </a:p>
          </p:txBody>
        </p:sp>
        <p:sp>
          <p:nvSpPr>
            <p:cNvPr id="28782" name="Rectangle 197"/>
            <p:cNvSpPr>
              <a:spLocks noChangeArrowheads="1"/>
            </p:cNvSpPr>
            <p:nvPr/>
          </p:nvSpPr>
          <p:spPr bwMode="auto">
            <a:xfrm>
              <a:off x="5392" y="249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  </a:t>
              </a:r>
              <a:endParaRPr lang="en-US"/>
            </a:p>
          </p:txBody>
        </p:sp>
        <p:sp>
          <p:nvSpPr>
            <p:cNvPr id="28783" name="Rectangle 198"/>
            <p:cNvSpPr>
              <a:spLocks noChangeArrowheads="1"/>
            </p:cNvSpPr>
            <p:nvPr/>
          </p:nvSpPr>
          <p:spPr bwMode="auto">
            <a:xfrm>
              <a:off x="4832" y="2712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Carbon </a:t>
              </a:r>
              <a:endParaRPr lang="en-US"/>
            </a:p>
          </p:txBody>
        </p:sp>
        <p:sp>
          <p:nvSpPr>
            <p:cNvPr id="28784" name="Rectangle 199"/>
            <p:cNvSpPr>
              <a:spLocks noChangeArrowheads="1"/>
            </p:cNvSpPr>
            <p:nvPr/>
          </p:nvSpPr>
          <p:spPr bwMode="auto">
            <a:xfrm>
              <a:off x="5200" y="2712"/>
              <a:ext cx="23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fibers</a:t>
              </a:r>
              <a:endParaRPr lang="en-US"/>
            </a:p>
          </p:txBody>
        </p:sp>
        <p:sp>
          <p:nvSpPr>
            <p:cNvPr id="28785" name="Rectangle 200"/>
            <p:cNvSpPr>
              <a:spLocks noChangeArrowheads="1"/>
            </p:cNvSpPr>
            <p:nvPr/>
          </p:nvSpPr>
          <p:spPr bwMode="auto">
            <a:xfrm>
              <a:off x="5472" y="2712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  </a:t>
              </a:r>
              <a:endParaRPr lang="en-US"/>
            </a:p>
          </p:txBody>
        </p:sp>
        <p:sp>
          <p:nvSpPr>
            <p:cNvPr id="28786" name="Rectangle 201"/>
            <p:cNvSpPr>
              <a:spLocks noChangeArrowheads="1"/>
            </p:cNvSpPr>
            <p:nvPr/>
          </p:nvSpPr>
          <p:spPr bwMode="auto">
            <a:xfrm>
              <a:off x="4832" y="2864"/>
              <a:ext cx="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A</a:t>
              </a:r>
              <a:endParaRPr lang="en-US"/>
            </a:p>
          </p:txBody>
        </p:sp>
        <p:sp>
          <p:nvSpPr>
            <p:cNvPr id="28787" name="Rectangle 202"/>
            <p:cNvSpPr>
              <a:spLocks noChangeArrowheads="1"/>
            </p:cNvSpPr>
            <p:nvPr/>
          </p:nvSpPr>
          <p:spPr bwMode="auto">
            <a:xfrm>
              <a:off x="4904" y="2864"/>
              <a:ext cx="50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ramid fibers</a:t>
              </a:r>
              <a:endParaRPr lang="en-US"/>
            </a:p>
          </p:txBody>
        </p:sp>
        <p:sp>
          <p:nvSpPr>
            <p:cNvPr id="28788" name="Rectangle 203"/>
            <p:cNvSpPr>
              <a:spLocks noChangeArrowheads="1"/>
            </p:cNvSpPr>
            <p:nvPr/>
          </p:nvSpPr>
          <p:spPr bwMode="auto">
            <a:xfrm>
              <a:off x="5464" y="2864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33CC"/>
                  </a:solidFill>
                </a:rPr>
                <a:t>  </a:t>
              </a:r>
              <a:endParaRPr lang="en-US"/>
            </a:p>
          </p:txBody>
        </p:sp>
      </p:grpSp>
      <p:sp>
        <p:nvSpPr>
          <p:cNvPr id="483532" name="Rectangle 204"/>
          <p:cNvSpPr>
            <a:spLocks noChangeArrowheads="1"/>
          </p:cNvSpPr>
          <p:nvPr/>
        </p:nvSpPr>
        <p:spPr bwMode="auto">
          <a:xfrm>
            <a:off x="369888" y="2036763"/>
            <a:ext cx="4572000" cy="13414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 </a:t>
            </a:r>
            <a:r>
              <a:rPr lang="en-US" sz="2200" dirty="0">
                <a:solidFill>
                  <a:schemeClr val="tx2"/>
                </a:solidFill>
              </a:rPr>
              <a:t>Metals</a:t>
            </a:r>
            <a:r>
              <a:rPr lang="en-US" sz="2200" dirty="0"/>
              <a:t> have...</a:t>
            </a:r>
          </a:p>
          <a:p>
            <a:r>
              <a:rPr lang="en-US" sz="2000" dirty="0"/>
              <a:t>     • close-packing</a:t>
            </a:r>
          </a:p>
          <a:p>
            <a:r>
              <a:rPr lang="en-US" sz="2000" dirty="0"/>
              <a:t>        (metallic bonding)</a:t>
            </a:r>
          </a:p>
          <a:p>
            <a:r>
              <a:rPr lang="en-US" sz="2000" dirty="0"/>
              <a:t>     • often large atomic masses</a:t>
            </a:r>
          </a:p>
        </p:txBody>
      </p:sp>
      <p:sp>
        <p:nvSpPr>
          <p:cNvPr id="483533" name="Rectangle 205"/>
          <p:cNvSpPr>
            <a:spLocks noChangeArrowheads="1"/>
          </p:cNvSpPr>
          <p:nvPr/>
        </p:nvSpPr>
        <p:spPr bwMode="auto">
          <a:xfrm>
            <a:off x="371475" y="3286125"/>
            <a:ext cx="4572000" cy="103663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Ceramics</a:t>
            </a:r>
            <a:r>
              <a:rPr lang="en-US" sz="2200" dirty="0"/>
              <a:t> have...</a:t>
            </a:r>
          </a:p>
          <a:p>
            <a:r>
              <a:rPr lang="en-US" sz="2000" dirty="0"/>
              <a:t>     • less dense packing</a:t>
            </a:r>
          </a:p>
          <a:p>
            <a:r>
              <a:rPr lang="en-US" sz="2000" dirty="0"/>
              <a:t>     • often lighter elements</a:t>
            </a:r>
          </a:p>
        </p:txBody>
      </p:sp>
      <p:sp>
        <p:nvSpPr>
          <p:cNvPr id="483534" name="Rectangle 206"/>
          <p:cNvSpPr>
            <a:spLocks noChangeArrowheads="1"/>
          </p:cNvSpPr>
          <p:nvPr/>
        </p:nvSpPr>
        <p:spPr bwMode="auto">
          <a:xfrm>
            <a:off x="382588" y="4243388"/>
            <a:ext cx="4572000" cy="13414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 </a:t>
            </a:r>
            <a:r>
              <a:rPr lang="en-US" sz="2200" dirty="0">
                <a:solidFill>
                  <a:srgbClr val="006600"/>
                </a:solidFill>
              </a:rPr>
              <a:t>Polymers</a:t>
            </a:r>
            <a:r>
              <a:rPr lang="en-US" sz="2200" dirty="0"/>
              <a:t> have...</a:t>
            </a:r>
          </a:p>
          <a:p>
            <a:r>
              <a:rPr lang="en-US" sz="2000" dirty="0"/>
              <a:t>     • low packing density</a:t>
            </a:r>
          </a:p>
          <a:p>
            <a:r>
              <a:rPr lang="en-US" sz="2000" dirty="0"/>
              <a:t>         (often amorphous)</a:t>
            </a:r>
          </a:p>
          <a:p>
            <a:r>
              <a:rPr lang="en-US" sz="2000" dirty="0"/>
              <a:t>     • lighter elements (C,H,O)</a:t>
            </a:r>
          </a:p>
        </p:txBody>
      </p:sp>
      <p:sp>
        <p:nvSpPr>
          <p:cNvPr id="483535" name="Rectangle 207"/>
          <p:cNvSpPr>
            <a:spLocks noChangeArrowheads="1"/>
          </p:cNvSpPr>
          <p:nvPr/>
        </p:nvSpPr>
        <p:spPr bwMode="auto">
          <a:xfrm>
            <a:off x="373063" y="5546725"/>
            <a:ext cx="4572000" cy="73183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>
                <a:solidFill>
                  <a:srgbClr val="D60093"/>
                </a:solidFill>
              </a:rPr>
              <a:t>Composites</a:t>
            </a:r>
            <a:r>
              <a:rPr lang="en-US" sz="2200" dirty="0"/>
              <a:t> have...</a:t>
            </a:r>
          </a:p>
          <a:p>
            <a:r>
              <a:rPr lang="en-US" sz="2000" dirty="0"/>
              <a:t>     • intermediate values</a:t>
            </a:r>
          </a:p>
        </p:txBody>
      </p:sp>
      <p:sp>
        <p:nvSpPr>
          <p:cNvPr id="28758" name="Text Box 208"/>
          <p:cNvSpPr txBox="1">
            <a:spLocks noChangeArrowheads="1"/>
          </p:cNvSpPr>
          <p:nvPr/>
        </p:nvSpPr>
        <p:spPr bwMode="auto">
          <a:xfrm>
            <a:off x="292100" y="901700"/>
            <a:ext cx="173990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/>
          </a:bodyPr>
          <a:lstStyle/>
          <a:p>
            <a:r>
              <a:rPr lang="tr-TR" sz="2400" b="1" u="sng" dirty="0" smtClean="0">
                <a:solidFill>
                  <a:schemeClr val="accent1">
                    <a:lumMod val="50000"/>
                  </a:schemeClr>
                </a:solidFill>
              </a:rPr>
              <a:t>POLYMORPHISM AND ALLOTROPY</a:t>
            </a:r>
            <a:endParaRPr lang="tr-TR" sz="24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323528" y="83671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Some metals, as well as nonmetals, may have more than one crystal structure, a</a:t>
            </a:r>
            <a:r>
              <a:rPr lang="tr-TR" b="1" dirty="0" smtClean="0"/>
              <a:t> </a:t>
            </a:r>
            <a:r>
              <a:rPr lang="en-US" b="1" dirty="0" smtClean="0"/>
              <a:t>phenomenon</a:t>
            </a:r>
            <a:r>
              <a:rPr lang="tr-TR" b="1" dirty="0" smtClean="0"/>
              <a:t> </a:t>
            </a:r>
            <a:r>
              <a:rPr lang="tr-TR" b="1" dirty="0" err="1" smtClean="0"/>
              <a:t>known</a:t>
            </a:r>
            <a:r>
              <a:rPr lang="tr-TR" b="1" dirty="0" smtClean="0"/>
              <a:t> as </a:t>
            </a:r>
            <a:r>
              <a:rPr lang="tr-TR" b="1" dirty="0" err="1" smtClean="0"/>
              <a:t>polymorphism</a:t>
            </a:r>
            <a:r>
              <a:rPr lang="tr-TR" b="1" dirty="0" smtClean="0"/>
              <a:t>.</a:t>
            </a:r>
            <a:endParaRPr lang="tr-TR" b="1" dirty="0"/>
          </a:p>
        </p:txBody>
      </p:sp>
      <p:sp>
        <p:nvSpPr>
          <p:cNvPr id="6" name="5 Dikdörtgen"/>
          <p:cNvSpPr/>
          <p:nvPr/>
        </p:nvSpPr>
        <p:spPr>
          <a:xfrm>
            <a:off x="395536" y="148478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found in elemental solids, the condition is</a:t>
            </a:r>
            <a:r>
              <a:rPr lang="tr-TR" dirty="0" smtClean="0"/>
              <a:t> </a:t>
            </a:r>
            <a:r>
              <a:rPr lang="tr-TR" dirty="0" err="1" smtClean="0"/>
              <a:t>often</a:t>
            </a:r>
            <a:r>
              <a:rPr lang="tr-TR" dirty="0" smtClean="0"/>
              <a:t> </a:t>
            </a:r>
            <a:r>
              <a:rPr lang="tr-TR" dirty="0" err="1" smtClean="0"/>
              <a:t>termed</a:t>
            </a:r>
            <a:r>
              <a:rPr lang="tr-TR" dirty="0" smtClean="0"/>
              <a:t> </a:t>
            </a:r>
            <a:r>
              <a:rPr lang="tr-TR" b="1" dirty="0" err="1" smtClean="0"/>
              <a:t>allotropy</a:t>
            </a:r>
            <a:r>
              <a:rPr lang="tr-TR" b="1" dirty="0" smtClean="0"/>
              <a:t>.</a:t>
            </a:r>
            <a:endParaRPr lang="tr-TR" dirty="0"/>
          </a:p>
        </p:txBody>
      </p:sp>
      <p:sp>
        <p:nvSpPr>
          <p:cNvPr id="7" name="6 Dikdörtgen"/>
          <p:cNvSpPr/>
          <p:nvPr/>
        </p:nvSpPr>
        <p:spPr>
          <a:xfrm>
            <a:off x="179512" y="1988840"/>
            <a:ext cx="878497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The prevailing crystal structure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depends on both the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temperature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and the </a:t>
            </a:r>
            <a:r>
              <a:rPr lang="tr-TR" b="1" u="sng" dirty="0" smtClean="0">
                <a:solidFill>
                  <a:schemeClr val="accent1">
                    <a:lumMod val="50000"/>
                  </a:schemeClr>
                </a:solidFill>
              </a:rPr>
              <a:t>external pressure. Physical properties and density change during polymorphic transformations.</a:t>
            </a:r>
            <a:endParaRPr lang="tr-TR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323528" y="2708920"/>
            <a:ext cx="6462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u="sng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b="1" u="sng" dirty="0" err="1" smtClean="0">
                <a:solidFill>
                  <a:schemeClr val="accent2">
                    <a:lumMod val="50000"/>
                  </a:schemeClr>
                </a:solidFill>
              </a:rPr>
              <a:t>xample</a:t>
            </a:r>
            <a:r>
              <a:rPr lang="tr-TR" b="1" u="sng" dirty="0" smtClean="0">
                <a:solidFill>
                  <a:schemeClr val="accent2">
                    <a:lumMod val="50000"/>
                  </a:schemeClr>
                </a:solidFill>
              </a:rPr>
              <a:t> I: </a:t>
            </a:r>
            <a:r>
              <a:rPr lang="tr-TR" dirty="0" smtClean="0"/>
              <a:t>C</a:t>
            </a:r>
            <a:r>
              <a:rPr lang="en-US" dirty="0" err="1" smtClean="0"/>
              <a:t>arbon</a:t>
            </a:r>
            <a:r>
              <a:rPr lang="tr-TR" dirty="0" smtClean="0"/>
              <a:t>;</a:t>
            </a:r>
          </a:p>
          <a:p>
            <a:r>
              <a:rPr lang="tr-TR" dirty="0" smtClean="0"/>
              <a:t>G</a:t>
            </a:r>
            <a:r>
              <a:rPr lang="en-US" dirty="0" err="1" smtClean="0"/>
              <a:t>raphite</a:t>
            </a:r>
            <a:r>
              <a:rPr lang="en-US" dirty="0" smtClean="0"/>
              <a:t> is</a:t>
            </a:r>
            <a:r>
              <a:rPr lang="tr-TR" dirty="0" smtClean="0"/>
              <a:t> </a:t>
            </a:r>
            <a:r>
              <a:rPr lang="en-US" dirty="0" smtClean="0"/>
              <a:t>the stable polymorph at ambient conditions</a:t>
            </a:r>
            <a:endParaRPr lang="tr-TR" dirty="0" smtClean="0"/>
          </a:p>
          <a:p>
            <a:r>
              <a:rPr lang="tr-TR" dirty="0" smtClean="0"/>
              <a:t>D</a:t>
            </a:r>
            <a:r>
              <a:rPr lang="en-US" dirty="0" err="1" smtClean="0"/>
              <a:t>iamond</a:t>
            </a:r>
            <a:r>
              <a:rPr lang="en-US" dirty="0" smtClean="0"/>
              <a:t> is formed at extremely</a:t>
            </a:r>
            <a:r>
              <a:rPr lang="tr-TR" dirty="0" smtClean="0"/>
              <a:t> 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pressures</a:t>
            </a:r>
            <a:endParaRPr lang="tr-TR" dirty="0"/>
          </a:p>
        </p:txBody>
      </p:sp>
      <p:sp>
        <p:nvSpPr>
          <p:cNvPr id="9" name="8 Dikdörtgen"/>
          <p:cNvSpPr/>
          <p:nvPr/>
        </p:nvSpPr>
        <p:spPr>
          <a:xfrm>
            <a:off x="323528" y="371703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u="sng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b="1" u="sng" dirty="0" err="1" smtClean="0">
                <a:solidFill>
                  <a:schemeClr val="accent2">
                    <a:lumMod val="50000"/>
                  </a:schemeClr>
                </a:solidFill>
              </a:rPr>
              <a:t>xample</a:t>
            </a:r>
            <a:r>
              <a:rPr lang="tr-TR" b="1" u="sng" dirty="0" smtClean="0">
                <a:solidFill>
                  <a:schemeClr val="accent2">
                    <a:lumMod val="50000"/>
                  </a:schemeClr>
                </a:solidFill>
              </a:rPr>
              <a:t> III: </a:t>
            </a:r>
            <a:r>
              <a:rPr lang="tr-TR" dirty="0" smtClean="0"/>
              <a:t>tin- “tin disease.”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5616624" cy="200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4509120"/>
            <a:ext cx="2151310" cy="161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12 Düz Ok Bağlayıcısı"/>
          <p:cNvCxnSpPr/>
          <p:nvPr/>
        </p:nvCxnSpPr>
        <p:spPr>
          <a:xfrm flipH="1">
            <a:off x="7884368" y="4149080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etin kutusu"/>
          <p:cNvSpPr txBox="1"/>
          <p:nvPr/>
        </p:nvSpPr>
        <p:spPr>
          <a:xfrm>
            <a:off x="7740352" y="3789040"/>
            <a:ext cx="115212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/>
              <a:t>Gray</a:t>
            </a:r>
            <a:r>
              <a:rPr lang="tr-TR" dirty="0" smtClean="0"/>
              <a:t> tin</a:t>
            </a:r>
            <a:endParaRPr lang="tr-TR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6300192" y="6165304"/>
            <a:ext cx="115212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err="1" smtClean="0"/>
              <a:t>White</a:t>
            </a:r>
            <a:r>
              <a:rPr lang="tr-TR" dirty="0" smtClean="0"/>
              <a:t> tin</a:t>
            </a:r>
            <a:endParaRPr lang="tr-TR" dirty="0"/>
          </a:p>
        </p:txBody>
      </p:sp>
      <p:cxnSp>
        <p:nvCxnSpPr>
          <p:cNvPr id="17" name="16 Düz Ok Bağlayıcısı"/>
          <p:cNvCxnSpPr>
            <a:stCxn id="15" idx="0"/>
          </p:cNvCxnSpPr>
          <p:nvPr/>
        </p:nvCxnSpPr>
        <p:spPr>
          <a:xfrm flipV="1">
            <a:off x="6876256" y="5589240"/>
            <a:ext cx="2880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Dikdörtgen"/>
          <p:cNvSpPr/>
          <p:nvPr/>
        </p:nvSpPr>
        <p:spPr>
          <a:xfrm>
            <a:off x="0" y="65502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 rate at which this change takes place is extremely</a:t>
            </a:r>
            <a:r>
              <a:rPr lang="tr-TR" sz="1400" dirty="0" smtClean="0"/>
              <a:t> </a:t>
            </a:r>
            <a:r>
              <a:rPr lang="en-US" sz="1400" dirty="0" smtClean="0"/>
              <a:t>slow</a:t>
            </a:r>
            <a:r>
              <a:rPr lang="tr-TR" sz="1400" dirty="0" smtClean="0"/>
              <a:t>!!! </a:t>
            </a:r>
            <a:r>
              <a:rPr lang="tr-TR" sz="1400" dirty="0" err="1" smtClean="0"/>
              <a:t>However</a:t>
            </a:r>
            <a:r>
              <a:rPr lang="tr-TR" sz="1400" dirty="0" smtClean="0"/>
              <a:t> </a:t>
            </a:r>
            <a:r>
              <a:rPr lang="tr-TR" sz="1400" dirty="0" err="1" smtClean="0"/>
              <a:t>could</a:t>
            </a:r>
            <a:r>
              <a:rPr lang="tr-TR" sz="1400" dirty="0" smtClean="0"/>
              <a:t> be </a:t>
            </a:r>
            <a:r>
              <a:rPr lang="tr-TR" sz="1400" dirty="0" err="1" smtClean="0"/>
              <a:t>faster</a:t>
            </a:r>
            <a:r>
              <a:rPr lang="tr-TR" sz="1400" dirty="0" smtClean="0"/>
              <a:t> at </a:t>
            </a:r>
            <a:r>
              <a:rPr lang="tr-TR" sz="1400" dirty="0" err="1" smtClean="0"/>
              <a:t>lower</a:t>
            </a:r>
            <a:r>
              <a:rPr lang="tr-TR" sz="1400" dirty="0" smtClean="0"/>
              <a:t> </a:t>
            </a:r>
            <a:r>
              <a:rPr lang="tr-TR" sz="1400" dirty="0" err="1" smtClean="0"/>
              <a:t>temperatures</a:t>
            </a:r>
            <a:r>
              <a:rPr lang="tr-TR" sz="1400" dirty="0" smtClean="0"/>
              <a:t>!!!</a:t>
            </a:r>
            <a:endParaRPr lang="tr-TR" sz="1400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251520" y="3995678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Vol</a:t>
            </a:r>
            <a:r>
              <a:rPr lang="tr-TR" dirty="0" smtClean="0"/>
              <a:t> 27% ↑; </a:t>
            </a:r>
            <a:r>
              <a:rPr lang="en-US" dirty="0" smtClean="0"/>
              <a:t>density↓ (from</a:t>
            </a:r>
            <a:r>
              <a:rPr lang="tr-TR" dirty="0" smtClean="0"/>
              <a:t> </a:t>
            </a:r>
            <a:r>
              <a:rPr lang="en-US" dirty="0" smtClean="0"/>
              <a:t>7.30 g/cm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white</a:t>
            </a:r>
            <a:r>
              <a:rPr lang="tr-TR" dirty="0" smtClean="0"/>
              <a:t>) </a:t>
            </a:r>
            <a:r>
              <a:rPr lang="en-US" dirty="0" smtClean="0"/>
              <a:t>to 5.77 g/cm</a:t>
            </a:r>
            <a:r>
              <a:rPr lang="en-US" baseline="30000" dirty="0" smtClean="0"/>
              <a:t>3</a:t>
            </a:r>
            <a:r>
              <a:rPr lang="tr-TR" dirty="0" smtClean="0"/>
              <a:t> (</a:t>
            </a:r>
            <a:r>
              <a:rPr lang="tr-TR" dirty="0" err="1" smtClean="0"/>
              <a:t>gray</a:t>
            </a:r>
            <a:r>
              <a:rPr lang="tr-TR" dirty="0" smtClean="0"/>
              <a:t>).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16" name="7 Dikdörtgen"/>
          <p:cNvSpPr/>
          <p:nvPr/>
        </p:nvSpPr>
        <p:spPr>
          <a:xfrm>
            <a:off x="5796136" y="2780928"/>
            <a:ext cx="262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u="sng" dirty="0" smtClean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b="1" u="sng" dirty="0" err="1" smtClean="0">
                <a:solidFill>
                  <a:schemeClr val="accent2">
                    <a:lumMod val="50000"/>
                  </a:schemeClr>
                </a:solidFill>
              </a:rPr>
              <a:t>xample</a:t>
            </a:r>
            <a:r>
              <a:rPr lang="tr-TR" b="1" u="sng" dirty="0" smtClean="0">
                <a:solidFill>
                  <a:schemeClr val="accent2">
                    <a:lumMod val="50000"/>
                  </a:schemeClr>
                </a:solidFill>
              </a:rPr>
              <a:t> II: </a:t>
            </a:r>
            <a:r>
              <a:rPr lang="tr-TR" dirty="0" smtClean="0"/>
              <a:t>Iron;</a:t>
            </a:r>
          </a:p>
          <a:p>
            <a:r>
              <a:rPr lang="tr-TR" dirty="0" smtClean="0"/>
              <a:t>BCC at room temperature</a:t>
            </a:r>
          </a:p>
          <a:p>
            <a:r>
              <a:rPr lang="tr-TR" dirty="0" smtClean="0"/>
              <a:t>FCC at 912 °C</a:t>
            </a:r>
            <a:endParaRPr lang="tr-TR" dirty="0"/>
          </a:p>
        </p:txBody>
      </p:sp>
      <p:sp>
        <p:nvSpPr>
          <p:cNvPr id="18" name="13 Metin kutusu"/>
          <p:cNvSpPr txBox="1"/>
          <p:nvPr/>
        </p:nvSpPr>
        <p:spPr>
          <a:xfrm>
            <a:off x="323528" y="4549676"/>
            <a:ext cx="3672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Body-centered tetragonal </a:t>
            </a:r>
            <a:r>
              <a:rPr lang="tr-TR" dirty="0" smtClean="0">
                <a:sym typeface="Symbol"/>
              </a:rPr>
              <a:t> cubic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tr-TR" sz="3200" b="1" u="sng" dirty="0" smtClean="0">
                <a:solidFill>
                  <a:schemeClr val="accent2">
                    <a:lumMod val="50000"/>
                  </a:schemeClr>
                </a:solidFill>
              </a:rPr>
              <a:t>CRYSTAL SYSTEMS</a:t>
            </a:r>
            <a:endParaRPr lang="tr-TR" sz="32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980728"/>
            <a:ext cx="31623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3707904" y="1268760"/>
            <a:ext cx="52565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The unit cell geometry is completely defined in terms of six parameters</a:t>
            </a:r>
            <a:r>
              <a:rPr lang="tr-TR" sz="2000" dirty="0" smtClean="0"/>
              <a:t> (</a:t>
            </a:r>
            <a:r>
              <a:rPr lang="en-US" sz="2000" b="1" dirty="0" smtClean="0"/>
              <a:t>lattice parameters of a crystal structure</a:t>
            </a:r>
            <a:r>
              <a:rPr lang="tr-TR" sz="2000" dirty="0" smtClean="0"/>
              <a:t>)</a:t>
            </a:r>
            <a:r>
              <a:rPr lang="en-US" sz="2000" dirty="0" smtClean="0"/>
              <a:t>:</a:t>
            </a:r>
            <a:endParaRPr lang="tr-TR" sz="2000" dirty="0" smtClean="0"/>
          </a:p>
          <a:p>
            <a:pPr algn="just"/>
            <a:r>
              <a:rPr lang="tr-TR" sz="2000" dirty="0" smtClean="0"/>
              <a:t>-</a:t>
            </a:r>
            <a:r>
              <a:rPr lang="en-US" sz="2000" dirty="0" smtClean="0"/>
              <a:t>the three edge</a:t>
            </a:r>
            <a:r>
              <a:rPr lang="tr-TR" sz="2000" dirty="0" smtClean="0"/>
              <a:t> </a:t>
            </a:r>
            <a:r>
              <a:rPr lang="en-US" sz="2000" dirty="0" smtClean="0"/>
              <a:t>lengths </a:t>
            </a:r>
            <a:r>
              <a:rPr lang="en-US" sz="2000" i="1" dirty="0" smtClean="0"/>
              <a:t>a, b, and c, </a:t>
            </a:r>
            <a:endParaRPr lang="tr-TR" sz="2000" i="1" dirty="0" smtClean="0"/>
          </a:p>
          <a:p>
            <a:pPr algn="just">
              <a:buFontTx/>
              <a:buChar char="-"/>
            </a:pPr>
            <a:r>
              <a:rPr lang="en-US" sz="2000" i="1" dirty="0" smtClean="0"/>
              <a:t>the three </a:t>
            </a:r>
            <a:r>
              <a:rPr lang="en-US" sz="2000" i="1" dirty="0" err="1" smtClean="0"/>
              <a:t>interaxial</a:t>
            </a:r>
            <a:r>
              <a:rPr lang="en-US" sz="2000" i="1" dirty="0" smtClean="0"/>
              <a:t> angles </a:t>
            </a:r>
            <a:r>
              <a:rPr lang="en-US" sz="2000" i="1" dirty="0" smtClean="0">
                <a:sym typeface="Symbol"/>
              </a:rPr>
              <a:t></a:t>
            </a:r>
            <a:r>
              <a:rPr lang="en-US" sz="2000" i="1" dirty="0" smtClean="0"/>
              <a:t>, </a:t>
            </a:r>
            <a:r>
              <a:rPr lang="en-US" sz="2000" i="1" dirty="0">
                <a:sym typeface="Symbol"/>
              </a:rPr>
              <a:t> </a:t>
            </a:r>
            <a:r>
              <a:rPr lang="en-US" sz="2000" i="1" dirty="0" smtClean="0"/>
              <a:t>, and </a:t>
            </a:r>
            <a:r>
              <a:rPr lang="en-US" sz="2000" i="1" dirty="0" smtClean="0">
                <a:sym typeface="Symbol"/>
              </a:rPr>
              <a:t></a:t>
            </a:r>
            <a:r>
              <a:rPr lang="en-US" sz="2000" i="1" dirty="0" smtClean="0"/>
              <a:t>. </a:t>
            </a:r>
            <a:endParaRPr lang="tr-TR" sz="2000" i="1" dirty="0" smtClean="0"/>
          </a:p>
        </p:txBody>
      </p:sp>
      <p:sp>
        <p:nvSpPr>
          <p:cNvPr id="6" name="5 Dikdörtgen"/>
          <p:cNvSpPr/>
          <p:nvPr/>
        </p:nvSpPr>
        <p:spPr>
          <a:xfrm>
            <a:off x="251520" y="465313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On this basis there are seven different possible combinations of </a:t>
            </a:r>
            <a:r>
              <a:rPr lang="en-US" i="1" dirty="0" smtClean="0"/>
              <a:t>a, b, and c, and</a:t>
            </a:r>
            <a:r>
              <a:rPr lang="tr-TR" i="1" dirty="0" smtClean="0"/>
              <a:t> </a:t>
            </a:r>
            <a:r>
              <a:rPr lang="en-US" i="1" dirty="0">
                <a:sym typeface="Symbol"/>
              </a:rPr>
              <a:t></a:t>
            </a:r>
            <a:r>
              <a:rPr lang="en-US" i="1" dirty="0"/>
              <a:t>, </a:t>
            </a:r>
            <a:r>
              <a:rPr lang="en-US" i="1" dirty="0" smtClean="0">
                <a:sym typeface="Symbol"/>
              </a:rPr>
              <a:t></a:t>
            </a:r>
            <a:r>
              <a:rPr lang="en-US" i="1" dirty="0" smtClean="0"/>
              <a:t>, </a:t>
            </a:r>
            <a:endParaRPr lang="tr-TR" i="1" dirty="0" smtClean="0"/>
          </a:p>
          <a:p>
            <a:pPr algn="just"/>
            <a:r>
              <a:rPr lang="en-US" i="1" dirty="0" smtClean="0"/>
              <a:t>and </a:t>
            </a:r>
            <a:r>
              <a:rPr lang="en-US" i="1" dirty="0" smtClean="0">
                <a:sym typeface="Symbol"/>
              </a:rPr>
              <a:t></a:t>
            </a:r>
            <a:r>
              <a:rPr lang="en-US" dirty="0" smtClean="0"/>
              <a:t> </a:t>
            </a:r>
            <a:r>
              <a:rPr lang="tr-TR" dirty="0" smtClean="0"/>
              <a:t>, </a:t>
            </a:r>
            <a:r>
              <a:rPr lang="en-US" dirty="0" smtClean="0"/>
              <a:t>each of which represents a distinct </a:t>
            </a:r>
            <a:r>
              <a:rPr lang="en-US" b="1" dirty="0" smtClean="0"/>
              <a:t>crystal system. </a:t>
            </a:r>
            <a:endParaRPr lang="tr-TR" b="1" dirty="0" smtClean="0"/>
          </a:p>
          <a:p>
            <a:pPr algn="just"/>
            <a:r>
              <a:rPr lang="en-US" b="1" dirty="0" smtClean="0"/>
              <a:t>These seven crystal</a:t>
            </a:r>
            <a:r>
              <a:rPr lang="tr-TR" b="1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cubic</a:t>
            </a:r>
            <a:r>
              <a:rPr lang="tr-TR" dirty="0" smtClean="0"/>
              <a:t>, tetragonal, </a:t>
            </a:r>
            <a:r>
              <a:rPr lang="tr-TR" dirty="0" err="1" smtClean="0"/>
              <a:t>hexagonal</a:t>
            </a:r>
            <a:r>
              <a:rPr lang="tr-TR" dirty="0" smtClean="0"/>
              <a:t>, </a:t>
            </a:r>
            <a:r>
              <a:rPr lang="tr-TR" dirty="0" err="1" smtClean="0"/>
              <a:t>orthorhombic</a:t>
            </a:r>
            <a:r>
              <a:rPr lang="tr-TR" dirty="0" smtClean="0"/>
              <a:t>, </a:t>
            </a:r>
            <a:r>
              <a:rPr lang="tr-TR" dirty="0" err="1" smtClean="0"/>
              <a:t>rhombohedral</a:t>
            </a:r>
            <a:r>
              <a:rPr lang="tr-TR" dirty="0" smtClean="0"/>
              <a:t> (</a:t>
            </a:r>
            <a:r>
              <a:rPr lang="tr-TR" i="1" dirty="0" err="1" smtClean="0"/>
              <a:t>trigonal</a:t>
            </a:r>
            <a:r>
              <a:rPr lang="tr-TR" dirty="0" smtClean="0"/>
              <a:t>), </a:t>
            </a:r>
            <a:r>
              <a:rPr lang="tr-TR" dirty="0" err="1" smtClean="0"/>
              <a:t>monoclinic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triclinic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 3"/>
          <p:cNvPicPr>
            <a:picLocks noChangeAspect="1" noChangeArrowheads="1"/>
          </p:cNvPicPr>
          <p:nvPr/>
        </p:nvPicPr>
        <p:blipFill>
          <a:blip r:embed="rId2" cstate="print"/>
          <a:srcRect t="3398"/>
          <a:stretch>
            <a:fillRect/>
          </a:stretch>
        </p:blipFill>
        <p:spPr bwMode="auto">
          <a:xfrm>
            <a:off x="467544" y="0"/>
            <a:ext cx="4140999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tab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04950"/>
            <a:ext cx="4320480" cy="28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4860032" y="1916832"/>
            <a:ext cx="3744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cubic system</a:t>
            </a:r>
            <a:r>
              <a:rPr lang="en-US" b="1" dirty="0" smtClean="0"/>
              <a:t>, for which </a:t>
            </a:r>
            <a:r>
              <a:rPr lang="en-US" b="1" i="1" dirty="0" smtClean="0"/>
              <a:t>a </a:t>
            </a:r>
            <a:r>
              <a:rPr lang="tr-TR" b="1" i="1" dirty="0" smtClean="0"/>
              <a:t>=</a:t>
            </a:r>
            <a:r>
              <a:rPr lang="en-US" b="1" i="1" dirty="0" smtClean="0"/>
              <a:t>b </a:t>
            </a:r>
            <a:r>
              <a:rPr lang="tr-TR" b="1" i="1" dirty="0" smtClean="0"/>
              <a:t>=</a:t>
            </a:r>
            <a:r>
              <a:rPr lang="en-US" b="1" i="1" dirty="0" smtClean="0"/>
              <a:t>c and </a:t>
            </a:r>
            <a:r>
              <a:rPr lang="en-US" b="1" i="1" dirty="0" smtClean="0">
                <a:latin typeface="Symbol" pitchFamily="18" charset="2"/>
              </a:rPr>
              <a:t>a</a:t>
            </a:r>
            <a:r>
              <a:rPr lang="tr-TR" b="1" i="1" dirty="0" smtClean="0">
                <a:latin typeface="Symbol" pitchFamily="18" charset="2"/>
              </a:rPr>
              <a:t>=</a:t>
            </a:r>
            <a:r>
              <a:rPr lang="en-US" b="1" i="1" dirty="0" smtClean="0">
                <a:latin typeface="Symbol" pitchFamily="18" charset="2"/>
              </a:rPr>
              <a:t> b</a:t>
            </a:r>
            <a:r>
              <a:rPr lang="tr-TR" b="1" i="1" dirty="0" smtClean="0">
                <a:latin typeface="Symbol" pitchFamily="18" charset="2"/>
              </a:rPr>
              <a:t>=</a:t>
            </a:r>
            <a:r>
              <a:rPr lang="en-US" b="1" i="1" dirty="0" smtClean="0">
                <a:latin typeface="Symbol" pitchFamily="18" charset="2"/>
              </a:rPr>
              <a:t> g </a:t>
            </a:r>
            <a:r>
              <a:rPr lang="tr-TR" b="1" i="1" dirty="0" smtClean="0">
                <a:latin typeface="Symbol" pitchFamily="18" charset="2"/>
              </a:rPr>
              <a:t> </a:t>
            </a:r>
            <a:r>
              <a:rPr lang="en-US" b="1" dirty="0" smtClean="0"/>
              <a:t>90, has the greatest degree of symmetry.</a:t>
            </a:r>
            <a:endParaRPr lang="tr-TR" b="1" dirty="0" smtClean="0"/>
          </a:p>
          <a:p>
            <a:endParaRPr lang="tr-TR" b="1" dirty="0" smtClean="0"/>
          </a:p>
          <a:p>
            <a:r>
              <a:rPr lang="en-US" b="1" dirty="0" smtClean="0"/>
              <a:t>The least symmetry is displayed by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triclinic</a:t>
            </a:r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r>
              <a:rPr lang="en-US" b="1" dirty="0" smtClean="0"/>
              <a:t>, because </a:t>
            </a:r>
            <a:r>
              <a:rPr lang="en-US" b="1" i="1" dirty="0" smtClean="0"/>
              <a:t>a</a:t>
            </a:r>
            <a:r>
              <a:rPr lang="tr-TR" b="1" i="1" dirty="0" smtClean="0"/>
              <a:t>≠</a:t>
            </a:r>
            <a:r>
              <a:rPr lang="en-US" b="1" i="1" dirty="0" smtClean="0"/>
              <a:t>b </a:t>
            </a:r>
            <a:r>
              <a:rPr lang="tr-TR" b="1" i="1" dirty="0" smtClean="0"/>
              <a:t>≠ </a:t>
            </a:r>
            <a:r>
              <a:rPr lang="en-US" b="1" i="1" dirty="0" smtClean="0"/>
              <a:t>c and </a:t>
            </a:r>
            <a:r>
              <a:rPr lang="en-US" b="1" i="1" dirty="0" smtClean="0">
                <a:latin typeface="Symbol" pitchFamily="18" charset="2"/>
              </a:rPr>
              <a:t>a</a:t>
            </a:r>
            <a:r>
              <a:rPr lang="tr-TR" b="1" i="1" dirty="0" smtClean="0"/>
              <a:t> ≠</a:t>
            </a:r>
            <a:r>
              <a:rPr lang="en-US" b="1" i="1" dirty="0" smtClean="0">
                <a:latin typeface="Symbol" pitchFamily="18" charset="2"/>
              </a:rPr>
              <a:t> b</a:t>
            </a:r>
            <a:r>
              <a:rPr lang="tr-TR" b="1" i="1" dirty="0" smtClean="0"/>
              <a:t> ≠</a:t>
            </a:r>
            <a:r>
              <a:rPr lang="en-US" b="1" i="1" dirty="0" smtClean="0">
                <a:latin typeface="Symbol" pitchFamily="18" charset="2"/>
              </a:rPr>
              <a:t> g </a:t>
            </a:r>
            <a:r>
              <a:rPr lang="tr-TR" b="1" i="1" dirty="0" smtClean="0"/>
              <a:t>.</a:t>
            </a:r>
            <a:endParaRPr lang="tr-T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400" b="1" u="sng" dirty="0" err="1" smtClean="0">
                <a:solidFill>
                  <a:schemeClr val="accent1">
                    <a:lumMod val="50000"/>
                  </a:schemeClr>
                </a:solidFill>
              </a:rPr>
              <a:t>Crystallographic</a:t>
            </a:r>
            <a:r>
              <a:rPr lang="tr-TR" sz="24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400" b="1" u="sng" dirty="0" err="1" smtClean="0">
                <a:solidFill>
                  <a:schemeClr val="accent1">
                    <a:lumMod val="50000"/>
                  </a:schemeClr>
                </a:solidFill>
              </a:rPr>
              <a:t>Points</a:t>
            </a:r>
            <a:r>
              <a:rPr lang="tr-TR" sz="2400" b="1" u="sng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tr-TR" sz="2400" b="1" u="sng" dirty="0" err="1" smtClean="0">
                <a:solidFill>
                  <a:schemeClr val="accent1">
                    <a:lumMod val="50000"/>
                  </a:schemeClr>
                </a:solidFill>
              </a:rPr>
              <a:t>Directions</a:t>
            </a:r>
            <a:r>
              <a:rPr lang="tr-TR" sz="2400" b="1" u="sng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tr-TR" sz="2400" b="1" u="sng" dirty="0" err="1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r>
              <a:rPr lang="tr-TR" sz="24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400" b="1" u="sng" dirty="0" err="1" smtClean="0">
                <a:solidFill>
                  <a:schemeClr val="accent1">
                    <a:lumMod val="50000"/>
                  </a:schemeClr>
                </a:solidFill>
              </a:rPr>
              <a:t>Planes</a:t>
            </a:r>
            <a:endParaRPr lang="tr-TR" sz="24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0" y="1556792"/>
            <a:ext cx="78488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When dealing with</a:t>
            </a:r>
            <a:r>
              <a:rPr lang="tr-TR" sz="2000" i="1" dirty="0"/>
              <a:t> </a:t>
            </a:r>
            <a:r>
              <a:rPr lang="en-US" sz="2000" i="1" dirty="0"/>
              <a:t>crystalline materials, it often becomes necessary to specify a particular point within a unit cell, a crystallographic direction, or some crystallographic</a:t>
            </a:r>
            <a:r>
              <a:rPr lang="tr-TR" sz="2000" i="1" dirty="0"/>
              <a:t> </a:t>
            </a:r>
            <a:r>
              <a:rPr lang="en-US" sz="2000" i="1" dirty="0"/>
              <a:t>plane of atoms.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66" y="3512592"/>
            <a:ext cx="2451100" cy="19748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9878" y="3263354"/>
            <a:ext cx="2379663" cy="24733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1328" y="3512592"/>
            <a:ext cx="2024063" cy="18319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92696"/>
            <a:ext cx="8382000" cy="685800"/>
          </a:xfrm>
        </p:spPr>
        <p:txBody>
          <a:bodyPr>
            <a:normAutofit/>
          </a:bodyPr>
          <a:lstStyle/>
          <a:p>
            <a:pPr algn="l"/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a)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Point Coordinates</a:t>
            </a:r>
          </a:p>
        </p:txBody>
      </p:sp>
      <p:sp>
        <p:nvSpPr>
          <p:cNvPr id="8" name="1 Başlık"/>
          <p:cNvSpPr txBox="1">
            <a:spLocks/>
          </p:cNvSpPr>
          <p:nvPr/>
        </p:nvSpPr>
        <p:spPr>
          <a:xfrm>
            <a:off x="0" y="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Crystallographic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Directions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Planes</a:t>
            </a:r>
            <a:endParaRPr kumimoji="0" lang="tr-TR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395536" y="1340768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define a point within a unit cell….</a:t>
            </a:r>
          </a:p>
          <a:p>
            <a:r>
              <a:rPr lang="en-US" dirty="0" smtClean="0"/>
              <a:t>Essentially same as Cartesian coordinates except values of x, y, and z</a:t>
            </a:r>
          </a:p>
          <a:p>
            <a:r>
              <a:rPr lang="en-US" dirty="0" smtClean="0"/>
              <a:t>are expressed as fractions of the magnitude of unit vector(s) (and x, y,</a:t>
            </a:r>
          </a:p>
          <a:p>
            <a:r>
              <a:rPr lang="en-US" dirty="0" smtClean="0"/>
              <a:t>and z not necessarily orthogonal).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20239"/>
            <a:ext cx="4536504" cy="347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356992"/>
            <a:ext cx="3352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788" y="620688"/>
            <a:ext cx="5129212" cy="41290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4077072"/>
            <a:ext cx="5556250" cy="25876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</p:pic>
      <p:sp>
        <p:nvSpPr>
          <p:cNvPr id="14" name="13 Dikdörtgen"/>
          <p:cNvSpPr/>
          <p:nvPr/>
        </p:nvSpPr>
        <p:spPr>
          <a:xfrm>
            <a:off x="0" y="6516052"/>
            <a:ext cx="921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not to separate these coordinates by commas or any other punctuation</a:t>
            </a:r>
            <a:r>
              <a:rPr lang="tr-TR" b="1" i="1" dirty="0" smtClean="0"/>
              <a:t> </a:t>
            </a:r>
            <a:r>
              <a:rPr lang="tr-TR" b="1" i="1" dirty="0" err="1" smtClean="0"/>
              <a:t>marks</a:t>
            </a:r>
            <a:r>
              <a:rPr lang="tr-TR" b="1" i="1" dirty="0" smtClean="0"/>
              <a:t>!!!</a:t>
            </a:r>
            <a:endParaRPr lang="tr-TR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92696"/>
            <a:ext cx="8382000" cy="685800"/>
          </a:xfrm>
        </p:spPr>
        <p:txBody>
          <a:bodyPr>
            <a:normAutofit/>
          </a:bodyPr>
          <a:lstStyle/>
          <a:p>
            <a:pPr algn="l"/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b)</a:t>
            </a:r>
            <a:r>
              <a:rPr lang="tr-TR" sz="2400" dirty="0" smtClean="0"/>
              <a:t> </a:t>
            </a:r>
            <a:r>
              <a:rPr lang="tr-TR" sz="24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Crystallographic</a:t>
            </a:r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 </a:t>
            </a:r>
            <a:r>
              <a:rPr lang="tr-TR" sz="24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Directions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8" name="1 Başlık"/>
          <p:cNvSpPr txBox="1">
            <a:spLocks/>
          </p:cNvSpPr>
          <p:nvPr/>
        </p:nvSpPr>
        <p:spPr>
          <a:xfrm>
            <a:off x="0" y="18864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Crystallographic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Directions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Planes</a:t>
            </a:r>
            <a:endParaRPr kumimoji="0" lang="tr-TR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473450" y="2526556"/>
            <a:ext cx="5391150" cy="224676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>
                <a:cs typeface="Times New Roman" pitchFamily="18" charset="0"/>
              </a:rPr>
              <a:t>1. Vector repositioned (if necessary) to pass  </a:t>
            </a:r>
          </a:p>
          <a:p>
            <a:pPr eaLnBrk="1" hangingPunct="1"/>
            <a:r>
              <a:rPr lang="en-US" sz="2000" dirty="0">
                <a:cs typeface="Times New Roman" pitchFamily="18" charset="0"/>
              </a:rPr>
              <a:t>     through origin.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2. Read off projections in terms of 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     unit cell dimensions </a:t>
            </a:r>
            <a:r>
              <a:rPr lang="en-US" sz="2000" i="1" dirty="0">
                <a:cs typeface="Times New Roman" pitchFamily="18" charset="0"/>
              </a:rPr>
              <a:t>a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i="1" dirty="0">
                <a:cs typeface="Times New Roman" pitchFamily="18" charset="0"/>
              </a:rPr>
              <a:t>b</a:t>
            </a:r>
            <a:r>
              <a:rPr lang="en-US" sz="2000" dirty="0">
                <a:cs typeface="Times New Roman" pitchFamily="18" charset="0"/>
              </a:rPr>
              <a:t>, and </a:t>
            </a:r>
            <a:r>
              <a:rPr lang="en-US" sz="2000" i="1" dirty="0">
                <a:cs typeface="Times New Roman" pitchFamily="18" charset="0"/>
              </a:rPr>
              <a:t>c</a:t>
            </a:r>
            <a:r>
              <a:rPr lang="en-US" sz="2000" dirty="0">
                <a:cs typeface="Times New Roman" pitchFamily="18" charset="0"/>
              </a:rPr>
              <a:t/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3. Adjust to smallest integer values</a:t>
            </a:r>
            <a:br>
              <a:rPr lang="en-US" sz="2000" dirty="0">
                <a:cs typeface="Times New Roman" pitchFamily="18" charset="0"/>
              </a:rPr>
            </a:br>
            <a:r>
              <a:rPr lang="en-US" sz="2000" dirty="0">
                <a:cs typeface="Times New Roman" pitchFamily="18" charset="0"/>
              </a:rPr>
              <a:t>4. Enclose in square brackets, no commas</a:t>
            </a:r>
          </a:p>
          <a:p>
            <a:pPr eaLnBrk="1" hangingPunct="1"/>
            <a:r>
              <a:rPr lang="en-US" sz="2000" dirty="0">
                <a:cs typeface="Times New Roman" pitchFamily="18" charset="0"/>
              </a:rPr>
              <a:t>		[</a:t>
            </a:r>
            <a:r>
              <a:rPr lang="en-US" sz="2000" i="1" dirty="0" err="1">
                <a:cs typeface="Times New Roman" pitchFamily="18" charset="0"/>
              </a:rPr>
              <a:t>uvw</a:t>
            </a:r>
            <a:r>
              <a:rPr lang="en-US" sz="2000" dirty="0">
                <a:cs typeface="Times New Roman" pitchFamily="18" charset="0"/>
              </a:rPr>
              <a:t>]</a:t>
            </a: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563563" y="4853831"/>
            <a:ext cx="1771650" cy="4001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cs typeface="Times New Roman" pitchFamily="18" charset="0"/>
              </a:rPr>
              <a:t>ex: </a:t>
            </a:r>
            <a:r>
              <a:rPr lang="en-US" sz="2000" b="1" dirty="0">
                <a:solidFill>
                  <a:schemeClr val="accent2"/>
                </a:solidFill>
                <a:cs typeface="Times New Roman" pitchFamily="18" charset="0"/>
              </a:rPr>
              <a:t>1, 0, ½</a:t>
            </a:r>
          </a:p>
        </p:txBody>
      </p:sp>
      <p:sp>
        <p:nvSpPr>
          <p:cNvPr id="55" name="Text Box 37"/>
          <p:cNvSpPr txBox="1">
            <a:spLocks noChangeArrowheads="1"/>
          </p:cNvSpPr>
          <p:nvPr/>
        </p:nvSpPr>
        <p:spPr bwMode="auto">
          <a:xfrm>
            <a:off x="2216150" y="4853831"/>
            <a:ext cx="1755775" cy="4001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cs typeface="Times New Roman" pitchFamily="18" charset="0"/>
              </a:rPr>
              <a:t>=&gt;   2, 0, 1</a:t>
            </a: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3830638" y="4853831"/>
            <a:ext cx="1670050" cy="4001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cs typeface="Times New Roman" pitchFamily="18" charset="0"/>
              </a:rPr>
              <a:t>=&gt;  [ 201 ]</a:t>
            </a:r>
          </a:p>
        </p:txBody>
      </p:sp>
      <p:sp>
        <p:nvSpPr>
          <p:cNvPr id="57" name="Text Box 39"/>
          <p:cNvSpPr txBox="1">
            <a:spLocks noChangeArrowheads="1"/>
          </p:cNvSpPr>
          <p:nvPr/>
        </p:nvSpPr>
        <p:spPr bwMode="auto">
          <a:xfrm>
            <a:off x="987425" y="5396756"/>
            <a:ext cx="1214438" cy="4001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  <a:cs typeface="Times New Roman" pitchFamily="18" charset="0"/>
              </a:rPr>
              <a:t>-1, 1, 1</a:t>
            </a:r>
          </a:p>
        </p:txBody>
      </p:sp>
      <p:sp>
        <p:nvSpPr>
          <p:cNvPr id="58" name="Text Box 41"/>
          <p:cNvSpPr txBox="1">
            <a:spLocks noChangeArrowheads="1"/>
          </p:cNvSpPr>
          <p:nvPr/>
        </p:nvSpPr>
        <p:spPr bwMode="auto">
          <a:xfrm>
            <a:off x="739775" y="6294264"/>
            <a:ext cx="5037138" cy="519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cs typeface="Times New Roman" pitchFamily="18" charset="0"/>
              </a:rPr>
              <a:t>families of directions &lt;</a:t>
            </a:r>
            <a:r>
              <a:rPr lang="en-US" sz="2800" i="1" dirty="0" err="1">
                <a:cs typeface="Times New Roman" pitchFamily="18" charset="0"/>
              </a:rPr>
              <a:t>uvw</a:t>
            </a:r>
            <a:r>
              <a:rPr lang="en-US" sz="2800" dirty="0">
                <a:cs typeface="Times New Roman" pitchFamily="18" charset="0"/>
              </a:rPr>
              <a:t>&gt;</a:t>
            </a:r>
          </a:p>
        </p:txBody>
      </p:sp>
      <p:sp>
        <p:nvSpPr>
          <p:cNvPr id="59" name="Text Box 44"/>
          <p:cNvSpPr txBox="1">
            <a:spLocks noChangeArrowheads="1"/>
          </p:cNvSpPr>
          <p:nvPr/>
        </p:nvSpPr>
        <p:spPr bwMode="auto">
          <a:xfrm>
            <a:off x="1254125" y="1574056"/>
            <a:ext cx="314325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i="1"/>
              <a:t>z</a:t>
            </a:r>
          </a:p>
        </p:txBody>
      </p:sp>
      <p:sp>
        <p:nvSpPr>
          <p:cNvPr id="60" name="Line 45"/>
          <p:cNvSpPr>
            <a:spLocks noChangeShapeType="1"/>
          </p:cNvSpPr>
          <p:nvPr/>
        </p:nvSpPr>
        <p:spPr bwMode="auto">
          <a:xfrm flipV="1">
            <a:off x="1454150" y="1966168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1" name="Line 46"/>
          <p:cNvSpPr>
            <a:spLocks noChangeShapeType="1"/>
          </p:cNvSpPr>
          <p:nvPr/>
        </p:nvSpPr>
        <p:spPr bwMode="auto">
          <a:xfrm flipV="1">
            <a:off x="1449388" y="3436193"/>
            <a:ext cx="1604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2" name="Line 47"/>
          <p:cNvSpPr>
            <a:spLocks noChangeShapeType="1"/>
          </p:cNvSpPr>
          <p:nvPr/>
        </p:nvSpPr>
        <p:spPr bwMode="auto">
          <a:xfrm flipH="1">
            <a:off x="703263" y="3436193"/>
            <a:ext cx="746125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63" name="Text Box 48"/>
          <p:cNvSpPr txBox="1">
            <a:spLocks noChangeArrowheads="1"/>
          </p:cNvSpPr>
          <p:nvPr/>
        </p:nvSpPr>
        <p:spPr bwMode="auto">
          <a:xfrm>
            <a:off x="460375" y="4010868"/>
            <a:ext cx="303213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i="1"/>
              <a:t>x</a:t>
            </a:r>
          </a:p>
        </p:txBody>
      </p:sp>
      <p:sp>
        <p:nvSpPr>
          <p:cNvPr id="64" name="Line 50"/>
          <p:cNvSpPr>
            <a:spLocks noChangeShapeType="1"/>
          </p:cNvSpPr>
          <p:nvPr/>
        </p:nvSpPr>
        <p:spPr bwMode="auto">
          <a:xfrm flipV="1">
            <a:off x="2549525" y="3383806"/>
            <a:ext cx="0" cy="13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5" name="Line 51"/>
          <p:cNvSpPr>
            <a:spLocks noChangeShapeType="1"/>
          </p:cNvSpPr>
          <p:nvPr/>
        </p:nvSpPr>
        <p:spPr bwMode="auto">
          <a:xfrm flipV="1">
            <a:off x="1028700" y="3747343"/>
            <a:ext cx="0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6" name="Line 52"/>
          <p:cNvSpPr>
            <a:spLocks noChangeShapeType="1"/>
          </p:cNvSpPr>
          <p:nvPr/>
        </p:nvSpPr>
        <p:spPr bwMode="auto">
          <a:xfrm>
            <a:off x="1370013" y="2412256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 flipH="1">
            <a:off x="1027113" y="2421781"/>
            <a:ext cx="41592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>
            <a:off x="2132013" y="3452068"/>
            <a:ext cx="404812" cy="369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9" name="Line 60"/>
          <p:cNvSpPr>
            <a:spLocks noChangeShapeType="1"/>
          </p:cNvSpPr>
          <p:nvPr/>
        </p:nvSpPr>
        <p:spPr bwMode="auto">
          <a:xfrm flipH="1">
            <a:off x="2119313" y="2413843"/>
            <a:ext cx="42545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" name="Line 62"/>
          <p:cNvSpPr>
            <a:spLocks noChangeShapeType="1"/>
          </p:cNvSpPr>
          <p:nvPr/>
        </p:nvSpPr>
        <p:spPr bwMode="auto">
          <a:xfrm flipH="1">
            <a:off x="1449388" y="2036018"/>
            <a:ext cx="406400" cy="371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" name="Line 63"/>
          <p:cNvSpPr>
            <a:spLocks noChangeShapeType="1"/>
          </p:cNvSpPr>
          <p:nvPr/>
        </p:nvSpPr>
        <p:spPr bwMode="auto">
          <a:xfrm flipH="1">
            <a:off x="2538413" y="2037606"/>
            <a:ext cx="406400" cy="371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" name="Line 64"/>
          <p:cNvSpPr>
            <a:spLocks noChangeShapeType="1"/>
          </p:cNvSpPr>
          <p:nvPr/>
        </p:nvSpPr>
        <p:spPr bwMode="auto">
          <a:xfrm flipH="1">
            <a:off x="2554288" y="3053606"/>
            <a:ext cx="406400" cy="371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" name="Line 65"/>
          <p:cNvSpPr>
            <a:spLocks noChangeShapeType="1"/>
          </p:cNvSpPr>
          <p:nvPr/>
        </p:nvSpPr>
        <p:spPr bwMode="auto">
          <a:xfrm flipH="1">
            <a:off x="1465263" y="3053606"/>
            <a:ext cx="406400" cy="371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 flipH="1" flipV="1">
            <a:off x="1028700" y="3261568"/>
            <a:ext cx="406400" cy="160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 flipV="1">
            <a:off x="1449388" y="2042368"/>
            <a:ext cx="1509712" cy="1393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925513" y="3166318"/>
            <a:ext cx="196850" cy="201613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2847975" y="1940768"/>
            <a:ext cx="196850" cy="2016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3707904" y="2132856"/>
            <a:ext cx="1139414" cy="369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Algorithm</a:t>
            </a:r>
          </a:p>
        </p:txBody>
      </p:sp>
      <p:sp>
        <p:nvSpPr>
          <p:cNvPr id="79" name="Rectangle 89"/>
          <p:cNvSpPr>
            <a:spLocks noChangeArrowheads="1"/>
          </p:cNvSpPr>
          <p:nvPr/>
        </p:nvSpPr>
        <p:spPr bwMode="auto">
          <a:xfrm>
            <a:off x="1028700" y="2804368"/>
            <a:ext cx="1103313" cy="1019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0" name="Rectangle 91"/>
          <p:cNvSpPr>
            <a:spLocks noChangeArrowheads="1"/>
          </p:cNvSpPr>
          <p:nvPr/>
        </p:nvSpPr>
        <p:spPr bwMode="auto">
          <a:xfrm>
            <a:off x="1847850" y="2037606"/>
            <a:ext cx="1103313" cy="10191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 flipV="1">
            <a:off x="2549525" y="2412256"/>
            <a:ext cx="0" cy="1020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>
            <a:off x="1449388" y="2412256"/>
            <a:ext cx="1106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" name="Text Box 49"/>
          <p:cNvSpPr txBox="1">
            <a:spLocks noChangeArrowheads="1"/>
          </p:cNvSpPr>
          <p:nvPr/>
        </p:nvSpPr>
        <p:spPr bwMode="auto">
          <a:xfrm>
            <a:off x="3108325" y="3242518"/>
            <a:ext cx="303213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i="1"/>
              <a:t>y</a:t>
            </a:r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3490913" y="1456581"/>
            <a:ext cx="5329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 crystallographic  direction  is  defined  as  a  line  between  two  points, or  a  vector.</a:t>
            </a:r>
          </a:p>
        </p:txBody>
      </p:sp>
      <p:grpSp>
        <p:nvGrpSpPr>
          <p:cNvPr id="85" name="Group 87"/>
          <p:cNvGrpSpPr>
            <a:grpSpLocks/>
          </p:cNvGrpSpPr>
          <p:nvPr/>
        </p:nvGrpSpPr>
        <p:grpSpPr bwMode="auto">
          <a:xfrm>
            <a:off x="2219325" y="5445230"/>
            <a:ext cx="6496050" cy="430213"/>
            <a:chOff x="1398" y="3109"/>
            <a:chExt cx="4092" cy="271"/>
          </a:xfrm>
        </p:grpSpPr>
        <p:sp>
          <p:nvSpPr>
            <p:cNvPr id="86" name="Text Box 81"/>
            <p:cNvSpPr txBox="1">
              <a:spLocks noChangeArrowheads="1"/>
            </p:cNvSpPr>
            <p:nvPr/>
          </p:nvSpPr>
          <p:spPr bwMode="auto">
            <a:xfrm>
              <a:off x="2461" y="3109"/>
              <a:ext cx="3029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cs typeface="Times New Roman" pitchFamily="18" charset="0"/>
                </a:rPr>
                <a:t>where overbar represents a negative index</a:t>
              </a:r>
            </a:p>
          </p:txBody>
        </p:sp>
        <p:grpSp>
          <p:nvGrpSpPr>
            <p:cNvPr id="87" name="Group 85"/>
            <p:cNvGrpSpPr>
              <a:grpSpLocks/>
            </p:cNvGrpSpPr>
            <p:nvPr/>
          </p:nvGrpSpPr>
          <p:grpSpPr bwMode="auto">
            <a:xfrm>
              <a:off x="1772" y="3112"/>
              <a:ext cx="533" cy="252"/>
              <a:chOff x="3820" y="2368"/>
              <a:chExt cx="533" cy="252"/>
            </a:xfrm>
          </p:grpSpPr>
          <p:sp>
            <p:nvSpPr>
              <p:cNvPr id="89" name="Rectangle 82"/>
              <p:cNvSpPr>
                <a:spLocks noChangeArrowheads="1"/>
              </p:cNvSpPr>
              <p:nvPr/>
            </p:nvSpPr>
            <p:spPr bwMode="auto">
              <a:xfrm>
                <a:off x="3820" y="2368"/>
                <a:ext cx="533" cy="252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FF3300"/>
                    </a:solidFill>
                  </a:rPr>
                  <a:t>[ 111 ]</a:t>
                </a:r>
              </a:p>
            </p:txBody>
          </p:sp>
          <p:sp>
            <p:nvSpPr>
              <p:cNvPr id="90" name="Line 84"/>
              <p:cNvSpPr>
                <a:spLocks noChangeShapeType="1"/>
              </p:cNvSpPr>
              <p:nvPr/>
            </p:nvSpPr>
            <p:spPr bwMode="auto">
              <a:xfrm>
                <a:off x="3944" y="2396"/>
                <a:ext cx="98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 sz="2000"/>
              </a:p>
            </p:txBody>
          </p:sp>
        </p:grp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1398" y="3128"/>
              <a:ext cx="278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3300"/>
                  </a:solidFill>
                </a:rPr>
                <a:t>=&gt;</a:t>
              </a:r>
            </a:p>
          </p:txBody>
        </p:sp>
      </p:grpSp>
      <p:sp>
        <p:nvSpPr>
          <p:cNvPr id="44" name="Text Box 81"/>
          <p:cNvSpPr txBox="1">
            <a:spLocks noChangeArrowheads="1"/>
          </p:cNvSpPr>
          <p:nvPr/>
        </p:nvSpPr>
        <p:spPr bwMode="auto">
          <a:xfrm>
            <a:off x="3044825" y="5909210"/>
            <a:ext cx="5991671" cy="4001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dirty="0" smtClean="0">
                <a:cs typeface="Times New Roman" pitchFamily="18" charset="0"/>
              </a:rPr>
              <a:t>if multiply by «–», [111] parallel but opposite direction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45" name="Line 84"/>
          <p:cNvSpPr>
            <a:spLocks noChangeShapeType="1"/>
          </p:cNvSpPr>
          <p:nvPr/>
        </p:nvSpPr>
        <p:spPr bwMode="auto">
          <a:xfrm>
            <a:off x="5259591" y="5949280"/>
            <a:ext cx="21951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64704"/>
            <a:ext cx="8382000" cy="685800"/>
          </a:xfrm>
        </p:spPr>
        <p:txBody>
          <a:bodyPr>
            <a:normAutofit/>
          </a:bodyPr>
          <a:lstStyle/>
          <a:p>
            <a:pPr algn="l"/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b)</a:t>
            </a:r>
            <a:r>
              <a:rPr lang="tr-TR" sz="2400" dirty="0" smtClean="0"/>
              <a:t> </a:t>
            </a:r>
            <a:r>
              <a:rPr lang="tr-TR" sz="24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Crystallographic</a:t>
            </a:r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 </a:t>
            </a:r>
            <a:r>
              <a:rPr lang="tr-TR" sz="24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Directions</a:t>
            </a:r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; </a:t>
            </a:r>
            <a:r>
              <a:rPr lang="tr-TR" sz="24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Con’d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8" name="1 Başlık"/>
          <p:cNvSpPr txBox="1">
            <a:spLocks/>
          </p:cNvSpPr>
          <p:nvPr/>
        </p:nvSpPr>
        <p:spPr>
          <a:xfrm>
            <a:off x="0" y="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Crystallographic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Directions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Planes</a:t>
            </a:r>
            <a:endParaRPr kumimoji="0" lang="tr-TR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42 Dikdörtgen"/>
          <p:cNvSpPr/>
          <p:nvPr/>
        </p:nvSpPr>
        <p:spPr>
          <a:xfrm>
            <a:off x="323528" y="1443841"/>
            <a:ext cx="7776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/>
              <a:t>Note</a:t>
            </a:r>
            <a:r>
              <a:rPr lang="en-US" sz="2000" dirty="0" smtClean="0"/>
              <a:t>: for some crystal structures, different directions can</a:t>
            </a:r>
            <a:r>
              <a:rPr lang="tr-TR" sz="2000" dirty="0" smtClean="0"/>
              <a:t> be </a:t>
            </a:r>
            <a:r>
              <a:rPr lang="tr-TR" sz="2000" dirty="0" err="1" smtClean="0"/>
              <a:t>equivalent</a:t>
            </a:r>
            <a:r>
              <a:rPr lang="tr-TR" sz="20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e.g.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cubic</a:t>
            </a:r>
            <a:r>
              <a:rPr lang="tr-TR" sz="2000" dirty="0" smtClean="0"/>
              <a:t> </a:t>
            </a:r>
            <a:r>
              <a:rPr lang="tr-TR" sz="2000" dirty="0" err="1" smtClean="0"/>
              <a:t>crystals</a:t>
            </a:r>
            <a:r>
              <a:rPr lang="tr-TR" sz="2000" dirty="0" smtClean="0"/>
              <a:t>:</a:t>
            </a:r>
          </a:p>
          <a:p>
            <a:pPr>
              <a:spcBef>
                <a:spcPts val="600"/>
              </a:spcBef>
            </a:pPr>
            <a:endParaRPr lang="tr-TR" sz="2000" dirty="0" smtClean="0"/>
          </a:p>
          <a:p>
            <a:pPr>
              <a:spcBef>
                <a:spcPts val="600"/>
              </a:spcBef>
            </a:pPr>
            <a:endParaRPr lang="tr-TR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are all</a:t>
            </a:r>
            <a:r>
              <a:rPr lang="tr-TR" sz="2000" dirty="0" smtClean="0"/>
              <a:t> </a:t>
            </a:r>
            <a:r>
              <a:rPr lang="tr-TR" sz="2000" dirty="0" err="1" smtClean="0"/>
              <a:t>equivalent</a:t>
            </a:r>
            <a:endParaRPr lang="tr-TR" sz="2000" dirty="0" smtClean="0"/>
          </a:p>
          <a:p>
            <a:pPr>
              <a:spcBef>
                <a:spcPts val="600"/>
              </a:spcBef>
            </a:pPr>
            <a:endParaRPr lang="tr-TR" sz="2000" dirty="0" smtClean="0"/>
          </a:p>
          <a:p>
            <a:pPr>
              <a:spcBef>
                <a:spcPts val="600"/>
              </a:spcBef>
            </a:pPr>
            <a:endParaRPr lang="tr-TR" sz="2000" dirty="0" smtClean="0"/>
          </a:p>
          <a:p>
            <a:pPr>
              <a:spcBef>
                <a:spcPts val="600"/>
              </a:spcBef>
            </a:pPr>
            <a:endParaRPr lang="tr-TR" sz="2000" dirty="0" smtClean="0"/>
          </a:p>
          <a:p>
            <a:pPr>
              <a:spcBef>
                <a:spcPts val="600"/>
              </a:spcBef>
            </a:pPr>
            <a:r>
              <a:rPr lang="tr-TR" sz="2000" dirty="0" smtClean="0"/>
              <a:t>             </a:t>
            </a:r>
            <a:r>
              <a:rPr lang="en-US" sz="2000" dirty="0" smtClean="0"/>
              <a:t>Angled brackets denote a family of</a:t>
            </a:r>
            <a:r>
              <a:rPr lang="tr-TR" sz="2000" dirty="0" smtClean="0"/>
              <a:t> </a:t>
            </a:r>
            <a:r>
              <a:rPr lang="tr-TR" sz="2000" dirty="0" err="1" smtClean="0"/>
              <a:t>crystallographic</a:t>
            </a:r>
            <a:r>
              <a:rPr lang="tr-TR" sz="2000" dirty="0" smtClean="0"/>
              <a:t> </a:t>
            </a:r>
            <a:r>
              <a:rPr lang="tr-TR" sz="2000" dirty="0" err="1" smtClean="0"/>
              <a:t>directions</a:t>
            </a:r>
            <a:r>
              <a:rPr lang="tr-TR" sz="2000" dirty="0" smtClean="0"/>
              <a:t>.</a:t>
            </a:r>
            <a:endParaRPr lang="tr-TR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76872"/>
            <a:ext cx="5256584" cy="53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429000"/>
            <a:ext cx="535240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3632200" y="2908821"/>
            <a:ext cx="4846638" cy="173513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cs typeface="Times New Roman" pitchFamily="18" charset="0"/>
              </a:rPr>
              <a:t>ex:  linear density of Al in [110]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direction 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		</a:t>
            </a:r>
            <a:r>
              <a:rPr lang="en-US" i="1" dirty="0">
                <a:cs typeface="Times New Roman" pitchFamily="18" charset="0"/>
              </a:rPr>
              <a:t>a</a:t>
            </a:r>
            <a:r>
              <a:rPr lang="en-US" dirty="0">
                <a:cs typeface="Times New Roman" pitchFamily="18" charset="0"/>
              </a:rPr>
              <a:t> = 0.405 nm</a:t>
            </a:r>
          </a:p>
          <a:p>
            <a:pPr>
              <a:spcBef>
                <a:spcPct val="50000"/>
              </a:spcBef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ea typeface="ＭＳ Ｐゴシック" charset="-128"/>
                <a:cs typeface="Times New Roman" pitchFamily="18" charset="0"/>
              </a:rPr>
              <a:t>Linear Density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925" y="1661046"/>
            <a:ext cx="7772400" cy="4114800"/>
          </a:xfrm>
        </p:spPr>
        <p:txBody>
          <a:bodyPr/>
          <a:lstStyle/>
          <a:p>
            <a:endParaRPr lang="en-US" sz="900" dirty="0" smtClean="0">
              <a:ea typeface="ＭＳ Ｐゴシック" charset="-128"/>
              <a:cs typeface="Times New Roman" pitchFamily="18" charset="0"/>
            </a:endParaRPr>
          </a:p>
          <a:p>
            <a:r>
              <a:rPr lang="en-US" sz="2400" dirty="0" smtClean="0">
                <a:ea typeface="ＭＳ Ｐゴシック" charset="-128"/>
                <a:cs typeface="Times New Roman" pitchFamily="18" charset="0"/>
              </a:rPr>
              <a:t>Linear Density of Atoms </a:t>
            </a:r>
            <a:r>
              <a:rPr lang="en-US" sz="2400" dirty="0" smtClean="0">
                <a:ea typeface="ＭＳ Ｐゴシック" charset="-128"/>
                <a:cs typeface="Times New Roman" pitchFamily="18" charset="0"/>
                <a:sym typeface="Symbol" charset="2"/>
              </a:rPr>
              <a:t></a:t>
            </a:r>
            <a:r>
              <a:rPr lang="en-US" sz="2400" dirty="0" smtClean="0">
                <a:ea typeface="ＭＳ Ｐゴシック" charset="-128"/>
                <a:cs typeface="Times New Roman" pitchFamily="18" charset="0"/>
              </a:rPr>
              <a:t> LD = </a:t>
            </a:r>
            <a:br>
              <a:rPr lang="en-US" sz="2400" dirty="0" smtClean="0">
                <a:ea typeface="ＭＳ Ｐゴシック" charset="-128"/>
                <a:cs typeface="Times New Roman" pitchFamily="18" charset="0"/>
              </a:rPr>
            </a:br>
            <a:endParaRPr lang="en-US" sz="1400" dirty="0" smtClean="0">
              <a:ea typeface="ＭＳ Ｐゴシック" charset="-128"/>
              <a:cs typeface="Times New Roman" pitchFamily="18" charset="0"/>
            </a:endParaRPr>
          </a:p>
          <a:p>
            <a:pPr lvl="1"/>
            <a:endParaRPr lang="en-US" sz="2400" dirty="0" smtClean="0">
              <a:ea typeface="ＭＳ Ｐゴシック" charset="-128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200" dirty="0" smtClean="0">
              <a:ea typeface="ＭＳ Ｐゴシック" charset="-128"/>
              <a:cs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03200" y="2594496"/>
            <a:ext cx="3530600" cy="3109912"/>
            <a:chOff x="128" y="1297"/>
            <a:chExt cx="2361" cy="2106"/>
          </a:xfrm>
        </p:grpSpPr>
        <p:pic>
          <p:nvPicPr>
            <p:cNvPr id="44071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" y="1379"/>
              <a:ext cx="2048" cy="2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60" y="2963"/>
              <a:ext cx="960" cy="368"/>
              <a:chOff x="360" y="2963"/>
              <a:chExt cx="960" cy="368"/>
            </a:xfrm>
          </p:grpSpPr>
          <p:sp>
            <p:nvSpPr>
              <p:cNvPr id="44078" name="Freeform 14"/>
              <p:cNvSpPr>
                <a:spLocks/>
              </p:cNvSpPr>
              <p:nvPr/>
            </p:nvSpPr>
            <p:spPr bwMode="auto">
              <a:xfrm>
                <a:off x="360" y="2963"/>
                <a:ext cx="128" cy="88"/>
              </a:xfrm>
              <a:custGeom>
                <a:avLst/>
                <a:gdLst>
                  <a:gd name="T0" fmla="*/ 0 w 128"/>
                  <a:gd name="T1" fmla="*/ 0 h 88"/>
                  <a:gd name="T2" fmla="*/ 128 w 128"/>
                  <a:gd name="T3" fmla="*/ 0 h 88"/>
                  <a:gd name="T4" fmla="*/ 112 w 128"/>
                  <a:gd name="T5" fmla="*/ 40 h 88"/>
                  <a:gd name="T6" fmla="*/ 96 w 128"/>
                  <a:gd name="T7" fmla="*/ 88 h 88"/>
                  <a:gd name="T8" fmla="*/ 0 w 128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88"/>
                  <a:gd name="T17" fmla="*/ 128 w 12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88">
                    <a:moveTo>
                      <a:pt x="0" y="0"/>
                    </a:moveTo>
                    <a:lnTo>
                      <a:pt x="128" y="0"/>
                    </a:lnTo>
                    <a:lnTo>
                      <a:pt x="112" y="40"/>
                    </a:lnTo>
                    <a:lnTo>
                      <a:pt x="96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79" name="Freeform 15"/>
              <p:cNvSpPr>
                <a:spLocks/>
              </p:cNvSpPr>
              <p:nvPr/>
            </p:nvSpPr>
            <p:spPr bwMode="auto">
              <a:xfrm>
                <a:off x="1192" y="3243"/>
                <a:ext cx="128" cy="88"/>
              </a:xfrm>
              <a:custGeom>
                <a:avLst/>
                <a:gdLst>
                  <a:gd name="T0" fmla="*/ 128 w 128"/>
                  <a:gd name="T1" fmla="*/ 88 h 88"/>
                  <a:gd name="T2" fmla="*/ 0 w 128"/>
                  <a:gd name="T3" fmla="*/ 88 h 88"/>
                  <a:gd name="T4" fmla="*/ 16 w 128"/>
                  <a:gd name="T5" fmla="*/ 48 h 88"/>
                  <a:gd name="T6" fmla="*/ 32 w 128"/>
                  <a:gd name="T7" fmla="*/ 0 h 88"/>
                  <a:gd name="T8" fmla="*/ 128 w 128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88"/>
                  <a:gd name="T17" fmla="*/ 128 w 12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88">
                    <a:moveTo>
                      <a:pt x="128" y="88"/>
                    </a:moveTo>
                    <a:lnTo>
                      <a:pt x="0" y="88"/>
                    </a:lnTo>
                    <a:lnTo>
                      <a:pt x="16" y="48"/>
                    </a:lnTo>
                    <a:lnTo>
                      <a:pt x="32" y="0"/>
                    </a:lnTo>
                    <a:lnTo>
                      <a:pt x="128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80" name="Line 16"/>
              <p:cNvSpPr>
                <a:spLocks noChangeShapeType="1"/>
              </p:cNvSpPr>
              <p:nvPr/>
            </p:nvSpPr>
            <p:spPr bwMode="auto">
              <a:xfrm>
                <a:off x="472" y="3003"/>
                <a:ext cx="736" cy="2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073" name="Rectangle 17"/>
            <p:cNvSpPr>
              <a:spLocks noChangeArrowheads="1"/>
            </p:cNvSpPr>
            <p:nvPr/>
          </p:nvSpPr>
          <p:spPr bwMode="auto">
            <a:xfrm>
              <a:off x="752" y="2987"/>
              <a:ext cx="128" cy="2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074" name="Rectangle 18"/>
            <p:cNvSpPr>
              <a:spLocks noChangeArrowheads="1"/>
            </p:cNvSpPr>
            <p:nvPr/>
          </p:nvSpPr>
          <p:spPr bwMode="auto">
            <a:xfrm>
              <a:off x="752" y="2987"/>
              <a:ext cx="11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44075" name="Line 19"/>
            <p:cNvSpPr>
              <a:spLocks noChangeShapeType="1"/>
            </p:cNvSpPr>
            <p:nvPr/>
          </p:nvSpPr>
          <p:spPr bwMode="auto">
            <a:xfrm>
              <a:off x="1170" y="1527"/>
              <a:ext cx="137" cy="4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076" name="Freeform 20"/>
            <p:cNvSpPr>
              <a:spLocks/>
            </p:cNvSpPr>
            <p:nvPr/>
          </p:nvSpPr>
          <p:spPr bwMode="auto">
            <a:xfrm>
              <a:off x="1243" y="1545"/>
              <a:ext cx="621" cy="220"/>
            </a:xfrm>
            <a:custGeom>
              <a:avLst/>
              <a:gdLst>
                <a:gd name="T0" fmla="*/ 0 w 704"/>
                <a:gd name="T1" fmla="*/ 1 h 421"/>
                <a:gd name="T2" fmla="*/ 6 w 704"/>
                <a:gd name="T3" fmla="*/ 1 h 421"/>
                <a:gd name="T4" fmla="*/ 10 w 704"/>
                <a:gd name="T5" fmla="*/ 0 h 421"/>
                <a:gd name="T6" fmla="*/ 0 60000 65536"/>
                <a:gd name="T7" fmla="*/ 0 60000 65536"/>
                <a:gd name="T8" fmla="*/ 0 60000 65536"/>
                <a:gd name="T9" fmla="*/ 0 w 704"/>
                <a:gd name="T10" fmla="*/ 0 h 421"/>
                <a:gd name="T11" fmla="*/ 704 w 704"/>
                <a:gd name="T12" fmla="*/ 421 h 4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4" h="421">
                  <a:moveTo>
                    <a:pt x="0" y="421"/>
                  </a:moveTo>
                  <a:cubicBezTo>
                    <a:pt x="156" y="369"/>
                    <a:pt x="313" y="317"/>
                    <a:pt x="430" y="247"/>
                  </a:cubicBezTo>
                  <a:cubicBezTo>
                    <a:pt x="547" y="177"/>
                    <a:pt x="625" y="88"/>
                    <a:pt x="70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077" name="Text Box 21"/>
            <p:cNvSpPr txBox="1">
              <a:spLocks noChangeArrowheads="1"/>
            </p:cNvSpPr>
            <p:nvPr/>
          </p:nvSpPr>
          <p:spPr bwMode="auto">
            <a:xfrm>
              <a:off x="1585" y="1297"/>
              <a:ext cx="904" cy="31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[110]</a:t>
              </a:r>
            </a:p>
          </p:txBody>
        </p:sp>
      </p:grpSp>
      <p:sp>
        <p:nvSpPr>
          <p:cNvPr id="44040" name="AutoShape 40"/>
          <p:cNvSpPr>
            <a:spLocks noChangeAspect="1" noChangeArrowheads="1" noTextEdit="1"/>
          </p:cNvSpPr>
          <p:nvPr/>
        </p:nvSpPr>
        <p:spPr bwMode="auto">
          <a:xfrm>
            <a:off x="5837238" y="1622946"/>
            <a:ext cx="2554287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4041" name="Line 42"/>
          <p:cNvSpPr>
            <a:spLocks noChangeShapeType="1"/>
          </p:cNvSpPr>
          <p:nvPr/>
        </p:nvSpPr>
        <p:spPr bwMode="auto">
          <a:xfrm>
            <a:off x="4788024" y="2092300"/>
            <a:ext cx="3457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4042" name="Rectangle 45"/>
          <p:cNvSpPr>
            <a:spLocks noChangeArrowheads="1"/>
          </p:cNvSpPr>
          <p:nvPr/>
        </p:nvSpPr>
        <p:spPr bwMode="auto">
          <a:xfrm>
            <a:off x="4932040" y="2092300"/>
            <a:ext cx="3454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</a:rPr>
              <a:t>Unit length of direction vector</a:t>
            </a:r>
            <a:endParaRPr lang="en-US" sz="2000" dirty="0"/>
          </a:p>
        </p:txBody>
      </p:sp>
      <p:sp>
        <p:nvSpPr>
          <p:cNvPr id="44043" name="Rectangle 49"/>
          <p:cNvSpPr>
            <a:spLocks noChangeArrowheads="1"/>
          </p:cNvSpPr>
          <p:nvPr/>
        </p:nvSpPr>
        <p:spPr bwMode="auto">
          <a:xfrm>
            <a:off x="5364088" y="1732260"/>
            <a:ext cx="21193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</a:rPr>
              <a:t>Number of atoms </a:t>
            </a:r>
            <a:endParaRPr lang="en-US" sz="2000" dirty="0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506788" y="4807471"/>
            <a:ext cx="4084637" cy="1408112"/>
            <a:chOff x="2209" y="2691"/>
            <a:chExt cx="2573" cy="887"/>
          </a:xfrm>
        </p:grpSpPr>
        <p:sp>
          <p:nvSpPr>
            <p:cNvPr id="44046" name="Rectangle 23"/>
            <p:cNvSpPr>
              <a:spLocks noChangeArrowheads="1"/>
            </p:cNvSpPr>
            <p:nvPr/>
          </p:nvSpPr>
          <p:spPr bwMode="auto">
            <a:xfrm>
              <a:off x="3323" y="3209"/>
              <a:ext cx="387" cy="36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047" name="Rectangle 22"/>
            <p:cNvSpPr>
              <a:spLocks noChangeArrowheads="1"/>
            </p:cNvSpPr>
            <p:nvPr/>
          </p:nvSpPr>
          <p:spPr bwMode="auto">
            <a:xfrm>
              <a:off x="3442" y="2777"/>
              <a:ext cx="176" cy="359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048" name="Rectangle 6"/>
            <p:cNvSpPr>
              <a:spLocks noChangeArrowheads="1"/>
            </p:cNvSpPr>
            <p:nvPr/>
          </p:nvSpPr>
          <p:spPr bwMode="auto">
            <a:xfrm>
              <a:off x="3939" y="2891"/>
              <a:ext cx="843" cy="4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49" name="Rectangle 25"/>
            <p:cNvSpPr>
              <a:spLocks noChangeArrowheads="1"/>
            </p:cNvSpPr>
            <p:nvPr/>
          </p:nvSpPr>
          <p:spPr bwMode="auto">
            <a:xfrm>
              <a:off x="2395" y="2691"/>
              <a:ext cx="68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9900"/>
                  </a:solidFill>
                </a:rPr>
                <a:t># atoms</a:t>
              </a:r>
              <a:endParaRPr lang="en-US"/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 rot="1389261">
              <a:off x="3123" y="2861"/>
              <a:ext cx="312" cy="96"/>
              <a:chOff x="2264" y="3096"/>
              <a:chExt cx="312" cy="96"/>
            </a:xfrm>
          </p:grpSpPr>
          <p:sp>
            <p:nvSpPr>
              <p:cNvPr id="44069" name="Freeform 29"/>
              <p:cNvSpPr>
                <a:spLocks/>
              </p:cNvSpPr>
              <p:nvPr/>
            </p:nvSpPr>
            <p:spPr bwMode="auto">
              <a:xfrm>
                <a:off x="2448" y="3104"/>
                <a:ext cx="128" cy="88"/>
              </a:xfrm>
              <a:custGeom>
                <a:avLst/>
                <a:gdLst>
                  <a:gd name="T0" fmla="*/ 128 w 128"/>
                  <a:gd name="T1" fmla="*/ 72 h 88"/>
                  <a:gd name="T2" fmla="*/ 0 w 128"/>
                  <a:gd name="T3" fmla="*/ 88 h 88"/>
                  <a:gd name="T4" fmla="*/ 8 w 128"/>
                  <a:gd name="T5" fmla="*/ 40 h 88"/>
                  <a:gd name="T6" fmla="*/ 24 w 128"/>
                  <a:gd name="T7" fmla="*/ 0 h 88"/>
                  <a:gd name="T8" fmla="*/ 128 w 128"/>
                  <a:gd name="T9" fmla="*/ 72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88"/>
                  <a:gd name="T17" fmla="*/ 128 w 128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88">
                    <a:moveTo>
                      <a:pt x="128" y="72"/>
                    </a:moveTo>
                    <a:lnTo>
                      <a:pt x="0" y="88"/>
                    </a:lnTo>
                    <a:lnTo>
                      <a:pt x="8" y="40"/>
                    </a:lnTo>
                    <a:lnTo>
                      <a:pt x="24" y="0"/>
                    </a:lnTo>
                    <a:lnTo>
                      <a:pt x="128" y="72"/>
                    </a:lnTo>
                    <a:close/>
                  </a:path>
                </a:pathLst>
              </a:custGeom>
              <a:solidFill>
                <a:srgbClr val="009900"/>
              </a:solidFill>
              <a:ln w="127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70" name="Line 30"/>
              <p:cNvSpPr>
                <a:spLocks noChangeShapeType="1"/>
              </p:cNvSpPr>
              <p:nvPr/>
            </p:nvSpPr>
            <p:spPr bwMode="auto">
              <a:xfrm>
                <a:off x="2264" y="3096"/>
                <a:ext cx="192" cy="48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051" name="Rectangle 36"/>
            <p:cNvSpPr>
              <a:spLocks noChangeArrowheads="1"/>
            </p:cNvSpPr>
            <p:nvPr/>
          </p:nvSpPr>
          <p:spPr bwMode="auto">
            <a:xfrm>
              <a:off x="2209" y="3348"/>
              <a:ext cx="52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length</a:t>
              </a:r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 rot="20985326" flipH="1">
              <a:off x="2813" y="3372"/>
              <a:ext cx="512" cy="96"/>
              <a:chOff x="3088" y="3736"/>
              <a:chExt cx="512" cy="96"/>
            </a:xfrm>
          </p:grpSpPr>
          <p:sp>
            <p:nvSpPr>
              <p:cNvPr id="44067" name="Freeform 38"/>
              <p:cNvSpPr>
                <a:spLocks/>
              </p:cNvSpPr>
              <p:nvPr/>
            </p:nvSpPr>
            <p:spPr bwMode="auto">
              <a:xfrm>
                <a:off x="3088" y="3736"/>
                <a:ext cx="120" cy="96"/>
              </a:xfrm>
              <a:custGeom>
                <a:avLst/>
                <a:gdLst>
                  <a:gd name="T0" fmla="*/ 0 w 120"/>
                  <a:gd name="T1" fmla="*/ 48 h 96"/>
                  <a:gd name="T2" fmla="*/ 120 w 120"/>
                  <a:gd name="T3" fmla="*/ 0 h 96"/>
                  <a:gd name="T4" fmla="*/ 120 w 120"/>
                  <a:gd name="T5" fmla="*/ 48 h 96"/>
                  <a:gd name="T6" fmla="*/ 120 w 120"/>
                  <a:gd name="T7" fmla="*/ 96 h 96"/>
                  <a:gd name="T8" fmla="*/ 0 w 120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96"/>
                  <a:gd name="T17" fmla="*/ 120 w 120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96">
                    <a:moveTo>
                      <a:pt x="0" y="48"/>
                    </a:moveTo>
                    <a:lnTo>
                      <a:pt x="120" y="0"/>
                    </a:lnTo>
                    <a:lnTo>
                      <a:pt x="120" y="48"/>
                    </a:lnTo>
                    <a:lnTo>
                      <a:pt x="120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66FF"/>
              </a:solidFill>
              <a:ln w="127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4068" name="Line 39"/>
              <p:cNvSpPr>
                <a:spLocks noChangeShapeType="1"/>
              </p:cNvSpPr>
              <p:nvPr/>
            </p:nvSpPr>
            <p:spPr bwMode="auto">
              <a:xfrm>
                <a:off x="3208" y="3784"/>
                <a:ext cx="392" cy="1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4053" name="Line 54"/>
            <p:cNvSpPr>
              <a:spLocks noChangeShapeType="1"/>
            </p:cNvSpPr>
            <p:nvPr/>
          </p:nvSpPr>
          <p:spPr bwMode="auto">
            <a:xfrm flipV="1">
              <a:off x="3346" y="3368"/>
              <a:ext cx="26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054" name="Line 55"/>
            <p:cNvSpPr>
              <a:spLocks noChangeShapeType="1"/>
            </p:cNvSpPr>
            <p:nvPr/>
          </p:nvSpPr>
          <p:spPr bwMode="auto">
            <a:xfrm>
              <a:off x="3372" y="3372"/>
              <a:ext cx="37" cy="6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055" name="Line 56"/>
            <p:cNvSpPr>
              <a:spLocks noChangeShapeType="1"/>
            </p:cNvSpPr>
            <p:nvPr/>
          </p:nvSpPr>
          <p:spPr bwMode="auto">
            <a:xfrm flipV="1">
              <a:off x="3414" y="3236"/>
              <a:ext cx="49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056" name="Line 57"/>
            <p:cNvSpPr>
              <a:spLocks noChangeShapeType="1"/>
            </p:cNvSpPr>
            <p:nvPr/>
          </p:nvSpPr>
          <p:spPr bwMode="auto">
            <a:xfrm>
              <a:off x="3463" y="3236"/>
              <a:ext cx="12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057" name="Line 58"/>
            <p:cNvSpPr>
              <a:spLocks noChangeShapeType="1"/>
            </p:cNvSpPr>
            <p:nvPr/>
          </p:nvSpPr>
          <p:spPr bwMode="auto">
            <a:xfrm>
              <a:off x="3325" y="3182"/>
              <a:ext cx="37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058" name="Rectangle 59"/>
            <p:cNvSpPr>
              <a:spLocks noChangeArrowheads="1"/>
            </p:cNvSpPr>
            <p:nvPr/>
          </p:nvSpPr>
          <p:spPr bwMode="auto">
            <a:xfrm>
              <a:off x="4635" y="3014"/>
              <a:ext cx="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4059" name="Rectangle 68"/>
            <p:cNvSpPr>
              <a:spLocks noChangeArrowheads="1"/>
            </p:cNvSpPr>
            <p:nvPr/>
          </p:nvSpPr>
          <p:spPr bwMode="auto">
            <a:xfrm>
              <a:off x="3973" y="3033"/>
              <a:ext cx="6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</a:rPr>
                <a:t>3.5 nm</a:t>
              </a:r>
              <a:endParaRPr lang="en-US"/>
            </a:p>
          </p:txBody>
        </p:sp>
        <p:sp>
          <p:nvSpPr>
            <p:cNvPr id="44060" name="Rectangle 70"/>
            <p:cNvSpPr>
              <a:spLocks noChangeArrowheads="1"/>
            </p:cNvSpPr>
            <p:nvPr/>
          </p:nvSpPr>
          <p:spPr bwMode="auto">
            <a:xfrm>
              <a:off x="3582" y="3249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 i="1" dirty="0">
                  <a:solidFill>
                    <a:srgbClr val="000000"/>
                  </a:solidFill>
                </a:rPr>
                <a:t>a</a:t>
              </a:r>
              <a:endParaRPr lang="en-US" i="1" dirty="0"/>
            </a:p>
          </p:txBody>
        </p:sp>
        <p:sp>
          <p:nvSpPr>
            <p:cNvPr id="44061" name="Rectangle 71"/>
            <p:cNvSpPr>
              <a:spLocks noChangeArrowheads="1"/>
            </p:cNvSpPr>
            <p:nvPr/>
          </p:nvSpPr>
          <p:spPr bwMode="auto">
            <a:xfrm>
              <a:off x="3473" y="3249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4062" name="Rectangle 72"/>
            <p:cNvSpPr>
              <a:spLocks noChangeArrowheads="1"/>
            </p:cNvSpPr>
            <p:nvPr/>
          </p:nvSpPr>
          <p:spPr bwMode="auto">
            <a:xfrm>
              <a:off x="3460" y="2905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4063" name="Rectangle 73"/>
            <p:cNvSpPr>
              <a:spLocks noChangeArrowheads="1"/>
            </p:cNvSpPr>
            <p:nvPr/>
          </p:nvSpPr>
          <p:spPr bwMode="auto">
            <a:xfrm>
              <a:off x="2846" y="3033"/>
              <a:ext cx="25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</a:rPr>
                <a:t>LD</a:t>
              </a:r>
              <a:endParaRPr lang="en-US"/>
            </a:p>
          </p:txBody>
        </p:sp>
        <p:sp>
          <p:nvSpPr>
            <p:cNvPr id="44064" name="Rectangle 74"/>
            <p:cNvSpPr>
              <a:spLocks noChangeArrowheads="1"/>
            </p:cNvSpPr>
            <p:nvPr/>
          </p:nvSpPr>
          <p:spPr bwMode="auto">
            <a:xfrm>
              <a:off x="4580" y="3019"/>
              <a:ext cx="6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ymbol" charset="2"/>
                </a:rPr>
                <a:t>-</a:t>
              </a:r>
              <a:endParaRPr lang="en-US"/>
            </a:p>
          </p:txBody>
        </p:sp>
        <p:sp>
          <p:nvSpPr>
            <p:cNvPr id="44065" name="Rectangle 75"/>
            <p:cNvSpPr>
              <a:spLocks noChangeArrowheads="1"/>
            </p:cNvSpPr>
            <p:nvPr/>
          </p:nvSpPr>
          <p:spPr bwMode="auto">
            <a:xfrm>
              <a:off x="3764" y="301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Symbol" charset="2"/>
                </a:rPr>
                <a:t>=</a:t>
              </a:r>
              <a:endParaRPr lang="en-US"/>
            </a:p>
          </p:txBody>
        </p:sp>
        <p:sp>
          <p:nvSpPr>
            <p:cNvPr id="44066" name="Rectangle 76"/>
            <p:cNvSpPr>
              <a:spLocks noChangeArrowheads="1"/>
            </p:cNvSpPr>
            <p:nvPr/>
          </p:nvSpPr>
          <p:spPr bwMode="auto">
            <a:xfrm>
              <a:off x="3157" y="301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000000"/>
                  </a:solidFill>
                  <a:latin typeface="Symbol" charset="2"/>
                </a:rPr>
                <a:t>=</a:t>
              </a:r>
              <a:endParaRPr lang="en-US"/>
            </a:p>
          </p:txBody>
        </p:sp>
      </p:grpSp>
      <p:sp>
        <p:nvSpPr>
          <p:cNvPr id="44045" name="Rectangle 8"/>
          <p:cNvSpPr>
            <a:spLocks noChangeArrowheads="1"/>
          </p:cNvSpPr>
          <p:nvPr/>
        </p:nvSpPr>
        <p:spPr bwMode="auto">
          <a:xfrm>
            <a:off x="495300" y="5420246"/>
            <a:ext cx="1885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</a:t>
            </a:r>
          </a:p>
          <a:p>
            <a:r>
              <a:rPr lang="en-US" sz="1200">
                <a:solidFill>
                  <a:srgbClr val="000000"/>
                </a:solidFill>
              </a:rPr>
              <a:t>Fig. 3.1(a),</a:t>
            </a:r>
          </a:p>
          <a:p>
            <a:r>
              <a:rPr lang="en-US" sz="1200" i="1">
                <a:solidFill>
                  <a:srgbClr val="000000"/>
                </a:solidFill>
              </a:rPr>
              <a:t>Callister &amp; Rethwisch 8e.</a:t>
            </a:r>
            <a:r>
              <a:rPr lang="en-US" sz="1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9" name="48 Dikdörtgen"/>
          <p:cNvSpPr/>
          <p:nvPr/>
        </p:nvSpPr>
        <p:spPr>
          <a:xfrm>
            <a:off x="467544" y="1052736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Linear density (LD) is defined as the number of atoms per unit length</a:t>
            </a:r>
            <a:endParaRPr lang="tr-TR" sz="2000" b="1" i="1" dirty="0"/>
          </a:p>
        </p:txBody>
      </p:sp>
      <p:sp>
        <p:nvSpPr>
          <p:cNvPr id="50" name="49 Dikdörtgen"/>
          <p:cNvSpPr/>
          <p:nvPr/>
        </p:nvSpPr>
        <p:spPr>
          <a:xfrm>
            <a:off x="0" y="6488668"/>
            <a:ext cx="831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units of linear density are reciprocal length (e.g., nm</a:t>
            </a:r>
            <a:r>
              <a:rPr lang="tr-TR" baseline="30000" dirty="0" smtClean="0"/>
              <a:t>-</a:t>
            </a:r>
            <a:r>
              <a:rPr lang="en-US" baseline="30000" dirty="0" smtClean="0"/>
              <a:t>1</a:t>
            </a:r>
            <a:r>
              <a:rPr lang="en-US" dirty="0" smtClean="0"/>
              <a:t>, m</a:t>
            </a:r>
            <a:r>
              <a:rPr lang="tr-TR" baseline="30000" dirty="0" smtClean="0"/>
              <a:t>-</a:t>
            </a:r>
            <a:r>
              <a:rPr lang="en-US" baseline="30000" dirty="0" smtClean="0"/>
              <a:t>1</a:t>
            </a:r>
            <a:r>
              <a:rPr lang="en-US" dirty="0" smtClean="0"/>
              <a:t>).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4025330"/>
            <a:ext cx="501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if linear density of direction is same, the directions </a:t>
            </a:r>
          </a:p>
          <a:p>
            <a:r>
              <a:rPr lang="tr-TR" dirty="0" smtClean="0"/>
              <a:t>are equivalent to each other.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060848"/>
            <a:ext cx="2952328" cy="357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 r="25231"/>
          <a:stretch>
            <a:fillRect/>
          </a:stretch>
        </p:blipFill>
        <p:spPr bwMode="auto">
          <a:xfrm>
            <a:off x="3563888" y="2924944"/>
            <a:ext cx="5112568" cy="321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Dikdörtgen"/>
          <p:cNvSpPr/>
          <p:nvPr/>
        </p:nvSpPr>
        <p:spPr>
          <a:xfrm>
            <a:off x="539552" y="1340768"/>
            <a:ext cx="2181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err="1" smtClean="0">
                <a:solidFill>
                  <a:srgbClr val="FF0000"/>
                </a:solidFill>
              </a:rPr>
              <a:t>Hexagonal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Crystals</a:t>
            </a:r>
            <a:endParaRPr lang="tr-TR" sz="20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64704"/>
            <a:ext cx="8382000" cy="685800"/>
          </a:xfrm>
        </p:spPr>
        <p:txBody>
          <a:bodyPr>
            <a:normAutofit/>
          </a:bodyPr>
          <a:lstStyle/>
          <a:p>
            <a:pPr algn="l"/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b)</a:t>
            </a:r>
            <a:r>
              <a:rPr lang="tr-TR" sz="2400" dirty="0" smtClean="0"/>
              <a:t> </a:t>
            </a:r>
            <a:r>
              <a:rPr lang="tr-TR" sz="24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Crystallographic</a:t>
            </a:r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 </a:t>
            </a:r>
            <a:r>
              <a:rPr lang="tr-TR" sz="24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Directions</a:t>
            </a:r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; </a:t>
            </a:r>
            <a:r>
              <a:rPr lang="tr-TR" sz="24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Con’d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6" name="1 Başlık"/>
          <p:cNvSpPr txBox="1">
            <a:spLocks/>
          </p:cNvSpPr>
          <p:nvPr/>
        </p:nvSpPr>
        <p:spPr>
          <a:xfrm>
            <a:off x="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Crystallographic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Directions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Planes</a:t>
            </a:r>
            <a:endParaRPr kumimoji="0" lang="tr-TR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251520" y="616530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Coordinate axis system for a hexagonal unit cell</a:t>
            </a:r>
          </a:p>
          <a:p>
            <a:r>
              <a:rPr lang="tr-TR" sz="1400" dirty="0" smtClean="0"/>
              <a:t>(Miller–</a:t>
            </a:r>
            <a:r>
              <a:rPr lang="tr-TR" sz="1400" dirty="0" err="1" smtClean="0"/>
              <a:t>Bravais</a:t>
            </a:r>
            <a:r>
              <a:rPr lang="tr-TR" sz="1400" dirty="0" smtClean="0"/>
              <a:t> </a:t>
            </a:r>
            <a:r>
              <a:rPr lang="tr-TR" sz="1400" dirty="0" err="1" smtClean="0"/>
              <a:t>scheme</a:t>
            </a:r>
            <a:r>
              <a:rPr lang="tr-TR" sz="1400" dirty="0" smtClean="0"/>
              <a:t>)</a:t>
            </a:r>
            <a:endParaRPr lang="tr-TR" sz="1400" dirty="0"/>
          </a:p>
        </p:txBody>
      </p:sp>
      <p:sp>
        <p:nvSpPr>
          <p:cNvPr id="9" name="8 Dikdörtgen"/>
          <p:cNvSpPr/>
          <p:nvPr/>
        </p:nvSpPr>
        <p:spPr>
          <a:xfrm>
            <a:off x="3131840" y="1556792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Directional indices, which are obtained as described earlier, will</a:t>
            </a:r>
            <a:r>
              <a:rPr lang="tr-TR" dirty="0" smtClean="0"/>
              <a:t> </a:t>
            </a:r>
            <a:r>
              <a:rPr lang="en-US" dirty="0" smtClean="0"/>
              <a:t>be denoted by four indices, as [</a:t>
            </a:r>
            <a:r>
              <a:rPr lang="en-US" i="1" dirty="0" smtClean="0"/>
              <a:t>u</a:t>
            </a:r>
            <a:r>
              <a:rPr lang="tr-TR" i="1" dirty="0" smtClean="0"/>
              <a:t>v</a:t>
            </a:r>
            <a:r>
              <a:rPr lang="en-US" i="1" dirty="0" err="1" smtClean="0"/>
              <a:t>tw</a:t>
            </a:r>
            <a:r>
              <a:rPr lang="en-US" i="1" dirty="0" smtClean="0"/>
              <a:t>]; by convention, the first three indices pertain</a:t>
            </a:r>
            <a:r>
              <a:rPr lang="tr-TR" i="1" dirty="0" smtClean="0"/>
              <a:t> </a:t>
            </a:r>
            <a:r>
              <a:rPr lang="en-US" dirty="0" smtClean="0"/>
              <a:t>to projections along the respective </a:t>
            </a:r>
            <a:r>
              <a:rPr lang="en-US" i="1" dirty="0" smtClean="0"/>
              <a:t>a1, a2, and a3 axes in the basal plane.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9912" y="5085184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[</a:t>
            </a:r>
            <a:r>
              <a:rPr lang="tr-TR" sz="2400" dirty="0" smtClean="0"/>
              <a:t>010]  </a:t>
            </a:r>
            <a:r>
              <a:rPr lang="tr-TR" sz="2400" dirty="0" smtClean="0">
                <a:sym typeface="Symbol"/>
              </a:rPr>
              <a:t>  [1210]</a:t>
            </a:r>
            <a:endParaRPr lang="tr-T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136654" y="49466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5450844" y="49559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27584" y="760552"/>
            <a:ext cx="3486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Unit cells and unit vectors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1194"/>
            <a:ext cx="38862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427984" y="165119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/>
              <a:t>Lattice </a:t>
            </a:r>
            <a:r>
              <a:rPr lang="en-US" sz="2400" b="1" u="sng" dirty="0" smtClean="0"/>
              <a:t>parameters</a:t>
            </a:r>
            <a:r>
              <a:rPr lang="tr-TR" sz="2400" b="1" u="sng" dirty="0" smtClean="0"/>
              <a:t>=</a:t>
            </a:r>
            <a:endParaRPr lang="en-US" sz="2400" b="1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axial lengths: </a:t>
            </a:r>
            <a:r>
              <a:rPr lang="en-US" sz="2400" i="1" dirty="0"/>
              <a:t>a, b,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/>
              <a:t>interaxial</a:t>
            </a:r>
            <a:r>
              <a:rPr lang="en-US" sz="2400" dirty="0"/>
              <a:t> angles: </a:t>
            </a:r>
            <a:r>
              <a:rPr lang="el-GR" sz="2400" dirty="0"/>
              <a:t>α, β, </a:t>
            </a:r>
            <a:r>
              <a:rPr lang="el-GR" sz="2400" dirty="0" smtClean="0"/>
              <a:t>γ</a:t>
            </a:r>
            <a:endParaRPr lang="el-GR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175"/>
            <a:ext cx="2324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2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764704"/>
            <a:ext cx="8382000" cy="685800"/>
          </a:xfrm>
        </p:spPr>
        <p:txBody>
          <a:bodyPr>
            <a:normAutofit/>
          </a:bodyPr>
          <a:lstStyle/>
          <a:p>
            <a:pPr algn="l"/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c)</a:t>
            </a:r>
            <a:r>
              <a:rPr lang="tr-TR" sz="2400" dirty="0" smtClean="0"/>
              <a:t> </a:t>
            </a:r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Crystallographic Planes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Crystallographic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Directions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Planes</a:t>
            </a:r>
            <a:endParaRPr kumimoji="0" lang="tr-TR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7544" y="1412776"/>
            <a:ext cx="7859712" cy="491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Algorithm 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1.  Read off intercepts of plane with axes in 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     terms of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,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c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2. Take reciprocals of intercepts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3. Reduce to smallest integer values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4. Enclose in parentheses, no 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     commas i.e.,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(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hkl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  <a:t>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Times New Roman" pitchFamily="18" charset="0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Times New Roman" pitchFamily="18" charset="0"/>
            </a:endParaRPr>
          </a:p>
        </p:txBody>
      </p:sp>
      <p:pic>
        <p:nvPicPr>
          <p:cNvPr id="8" name="Picture 3" descr="AABFHIO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759800"/>
            <a:ext cx="8496944" cy="469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87016"/>
            <a:ext cx="8382000" cy="685800"/>
          </a:xfrm>
        </p:spPr>
        <p:txBody>
          <a:bodyPr>
            <a:normAutofit/>
          </a:bodyPr>
          <a:lstStyle/>
          <a:p>
            <a:pPr algn="l"/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c)</a:t>
            </a:r>
            <a:r>
              <a:rPr lang="tr-TR" sz="2400" dirty="0" smtClean="0"/>
              <a:t> </a:t>
            </a:r>
            <a:r>
              <a:rPr lang="tr-TR" sz="24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Crystallographic</a:t>
            </a:r>
            <a:r>
              <a:rPr lang="tr-TR" sz="2400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 </a:t>
            </a:r>
            <a:r>
              <a:rPr lang="tr-TR" sz="2400" dirty="0" err="1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Planes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41865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Crystallographic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Directions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Planes</a:t>
            </a:r>
            <a:endParaRPr kumimoji="0" lang="tr-TR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657850" y="2104305"/>
            <a:ext cx="2951163" cy="2836863"/>
            <a:chOff x="3537" y="846"/>
            <a:chExt cx="1859" cy="1787"/>
          </a:xfrm>
        </p:grpSpPr>
        <p:sp>
          <p:nvSpPr>
            <p:cNvPr id="7" name="Freeform 42"/>
            <p:cNvSpPr>
              <a:spLocks/>
            </p:cNvSpPr>
            <p:nvPr/>
          </p:nvSpPr>
          <p:spPr bwMode="auto">
            <a:xfrm>
              <a:off x="3895" y="1335"/>
              <a:ext cx="951" cy="896"/>
            </a:xfrm>
            <a:custGeom>
              <a:avLst/>
              <a:gdLst>
                <a:gd name="T0" fmla="*/ 0 w 923"/>
                <a:gd name="T1" fmla="*/ 896 h 896"/>
                <a:gd name="T2" fmla="*/ 0 w 923"/>
                <a:gd name="T3" fmla="*/ 247 h 896"/>
                <a:gd name="T4" fmla="*/ 2545 w 923"/>
                <a:gd name="T5" fmla="*/ 0 h 896"/>
                <a:gd name="T6" fmla="*/ 2558 w 923"/>
                <a:gd name="T7" fmla="*/ 658 h 896"/>
                <a:gd name="T8" fmla="*/ 0 w 923"/>
                <a:gd name="T9" fmla="*/ 896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3"/>
                <a:gd name="T16" fmla="*/ 0 h 896"/>
                <a:gd name="T17" fmla="*/ 923 w 923"/>
                <a:gd name="T18" fmla="*/ 896 h 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3" h="896">
                  <a:moveTo>
                    <a:pt x="0" y="896"/>
                  </a:moveTo>
                  <a:lnTo>
                    <a:pt x="0" y="247"/>
                  </a:lnTo>
                  <a:lnTo>
                    <a:pt x="921" y="0"/>
                  </a:lnTo>
                  <a:lnTo>
                    <a:pt x="923" y="658"/>
                  </a:lnTo>
                  <a:lnTo>
                    <a:pt x="0" y="896"/>
                  </a:lnTo>
                  <a:close/>
                </a:path>
              </a:pathLst>
            </a:custGeom>
            <a:solidFill>
              <a:srgbClr val="B0D1FE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092" y="846"/>
              <a:ext cx="198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z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163" y="1057"/>
              <a:ext cx="0" cy="9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4160" y="1983"/>
              <a:ext cx="10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690" y="1983"/>
              <a:ext cx="470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537" y="2345"/>
              <a:ext cx="191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x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205" y="1861"/>
              <a:ext cx="191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y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4853" y="1935"/>
              <a:ext cx="0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3889" y="2179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13" y="1344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163" y="1338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853" y="1338"/>
              <a:ext cx="0" cy="6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3900" y="1344"/>
              <a:ext cx="25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895" y="1579"/>
              <a:ext cx="0" cy="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4596" y="1987"/>
              <a:ext cx="249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885" y="2229"/>
              <a:ext cx="7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651" y="2042"/>
              <a:ext cx="19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797" y="2040"/>
              <a:ext cx="191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904" y="1217"/>
              <a:ext cx="19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02" y="1585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4582" y="1342"/>
              <a:ext cx="268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4592" y="1585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V="1">
              <a:off x="3895" y="1335"/>
              <a:ext cx="96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V="1">
              <a:off x="3895" y="1984"/>
              <a:ext cx="960" cy="2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895" y="1573"/>
              <a:ext cx="0" cy="6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2" name="Text Box 79"/>
          <p:cNvSpPr txBox="1">
            <a:spLocks noChangeArrowheads="1"/>
          </p:cNvSpPr>
          <p:nvPr/>
        </p:nvSpPr>
        <p:spPr bwMode="auto">
          <a:xfrm>
            <a:off x="768350" y="4333155"/>
            <a:ext cx="4208463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Times New Roman" pitchFamily="18" charset="0"/>
              </a:rPr>
              <a:t>4.     Miller Indices      (110)</a:t>
            </a:r>
          </a:p>
        </p:txBody>
      </p:sp>
      <p:grpSp>
        <p:nvGrpSpPr>
          <p:cNvPr id="33" name="Group 91"/>
          <p:cNvGrpSpPr>
            <a:grpSpLocks/>
          </p:cNvGrpSpPr>
          <p:nvPr/>
        </p:nvGrpSpPr>
        <p:grpSpPr bwMode="auto">
          <a:xfrm>
            <a:off x="768350" y="2867893"/>
            <a:ext cx="4387850" cy="401637"/>
            <a:chOff x="484" y="1031"/>
            <a:chExt cx="2764" cy="253"/>
          </a:xfrm>
        </p:grpSpPr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484" y="1034"/>
              <a:ext cx="1437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cs typeface="Times New Roman" pitchFamily="18" charset="0"/>
                </a:rPr>
                <a:t>1.     Intercepts</a:t>
              </a:r>
              <a:endParaRPr lang="en-US" sz="2000" dirty="0">
                <a:cs typeface="Times New Roman" pitchFamily="18" charset="0"/>
                <a:sym typeface="Symbol" charset="2"/>
              </a:endParaRPr>
            </a:p>
          </p:txBody>
        </p:sp>
        <p:sp>
          <p:nvSpPr>
            <p:cNvPr id="35" name="Rectangle 87"/>
            <p:cNvSpPr>
              <a:spLocks noChangeArrowheads="1"/>
            </p:cNvSpPr>
            <p:nvPr/>
          </p:nvSpPr>
          <p:spPr bwMode="auto">
            <a:xfrm>
              <a:off x="2084" y="1031"/>
              <a:ext cx="1164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1         1        </a:t>
              </a:r>
              <a:r>
                <a:rPr lang="en-US" sz="2000">
                  <a:sym typeface="Symbol" charset="2"/>
                </a:rPr>
                <a:t></a:t>
              </a: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8350" y="3223493"/>
            <a:ext cx="4513263" cy="725487"/>
            <a:chOff x="484" y="1231"/>
            <a:chExt cx="2843" cy="457"/>
          </a:xfrm>
        </p:grpSpPr>
        <p:sp>
          <p:nvSpPr>
            <p:cNvPr id="37" name="Text Box 77"/>
            <p:cNvSpPr txBox="1">
              <a:spLocks noChangeArrowheads="1"/>
            </p:cNvSpPr>
            <p:nvPr/>
          </p:nvSpPr>
          <p:spPr bwMode="auto">
            <a:xfrm>
              <a:off x="484" y="1243"/>
              <a:ext cx="1466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Times New Roman" pitchFamily="18" charset="0"/>
                </a:rPr>
                <a:t>2.     Reciprocals</a:t>
              </a:r>
            </a:p>
          </p:txBody>
        </p:sp>
        <p:sp>
          <p:nvSpPr>
            <p:cNvPr id="38" name="Rectangle 88"/>
            <p:cNvSpPr>
              <a:spLocks noChangeArrowheads="1"/>
            </p:cNvSpPr>
            <p:nvPr/>
          </p:nvSpPr>
          <p:spPr bwMode="auto">
            <a:xfrm>
              <a:off x="2030" y="1231"/>
              <a:ext cx="1297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1/1      1/1     1/</a:t>
              </a:r>
              <a:r>
                <a:rPr lang="en-US" sz="2000">
                  <a:sym typeface="Symbol" charset="2"/>
                </a:rPr>
                <a:t></a:t>
              </a:r>
            </a:p>
          </p:txBody>
        </p:sp>
        <p:sp>
          <p:nvSpPr>
            <p:cNvPr id="39" name="Rectangle 89"/>
            <p:cNvSpPr>
              <a:spLocks noChangeArrowheads="1"/>
            </p:cNvSpPr>
            <p:nvPr/>
          </p:nvSpPr>
          <p:spPr bwMode="auto">
            <a:xfrm>
              <a:off x="2086" y="1438"/>
              <a:ext cx="1139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1         1        0</a:t>
              </a:r>
            </a:p>
          </p:txBody>
        </p:sp>
      </p:grpSp>
      <p:grpSp>
        <p:nvGrpSpPr>
          <p:cNvPr id="40" name="Group 112"/>
          <p:cNvGrpSpPr>
            <a:grpSpLocks/>
          </p:cNvGrpSpPr>
          <p:nvPr/>
        </p:nvGrpSpPr>
        <p:grpSpPr bwMode="auto">
          <a:xfrm>
            <a:off x="768350" y="3837855"/>
            <a:ext cx="4351338" cy="403225"/>
            <a:chOff x="484" y="1618"/>
            <a:chExt cx="2741" cy="254"/>
          </a:xfrm>
        </p:grpSpPr>
        <p:sp>
          <p:nvSpPr>
            <p:cNvPr id="41" name="Text Box 78"/>
            <p:cNvSpPr txBox="1">
              <a:spLocks noChangeArrowheads="1"/>
            </p:cNvSpPr>
            <p:nvPr/>
          </p:nvSpPr>
          <p:spPr bwMode="auto">
            <a:xfrm>
              <a:off x="484" y="1618"/>
              <a:ext cx="1425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Times New Roman" pitchFamily="18" charset="0"/>
                </a:rPr>
                <a:t>3.     Reduction</a:t>
              </a:r>
            </a:p>
          </p:txBody>
        </p: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>
              <a:off x="2086" y="1622"/>
              <a:ext cx="1139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1         1        0</a:t>
              </a:r>
            </a:p>
          </p:txBody>
        </p:sp>
      </p:grpSp>
      <p:grpSp>
        <p:nvGrpSpPr>
          <p:cNvPr id="43" name="Group 105"/>
          <p:cNvGrpSpPr>
            <a:grpSpLocks/>
          </p:cNvGrpSpPr>
          <p:nvPr/>
        </p:nvGrpSpPr>
        <p:grpSpPr bwMode="auto">
          <a:xfrm>
            <a:off x="768350" y="2561505"/>
            <a:ext cx="4329113" cy="396875"/>
            <a:chOff x="484" y="814"/>
            <a:chExt cx="2727" cy="250"/>
          </a:xfrm>
        </p:grpSpPr>
        <p:sp>
          <p:nvSpPr>
            <p:cNvPr id="44" name="Text Box 80"/>
            <p:cNvSpPr txBox="1">
              <a:spLocks noChangeArrowheads="1"/>
            </p:cNvSpPr>
            <p:nvPr/>
          </p:nvSpPr>
          <p:spPr bwMode="auto">
            <a:xfrm>
              <a:off x="484" y="814"/>
              <a:ext cx="92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>
                  <a:cs typeface="Times New Roman" pitchFamily="18" charset="0"/>
                </a:rPr>
                <a:t>example</a:t>
              </a:r>
              <a:endParaRPr lang="en-US" sz="2000">
                <a:cs typeface="Times New Roman" pitchFamily="18" charset="0"/>
              </a:endParaRPr>
            </a:p>
          </p:txBody>
        </p:sp>
        <p:sp>
          <p:nvSpPr>
            <p:cNvPr id="45" name="Rectangle 104"/>
            <p:cNvSpPr>
              <a:spLocks noChangeArrowheads="1"/>
            </p:cNvSpPr>
            <p:nvPr/>
          </p:nvSpPr>
          <p:spPr bwMode="auto">
            <a:xfrm>
              <a:off x="2081" y="814"/>
              <a:ext cx="113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a</a:t>
              </a:r>
              <a:r>
                <a:rPr lang="en-US" sz="2000"/>
                <a:t>         </a:t>
              </a:r>
              <a:r>
                <a:rPr lang="en-US" sz="2000" i="1"/>
                <a:t>b</a:t>
              </a:r>
              <a:r>
                <a:rPr lang="en-US" sz="2000"/>
                <a:t>        </a:t>
              </a:r>
              <a:r>
                <a:rPr lang="en-US" sz="2000" i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5283200" y="1201738"/>
            <a:ext cx="3667125" cy="3001962"/>
            <a:chOff x="3328" y="757"/>
            <a:chExt cx="2003" cy="1803"/>
          </a:xfrm>
        </p:grpSpPr>
        <p:sp>
          <p:nvSpPr>
            <p:cNvPr id="5" name="Freeform 55"/>
            <p:cNvSpPr>
              <a:spLocks/>
            </p:cNvSpPr>
            <p:nvPr/>
          </p:nvSpPr>
          <p:spPr bwMode="auto">
            <a:xfrm>
              <a:off x="3886" y="1463"/>
              <a:ext cx="832" cy="567"/>
            </a:xfrm>
            <a:custGeom>
              <a:avLst/>
              <a:gdLst>
                <a:gd name="T0" fmla="*/ 0 w 832"/>
                <a:gd name="T1" fmla="*/ 567 h 567"/>
                <a:gd name="T2" fmla="*/ 137 w 832"/>
                <a:gd name="T3" fmla="*/ 0 h 567"/>
                <a:gd name="T4" fmla="*/ 832 w 832"/>
                <a:gd name="T5" fmla="*/ 448 h 567"/>
                <a:gd name="T6" fmla="*/ 0 w 832"/>
                <a:gd name="T7" fmla="*/ 567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2"/>
                <a:gd name="T13" fmla="*/ 0 h 567"/>
                <a:gd name="T14" fmla="*/ 832 w 832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2" h="567">
                  <a:moveTo>
                    <a:pt x="0" y="567"/>
                  </a:moveTo>
                  <a:lnTo>
                    <a:pt x="137" y="0"/>
                  </a:lnTo>
                  <a:lnTo>
                    <a:pt x="832" y="448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FD8FA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915" y="757"/>
              <a:ext cx="238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z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4026" y="984"/>
              <a:ext cx="0" cy="9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4023" y="1910"/>
              <a:ext cx="10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3553" y="1910"/>
              <a:ext cx="470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328" y="2272"/>
              <a:ext cx="263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x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068" y="1788"/>
              <a:ext cx="263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y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4716" y="1862"/>
              <a:ext cx="0" cy="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3752" y="2106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976" y="1271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026" y="1265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4716" y="1265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3763" y="1271"/>
              <a:ext cx="256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758" y="1506"/>
              <a:ext cx="0" cy="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4459" y="1914"/>
              <a:ext cx="249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748" y="2156"/>
              <a:ext cx="7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514" y="1969"/>
              <a:ext cx="19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660" y="1967"/>
              <a:ext cx="191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3767" y="1144"/>
              <a:ext cx="19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765" y="1512"/>
              <a:ext cx="6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4445" y="1269"/>
              <a:ext cx="268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4455" y="1512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aphicFrame>
          <p:nvGraphicFramePr>
            <p:cNvPr id="27" name="Object 52"/>
            <p:cNvGraphicFramePr>
              <a:graphicFrameLocks noChangeAspect="1"/>
            </p:cNvGraphicFramePr>
            <p:nvPr/>
          </p:nvGraphicFramePr>
          <p:xfrm>
            <a:off x="3976" y="1411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8" name="Equation" r:id="rId3" imgW="114102" imgH="114102" progId="Equation.3">
                    <p:embed/>
                  </p:oleObj>
                </mc:Choice>
                <mc:Fallback>
                  <p:oleObj name="Equation" r:id="rId3" imgW="114102" imgH="114102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1411"/>
                          <a:ext cx="108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3"/>
            <p:cNvGraphicFramePr>
              <a:graphicFrameLocks noChangeAspect="1"/>
            </p:cNvGraphicFramePr>
            <p:nvPr/>
          </p:nvGraphicFramePr>
          <p:xfrm>
            <a:off x="3844" y="1974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9" name="Equation" r:id="rId5" imgW="114102" imgH="114102" progId="Equation.3">
                    <p:embed/>
                  </p:oleObj>
                </mc:Choice>
                <mc:Fallback>
                  <p:oleObj name="Equation" r:id="rId5" imgW="114102" imgH="114102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974"/>
                          <a:ext cx="108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54"/>
            <p:cNvGraphicFramePr>
              <a:graphicFrameLocks noChangeAspect="1"/>
            </p:cNvGraphicFramePr>
            <p:nvPr/>
          </p:nvGraphicFramePr>
          <p:xfrm>
            <a:off x="4667" y="1846"/>
            <a:ext cx="108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" name="Equation" r:id="rId6" imgW="114102" imgH="114102" progId="Equation.3">
                    <p:embed/>
                  </p:oleObj>
                </mc:Choice>
                <mc:Fallback>
                  <p:oleObj name="Equation" r:id="rId6" imgW="114102" imgH="114102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" y="1846"/>
                          <a:ext cx="108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392113" y="3746500"/>
            <a:ext cx="4208462" cy="40011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Times New Roman" pitchFamily="18" charset="0"/>
              </a:rPr>
              <a:t>4.     Miller Indices      (634)</a:t>
            </a:r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682625" y="1668463"/>
            <a:ext cx="4732338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cs typeface="Times New Roman" pitchFamily="18" charset="0"/>
              </a:rPr>
              <a:t>example</a:t>
            </a:r>
            <a:endParaRPr lang="en-US">
              <a:cs typeface="Times New Roman" pitchFamily="18" charset="0"/>
            </a:endParaRPr>
          </a:p>
        </p:txBody>
      </p:sp>
      <p:grpSp>
        <p:nvGrpSpPr>
          <p:cNvPr id="32" name="Group 77"/>
          <p:cNvGrpSpPr>
            <a:grpSpLocks/>
          </p:cNvGrpSpPr>
          <p:nvPr/>
        </p:nvGrpSpPr>
        <p:grpSpPr bwMode="auto">
          <a:xfrm>
            <a:off x="406400" y="2019301"/>
            <a:ext cx="4662488" cy="401638"/>
            <a:chOff x="256" y="1272"/>
            <a:chExt cx="2937" cy="253"/>
          </a:xfrm>
        </p:grpSpPr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256" y="1273"/>
              <a:ext cx="1669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Times New Roman" pitchFamily="18" charset="0"/>
                </a:rPr>
                <a:t>1.     Intercepts</a:t>
              </a:r>
              <a:endParaRPr lang="en-US" sz="2000">
                <a:cs typeface="Times New Roman" pitchFamily="18" charset="0"/>
                <a:sym typeface="Symbol" charset="2"/>
              </a:endParaRPr>
            </a:p>
          </p:txBody>
        </p: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1997" y="1272"/>
              <a:ext cx="1196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1/2        1       </a:t>
              </a:r>
              <a:r>
                <a:rPr lang="en-US" sz="2000">
                  <a:sym typeface="Symbol" charset="2"/>
                </a:rPr>
                <a:t>3/4</a:t>
              </a:r>
            </a:p>
          </p:txBody>
        </p:sp>
      </p:grp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3316288" y="1676400"/>
            <a:ext cx="211455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a         b        c</a:t>
            </a:r>
          </a:p>
        </p:txBody>
      </p:sp>
      <p:grpSp>
        <p:nvGrpSpPr>
          <p:cNvPr id="36" name="Group 78"/>
          <p:cNvGrpSpPr>
            <a:grpSpLocks/>
          </p:cNvGrpSpPr>
          <p:nvPr/>
        </p:nvGrpSpPr>
        <p:grpSpPr bwMode="auto">
          <a:xfrm>
            <a:off x="406400" y="2374900"/>
            <a:ext cx="4911725" cy="793750"/>
            <a:chOff x="256" y="1496"/>
            <a:chExt cx="3094" cy="500"/>
          </a:xfrm>
        </p:grpSpPr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256" y="1508"/>
              <a:ext cx="1578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Times New Roman" pitchFamily="18" charset="0"/>
                </a:rPr>
                <a:t>2.     Reciprocals</a:t>
              </a: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1984" y="1496"/>
              <a:ext cx="1212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1/½     1/1     1/¾</a:t>
              </a:r>
            </a:p>
          </p:txBody>
        </p:sp>
        <p:sp>
          <p:nvSpPr>
            <p:cNvPr id="39" name="Rectangle 73"/>
            <p:cNvSpPr>
              <a:spLocks noChangeArrowheads="1"/>
            </p:cNvSpPr>
            <p:nvPr/>
          </p:nvSpPr>
          <p:spPr bwMode="auto">
            <a:xfrm>
              <a:off x="2090" y="1744"/>
              <a:ext cx="1260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	1       4/3</a:t>
              </a:r>
            </a:p>
          </p:txBody>
        </p:sp>
      </p:grpSp>
      <p:grpSp>
        <p:nvGrpSpPr>
          <p:cNvPr id="40" name="Group 98"/>
          <p:cNvGrpSpPr>
            <a:grpSpLocks/>
          </p:cNvGrpSpPr>
          <p:nvPr/>
        </p:nvGrpSpPr>
        <p:grpSpPr bwMode="auto">
          <a:xfrm>
            <a:off x="406400" y="3190875"/>
            <a:ext cx="4752975" cy="409575"/>
            <a:chOff x="256" y="2010"/>
            <a:chExt cx="2994" cy="258"/>
          </a:xfrm>
        </p:grpSpPr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256" y="2010"/>
              <a:ext cx="1638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Times New Roman" pitchFamily="18" charset="0"/>
                </a:rPr>
                <a:t>3.     Reduction</a:t>
              </a:r>
            </a:p>
          </p:txBody>
        </p:sp>
        <p:sp>
          <p:nvSpPr>
            <p:cNvPr id="42" name="Rectangle 75"/>
            <p:cNvSpPr>
              <a:spLocks noChangeArrowheads="1"/>
            </p:cNvSpPr>
            <p:nvPr/>
          </p:nvSpPr>
          <p:spPr bwMode="auto">
            <a:xfrm>
              <a:off x="2098" y="2016"/>
              <a:ext cx="1152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6	3        4</a:t>
              </a:r>
            </a:p>
          </p:txBody>
        </p:sp>
      </p:grpSp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179512" y="764704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Times New Roman" pitchFamily="18" charset="0"/>
              </a:rPr>
              <a:t>c)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Times New Roman" pitchFamily="18" charset="0"/>
              </a:rPr>
              <a:t>Crystallographic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Times New Roman" pitchFamily="18" charset="0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Times New Roman" pitchFamily="18" charset="0"/>
              </a:rPr>
              <a:t>Planes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58" name="1 Başlık"/>
          <p:cNvSpPr txBox="1">
            <a:spLocks/>
          </p:cNvSpPr>
          <p:nvPr/>
        </p:nvSpPr>
        <p:spPr>
          <a:xfrm>
            <a:off x="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Crystallographic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Directions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Planes</a:t>
            </a:r>
            <a:endParaRPr kumimoji="0" lang="tr-TR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4999062"/>
            <a:ext cx="72580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ChangeArrowheads="1"/>
          </p:cNvSpPr>
          <p:nvPr/>
        </p:nvSpPr>
        <p:spPr bwMode="auto">
          <a:xfrm>
            <a:off x="251520" y="1620089"/>
            <a:ext cx="82809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 “family”  of  planes  contains  all  those  planes  that  are</a:t>
            </a:r>
            <a:r>
              <a:rPr lang="tr-TR" dirty="0"/>
              <a:t> </a:t>
            </a:r>
            <a:r>
              <a:rPr lang="en-US" dirty="0" err="1"/>
              <a:t>crystallographically</a:t>
            </a:r>
            <a:r>
              <a:rPr lang="tr-TR" dirty="0"/>
              <a:t> </a:t>
            </a:r>
            <a:r>
              <a:rPr lang="en-US" dirty="0"/>
              <a:t>equivalent—that is, having the same atomic packing; and a family is designated by</a:t>
            </a:r>
            <a:r>
              <a:rPr lang="tr-TR" dirty="0"/>
              <a:t> </a:t>
            </a:r>
            <a:r>
              <a:rPr lang="en-US" dirty="0"/>
              <a:t>indices that are enclosed in braces—such as {100}</a:t>
            </a:r>
          </a:p>
        </p:txBody>
      </p:sp>
      <p:pic>
        <p:nvPicPr>
          <p:cNvPr id="55299" name="Picture 3" descr="AABFHIQ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780928"/>
            <a:ext cx="4248472" cy="381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23528" y="4221088"/>
            <a:ext cx="2952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</a:rPr>
              <a:t>Family of planes, {100}, representing all faces of unit cells in the cubic system.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395536" y="1228690"/>
            <a:ext cx="4059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Family of planes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764704"/>
            <a:ext cx="83820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Times New Roman" pitchFamily="18" charset="0"/>
              </a:rPr>
              <a:t>c)</a:t>
            </a: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ＭＳ Ｐゴシック" charset="-128"/>
                <a:cs typeface="Times New Roman" pitchFamily="18" charset="0"/>
              </a:rPr>
              <a:t>Crystallographic Planes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7" name="1 Başlık"/>
          <p:cNvSpPr txBox="1">
            <a:spLocks/>
          </p:cNvSpPr>
          <p:nvPr/>
        </p:nvSpPr>
        <p:spPr>
          <a:xfrm>
            <a:off x="0" y="0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Crystallographic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Points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Directions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tr-T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Planes</a:t>
            </a:r>
            <a:endParaRPr kumimoji="0" lang="tr-TR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6AA0B9-C6D0-4AE8-ABB4-083B028F903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868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tr-TR" b="1" u="sng" dirty="0" smtClean="0">
                <a:solidFill>
                  <a:srgbClr val="FF0000"/>
                </a:solidFill>
              </a:rPr>
              <a:t>PLANAR DENSITIES</a:t>
            </a:r>
            <a:endParaRPr lang="en-US" u="sng" dirty="0" smtClean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5013176"/>
            <a:ext cx="7772400" cy="1352848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buNone/>
            </a:pPr>
            <a:r>
              <a:rPr lang="tr-TR" sz="2800" dirty="0" err="1" smtClean="0">
                <a:ea typeface="ＭＳ Ｐゴシック" charset="-128"/>
                <a:cs typeface="Times New Roman" pitchFamily="18" charset="0"/>
              </a:rPr>
              <a:t>Example</a:t>
            </a:r>
            <a:r>
              <a:rPr lang="tr-TR" sz="2800" dirty="0" smtClean="0">
                <a:ea typeface="ＭＳ Ｐゴシック" charset="-128"/>
                <a:cs typeface="Times New Roman" pitchFamily="18" charset="0"/>
              </a:rPr>
              <a:t>:</a:t>
            </a:r>
            <a:endParaRPr lang="en-US" sz="2800" dirty="0" smtClean="0">
              <a:ea typeface="ＭＳ Ｐゴシック" charset="-128"/>
              <a:cs typeface="Times New Roman" pitchFamily="18" charset="0"/>
            </a:endParaRPr>
          </a:p>
          <a:p>
            <a:pPr marL="990600" lvl="1" indent="-533400">
              <a:buFontTx/>
              <a:buAutoNum type="alphaLcParenR"/>
            </a:pPr>
            <a:r>
              <a:rPr lang="en-US" sz="2400" dirty="0" smtClean="0">
                <a:ea typeface="ＭＳ Ｐゴシック" charset="-128"/>
                <a:cs typeface="Times New Roman" pitchFamily="18" charset="0"/>
              </a:rPr>
              <a:t>Draw (100) crystallographic planes </a:t>
            </a:r>
          </a:p>
          <a:p>
            <a:pPr marL="990600" lvl="1" indent="-533400">
              <a:buFontTx/>
              <a:buNone/>
            </a:pPr>
            <a:r>
              <a:rPr lang="en-US" sz="2400" dirty="0" smtClean="0">
                <a:ea typeface="ＭＳ Ｐゴシック" charset="-128"/>
                <a:cs typeface="Times New Roman" pitchFamily="18" charset="0"/>
              </a:rPr>
              <a:t>	for Fe.</a:t>
            </a:r>
          </a:p>
          <a:p>
            <a:pPr marL="990600" lvl="1" indent="-533400">
              <a:buFontTx/>
              <a:buAutoNum type="alphaLcParenR" startAt="2"/>
            </a:pPr>
            <a:r>
              <a:rPr lang="en-US" sz="2400" dirty="0" smtClean="0">
                <a:ea typeface="ＭＳ Ｐゴシック" charset="-128"/>
                <a:cs typeface="Times New Roman" pitchFamily="18" charset="0"/>
              </a:rPr>
              <a:t>Calculate the planar density for each of these planes.</a:t>
            </a:r>
          </a:p>
        </p:txBody>
      </p:sp>
      <p:sp>
        <p:nvSpPr>
          <p:cNvPr id="5" name="4 Dikdörtgen"/>
          <p:cNvSpPr/>
          <p:nvPr/>
        </p:nvSpPr>
        <p:spPr>
          <a:xfrm>
            <a:off x="251520" y="1280954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b="1" i="1" dirty="0" smtClean="0"/>
              <a:t>P</a:t>
            </a:r>
            <a:r>
              <a:rPr lang="en-US" sz="2000" b="1" i="1" dirty="0" err="1" smtClean="0"/>
              <a:t>lanar</a:t>
            </a:r>
            <a:r>
              <a:rPr lang="en-US" sz="2000" b="1" i="1" dirty="0" smtClean="0"/>
              <a:t> density (PD) is taken as the number of atoms</a:t>
            </a:r>
            <a:r>
              <a:rPr lang="tr-TR" sz="2000" b="1" i="1" dirty="0" smtClean="0"/>
              <a:t> </a:t>
            </a:r>
            <a:r>
              <a:rPr lang="en-US" sz="2000" b="1" i="1" dirty="0" smtClean="0"/>
              <a:t>per unit area that are centered on a particular crystallographic plane</a:t>
            </a:r>
            <a:endParaRPr lang="tr-TR" sz="2000" b="1" i="1" dirty="0"/>
          </a:p>
        </p:txBody>
      </p:sp>
      <p:sp>
        <p:nvSpPr>
          <p:cNvPr id="6" name="5 Dikdörtgen"/>
          <p:cNvSpPr/>
          <p:nvPr/>
        </p:nvSpPr>
        <p:spPr>
          <a:xfrm>
            <a:off x="467544" y="371703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units for planar density are reciprocal area (e.g., nm</a:t>
            </a:r>
            <a:r>
              <a:rPr lang="tr-TR" baseline="30000" dirty="0" smtClean="0"/>
              <a:t>-</a:t>
            </a:r>
            <a:r>
              <a:rPr lang="en-US" baseline="30000" dirty="0" smtClean="0"/>
              <a:t>2</a:t>
            </a:r>
            <a:r>
              <a:rPr lang="en-US" dirty="0" smtClean="0"/>
              <a:t>, m</a:t>
            </a:r>
            <a:r>
              <a:rPr lang="tr-TR" baseline="30000" dirty="0" smtClean="0"/>
              <a:t>-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7" y="2132856"/>
            <a:ext cx="5808645" cy="100811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ED025A-6043-4C4D-BBF8-E5F0AE28ECB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  <a:ea typeface="ＭＳ Ｐゴシック" charset="-128"/>
              </a:rPr>
              <a:t>Planar Density of (100) Iron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764704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u="sng" dirty="0" smtClean="0">
                <a:solidFill>
                  <a:schemeClr val="accent3">
                    <a:lumMod val="50000"/>
                  </a:schemeClr>
                </a:solidFill>
                <a:ea typeface="ＭＳ Ｐゴシック" charset="-128"/>
                <a:cs typeface="Times New Roman" pitchFamily="18" charset="0"/>
              </a:rPr>
              <a:t>Solution:   </a:t>
            </a:r>
            <a:r>
              <a:rPr lang="en-US" sz="2400" dirty="0" smtClean="0">
                <a:ea typeface="ＭＳ Ｐゴシック" charset="-128"/>
                <a:cs typeface="Times New Roman" pitchFamily="18" charset="0"/>
              </a:rPr>
              <a:t>At T &lt; 912</a:t>
            </a:r>
            <a:r>
              <a:rPr lang="tr-TR" sz="2400" baseline="30000" dirty="0" smtClean="0">
                <a:ea typeface="ＭＳ Ｐゴシック" charset="-128"/>
                <a:cs typeface="Times New Roman" pitchFamily="18" charset="0"/>
              </a:rPr>
              <a:t>0</a:t>
            </a:r>
            <a:r>
              <a:rPr lang="en-US" sz="2400" dirty="0" smtClean="0">
                <a:ea typeface="ＭＳ Ｐゴシック" charset="-128"/>
                <a:cs typeface="Times New Roman" pitchFamily="18" charset="0"/>
              </a:rPr>
              <a:t>C iron has the BCC structure.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814763" y="2222500"/>
            <a:ext cx="942975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/>
              <a:t>(100)</a:t>
            </a:r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4941888" y="2071688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5459413" y="2071688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5973763" y="2071688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6489700" y="2071688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>
            <a:off x="7011988" y="2071688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3" name="Oval 12"/>
          <p:cNvSpPr>
            <a:spLocks noChangeArrowheads="1"/>
          </p:cNvSpPr>
          <p:nvPr/>
        </p:nvSpPr>
        <p:spPr bwMode="auto">
          <a:xfrm>
            <a:off x="4941888" y="2600325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4" name="Oval 13"/>
          <p:cNvSpPr>
            <a:spLocks noChangeArrowheads="1"/>
          </p:cNvSpPr>
          <p:nvPr/>
        </p:nvSpPr>
        <p:spPr bwMode="auto">
          <a:xfrm>
            <a:off x="5457825" y="2600325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5" name="Oval 14"/>
          <p:cNvSpPr>
            <a:spLocks noChangeArrowheads="1"/>
          </p:cNvSpPr>
          <p:nvPr/>
        </p:nvSpPr>
        <p:spPr bwMode="auto">
          <a:xfrm>
            <a:off x="5972175" y="2600325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6" name="Oval 15"/>
          <p:cNvSpPr>
            <a:spLocks noChangeArrowheads="1"/>
          </p:cNvSpPr>
          <p:nvPr/>
        </p:nvSpPr>
        <p:spPr bwMode="auto">
          <a:xfrm>
            <a:off x="6488113" y="2600325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7" name="Oval 16"/>
          <p:cNvSpPr>
            <a:spLocks noChangeArrowheads="1"/>
          </p:cNvSpPr>
          <p:nvPr/>
        </p:nvSpPr>
        <p:spPr bwMode="auto">
          <a:xfrm>
            <a:off x="7010400" y="2600325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8" name="Oval 17"/>
          <p:cNvSpPr>
            <a:spLocks noChangeArrowheads="1"/>
          </p:cNvSpPr>
          <p:nvPr/>
        </p:nvSpPr>
        <p:spPr bwMode="auto">
          <a:xfrm rot="5374582">
            <a:off x="4941094" y="3107532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89" name="Oval 18"/>
          <p:cNvSpPr>
            <a:spLocks noChangeArrowheads="1"/>
          </p:cNvSpPr>
          <p:nvPr/>
        </p:nvSpPr>
        <p:spPr bwMode="auto">
          <a:xfrm rot="5374582">
            <a:off x="4942681" y="3632994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90" name="Oval 19"/>
          <p:cNvSpPr>
            <a:spLocks noChangeArrowheads="1"/>
          </p:cNvSpPr>
          <p:nvPr/>
        </p:nvSpPr>
        <p:spPr bwMode="auto">
          <a:xfrm>
            <a:off x="5459413" y="3108325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91" name="Oval 20"/>
          <p:cNvSpPr>
            <a:spLocks noChangeArrowheads="1"/>
          </p:cNvSpPr>
          <p:nvPr/>
        </p:nvSpPr>
        <p:spPr bwMode="auto">
          <a:xfrm>
            <a:off x="5973763" y="3108325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92" name="Oval 21"/>
          <p:cNvSpPr>
            <a:spLocks noChangeArrowheads="1"/>
          </p:cNvSpPr>
          <p:nvPr/>
        </p:nvSpPr>
        <p:spPr bwMode="auto">
          <a:xfrm>
            <a:off x="6489700" y="3108325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93" name="Oval 22"/>
          <p:cNvSpPr>
            <a:spLocks noChangeArrowheads="1"/>
          </p:cNvSpPr>
          <p:nvPr/>
        </p:nvSpPr>
        <p:spPr bwMode="auto">
          <a:xfrm>
            <a:off x="7011988" y="3108325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94" name="Oval 23"/>
          <p:cNvSpPr>
            <a:spLocks noChangeArrowheads="1"/>
          </p:cNvSpPr>
          <p:nvPr/>
        </p:nvSpPr>
        <p:spPr bwMode="auto">
          <a:xfrm>
            <a:off x="5457825" y="3632200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95" name="Oval 24"/>
          <p:cNvSpPr>
            <a:spLocks noChangeArrowheads="1"/>
          </p:cNvSpPr>
          <p:nvPr/>
        </p:nvSpPr>
        <p:spPr bwMode="auto">
          <a:xfrm>
            <a:off x="5972175" y="3632200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96" name="Oval 25"/>
          <p:cNvSpPr>
            <a:spLocks noChangeArrowheads="1"/>
          </p:cNvSpPr>
          <p:nvPr/>
        </p:nvSpPr>
        <p:spPr bwMode="auto">
          <a:xfrm>
            <a:off x="6488113" y="3632200"/>
            <a:ext cx="363537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97" name="Oval 26"/>
          <p:cNvSpPr>
            <a:spLocks noChangeArrowheads="1"/>
          </p:cNvSpPr>
          <p:nvPr/>
        </p:nvSpPr>
        <p:spPr bwMode="auto">
          <a:xfrm>
            <a:off x="7010400" y="3632200"/>
            <a:ext cx="363538" cy="361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98" name="Rectangle 27"/>
          <p:cNvSpPr>
            <a:spLocks noChangeArrowheads="1"/>
          </p:cNvSpPr>
          <p:nvPr/>
        </p:nvSpPr>
        <p:spPr bwMode="auto">
          <a:xfrm>
            <a:off x="6673850" y="2251075"/>
            <a:ext cx="522288" cy="5365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299" name="Line 28"/>
          <p:cNvSpPr>
            <a:spLocks noChangeShapeType="1"/>
          </p:cNvSpPr>
          <p:nvPr/>
        </p:nvSpPr>
        <p:spPr bwMode="auto">
          <a:xfrm>
            <a:off x="7439025" y="2251075"/>
            <a:ext cx="233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4300" name="Line 29"/>
          <p:cNvSpPr>
            <a:spLocks noChangeShapeType="1"/>
          </p:cNvSpPr>
          <p:nvPr/>
        </p:nvSpPr>
        <p:spPr bwMode="auto">
          <a:xfrm>
            <a:off x="7439025" y="2767013"/>
            <a:ext cx="233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4301" name="Text Box 31"/>
          <p:cNvSpPr txBox="1">
            <a:spLocks noChangeArrowheads="1"/>
          </p:cNvSpPr>
          <p:nvPr/>
        </p:nvSpPr>
        <p:spPr bwMode="auto">
          <a:xfrm>
            <a:off x="3975100" y="4149725"/>
            <a:ext cx="4718050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663300"/>
                </a:solidFill>
              </a:rPr>
              <a:t>Radius of iron </a:t>
            </a:r>
            <a:r>
              <a:rPr lang="en-US" i="1">
                <a:solidFill>
                  <a:srgbClr val="663300"/>
                </a:solidFill>
              </a:rPr>
              <a:t>R</a:t>
            </a:r>
            <a:r>
              <a:rPr lang="en-US">
                <a:solidFill>
                  <a:srgbClr val="663300"/>
                </a:solidFill>
              </a:rPr>
              <a:t> = 0.1241 nm</a:t>
            </a:r>
            <a:endParaRPr lang="en-US"/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7523163" y="2160588"/>
            <a:ext cx="1173162" cy="695325"/>
            <a:chOff x="4739" y="1361"/>
            <a:chExt cx="739" cy="438"/>
          </a:xfrm>
        </p:grpSpPr>
        <p:sp>
          <p:nvSpPr>
            <p:cNvPr id="54355" name="AutoShape 170"/>
            <p:cNvSpPr>
              <a:spLocks noChangeAspect="1" noChangeArrowheads="1" noTextEdit="1"/>
            </p:cNvSpPr>
            <p:nvPr/>
          </p:nvSpPr>
          <p:spPr bwMode="auto">
            <a:xfrm>
              <a:off x="4739" y="1361"/>
              <a:ext cx="739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356" name="Line 176"/>
            <p:cNvSpPr>
              <a:spLocks noChangeShapeType="1"/>
            </p:cNvSpPr>
            <p:nvPr/>
          </p:nvSpPr>
          <p:spPr bwMode="auto">
            <a:xfrm>
              <a:off x="5008" y="1603"/>
              <a:ext cx="3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357" name="Rectangle 177"/>
            <p:cNvSpPr>
              <a:spLocks noChangeArrowheads="1"/>
            </p:cNvSpPr>
            <p:nvPr/>
          </p:nvSpPr>
          <p:spPr bwMode="auto">
            <a:xfrm>
              <a:off x="5343" y="1497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</a:rPr>
                <a:t>R</a:t>
              </a:r>
              <a:endParaRPr lang="en-US" i="1"/>
            </a:p>
          </p:txBody>
        </p:sp>
        <p:sp>
          <p:nvSpPr>
            <p:cNvPr id="54358" name="Rectangle 178"/>
            <p:cNvSpPr>
              <a:spLocks noChangeArrowheads="1"/>
            </p:cNvSpPr>
            <p:nvPr/>
          </p:nvSpPr>
          <p:spPr bwMode="auto">
            <a:xfrm>
              <a:off x="5122" y="1617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grpSp>
          <p:nvGrpSpPr>
            <p:cNvPr id="3" name="Group 183"/>
            <p:cNvGrpSpPr>
              <a:grpSpLocks/>
            </p:cNvGrpSpPr>
            <p:nvPr/>
          </p:nvGrpSpPr>
          <p:grpSpPr bwMode="auto">
            <a:xfrm>
              <a:off x="5124" y="1397"/>
              <a:ext cx="190" cy="186"/>
              <a:chOff x="5124" y="1397"/>
              <a:chExt cx="190" cy="186"/>
            </a:xfrm>
          </p:grpSpPr>
          <p:sp>
            <p:nvSpPr>
              <p:cNvPr id="54363" name="Line 172"/>
              <p:cNvSpPr>
                <a:spLocks noChangeShapeType="1"/>
              </p:cNvSpPr>
              <p:nvPr/>
            </p:nvSpPr>
            <p:spPr bwMode="auto">
              <a:xfrm flipV="1">
                <a:off x="5124" y="1498"/>
                <a:ext cx="20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64" name="Line 173"/>
              <p:cNvSpPr>
                <a:spLocks noChangeShapeType="1"/>
              </p:cNvSpPr>
              <p:nvPr/>
            </p:nvSpPr>
            <p:spPr bwMode="auto">
              <a:xfrm>
                <a:off x="5144" y="1501"/>
                <a:ext cx="28" cy="5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65" name="Line 174"/>
              <p:cNvSpPr>
                <a:spLocks noChangeShapeType="1"/>
              </p:cNvSpPr>
              <p:nvPr/>
            </p:nvSpPr>
            <p:spPr bwMode="auto">
              <a:xfrm flipV="1">
                <a:off x="5175" y="1397"/>
                <a:ext cx="38" cy="1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66" name="Line 175"/>
              <p:cNvSpPr>
                <a:spLocks noChangeShapeType="1"/>
              </p:cNvSpPr>
              <p:nvPr/>
            </p:nvSpPr>
            <p:spPr bwMode="auto">
              <a:xfrm>
                <a:off x="5213" y="1397"/>
                <a:ext cx="10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67" name="Rectangle 179"/>
              <p:cNvSpPr>
                <a:spLocks noChangeArrowheads="1"/>
              </p:cNvSpPr>
              <p:nvPr/>
            </p:nvSpPr>
            <p:spPr bwMode="auto">
              <a:xfrm>
                <a:off x="5218" y="1401"/>
                <a:ext cx="8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sp>
          <p:nvSpPr>
            <p:cNvPr id="54360" name="Rectangle 180"/>
            <p:cNvSpPr>
              <a:spLocks noChangeArrowheads="1"/>
            </p:cNvSpPr>
            <p:nvPr/>
          </p:nvSpPr>
          <p:spPr bwMode="auto">
            <a:xfrm>
              <a:off x="5021" y="140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54361" name="Rectangle 181"/>
            <p:cNvSpPr>
              <a:spLocks noChangeArrowheads="1"/>
            </p:cNvSpPr>
            <p:nvPr/>
          </p:nvSpPr>
          <p:spPr bwMode="auto">
            <a:xfrm>
              <a:off x="4760" y="1497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1">
                  <a:solidFill>
                    <a:srgbClr val="000000"/>
                  </a:solidFill>
                </a:rPr>
                <a:t>a</a:t>
              </a:r>
              <a:endParaRPr lang="en-US" i="1"/>
            </a:p>
          </p:txBody>
        </p:sp>
        <p:sp>
          <p:nvSpPr>
            <p:cNvPr id="54362" name="Rectangle 182"/>
            <p:cNvSpPr>
              <a:spLocks noChangeArrowheads="1"/>
            </p:cNvSpPr>
            <p:nvPr/>
          </p:nvSpPr>
          <p:spPr bwMode="auto">
            <a:xfrm>
              <a:off x="4886" y="1487"/>
              <a:ext cx="8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ymbol" charset="2"/>
                </a:rPr>
                <a:t>=</a:t>
              </a:r>
              <a:endParaRPr lang="en-US"/>
            </a:p>
          </p:txBody>
        </p:sp>
      </p:grpSp>
      <p:sp>
        <p:nvSpPr>
          <p:cNvPr id="54303" name="Rectangle 118"/>
          <p:cNvSpPr>
            <a:spLocks noChangeArrowheads="1"/>
          </p:cNvSpPr>
          <p:nvPr/>
        </p:nvSpPr>
        <p:spPr bwMode="auto">
          <a:xfrm>
            <a:off x="282575" y="4260850"/>
            <a:ext cx="3683000" cy="2762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3.2(c), </a:t>
            </a:r>
            <a:r>
              <a:rPr lang="en-US" sz="1200" i="1">
                <a:solidFill>
                  <a:srgbClr val="000000"/>
                </a:solidFill>
              </a:rPr>
              <a:t>Callister &amp; Rethwisch 8e.</a:t>
            </a:r>
          </a:p>
        </p:txBody>
      </p:sp>
      <p:pic>
        <p:nvPicPr>
          <p:cNvPr id="54304" name="Picture 197" descr="Figure 3_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613" y="1619250"/>
            <a:ext cx="2922587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305" name="Text Box 219"/>
          <p:cNvSpPr txBox="1">
            <a:spLocks noChangeArrowheads="1"/>
          </p:cNvSpPr>
          <p:nvPr/>
        </p:nvSpPr>
        <p:spPr bwMode="auto">
          <a:xfrm>
            <a:off x="7146925" y="1547813"/>
            <a:ext cx="1779588" cy="3968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2D repeat unit</a:t>
            </a:r>
          </a:p>
        </p:txBody>
      </p:sp>
      <p:sp>
        <p:nvSpPr>
          <p:cNvPr id="54306" name="Line 220"/>
          <p:cNvSpPr>
            <a:spLocks noChangeShapeType="1"/>
          </p:cNvSpPr>
          <p:nvPr/>
        </p:nvSpPr>
        <p:spPr bwMode="auto">
          <a:xfrm flipH="1">
            <a:off x="6934200" y="1841500"/>
            <a:ext cx="2794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4" name="Group 239"/>
          <p:cNvGrpSpPr>
            <a:grpSpLocks/>
          </p:cNvGrpSpPr>
          <p:nvPr/>
        </p:nvGrpSpPr>
        <p:grpSpPr bwMode="auto">
          <a:xfrm>
            <a:off x="207963" y="4552950"/>
            <a:ext cx="8783637" cy="1847850"/>
            <a:chOff x="131" y="2772"/>
            <a:chExt cx="5533" cy="1164"/>
          </a:xfrm>
        </p:grpSpPr>
        <p:sp>
          <p:nvSpPr>
            <p:cNvPr id="54308" name="Rectangle 235"/>
            <p:cNvSpPr>
              <a:spLocks noChangeArrowheads="1"/>
            </p:cNvSpPr>
            <p:nvPr/>
          </p:nvSpPr>
          <p:spPr bwMode="auto">
            <a:xfrm>
              <a:off x="3016" y="3245"/>
              <a:ext cx="16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54309" name="Rectangle 65"/>
            <p:cNvSpPr>
              <a:spLocks noChangeArrowheads="1"/>
            </p:cNvSpPr>
            <p:nvPr/>
          </p:nvSpPr>
          <p:spPr bwMode="auto">
            <a:xfrm>
              <a:off x="1474" y="3379"/>
              <a:ext cx="278" cy="28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310" name="Rectangle 66"/>
            <p:cNvSpPr>
              <a:spLocks noChangeArrowheads="1"/>
            </p:cNvSpPr>
            <p:nvPr/>
          </p:nvSpPr>
          <p:spPr bwMode="auto">
            <a:xfrm>
              <a:off x="1530" y="2939"/>
              <a:ext cx="174" cy="344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311" name="Rectangle 67"/>
            <p:cNvSpPr>
              <a:spLocks noChangeArrowheads="1"/>
            </p:cNvSpPr>
            <p:nvPr/>
          </p:nvSpPr>
          <p:spPr bwMode="auto">
            <a:xfrm>
              <a:off x="131" y="3249"/>
              <a:ext cx="135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</a:rPr>
                <a:t>Planar Density =</a:t>
              </a:r>
              <a:r>
                <a:rPr lang="en-US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1507" y="3373"/>
              <a:ext cx="185" cy="237"/>
              <a:chOff x="2210" y="2963"/>
              <a:chExt cx="197" cy="298"/>
            </a:xfrm>
          </p:grpSpPr>
          <p:sp>
            <p:nvSpPr>
              <p:cNvPr id="54353" name="Rectangle 69"/>
              <p:cNvSpPr>
                <a:spLocks noChangeArrowheads="1"/>
              </p:cNvSpPr>
              <p:nvPr/>
            </p:nvSpPr>
            <p:spPr bwMode="auto">
              <a:xfrm>
                <a:off x="2210" y="3020"/>
                <a:ext cx="9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i="1">
                    <a:solidFill>
                      <a:srgbClr val="000000"/>
                    </a:solidFill>
                  </a:rPr>
                  <a:t>a</a:t>
                </a:r>
                <a:endParaRPr lang="en-US" sz="2000" i="1"/>
              </a:p>
            </p:txBody>
          </p:sp>
          <p:sp>
            <p:nvSpPr>
              <p:cNvPr id="54354" name="Rectangle 70"/>
              <p:cNvSpPr>
                <a:spLocks noChangeArrowheads="1"/>
              </p:cNvSpPr>
              <p:nvPr/>
            </p:nvSpPr>
            <p:spPr bwMode="auto">
              <a:xfrm>
                <a:off x="2322" y="2963"/>
                <a:ext cx="8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2</a:t>
                </a:r>
                <a:endParaRPr lang="en-US" sz="1800"/>
              </a:p>
            </p:txBody>
          </p:sp>
        </p:grpSp>
        <p:sp>
          <p:nvSpPr>
            <p:cNvPr id="54313" name="Rectangle 71"/>
            <p:cNvSpPr>
              <a:spLocks noChangeArrowheads="1"/>
            </p:cNvSpPr>
            <p:nvPr/>
          </p:nvSpPr>
          <p:spPr bwMode="auto">
            <a:xfrm>
              <a:off x="1559" y="3020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z="2000"/>
            </a:p>
          </p:txBody>
        </p:sp>
        <p:grpSp>
          <p:nvGrpSpPr>
            <p:cNvPr id="6" name="Group 223"/>
            <p:cNvGrpSpPr>
              <a:grpSpLocks/>
            </p:cNvGrpSpPr>
            <p:nvPr/>
          </p:nvGrpSpPr>
          <p:grpSpPr bwMode="auto">
            <a:xfrm>
              <a:off x="191" y="2772"/>
              <a:ext cx="1010" cy="422"/>
              <a:chOff x="119" y="2772"/>
              <a:chExt cx="1010" cy="422"/>
            </a:xfrm>
          </p:grpSpPr>
          <p:sp>
            <p:nvSpPr>
              <p:cNvPr id="54350" name="Rectangle 73"/>
              <p:cNvSpPr>
                <a:spLocks noChangeArrowheads="1"/>
              </p:cNvSpPr>
              <p:nvPr/>
            </p:nvSpPr>
            <p:spPr bwMode="auto">
              <a:xfrm>
                <a:off x="406" y="2772"/>
                <a:ext cx="4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dirty="0">
                    <a:solidFill>
                      <a:srgbClr val="009900"/>
                    </a:solidFill>
                  </a:rPr>
                  <a:t>atoms</a:t>
                </a:r>
                <a:endParaRPr lang="en-US" sz="2000" dirty="0"/>
              </a:p>
            </p:txBody>
          </p:sp>
          <p:sp>
            <p:nvSpPr>
              <p:cNvPr id="54351" name="Line 74"/>
              <p:cNvSpPr>
                <a:spLocks noChangeShapeType="1"/>
              </p:cNvSpPr>
              <p:nvPr/>
            </p:nvSpPr>
            <p:spPr bwMode="auto">
              <a:xfrm>
                <a:off x="119" y="2981"/>
                <a:ext cx="1010" cy="2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52" name="Rectangle 75"/>
              <p:cNvSpPr>
                <a:spLocks noChangeArrowheads="1"/>
              </p:cNvSpPr>
              <p:nvPr/>
            </p:nvSpPr>
            <p:spPr bwMode="auto">
              <a:xfrm>
                <a:off x="121" y="3002"/>
                <a:ext cx="10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9900"/>
                    </a:solidFill>
                  </a:rPr>
                  <a:t>2D repeat unit</a:t>
                </a:r>
                <a:endParaRPr lang="en-US" sz="2000"/>
              </a:p>
            </p:txBody>
          </p:sp>
        </p:grpSp>
        <p:sp>
          <p:nvSpPr>
            <p:cNvPr id="54315" name="Line 76"/>
            <p:cNvSpPr>
              <a:spLocks noChangeShapeType="1"/>
            </p:cNvSpPr>
            <p:nvPr/>
          </p:nvSpPr>
          <p:spPr bwMode="auto">
            <a:xfrm>
              <a:off x="1461" y="3334"/>
              <a:ext cx="31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316" name="Rectangle 88"/>
            <p:cNvSpPr>
              <a:spLocks noChangeArrowheads="1"/>
            </p:cNvSpPr>
            <p:nvPr/>
          </p:nvSpPr>
          <p:spPr bwMode="auto">
            <a:xfrm>
              <a:off x="1880" y="3245"/>
              <a:ext cx="16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grpSp>
          <p:nvGrpSpPr>
            <p:cNvPr id="7" name="Group 237"/>
            <p:cNvGrpSpPr>
              <a:grpSpLocks/>
            </p:cNvGrpSpPr>
            <p:nvPr/>
          </p:nvGrpSpPr>
          <p:grpSpPr bwMode="auto">
            <a:xfrm>
              <a:off x="3185" y="3146"/>
              <a:ext cx="851" cy="456"/>
              <a:chOff x="3185" y="3106"/>
              <a:chExt cx="851" cy="456"/>
            </a:xfrm>
          </p:grpSpPr>
          <p:sp>
            <p:nvSpPr>
              <p:cNvPr id="54346" name="Line 141"/>
              <p:cNvSpPr>
                <a:spLocks noChangeShapeType="1"/>
              </p:cNvSpPr>
              <p:nvPr/>
            </p:nvSpPr>
            <p:spPr bwMode="auto">
              <a:xfrm>
                <a:off x="3554" y="3336"/>
                <a:ext cx="47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47" name="Rectangle 143"/>
              <p:cNvSpPr>
                <a:spLocks noChangeArrowheads="1"/>
              </p:cNvSpPr>
              <p:nvPr/>
            </p:nvSpPr>
            <p:spPr bwMode="auto">
              <a:xfrm>
                <a:off x="3659" y="3351"/>
                <a:ext cx="311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nm</a:t>
                </a:r>
                <a:r>
                  <a:rPr lang="en-US" sz="2200" baseline="30000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54348" name="Rectangle 144"/>
              <p:cNvSpPr>
                <a:spLocks noChangeArrowheads="1"/>
              </p:cNvSpPr>
              <p:nvPr/>
            </p:nvSpPr>
            <p:spPr bwMode="auto">
              <a:xfrm>
                <a:off x="3557" y="3106"/>
                <a:ext cx="47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atoms</a:t>
                </a:r>
                <a:endParaRPr lang="en-US"/>
              </a:p>
            </p:txBody>
          </p:sp>
          <p:sp>
            <p:nvSpPr>
              <p:cNvPr id="54349" name="Rectangle 148"/>
              <p:cNvSpPr>
                <a:spLocks noChangeArrowheads="1"/>
              </p:cNvSpPr>
              <p:nvPr/>
            </p:nvSpPr>
            <p:spPr bwMode="auto">
              <a:xfrm>
                <a:off x="3185" y="3215"/>
                <a:ext cx="343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12.1</a:t>
                </a:r>
                <a:endParaRPr lang="en-US"/>
              </a:p>
            </p:txBody>
          </p:sp>
        </p:grpSp>
        <p:grpSp>
          <p:nvGrpSpPr>
            <p:cNvPr id="8" name="Group 238"/>
            <p:cNvGrpSpPr>
              <a:grpSpLocks/>
            </p:cNvGrpSpPr>
            <p:nvPr/>
          </p:nvGrpSpPr>
          <p:grpSpPr bwMode="auto">
            <a:xfrm>
              <a:off x="4099" y="3083"/>
              <a:ext cx="1565" cy="558"/>
              <a:chOff x="4099" y="3059"/>
              <a:chExt cx="1565" cy="558"/>
            </a:xfrm>
          </p:grpSpPr>
          <p:sp>
            <p:nvSpPr>
              <p:cNvPr id="54340" name="Rectangle 200"/>
              <p:cNvSpPr>
                <a:spLocks noChangeArrowheads="1"/>
              </p:cNvSpPr>
              <p:nvPr/>
            </p:nvSpPr>
            <p:spPr bwMode="auto">
              <a:xfrm>
                <a:off x="4224" y="3059"/>
                <a:ext cx="1440" cy="558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grpSp>
            <p:nvGrpSpPr>
              <p:cNvPr id="9" name="Group 230"/>
              <p:cNvGrpSpPr>
                <a:grpSpLocks/>
              </p:cNvGrpSpPr>
              <p:nvPr/>
            </p:nvGrpSpPr>
            <p:grpSpPr bwMode="auto">
              <a:xfrm>
                <a:off x="5060" y="3122"/>
                <a:ext cx="519" cy="456"/>
                <a:chOff x="5060" y="3122"/>
                <a:chExt cx="519" cy="456"/>
              </a:xfrm>
            </p:grpSpPr>
            <p:sp>
              <p:nvSpPr>
                <p:cNvPr id="54343" name="Line 201"/>
                <p:cNvSpPr>
                  <a:spLocks noChangeShapeType="1"/>
                </p:cNvSpPr>
                <p:nvPr/>
              </p:nvSpPr>
              <p:spPr bwMode="auto">
                <a:xfrm>
                  <a:off x="5060" y="3352"/>
                  <a:ext cx="519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4344" name="Rectangle 203"/>
                <p:cNvSpPr>
                  <a:spLocks noChangeArrowheads="1"/>
                </p:cNvSpPr>
                <p:nvPr/>
              </p:nvSpPr>
              <p:spPr bwMode="auto">
                <a:xfrm>
                  <a:off x="5212" y="3367"/>
                  <a:ext cx="213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</a:rPr>
                    <a:t>m</a:t>
                  </a:r>
                  <a:r>
                    <a:rPr lang="en-US" sz="2200" baseline="30000">
                      <a:solidFill>
                        <a:srgbClr val="000000"/>
                      </a:solidFill>
                    </a:rPr>
                    <a:t>2</a:t>
                  </a:r>
                  <a:endParaRPr lang="en-US"/>
                </a:p>
              </p:txBody>
            </p:sp>
            <p:sp>
              <p:nvSpPr>
                <p:cNvPr id="54345" name="Rectangle 204"/>
                <p:cNvSpPr>
                  <a:spLocks noChangeArrowheads="1"/>
                </p:cNvSpPr>
                <p:nvPr/>
              </p:nvSpPr>
              <p:spPr bwMode="auto">
                <a:xfrm>
                  <a:off x="5079" y="3122"/>
                  <a:ext cx="47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200">
                      <a:solidFill>
                        <a:srgbClr val="000000"/>
                      </a:solidFill>
                    </a:rPr>
                    <a:t>atoms</a:t>
                  </a:r>
                  <a:endParaRPr lang="en-US"/>
                </a:p>
              </p:txBody>
            </p:sp>
          </p:grpSp>
          <p:sp>
            <p:nvSpPr>
              <p:cNvPr id="54342" name="Rectangle 205"/>
              <p:cNvSpPr>
                <a:spLocks noChangeArrowheads="1"/>
              </p:cNvSpPr>
              <p:nvPr/>
            </p:nvSpPr>
            <p:spPr bwMode="auto">
              <a:xfrm>
                <a:off x="4099" y="3231"/>
                <a:ext cx="960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= 1.2 x 10</a:t>
                </a:r>
                <a:r>
                  <a:rPr lang="en-US" sz="2200" baseline="30000">
                    <a:solidFill>
                      <a:srgbClr val="000000"/>
                    </a:solidFill>
                  </a:rPr>
                  <a:t>19</a:t>
                </a:r>
                <a:r>
                  <a:rPr lang="en-US" sz="2200">
                    <a:solidFill>
                      <a:srgbClr val="000000"/>
                    </a:solidFill>
                  </a:rPr>
                  <a:t> </a:t>
                </a:r>
                <a:endParaRPr lang="en-US"/>
              </a:p>
            </p:txBody>
          </p:sp>
        </p:grpSp>
        <p:sp>
          <p:nvSpPr>
            <p:cNvPr id="54319" name="Line 140"/>
            <p:cNvSpPr>
              <a:spLocks noChangeShapeType="1"/>
            </p:cNvSpPr>
            <p:nvPr/>
          </p:nvSpPr>
          <p:spPr bwMode="auto">
            <a:xfrm>
              <a:off x="2072" y="3336"/>
              <a:ext cx="8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320" name="Rectangle 154"/>
            <p:cNvSpPr>
              <a:spLocks noChangeArrowheads="1"/>
            </p:cNvSpPr>
            <p:nvPr/>
          </p:nvSpPr>
          <p:spPr bwMode="auto">
            <a:xfrm>
              <a:off x="2441" y="3106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1</a:t>
              </a:r>
              <a:endParaRPr lang="en-US" sz="2000"/>
            </a:p>
          </p:txBody>
        </p:sp>
        <p:grpSp>
          <p:nvGrpSpPr>
            <p:cNvPr id="10" name="Group 232"/>
            <p:cNvGrpSpPr>
              <a:grpSpLocks/>
            </p:cNvGrpSpPr>
            <p:nvPr/>
          </p:nvGrpSpPr>
          <p:grpSpPr bwMode="auto">
            <a:xfrm>
              <a:off x="2097" y="3329"/>
              <a:ext cx="778" cy="607"/>
              <a:chOff x="2112" y="3329"/>
              <a:chExt cx="778" cy="607"/>
            </a:xfrm>
          </p:grpSpPr>
          <p:sp>
            <p:nvSpPr>
              <p:cNvPr id="54328" name="Line 135"/>
              <p:cNvSpPr>
                <a:spLocks noChangeShapeType="1"/>
              </p:cNvSpPr>
              <p:nvPr/>
            </p:nvSpPr>
            <p:spPr bwMode="auto">
              <a:xfrm flipV="1">
                <a:off x="2310" y="3565"/>
                <a:ext cx="26" cy="1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29" name="Line 136"/>
              <p:cNvSpPr>
                <a:spLocks noChangeShapeType="1"/>
              </p:cNvSpPr>
              <p:nvPr/>
            </p:nvSpPr>
            <p:spPr bwMode="auto">
              <a:xfrm>
                <a:off x="2336" y="3568"/>
                <a:ext cx="38" cy="60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30" name="Line 137"/>
              <p:cNvSpPr>
                <a:spLocks noChangeShapeType="1"/>
              </p:cNvSpPr>
              <p:nvPr/>
            </p:nvSpPr>
            <p:spPr bwMode="auto">
              <a:xfrm flipV="1">
                <a:off x="2378" y="3451"/>
                <a:ext cx="50" cy="17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31" name="Line 138"/>
              <p:cNvSpPr>
                <a:spLocks noChangeShapeType="1"/>
              </p:cNvSpPr>
              <p:nvPr/>
            </p:nvSpPr>
            <p:spPr bwMode="auto">
              <a:xfrm>
                <a:off x="2428" y="3451"/>
                <a:ext cx="135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32" name="Line 139"/>
              <p:cNvSpPr>
                <a:spLocks noChangeShapeType="1"/>
              </p:cNvSpPr>
              <p:nvPr/>
            </p:nvSpPr>
            <p:spPr bwMode="auto">
              <a:xfrm>
                <a:off x="2155" y="3682"/>
                <a:ext cx="42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33" name="Rectangle 149"/>
              <p:cNvSpPr>
                <a:spLocks noChangeArrowheads="1"/>
              </p:cNvSpPr>
              <p:nvPr/>
            </p:nvSpPr>
            <p:spPr bwMode="auto">
              <a:xfrm>
                <a:off x="2810" y="3329"/>
                <a:ext cx="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2</a:t>
                </a:r>
                <a:endParaRPr lang="en-US" sz="1800"/>
              </a:p>
            </p:txBody>
          </p:sp>
          <p:sp>
            <p:nvSpPr>
              <p:cNvPr id="54334" name="Rectangle 150"/>
              <p:cNvSpPr>
                <a:spLocks noChangeArrowheads="1"/>
              </p:cNvSpPr>
              <p:nvPr/>
            </p:nvSpPr>
            <p:spPr bwMode="auto">
              <a:xfrm>
                <a:off x="2603" y="3561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i="1">
                    <a:solidFill>
                      <a:srgbClr val="000000"/>
                    </a:solidFill>
                  </a:rPr>
                  <a:t>R</a:t>
                </a:r>
                <a:endParaRPr lang="en-US" sz="2000" i="1"/>
              </a:p>
            </p:txBody>
          </p:sp>
          <p:sp>
            <p:nvSpPr>
              <p:cNvPr id="54335" name="Rectangle 151"/>
              <p:cNvSpPr>
                <a:spLocks noChangeArrowheads="1"/>
              </p:cNvSpPr>
              <p:nvPr/>
            </p:nvSpPr>
            <p:spPr bwMode="auto">
              <a:xfrm>
                <a:off x="2307" y="3694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3</a:t>
                </a:r>
                <a:endParaRPr lang="en-US" sz="2000"/>
              </a:p>
            </p:txBody>
          </p:sp>
          <p:sp>
            <p:nvSpPr>
              <p:cNvPr id="54336" name="Rectangle 152"/>
              <p:cNvSpPr>
                <a:spLocks noChangeArrowheads="1"/>
              </p:cNvSpPr>
              <p:nvPr/>
            </p:nvSpPr>
            <p:spPr bwMode="auto">
              <a:xfrm>
                <a:off x="2435" y="3454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3</a:t>
                </a:r>
                <a:endParaRPr lang="en-US" sz="2000"/>
              </a:p>
            </p:txBody>
          </p:sp>
          <p:sp>
            <p:nvSpPr>
              <p:cNvPr id="54337" name="Rectangle 153"/>
              <p:cNvSpPr>
                <a:spLocks noChangeArrowheads="1"/>
              </p:cNvSpPr>
              <p:nvPr/>
            </p:nvSpPr>
            <p:spPr bwMode="auto">
              <a:xfrm>
                <a:off x="2204" y="3454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</a:rPr>
                  <a:t>4</a:t>
                </a:r>
                <a:endParaRPr lang="en-US" sz="2000"/>
              </a:p>
            </p:txBody>
          </p:sp>
          <p:sp>
            <p:nvSpPr>
              <p:cNvPr id="54338" name="AutoShape 213"/>
              <p:cNvSpPr>
                <a:spLocks/>
              </p:cNvSpPr>
              <p:nvPr/>
            </p:nvSpPr>
            <p:spPr bwMode="auto">
              <a:xfrm>
                <a:off x="2112" y="3408"/>
                <a:ext cx="56" cy="528"/>
              </a:xfrm>
              <a:prstGeom prst="leftBracket">
                <a:avLst>
                  <a:gd name="adj" fmla="val 17857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4339" name="AutoShape 215"/>
              <p:cNvSpPr>
                <a:spLocks/>
              </p:cNvSpPr>
              <p:nvPr/>
            </p:nvSpPr>
            <p:spPr bwMode="auto">
              <a:xfrm flipH="1">
                <a:off x="2728" y="3408"/>
                <a:ext cx="56" cy="528"/>
              </a:xfrm>
              <a:prstGeom prst="leftBracket">
                <a:avLst>
                  <a:gd name="adj" fmla="val 17857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4322" name="Line 221"/>
            <p:cNvSpPr>
              <a:spLocks noChangeShapeType="1"/>
            </p:cNvSpPr>
            <p:nvPr/>
          </p:nvSpPr>
          <p:spPr bwMode="auto">
            <a:xfrm>
              <a:off x="1264" y="3000"/>
              <a:ext cx="192" cy="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323" name="Line 222"/>
            <p:cNvSpPr>
              <a:spLocks noChangeShapeType="1"/>
            </p:cNvSpPr>
            <p:nvPr/>
          </p:nvSpPr>
          <p:spPr bwMode="auto">
            <a:xfrm flipV="1">
              <a:off x="1184" y="3528"/>
              <a:ext cx="256" cy="1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1" name="Group 228"/>
            <p:cNvGrpSpPr>
              <a:grpSpLocks/>
            </p:cNvGrpSpPr>
            <p:nvPr/>
          </p:nvGrpSpPr>
          <p:grpSpPr bwMode="auto">
            <a:xfrm>
              <a:off x="135" y="3476"/>
              <a:ext cx="1010" cy="422"/>
              <a:chOff x="919" y="3788"/>
              <a:chExt cx="1010" cy="422"/>
            </a:xfrm>
          </p:grpSpPr>
          <p:sp>
            <p:nvSpPr>
              <p:cNvPr id="54325" name="Rectangle 225"/>
              <p:cNvSpPr>
                <a:spLocks noChangeArrowheads="1"/>
              </p:cNvSpPr>
              <p:nvPr/>
            </p:nvSpPr>
            <p:spPr bwMode="auto">
              <a:xfrm>
                <a:off x="1264" y="3788"/>
                <a:ext cx="32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66FF"/>
                    </a:solidFill>
                  </a:rPr>
                  <a:t>area</a:t>
                </a:r>
              </a:p>
            </p:txBody>
          </p:sp>
          <p:sp>
            <p:nvSpPr>
              <p:cNvPr id="54326" name="Line 226"/>
              <p:cNvSpPr>
                <a:spLocks noChangeShapeType="1"/>
              </p:cNvSpPr>
              <p:nvPr/>
            </p:nvSpPr>
            <p:spPr bwMode="auto">
              <a:xfrm>
                <a:off x="919" y="3997"/>
                <a:ext cx="1010" cy="2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54327" name="Rectangle 227"/>
              <p:cNvSpPr>
                <a:spLocks noChangeArrowheads="1"/>
              </p:cNvSpPr>
              <p:nvPr/>
            </p:nvSpPr>
            <p:spPr bwMode="auto">
              <a:xfrm>
                <a:off x="922" y="4018"/>
                <a:ext cx="10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66FF"/>
                    </a:solidFill>
                  </a:rPr>
                  <a:t>2D repeat unit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>
                <a:solidFill>
                  <a:schemeClr val="accent3">
                    <a:lumMod val="50000"/>
                  </a:schemeClr>
                </a:solidFill>
              </a:rPr>
              <a:t>Crystalline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3">
                    <a:lumMod val="50000"/>
                  </a:schemeClr>
                </a:solidFill>
              </a:rPr>
              <a:t>Noncrystalline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3">
                    <a:lumMod val="50000"/>
                  </a:schemeClr>
                </a:solidFill>
              </a:rPr>
              <a:t>Materials</a:t>
            </a:r>
            <a:endParaRPr lang="tr-T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323528" y="1556792"/>
            <a:ext cx="8568952" cy="175432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tr-TR" b="1" u="sng" dirty="0" smtClean="0">
                <a:solidFill>
                  <a:schemeClr val="accent2"/>
                </a:solidFill>
              </a:rPr>
              <a:t>SINGLE CRYSTALS:</a:t>
            </a:r>
          </a:p>
          <a:p>
            <a:r>
              <a:rPr lang="en-US" dirty="0" smtClean="0"/>
              <a:t>For a crystalline solid, when the periodic and repeated arrangement of atoms is perfect</a:t>
            </a:r>
            <a:r>
              <a:rPr lang="tr-TR" dirty="0" smtClean="0"/>
              <a:t> </a:t>
            </a:r>
            <a:r>
              <a:rPr lang="en-US" dirty="0" smtClean="0"/>
              <a:t>or extends throughout the entirety of the specimen without interruption, the result</a:t>
            </a:r>
            <a:r>
              <a:rPr lang="tr-TR" dirty="0" smtClean="0"/>
              <a:t> </a:t>
            </a:r>
            <a:r>
              <a:rPr lang="en-US" dirty="0" smtClean="0"/>
              <a:t>is a </a:t>
            </a:r>
            <a:r>
              <a:rPr lang="en-US" b="1" dirty="0" smtClean="0"/>
              <a:t>single crystal.</a:t>
            </a:r>
            <a:endParaRPr lang="tr-TR" b="1" dirty="0" smtClean="0"/>
          </a:p>
          <a:p>
            <a:r>
              <a:rPr lang="en-US" b="1" dirty="0" smtClean="0"/>
              <a:t>All unit cells interlock in the same way and have the same orientation</a:t>
            </a:r>
            <a:endParaRPr lang="tr-TR" b="1" dirty="0" smtClean="0">
              <a:solidFill>
                <a:schemeClr val="accent2"/>
              </a:solidFill>
            </a:endParaRPr>
          </a:p>
          <a:p>
            <a:pPr marL="342900" indent="-342900"/>
            <a:endParaRPr lang="tr-TR" dirty="0"/>
          </a:p>
        </p:txBody>
      </p:sp>
      <p:pic>
        <p:nvPicPr>
          <p:cNvPr id="11266" name="Picture 2" descr="http://iscrystals.com/contentimages/site/crysta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645024"/>
            <a:ext cx="4320480" cy="2880320"/>
          </a:xfrm>
          <a:prstGeom prst="rect">
            <a:avLst/>
          </a:prstGeom>
          <a:noFill/>
        </p:spPr>
      </p:pic>
      <p:sp>
        <p:nvSpPr>
          <p:cNvPr id="8" name="7 Dikdörtgen"/>
          <p:cNvSpPr/>
          <p:nvPr/>
        </p:nvSpPr>
        <p:spPr>
          <a:xfrm>
            <a:off x="179512" y="6488668"/>
            <a:ext cx="538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b="1" i="1" dirty="0" smtClean="0"/>
              <a:t>http://iscrystals.com/contentimages/site/crystals.jpg</a:t>
            </a:r>
            <a:endParaRPr lang="tr-TR" sz="1200" b="1" i="1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861048"/>
            <a:ext cx="3801653" cy="26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Dikdörtgen"/>
          <p:cNvSpPr/>
          <p:nvPr/>
        </p:nvSpPr>
        <p:spPr>
          <a:xfrm>
            <a:off x="611560" y="3717032"/>
            <a:ext cx="209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produced artificially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5076056" y="3717032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Natur</a:t>
            </a:r>
            <a:r>
              <a:rPr lang="tr-TR" b="1" dirty="0" err="1" smtClean="0">
                <a:solidFill>
                  <a:schemeClr val="accent2"/>
                </a:solidFill>
              </a:rPr>
              <a:t>ally</a:t>
            </a:r>
            <a:r>
              <a:rPr lang="tr-TR" b="1" dirty="0" smtClean="0">
                <a:solidFill>
                  <a:schemeClr val="accent2"/>
                </a:solidFill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</a:rPr>
              <a:t>exist</a:t>
            </a:r>
            <a:endParaRPr lang="tr-TR" b="1" dirty="0">
              <a:solidFill>
                <a:schemeClr val="accent2"/>
              </a:solidFill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4932040" y="6423719"/>
            <a:ext cx="4355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 smtClean="0"/>
              <a:t>Photograph of a garnet single crystal that was found in </a:t>
            </a:r>
            <a:r>
              <a:rPr lang="en-US" sz="1200" b="1" i="1" dirty="0" err="1" smtClean="0"/>
              <a:t>Tongbei</a:t>
            </a:r>
            <a:r>
              <a:rPr lang="en-US" sz="1200" b="1" i="1" dirty="0" smtClean="0"/>
              <a:t>, Fujian</a:t>
            </a:r>
            <a:r>
              <a:rPr lang="tr-TR" sz="1200" b="1" i="1" dirty="0" smtClean="0"/>
              <a:t> </a:t>
            </a:r>
            <a:r>
              <a:rPr lang="tr-TR" sz="1200" b="1" i="1" dirty="0" err="1" smtClean="0"/>
              <a:t>Province</a:t>
            </a:r>
            <a:r>
              <a:rPr lang="tr-TR" sz="1200" b="1" i="1" dirty="0" smtClean="0"/>
              <a:t>, </a:t>
            </a:r>
            <a:r>
              <a:rPr lang="tr-TR" sz="1200" b="1" i="1" dirty="0" err="1" smtClean="0"/>
              <a:t>China</a:t>
            </a:r>
            <a:r>
              <a:rPr lang="tr-TR" sz="1200" b="1" i="1" dirty="0" smtClean="0"/>
              <a:t>.</a:t>
            </a:r>
            <a:endParaRPr lang="tr-TR" sz="1200" b="1" i="1" dirty="0"/>
          </a:p>
        </p:txBody>
      </p:sp>
      <p:sp>
        <p:nvSpPr>
          <p:cNvPr id="13" name="12 Dikdörtgen"/>
          <p:cNvSpPr/>
          <p:nvPr/>
        </p:nvSpPr>
        <p:spPr>
          <a:xfrm>
            <a:off x="0" y="5805264"/>
            <a:ext cx="91440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tr-TR" sz="2000" b="1" dirty="0" err="1" smtClean="0">
                <a:solidFill>
                  <a:schemeClr val="accent3">
                    <a:lumMod val="50000"/>
                  </a:schemeClr>
                </a:solidFill>
              </a:rPr>
              <a:t>Within</a:t>
            </a: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3">
                    <a:lumMod val="50000"/>
                  </a:schemeClr>
                </a:solidFill>
              </a:rPr>
              <a:t>past</a:t>
            </a: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3">
                    <a:lumMod val="50000"/>
                  </a:schemeClr>
                </a:solidFill>
              </a:rPr>
              <a:t>few</a:t>
            </a: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years, single crystals have become extremely important in many of our modern technologies,</a:t>
            </a: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in particular electronic microcircuits, which employ single crystals of silicon</a:t>
            </a: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3">
                    <a:lumMod val="50000"/>
                  </a:schemeClr>
                </a:solidFill>
              </a:rPr>
              <a:t>other</a:t>
            </a: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3">
                    <a:lumMod val="50000"/>
                  </a:schemeClr>
                </a:solidFill>
              </a:rPr>
              <a:t>semiconductors</a:t>
            </a:r>
            <a:r>
              <a:rPr lang="tr-TR" sz="20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tr-TR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err="1" smtClean="0">
                <a:solidFill>
                  <a:schemeClr val="accent3">
                    <a:lumMod val="50000"/>
                  </a:schemeClr>
                </a:solidFill>
              </a:rPr>
              <a:t>Crystalline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3">
                    <a:lumMod val="50000"/>
                  </a:schemeClr>
                </a:solidFill>
              </a:rPr>
              <a:t>Noncrystalline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3">
                    <a:lumMod val="50000"/>
                  </a:schemeClr>
                </a:solidFill>
              </a:rPr>
              <a:t>Materials</a:t>
            </a:r>
            <a:endParaRPr lang="tr-T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323528" y="1556792"/>
            <a:ext cx="8496944" cy="92333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/>
            <a:r>
              <a:rPr lang="tr-TR" b="1" u="sng" dirty="0" smtClean="0">
                <a:solidFill>
                  <a:schemeClr val="accent5">
                    <a:lumMod val="50000"/>
                  </a:schemeClr>
                </a:solidFill>
              </a:rPr>
              <a:t>2. POLYCRYSTALLINE MATERIALS:</a:t>
            </a:r>
          </a:p>
          <a:p>
            <a:pPr algn="just"/>
            <a:r>
              <a:rPr lang="en-US" dirty="0" smtClean="0"/>
              <a:t>Most crystalline solids are composed of a collection of many small crystals or </a:t>
            </a:r>
            <a:r>
              <a:rPr lang="en-US" b="1" dirty="0" smtClean="0"/>
              <a:t>grains;</a:t>
            </a:r>
            <a:r>
              <a:rPr lang="tr-TR" b="1" dirty="0" smtClean="0"/>
              <a:t> </a:t>
            </a:r>
            <a:r>
              <a:rPr lang="en-US" dirty="0" smtClean="0"/>
              <a:t>such materials are termed </a:t>
            </a:r>
            <a:r>
              <a:rPr lang="en-US" b="1" dirty="0" smtClean="0"/>
              <a:t>polycrystalline</a:t>
            </a:r>
            <a:endParaRPr lang="tr-TR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429000"/>
            <a:ext cx="75438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Oval"/>
          <p:cNvSpPr/>
          <p:nvPr/>
        </p:nvSpPr>
        <p:spPr>
          <a:xfrm>
            <a:off x="899592" y="3140968"/>
            <a:ext cx="1440160" cy="1224136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611560" y="2852936"/>
            <a:ext cx="233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small crystals or grains</a:t>
            </a:r>
            <a:endParaRPr lang="tr-TR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37D737D-1A5B-4CA3-8CEF-CAC8503F3DDC}" type="slidenum">
              <a:rPr lang="en-US" sz="1200" smtClean="0"/>
              <a:pPr/>
              <a:t>38</a:t>
            </a:fld>
            <a:endParaRPr lang="en-US" sz="1200" smtClean="0"/>
          </a:p>
        </p:txBody>
      </p:sp>
      <p:sp>
        <p:nvSpPr>
          <p:cNvPr id="464898" name="Rectangle 2"/>
          <p:cNvSpPr>
            <a:spLocks noChangeArrowheads="1"/>
          </p:cNvSpPr>
          <p:nvPr/>
        </p:nvSpPr>
        <p:spPr bwMode="auto">
          <a:xfrm>
            <a:off x="533400" y="1524000"/>
            <a:ext cx="47990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4D4D4D"/>
                </a:solidFill>
              </a:rPr>
              <a:t>•  atoms pack in periodic, 3D arrays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81000" y="1127125"/>
            <a:ext cx="318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Crystalline</a:t>
            </a:r>
            <a:r>
              <a:rPr lang="en-US"/>
              <a:t> materials...</a:t>
            </a: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2543175" y="1905000"/>
            <a:ext cx="21685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-metals</a:t>
            </a:r>
          </a:p>
          <a:p>
            <a:r>
              <a:rPr lang="en-US"/>
              <a:t>-many ceramics</a:t>
            </a:r>
          </a:p>
          <a:p>
            <a:r>
              <a:rPr lang="en-US"/>
              <a:t>-some polymers</a:t>
            </a:r>
            <a:endParaRPr lang="en-US" sz="2800"/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584200" y="4191000"/>
            <a:ext cx="4562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4D4D4D"/>
                </a:solidFill>
              </a:rPr>
              <a:t>•  atoms have no periodic packing</a:t>
            </a:r>
            <a:endParaRPr lang="en-US" sz="2800">
              <a:solidFill>
                <a:srgbClr val="4D4D4D"/>
              </a:solidFill>
            </a:endParaRPr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381000" y="3733800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Noncrystalline</a:t>
            </a:r>
            <a:r>
              <a:rPr lang="en-US" dirty="0"/>
              <a:t> materials...</a:t>
            </a:r>
          </a:p>
        </p:txBody>
      </p:sp>
      <p:sp>
        <p:nvSpPr>
          <p:cNvPr id="464904" name="Rectangle 8"/>
          <p:cNvSpPr>
            <a:spLocks noChangeArrowheads="1"/>
          </p:cNvSpPr>
          <p:nvPr/>
        </p:nvSpPr>
        <p:spPr bwMode="auto">
          <a:xfrm>
            <a:off x="2593975" y="4568825"/>
            <a:ext cx="265906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-complex structures</a:t>
            </a:r>
          </a:p>
          <a:p>
            <a:r>
              <a:rPr lang="en-US"/>
              <a:t>-rapid cooling</a:t>
            </a:r>
            <a:endParaRPr lang="en-US" sz="2800"/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6173788" y="2667000"/>
            <a:ext cx="189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crystalline SiO</a:t>
            </a:r>
            <a:r>
              <a:rPr lang="en-US" sz="2000" baseline="-2000"/>
              <a:t>2</a:t>
            </a:r>
            <a:endParaRPr lang="en-US" sz="2000"/>
          </a:p>
        </p:txBody>
      </p:sp>
      <p:sp>
        <p:nvSpPr>
          <p:cNvPr id="464908" name="Rectangle 12"/>
          <p:cNvSpPr>
            <a:spLocks noChangeArrowheads="1"/>
          </p:cNvSpPr>
          <p:nvPr/>
        </p:nvSpPr>
        <p:spPr bwMode="auto">
          <a:xfrm>
            <a:off x="5943600" y="5486400"/>
            <a:ext cx="2322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noncrystalline SiO</a:t>
            </a:r>
            <a:r>
              <a:rPr lang="en-US" sz="2000" baseline="-2000"/>
              <a:t>2</a:t>
            </a:r>
            <a:endParaRPr lang="en-US" sz="2000"/>
          </a:p>
        </p:txBody>
      </p:sp>
      <p:sp>
        <p:nvSpPr>
          <p:cNvPr id="464909" name="Rectangle 13"/>
          <p:cNvSpPr>
            <a:spLocks noChangeArrowheads="1"/>
          </p:cNvSpPr>
          <p:nvPr/>
        </p:nvSpPr>
        <p:spPr bwMode="auto">
          <a:xfrm>
            <a:off x="381000" y="5486400"/>
            <a:ext cx="422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"</a:t>
            </a:r>
            <a:r>
              <a:rPr lang="en-US">
                <a:solidFill>
                  <a:schemeClr val="accent2"/>
                </a:solidFill>
              </a:rPr>
              <a:t>Amorphous</a:t>
            </a:r>
            <a:r>
              <a:rPr lang="en-US"/>
              <a:t>" = Noncrystalline</a:t>
            </a:r>
          </a:p>
        </p:txBody>
      </p:sp>
      <p:sp>
        <p:nvSpPr>
          <p:cNvPr id="464910" name="Rectangle 14"/>
          <p:cNvSpPr>
            <a:spLocks noChangeArrowheads="1"/>
          </p:cNvSpPr>
          <p:nvPr/>
        </p:nvSpPr>
        <p:spPr bwMode="auto">
          <a:xfrm>
            <a:off x="6019800" y="5791200"/>
            <a:ext cx="199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3.23(b),</a:t>
            </a:r>
          </a:p>
          <a:p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i="1">
                <a:solidFill>
                  <a:srgbClr val="000000"/>
                </a:solidFill>
              </a:rPr>
              <a:t>Callister &amp; Rethwisch 8e.</a:t>
            </a:r>
            <a:r>
              <a:rPr lang="en-US" sz="1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6019800" y="2971800"/>
            <a:ext cx="199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Adapted from Fig. 3.23(a),</a:t>
            </a:r>
          </a:p>
          <a:p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i="1">
                <a:solidFill>
                  <a:srgbClr val="000000"/>
                </a:solidFill>
              </a:rPr>
              <a:t>Callister &amp; Rethwisch 8e.</a:t>
            </a:r>
            <a:r>
              <a:rPr lang="en-US" sz="12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6159" name="Group 18"/>
          <p:cNvGrpSpPr>
            <a:grpSpLocks noChangeAspect="1"/>
          </p:cNvGrpSpPr>
          <p:nvPr/>
        </p:nvGrpSpPr>
        <p:grpSpPr bwMode="auto">
          <a:xfrm>
            <a:off x="6096000" y="1066800"/>
            <a:ext cx="1905000" cy="1611313"/>
            <a:chOff x="3840" y="672"/>
            <a:chExt cx="1200" cy="1015"/>
          </a:xfrm>
        </p:grpSpPr>
        <p:sp>
          <p:nvSpPr>
            <p:cNvPr id="6257" name="AutoShape 17"/>
            <p:cNvSpPr>
              <a:spLocks noChangeAspect="1" noChangeArrowheads="1" noTextEdit="1"/>
            </p:cNvSpPr>
            <p:nvPr/>
          </p:nvSpPr>
          <p:spPr bwMode="auto">
            <a:xfrm>
              <a:off x="3840" y="672"/>
              <a:ext cx="1200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Oval 19"/>
            <p:cNvSpPr>
              <a:spLocks noChangeArrowheads="1"/>
            </p:cNvSpPr>
            <p:nvPr/>
          </p:nvSpPr>
          <p:spPr bwMode="auto">
            <a:xfrm>
              <a:off x="4226" y="802"/>
              <a:ext cx="26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59" name="Oval 20"/>
            <p:cNvSpPr>
              <a:spLocks noChangeArrowheads="1"/>
            </p:cNvSpPr>
            <p:nvPr/>
          </p:nvSpPr>
          <p:spPr bwMode="auto">
            <a:xfrm>
              <a:off x="4596" y="790"/>
              <a:ext cx="26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60" name="Oval 21"/>
            <p:cNvSpPr>
              <a:spLocks noChangeArrowheads="1"/>
            </p:cNvSpPr>
            <p:nvPr/>
          </p:nvSpPr>
          <p:spPr bwMode="auto">
            <a:xfrm>
              <a:off x="4775" y="783"/>
              <a:ext cx="33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61" name="Oval 22"/>
            <p:cNvSpPr>
              <a:spLocks noChangeArrowheads="1"/>
            </p:cNvSpPr>
            <p:nvPr/>
          </p:nvSpPr>
          <p:spPr bwMode="auto">
            <a:xfrm>
              <a:off x="4870" y="968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62" name="Oval 23"/>
            <p:cNvSpPr>
              <a:spLocks noChangeArrowheads="1"/>
            </p:cNvSpPr>
            <p:nvPr/>
          </p:nvSpPr>
          <p:spPr bwMode="auto">
            <a:xfrm>
              <a:off x="4781" y="1147"/>
              <a:ext cx="27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63" name="Oval 24"/>
            <p:cNvSpPr>
              <a:spLocks noChangeArrowheads="1"/>
            </p:cNvSpPr>
            <p:nvPr/>
          </p:nvSpPr>
          <p:spPr bwMode="auto">
            <a:xfrm>
              <a:off x="4602" y="1517"/>
              <a:ext cx="27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64" name="Oval 25"/>
            <p:cNvSpPr>
              <a:spLocks noChangeArrowheads="1"/>
            </p:cNvSpPr>
            <p:nvPr/>
          </p:nvSpPr>
          <p:spPr bwMode="auto">
            <a:xfrm>
              <a:off x="4513" y="1339"/>
              <a:ext cx="33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65" name="Oval 26"/>
            <p:cNvSpPr>
              <a:spLocks noChangeArrowheads="1"/>
            </p:cNvSpPr>
            <p:nvPr/>
          </p:nvSpPr>
          <p:spPr bwMode="auto">
            <a:xfrm>
              <a:off x="4500" y="975"/>
              <a:ext cx="33" cy="2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66" name="Oval 27"/>
            <p:cNvSpPr>
              <a:spLocks noChangeArrowheads="1"/>
            </p:cNvSpPr>
            <p:nvPr/>
          </p:nvSpPr>
          <p:spPr bwMode="auto">
            <a:xfrm>
              <a:off x="4321" y="975"/>
              <a:ext cx="33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67" name="Oval 28"/>
            <p:cNvSpPr>
              <a:spLocks noChangeArrowheads="1"/>
            </p:cNvSpPr>
            <p:nvPr/>
          </p:nvSpPr>
          <p:spPr bwMode="auto">
            <a:xfrm>
              <a:off x="3951" y="987"/>
              <a:ext cx="33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68" name="Oval 29"/>
            <p:cNvSpPr>
              <a:spLocks noChangeArrowheads="1"/>
            </p:cNvSpPr>
            <p:nvPr/>
          </p:nvSpPr>
          <p:spPr bwMode="auto">
            <a:xfrm>
              <a:off x="3958" y="1358"/>
              <a:ext cx="26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69" name="Oval 30"/>
            <p:cNvSpPr>
              <a:spLocks noChangeArrowheads="1"/>
            </p:cNvSpPr>
            <p:nvPr/>
          </p:nvSpPr>
          <p:spPr bwMode="auto">
            <a:xfrm>
              <a:off x="4047" y="1166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70" name="Oval 31"/>
            <p:cNvSpPr>
              <a:spLocks noChangeArrowheads="1"/>
            </p:cNvSpPr>
            <p:nvPr/>
          </p:nvSpPr>
          <p:spPr bwMode="auto">
            <a:xfrm>
              <a:off x="4226" y="1166"/>
              <a:ext cx="26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71" name="Oval 32"/>
            <p:cNvSpPr>
              <a:spLocks noChangeArrowheads="1"/>
            </p:cNvSpPr>
            <p:nvPr/>
          </p:nvSpPr>
          <p:spPr bwMode="auto">
            <a:xfrm>
              <a:off x="4238" y="1524"/>
              <a:ext cx="27" cy="2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72" name="Oval 33"/>
            <p:cNvSpPr>
              <a:spLocks noChangeArrowheads="1"/>
            </p:cNvSpPr>
            <p:nvPr/>
          </p:nvSpPr>
          <p:spPr bwMode="auto">
            <a:xfrm>
              <a:off x="4060" y="1530"/>
              <a:ext cx="26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73" name="Oval 34"/>
            <p:cNvSpPr>
              <a:spLocks noChangeArrowheads="1"/>
            </p:cNvSpPr>
            <p:nvPr/>
          </p:nvSpPr>
          <p:spPr bwMode="auto">
            <a:xfrm>
              <a:off x="4111" y="777"/>
              <a:ext cx="65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74" name="Oval 35"/>
            <p:cNvSpPr>
              <a:spLocks noChangeArrowheads="1"/>
            </p:cNvSpPr>
            <p:nvPr/>
          </p:nvSpPr>
          <p:spPr bwMode="auto">
            <a:xfrm>
              <a:off x="4258" y="694"/>
              <a:ext cx="64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75" name="Oval 36"/>
            <p:cNvSpPr>
              <a:spLocks noChangeArrowheads="1"/>
            </p:cNvSpPr>
            <p:nvPr/>
          </p:nvSpPr>
          <p:spPr bwMode="auto">
            <a:xfrm>
              <a:off x="4258" y="873"/>
              <a:ext cx="58" cy="58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76" name="Oval 37"/>
            <p:cNvSpPr>
              <a:spLocks noChangeArrowheads="1"/>
            </p:cNvSpPr>
            <p:nvPr/>
          </p:nvSpPr>
          <p:spPr bwMode="auto">
            <a:xfrm>
              <a:off x="4404" y="962"/>
              <a:ext cx="59" cy="58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77" name="Oval 38"/>
            <p:cNvSpPr>
              <a:spLocks noChangeArrowheads="1"/>
            </p:cNvSpPr>
            <p:nvPr/>
          </p:nvSpPr>
          <p:spPr bwMode="auto">
            <a:xfrm>
              <a:off x="4526" y="866"/>
              <a:ext cx="65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78" name="Oval 39"/>
            <p:cNvSpPr>
              <a:spLocks noChangeArrowheads="1"/>
            </p:cNvSpPr>
            <p:nvPr/>
          </p:nvSpPr>
          <p:spPr bwMode="auto">
            <a:xfrm>
              <a:off x="4526" y="687"/>
              <a:ext cx="65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79" name="Oval 40"/>
            <p:cNvSpPr>
              <a:spLocks noChangeArrowheads="1"/>
            </p:cNvSpPr>
            <p:nvPr/>
          </p:nvSpPr>
          <p:spPr bwMode="auto">
            <a:xfrm>
              <a:off x="4806" y="687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80" name="Oval 41"/>
            <p:cNvSpPr>
              <a:spLocks noChangeArrowheads="1"/>
            </p:cNvSpPr>
            <p:nvPr/>
          </p:nvSpPr>
          <p:spPr bwMode="auto">
            <a:xfrm>
              <a:off x="4800" y="860"/>
              <a:ext cx="59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81" name="Oval 42"/>
            <p:cNvSpPr>
              <a:spLocks noChangeArrowheads="1"/>
            </p:cNvSpPr>
            <p:nvPr/>
          </p:nvSpPr>
          <p:spPr bwMode="auto">
            <a:xfrm>
              <a:off x="4940" y="949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82" name="Oval 43"/>
            <p:cNvSpPr>
              <a:spLocks noChangeArrowheads="1"/>
            </p:cNvSpPr>
            <p:nvPr/>
          </p:nvSpPr>
          <p:spPr bwMode="auto">
            <a:xfrm>
              <a:off x="4813" y="1038"/>
              <a:ext cx="58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83" name="Oval 44"/>
            <p:cNvSpPr>
              <a:spLocks noChangeArrowheads="1"/>
            </p:cNvSpPr>
            <p:nvPr/>
          </p:nvSpPr>
          <p:spPr bwMode="auto">
            <a:xfrm>
              <a:off x="4679" y="1128"/>
              <a:ext cx="58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84" name="Oval 45"/>
            <p:cNvSpPr>
              <a:spLocks noChangeArrowheads="1"/>
            </p:cNvSpPr>
            <p:nvPr/>
          </p:nvSpPr>
          <p:spPr bwMode="auto">
            <a:xfrm>
              <a:off x="4545" y="1224"/>
              <a:ext cx="65" cy="58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85" name="Oval 46"/>
            <p:cNvSpPr>
              <a:spLocks noChangeArrowheads="1"/>
            </p:cNvSpPr>
            <p:nvPr/>
          </p:nvSpPr>
          <p:spPr bwMode="auto">
            <a:xfrm>
              <a:off x="4602" y="1153"/>
              <a:ext cx="27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86" name="Oval 47"/>
            <p:cNvSpPr>
              <a:spLocks noChangeArrowheads="1"/>
            </p:cNvSpPr>
            <p:nvPr/>
          </p:nvSpPr>
          <p:spPr bwMode="auto">
            <a:xfrm>
              <a:off x="4328" y="1345"/>
              <a:ext cx="33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6287" name="Group 51"/>
            <p:cNvGrpSpPr>
              <a:grpSpLocks/>
            </p:cNvGrpSpPr>
            <p:nvPr/>
          </p:nvGrpSpPr>
          <p:grpSpPr bwMode="auto">
            <a:xfrm>
              <a:off x="4836" y="1253"/>
              <a:ext cx="147" cy="172"/>
              <a:chOff x="4836" y="1253"/>
              <a:chExt cx="147" cy="172"/>
            </a:xfrm>
          </p:grpSpPr>
          <p:sp>
            <p:nvSpPr>
              <p:cNvPr id="6376" name="Line 48"/>
              <p:cNvSpPr>
                <a:spLocks noChangeShapeType="1"/>
              </p:cNvSpPr>
              <p:nvPr/>
            </p:nvSpPr>
            <p:spPr bwMode="auto">
              <a:xfrm>
                <a:off x="4836" y="1253"/>
                <a:ext cx="51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" name="Line 49"/>
              <p:cNvSpPr>
                <a:spLocks noChangeShapeType="1"/>
              </p:cNvSpPr>
              <p:nvPr/>
            </p:nvSpPr>
            <p:spPr bwMode="auto">
              <a:xfrm>
                <a:off x="4887" y="1342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" name="Line 50"/>
              <p:cNvSpPr>
                <a:spLocks noChangeShapeType="1"/>
              </p:cNvSpPr>
              <p:nvPr/>
            </p:nvSpPr>
            <p:spPr bwMode="auto">
              <a:xfrm flipV="1">
                <a:off x="4842" y="1342"/>
                <a:ext cx="45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88" name="Oval 52"/>
            <p:cNvSpPr>
              <a:spLocks noChangeArrowheads="1"/>
            </p:cNvSpPr>
            <p:nvPr/>
          </p:nvSpPr>
          <p:spPr bwMode="auto">
            <a:xfrm>
              <a:off x="4877" y="1332"/>
              <a:ext cx="26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89" name="Oval 53"/>
            <p:cNvSpPr>
              <a:spLocks noChangeArrowheads="1"/>
            </p:cNvSpPr>
            <p:nvPr/>
          </p:nvSpPr>
          <p:spPr bwMode="auto">
            <a:xfrm>
              <a:off x="4806" y="1224"/>
              <a:ext cx="65" cy="58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90" name="Oval 54"/>
            <p:cNvSpPr>
              <a:spLocks noChangeArrowheads="1"/>
            </p:cNvSpPr>
            <p:nvPr/>
          </p:nvSpPr>
          <p:spPr bwMode="auto">
            <a:xfrm>
              <a:off x="4947" y="1313"/>
              <a:ext cx="65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91" name="Oval 55"/>
            <p:cNvSpPr>
              <a:spLocks noChangeArrowheads="1"/>
            </p:cNvSpPr>
            <p:nvPr/>
          </p:nvSpPr>
          <p:spPr bwMode="auto">
            <a:xfrm>
              <a:off x="4813" y="1402"/>
              <a:ext cx="65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92" name="Oval 56"/>
            <p:cNvSpPr>
              <a:spLocks noChangeArrowheads="1"/>
            </p:cNvSpPr>
            <p:nvPr/>
          </p:nvSpPr>
          <p:spPr bwMode="auto">
            <a:xfrm>
              <a:off x="4698" y="1492"/>
              <a:ext cx="59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93" name="Oval 57"/>
            <p:cNvSpPr>
              <a:spLocks noChangeArrowheads="1"/>
            </p:cNvSpPr>
            <p:nvPr/>
          </p:nvSpPr>
          <p:spPr bwMode="auto">
            <a:xfrm>
              <a:off x="4551" y="1600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94" name="Oval 58"/>
            <p:cNvSpPr>
              <a:spLocks noChangeArrowheads="1"/>
            </p:cNvSpPr>
            <p:nvPr/>
          </p:nvSpPr>
          <p:spPr bwMode="auto">
            <a:xfrm>
              <a:off x="4545" y="1409"/>
              <a:ext cx="58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95" name="Oval 59"/>
            <p:cNvSpPr>
              <a:spLocks noChangeArrowheads="1"/>
            </p:cNvSpPr>
            <p:nvPr/>
          </p:nvSpPr>
          <p:spPr bwMode="auto">
            <a:xfrm>
              <a:off x="4404" y="1326"/>
              <a:ext cx="59" cy="58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96" name="Oval 60"/>
            <p:cNvSpPr>
              <a:spLocks noChangeArrowheads="1"/>
            </p:cNvSpPr>
            <p:nvPr/>
          </p:nvSpPr>
          <p:spPr bwMode="auto">
            <a:xfrm>
              <a:off x="4264" y="1236"/>
              <a:ext cx="65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97" name="Oval 61"/>
            <p:cNvSpPr>
              <a:spLocks noChangeArrowheads="1"/>
            </p:cNvSpPr>
            <p:nvPr/>
          </p:nvSpPr>
          <p:spPr bwMode="auto">
            <a:xfrm>
              <a:off x="4130" y="1153"/>
              <a:ext cx="58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98" name="Oval 62"/>
            <p:cNvSpPr>
              <a:spLocks noChangeArrowheads="1"/>
            </p:cNvSpPr>
            <p:nvPr/>
          </p:nvSpPr>
          <p:spPr bwMode="auto">
            <a:xfrm>
              <a:off x="3989" y="1064"/>
              <a:ext cx="65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99" name="Oval 63"/>
            <p:cNvSpPr>
              <a:spLocks noChangeArrowheads="1"/>
            </p:cNvSpPr>
            <p:nvPr/>
          </p:nvSpPr>
          <p:spPr bwMode="auto">
            <a:xfrm>
              <a:off x="3855" y="981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00" name="Oval 64"/>
            <p:cNvSpPr>
              <a:spLocks noChangeArrowheads="1"/>
            </p:cNvSpPr>
            <p:nvPr/>
          </p:nvSpPr>
          <p:spPr bwMode="auto">
            <a:xfrm>
              <a:off x="3977" y="879"/>
              <a:ext cx="65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01" name="Oval 65"/>
            <p:cNvSpPr>
              <a:spLocks noChangeArrowheads="1"/>
            </p:cNvSpPr>
            <p:nvPr/>
          </p:nvSpPr>
          <p:spPr bwMode="auto">
            <a:xfrm>
              <a:off x="3989" y="1249"/>
              <a:ext cx="65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02" name="Oval 66"/>
            <p:cNvSpPr>
              <a:spLocks noChangeArrowheads="1"/>
            </p:cNvSpPr>
            <p:nvPr/>
          </p:nvSpPr>
          <p:spPr bwMode="auto">
            <a:xfrm>
              <a:off x="3855" y="1351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03" name="Oval 67"/>
            <p:cNvSpPr>
              <a:spLocks noChangeArrowheads="1"/>
            </p:cNvSpPr>
            <p:nvPr/>
          </p:nvSpPr>
          <p:spPr bwMode="auto">
            <a:xfrm>
              <a:off x="3996" y="1428"/>
              <a:ext cx="58" cy="58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04" name="Oval 68"/>
            <p:cNvSpPr>
              <a:spLocks noChangeArrowheads="1"/>
            </p:cNvSpPr>
            <p:nvPr/>
          </p:nvSpPr>
          <p:spPr bwMode="auto">
            <a:xfrm>
              <a:off x="4130" y="1517"/>
              <a:ext cx="58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05" name="Oval 69"/>
            <p:cNvSpPr>
              <a:spLocks noChangeArrowheads="1"/>
            </p:cNvSpPr>
            <p:nvPr/>
          </p:nvSpPr>
          <p:spPr bwMode="auto">
            <a:xfrm>
              <a:off x="4283" y="1600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06" name="Oval 70"/>
            <p:cNvSpPr>
              <a:spLocks noChangeArrowheads="1"/>
            </p:cNvSpPr>
            <p:nvPr/>
          </p:nvSpPr>
          <p:spPr bwMode="auto">
            <a:xfrm>
              <a:off x="4277" y="1422"/>
              <a:ext cx="58" cy="58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07" name="Oval 71"/>
            <p:cNvSpPr>
              <a:spLocks noChangeArrowheads="1"/>
            </p:cNvSpPr>
            <p:nvPr/>
          </p:nvSpPr>
          <p:spPr bwMode="auto">
            <a:xfrm>
              <a:off x="4258" y="1051"/>
              <a:ext cx="58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08" name="Oval 72"/>
            <p:cNvSpPr>
              <a:spLocks noChangeArrowheads="1"/>
            </p:cNvSpPr>
            <p:nvPr/>
          </p:nvSpPr>
          <p:spPr bwMode="auto">
            <a:xfrm>
              <a:off x="4538" y="1045"/>
              <a:ext cx="65" cy="58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309" name="Oval 73"/>
            <p:cNvSpPr>
              <a:spLocks noChangeArrowheads="1"/>
            </p:cNvSpPr>
            <p:nvPr/>
          </p:nvSpPr>
          <p:spPr bwMode="auto">
            <a:xfrm>
              <a:off x="4672" y="770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6310" name="Group 77"/>
            <p:cNvGrpSpPr>
              <a:grpSpLocks/>
            </p:cNvGrpSpPr>
            <p:nvPr/>
          </p:nvGrpSpPr>
          <p:grpSpPr bwMode="auto">
            <a:xfrm>
              <a:off x="4823" y="883"/>
              <a:ext cx="147" cy="178"/>
              <a:chOff x="4823" y="883"/>
              <a:chExt cx="147" cy="178"/>
            </a:xfrm>
          </p:grpSpPr>
          <p:sp>
            <p:nvSpPr>
              <p:cNvPr id="6373" name="Line 74"/>
              <p:cNvSpPr>
                <a:spLocks noChangeShapeType="1"/>
              </p:cNvSpPr>
              <p:nvPr/>
            </p:nvSpPr>
            <p:spPr bwMode="auto">
              <a:xfrm>
                <a:off x="4823" y="883"/>
                <a:ext cx="51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" name="Line 75"/>
              <p:cNvSpPr>
                <a:spLocks noChangeShapeType="1"/>
              </p:cNvSpPr>
              <p:nvPr/>
            </p:nvSpPr>
            <p:spPr bwMode="auto">
              <a:xfrm flipV="1">
                <a:off x="4880" y="972"/>
                <a:ext cx="90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" name="Line 76"/>
              <p:cNvSpPr>
                <a:spLocks noChangeShapeType="1"/>
              </p:cNvSpPr>
              <p:nvPr/>
            </p:nvSpPr>
            <p:spPr bwMode="auto">
              <a:xfrm flipV="1">
                <a:off x="4836" y="978"/>
                <a:ext cx="38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11" name="Group 81"/>
            <p:cNvGrpSpPr>
              <a:grpSpLocks/>
            </p:cNvGrpSpPr>
            <p:nvPr/>
          </p:nvGrpSpPr>
          <p:grpSpPr bwMode="auto">
            <a:xfrm>
              <a:off x="4555" y="710"/>
              <a:ext cx="147" cy="179"/>
              <a:chOff x="4555" y="710"/>
              <a:chExt cx="147" cy="179"/>
            </a:xfrm>
          </p:grpSpPr>
          <p:sp>
            <p:nvSpPr>
              <p:cNvPr id="6370" name="Line 78"/>
              <p:cNvSpPr>
                <a:spLocks noChangeShapeType="1"/>
              </p:cNvSpPr>
              <p:nvPr/>
            </p:nvSpPr>
            <p:spPr bwMode="auto">
              <a:xfrm>
                <a:off x="4555" y="710"/>
                <a:ext cx="51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" name="Line 79"/>
              <p:cNvSpPr>
                <a:spLocks noChangeShapeType="1"/>
              </p:cNvSpPr>
              <p:nvPr/>
            </p:nvSpPr>
            <p:spPr bwMode="auto">
              <a:xfrm>
                <a:off x="4606" y="800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" name="Line 80"/>
              <p:cNvSpPr>
                <a:spLocks noChangeShapeType="1"/>
              </p:cNvSpPr>
              <p:nvPr/>
            </p:nvSpPr>
            <p:spPr bwMode="auto">
              <a:xfrm flipV="1">
                <a:off x="4561" y="806"/>
                <a:ext cx="45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12" name="Group 85"/>
            <p:cNvGrpSpPr>
              <a:grpSpLocks/>
            </p:cNvGrpSpPr>
            <p:nvPr/>
          </p:nvGrpSpPr>
          <p:grpSpPr bwMode="auto">
            <a:xfrm>
              <a:off x="4274" y="895"/>
              <a:ext cx="140" cy="179"/>
              <a:chOff x="4274" y="895"/>
              <a:chExt cx="140" cy="179"/>
            </a:xfrm>
          </p:grpSpPr>
          <p:sp>
            <p:nvSpPr>
              <p:cNvPr id="6367" name="Line 82"/>
              <p:cNvSpPr>
                <a:spLocks noChangeShapeType="1"/>
              </p:cNvSpPr>
              <p:nvPr/>
            </p:nvSpPr>
            <p:spPr bwMode="auto">
              <a:xfrm>
                <a:off x="4274" y="895"/>
                <a:ext cx="51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8" name="Line 83"/>
              <p:cNvSpPr>
                <a:spLocks noChangeShapeType="1"/>
              </p:cNvSpPr>
              <p:nvPr/>
            </p:nvSpPr>
            <p:spPr bwMode="auto">
              <a:xfrm>
                <a:off x="4325" y="985"/>
                <a:ext cx="8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9" name="Line 84"/>
              <p:cNvSpPr>
                <a:spLocks noChangeShapeType="1"/>
              </p:cNvSpPr>
              <p:nvPr/>
            </p:nvSpPr>
            <p:spPr bwMode="auto">
              <a:xfrm flipV="1">
                <a:off x="4280" y="991"/>
                <a:ext cx="45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13" name="Group 89"/>
            <p:cNvGrpSpPr>
              <a:grpSpLocks/>
            </p:cNvGrpSpPr>
            <p:nvPr/>
          </p:nvGrpSpPr>
          <p:grpSpPr bwMode="auto">
            <a:xfrm>
              <a:off x="4006" y="1087"/>
              <a:ext cx="147" cy="172"/>
              <a:chOff x="4006" y="1087"/>
              <a:chExt cx="147" cy="172"/>
            </a:xfrm>
          </p:grpSpPr>
          <p:sp>
            <p:nvSpPr>
              <p:cNvPr id="6364" name="Line 86"/>
              <p:cNvSpPr>
                <a:spLocks noChangeShapeType="1"/>
              </p:cNvSpPr>
              <p:nvPr/>
            </p:nvSpPr>
            <p:spPr bwMode="auto">
              <a:xfrm>
                <a:off x="4006" y="1087"/>
                <a:ext cx="51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5" name="Line 87"/>
              <p:cNvSpPr>
                <a:spLocks noChangeShapeType="1"/>
              </p:cNvSpPr>
              <p:nvPr/>
            </p:nvSpPr>
            <p:spPr bwMode="auto">
              <a:xfrm>
                <a:off x="4063" y="1176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6" name="Line 88"/>
              <p:cNvSpPr>
                <a:spLocks noChangeShapeType="1"/>
              </p:cNvSpPr>
              <p:nvPr/>
            </p:nvSpPr>
            <p:spPr bwMode="auto">
              <a:xfrm flipV="1">
                <a:off x="4012" y="1176"/>
                <a:ext cx="45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14" name="Group 93"/>
            <p:cNvGrpSpPr>
              <a:grpSpLocks/>
            </p:cNvGrpSpPr>
            <p:nvPr/>
          </p:nvGrpSpPr>
          <p:grpSpPr bwMode="auto">
            <a:xfrm>
              <a:off x="4293" y="1266"/>
              <a:ext cx="141" cy="178"/>
              <a:chOff x="4293" y="1266"/>
              <a:chExt cx="141" cy="178"/>
            </a:xfrm>
          </p:grpSpPr>
          <p:sp>
            <p:nvSpPr>
              <p:cNvPr id="6361" name="Line 90"/>
              <p:cNvSpPr>
                <a:spLocks noChangeShapeType="1"/>
              </p:cNvSpPr>
              <p:nvPr/>
            </p:nvSpPr>
            <p:spPr bwMode="auto">
              <a:xfrm>
                <a:off x="4293" y="1266"/>
                <a:ext cx="51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2" name="Line 91"/>
              <p:cNvSpPr>
                <a:spLocks noChangeShapeType="1"/>
              </p:cNvSpPr>
              <p:nvPr/>
            </p:nvSpPr>
            <p:spPr bwMode="auto">
              <a:xfrm>
                <a:off x="4344" y="1355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3" name="Line 92"/>
              <p:cNvSpPr>
                <a:spLocks noChangeShapeType="1"/>
              </p:cNvSpPr>
              <p:nvPr/>
            </p:nvSpPr>
            <p:spPr bwMode="auto">
              <a:xfrm flipV="1">
                <a:off x="4300" y="1361"/>
                <a:ext cx="44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15" name="Group 97"/>
            <p:cNvGrpSpPr>
              <a:grpSpLocks/>
            </p:cNvGrpSpPr>
            <p:nvPr/>
          </p:nvGrpSpPr>
          <p:grpSpPr bwMode="auto">
            <a:xfrm>
              <a:off x="4561" y="1438"/>
              <a:ext cx="147" cy="172"/>
              <a:chOff x="4561" y="1438"/>
              <a:chExt cx="147" cy="172"/>
            </a:xfrm>
          </p:grpSpPr>
          <p:sp>
            <p:nvSpPr>
              <p:cNvPr id="6358" name="Line 94"/>
              <p:cNvSpPr>
                <a:spLocks noChangeShapeType="1"/>
              </p:cNvSpPr>
              <p:nvPr/>
            </p:nvSpPr>
            <p:spPr bwMode="auto">
              <a:xfrm>
                <a:off x="4561" y="1438"/>
                <a:ext cx="51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" name="Line 95"/>
              <p:cNvSpPr>
                <a:spLocks noChangeShapeType="1"/>
              </p:cNvSpPr>
              <p:nvPr/>
            </p:nvSpPr>
            <p:spPr bwMode="auto">
              <a:xfrm>
                <a:off x="4612" y="1527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" name="Line 96"/>
              <p:cNvSpPr>
                <a:spLocks noChangeShapeType="1"/>
              </p:cNvSpPr>
              <p:nvPr/>
            </p:nvSpPr>
            <p:spPr bwMode="auto">
              <a:xfrm flipV="1">
                <a:off x="4568" y="1527"/>
                <a:ext cx="44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16" name="Group 101"/>
            <p:cNvGrpSpPr>
              <a:grpSpLocks/>
            </p:cNvGrpSpPr>
            <p:nvPr/>
          </p:nvGrpSpPr>
          <p:grpSpPr bwMode="auto">
            <a:xfrm>
              <a:off x="4561" y="1074"/>
              <a:ext cx="141" cy="179"/>
              <a:chOff x="4561" y="1074"/>
              <a:chExt cx="141" cy="179"/>
            </a:xfrm>
          </p:grpSpPr>
          <p:sp>
            <p:nvSpPr>
              <p:cNvPr id="6355" name="Line 98"/>
              <p:cNvSpPr>
                <a:spLocks noChangeShapeType="1"/>
              </p:cNvSpPr>
              <p:nvPr/>
            </p:nvSpPr>
            <p:spPr bwMode="auto">
              <a:xfrm>
                <a:off x="4561" y="1074"/>
                <a:ext cx="5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" name="Line 99"/>
              <p:cNvSpPr>
                <a:spLocks noChangeShapeType="1"/>
              </p:cNvSpPr>
              <p:nvPr/>
            </p:nvSpPr>
            <p:spPr bwMode="auto">
              <a:xfrm>
                <a:off x="4612" y="1164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7" name="Line 100"/>
              <p:cNvSpPr>
                <a:spLocks noChangeShapeType="1"/>
              </p:cNvSpPr>
              <p:nvPr/>
            </p:nvSpPr>
            <p:spPr bwMode="auto">
              <a:xfrm flipV="1">
                <a:off x="4568" y="1164"/>
                <a:ext cx="44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17" name="Line 102"/>
            <p:cNvSpPr>
              <a:spLocks noChangeShapeType="1"/>
            </p:cNvSpPr>
            <p:nvPr/>
          </p:nvSpPr>
          <p:spPr bwMode="auto">
            <a:xfrm>
              <a:off x="4012" y="1444"/>
              <a:ext cx="51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Line 103"/>
            <p:cNvSpPr>
              <a:spLocks noChangeShapeType="1"/>
            </p:cNvSpPr>
            <p:nvPr/>
          </p:nvSpPr>
          <p:spPr bwMode="auto">
            <a:xfrm>
              <a:off x="4070" y="1534"/>
              <a:ext cx="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19" name="Group 107"/>
            <p:cNvGrpSpPr>
              <a:grpSpLocks/>
            </p:cNvGrpSpPr>
            <p:nvPr/>
          </p:nvGrpSpPr>
          <p:grpSpPr bwMode="auto">
            <a:xfrm>
              <a:off x="3872" y="1278"/>
              <a:ext cx="147" cy="173"/>
              <a:chOff x="3872" y="1278"/>
              <a:chExt cx="147" cy="173"/>
            </a:xfrm>
          </p:grpSpPr>
          <p:sp>
            <p:nvSpPr>
              <p:cNvPr id="6352" name="Line 104"/>
              <p:cNvSpPr>
                <a:spLocks noChangeShapeType="1"/>
              </p:cNvSpPr>
              <p:nvPr/>
            </p:nvSpPr>
            <p:spPr bwMode="auto">
              <a:xfrm flipV="1">
                <a:off x="3968" y="1278"/>
                <a:ext cx="5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" name="Line 105"/>
              <p:cNvSpPr>
                <a:spLocks noChangeShapeType="1"/>
              </p:cNvSpPr>
              <p:nvPr/>
            </p:nvSpPr>
            <p:spPr bwMode="auto">
              <a:xfrm>
                <a:off x="3872" y="1361"/>
                <a:ext cx="89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" name="Line 106"/>
              <p:cNvSpPr>
                <a:spLocks noChangeShapeType="1"/>
              </p:cNvSpPr>
              <p:nvPr/>
            </p:nvSpPr>
            <p:spPr bwMode="auto">
              <a:xfrm>
                <a:off x="3968" y="1368"/>
                <a:ext cx="44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0" name="Group 111"/>
            <p:cNvGrpSpPr>
              <a:grpSpLocks/>
            </p:cNvGrpSpPr>
            <p:nvPr/>
          </p:nvGrpSpPr>
          <p:grpSpPr bwMode="auto">
            <a:xfrm>
              <a:off x="4153" y="1444"/>
              <a:ext cx="147" cy="179"/>
              <a:chOff x="4153" y="1444"/>
              <a:chExt cx="147" cy="179"/>
            </a:xfrm>
          </p:grpSpPr>
          <p:sp>
            <p:nvSpPr>
              <p:cNvPr id="6349" name="Line 108"/>
              <p:cNvSpPr>
                <a:spLocks noChangeShapeType="1"/>
              </p:cNvSpPr>
              <p:nvPr/>
            </p:nvSpPr>
            <p:spPr bwMode="auto">
              <a:xfrm flipV="1">
                <a:off x="4249" y="1444"/>
                <a:ext cx="51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" name="Line 109"/>
              <p:cNvSpPr>
                <a:spLocks noChangeShapeType="1"/>
              </p:cNvSpPr>
              <p:nvPr/>
            </p:nvSpPr>
            <p:spPr bwMode="auto">
              <a:xfrm>
                <a:off x="4153" y="1534"/>
                <a:ext cx="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" name="Line 110"/>
              <p:cNvSpPr>
                <a:spLocks noChangeShapeType="1"/>
              </p:cNvSpPr>
              <p:nvPr/>
            </p:nvSpPr>
            <p:spPr bwMode="auto">
              <a:xfrm>
                <a:off x="4249" y="1540"/>
                <a:ext cx="44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1" name="Group 115"/>
            <p:cNvGrpSpPr>
              <a:grpSpLocks/>
            </p:cNvGrpSpPr>
            <p:nvPr/>
          </p:nvGrpSpPr>
          <p:grpSpPr bwMode="auto">
            <a:xfrm>
              <a:off x="4427" y="1266"/>
              <a:ext cx="147" cy="172"/>
              <a:chOff x="4427" y="1266"/>
              <a:chExt cx="147" cy="172"/>
            </a:xfrm>
          </p:grpSpPr>
          <p:sp>
            <p:nvSpPr>
              <p:cNvPr id="6346" name="Line 112"/>
              <p:cNvSpPr>
                <a:spLocks noChangeShapeType="1"/>
              </p:cNvSpPr>
              <p:nvPr/>
            </p:nvSpPr>
            <p:spPr bwMode="auto">
              <a:xfrm flipV="1">
                <a:off x="4523" y="1266"/>
                <a:ext cx="51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7" name="Line 113"/>
              <p:cNvSpPr>
                <a:spLocks noChangeShapeType="1"/>
              </p:cNvSpPr>
              <p:nvPr/>
            </p:nvSpPr>
            <p:spPr bwMode="auto">
              <a:xfrm>
                <a:off x="4427" y="1349"/>
                <a:ext cx="90" cy="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8" name="Line 114"/>
              <p:cNvSpPr>
                <a:spLocks noChangeShapeType="1"/>
              </p:cNvSpPr>
              <p:nvPr/>
            </p:nvSpPr>
            <p:spPr bwMode="auto">
              <a:xfrm>
                <a:off x="4523" y="1355"/>
                <a:ext cx="38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2" name="Group 119"/>
            <p:cNvGrpSpPr>
              <a:grpSpLocks/>
            </p:cNvGrpSpPr>
            <p:nvPr/>
          </p:nvGrpSpPr>
          <p:grpSpPr bwMode="auto">
            <a:xfrm>
              <a:off x="4702" y="1081"/>
              <a:ext cx="147" cy="178"/>
              <a:chOff x="4702" y="1081"/>
              <a:chExt cx="147" cy="178"/>
            </a:xfrm>
          </p:grpSpPr>
          <p:sp>
            <p:nvSpPr>
              <p:cNvPr id="6343" name="Line 116"/>
              <p:cNvSpPr>
                <a:spLocks noChangeShapeType="1"/>
              </p:cNvSpPr>
              <p:nvPr/>
            </p:nvSpPr>
            <p:spPr bwMode="auto">
              <a:xfrm flipV="1">
                <a:off x="4791" y="1081"/>
                <a:ext cx="58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4" name="Line 117"/>
              <p:cNvSpPr>
                <a:spLocks noChangeShapeType="1"/>
              </p:cNvSpPr>
              <p:nvPr/>
            </p:nvSpPr>
            <p:spPr bwMode="auto">
              <a:xfrm>
                <a:off x="4702" y="1170"/>
                <a:ext cx="8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5" name="Line 118"/>
              <p:cNvSpPr>
                <a:spLocks noChangeShapeType="1"/>
              </p:cNvSpPr>
              <p:nvPr/>
            </p:nvSpPr>
            <p:spPr bwMode="auto">
              <a:xfrm>
                <a:off x="4791" y="1176"/>
                <a:ext cx="45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3" name="Group 123"/>
            <p:cNvGrpSpPr>
              <a:grpSpLocks/>
            </p:cNvGrpSpPr>
            <p:nvPr/>
          </p:nvGrpSpPr>
          <p:grpSpPr bwMode="auto">
            <a:xfrm>
              <a:off x="4146" y="1081"/>
              <a:ext cx="147" cy="178"/>
              <a:chOff x="4146" y="1081"/>
              <a:chExt cx="147" cy="178"/>
            </a:xfrm>
          </p:grpSpPr>
          <p:sp>
            <p:nvSpPr>
              <p:cNvPr id="6340" name="Line 120"/>
              <p:cNvSpPr>
                <a:spLocks noChangeShapeType="1"/>
              </p:cNvSpPr>
              <p:nvPr/>
            </p:nvSpPr>
            <p:spPr bwMode="auto">
              <a:xfrm flipV="1">
                <a:off x="4242" y="1081"/>
                <a:ext cx="51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1" name="Line 121"/>
              <p:cNvSpPr>
                <a:spLocks noChangeShapeType="1"/>
              </p:cNvSpPr>
              <p:nvPr/>
            </p:nvSpPr>
            <p:spPr bwMode="auto">
              <a:xfrm>
                <a:off x="4146" y="1170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2" name="Line 122"/>
              <p:cNvSpPr>
                <a:spLocks noChangeShapeType="1"/>
              </p:cNvSpPr>
              <p:nvPr/>
            </p:nvSpPr>
            <p:spPr bwMode="auto">
              <a:xfrm>
                <a:off x="4242" y="1176"/>
                <a:ext cx="45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4" name="Group 127"/>
            <p:cNvGrpSpPr>
              <a:grpSpLocks/>
            </p:cNvGrpSpPr>
            <p:nvPr/>
          </p:nvGrpSpPr>
          <p:grpSpPr bwMode="auto">
            <a:xfrm>
              <a:off x="3872" y="908"/>
              <a:ext cx="140" cy="179"/>
              <a:chOff x="3872" y="908"/>
              <a:chExt cx="140" cy="179"/>
            </a:xfrm>
          </p:grpSpPr>
          <p:sp>
            <p:nvSpPr>
              <p:cNvPr id="6337" name="Line 124"/>
              <p:cNvSpPr>
                <a:spLocks noChangeShapeType="1"/>
              </p:cNvSpPr>
              <p:nvPr/>
            </p:nvSpPr>
            <p:spPr bwMode="auto">
              <a:xfrm flipV="1">
                <a:off x="3961" y="908"/>
                <a:ext cx="51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8" name="Line 125"/>
              <p:cNvSpPr>
                <a:spLocks noChangeShapeType="1"/>
              </p:cNvSpPr>
              <p:nvPr/>
            </p:nvSpPr>
            <p:spPr bwMode="auto">
              <a:xfrm>
                <a:off x="3872" y="998"/>
                <a:ext cx="8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9" name="Line 126"/>
              <p:cNvSpPr>
                <a:spLocks noChangeShapeType="1"/>
              </p:cNvSpPr>
              <p:nvPr/>
            </p:nvSpPr>
            <p:spPr bwMode="auto">
              <a:xfrm>
                <a:off x="3961" y="1004"/>
                <a:ext cx="45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5" name="Group 131"/>
            <p:cNvGrpSpPr>
              <a:grpSpLocks/>
            </p:cNvGrpSpPr>
            <p:nvPr/>
          </p:nvGrpSpPr>
          <p:grpSpPr bwMode="auto">
            <a:xfrm>
              <a:off x="4146" y="717"/>
              <a:ext cx="141" cy="178"/>
              <a:chOff x="4146" y="717"/>
              <a:chExt cx="141" cy="178"/>
            </a:xfrm>
          </p:grpSpPr>
          <p:sp>
            <p:nvSpPr>
              <p:cNvPr id="6334" name="Line 128"/>
              <p:cNvSpPr>
                <a:spLocks noChangeShapeType="1"/>
              </p:cNvSpPr>
              <p:nvPr/>
            </p:nvSpPr>
            <p:spPr bwMode="auto">
              <a:xfrm flipV="1">
                <a:off x="4236" y="717"/>
                <a:ext cx="51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5" name="Line 129"/>
              <p:cNvSpPr>
                <a:spLocks noChangeShapeType="1"/>
              </p:cNvSpPr>
              <p:nvPr/>
            </p:nvSpPr>
            <p:spPr bwMode="auto">
              <a:xfrm>
                <a:off x="4146" y="806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6" name="Line 130"/>
              <p:cNvSpPr>
                <a:spLocks noChangeShapeType="1"/>
              </p:cNvSpPr>
              <p:nvPr/>
            </p:nvSpPr>
            <p:spPr bwMode="auto">
              <a:xfrm>
                <a:off x="4236" y="812"/>
                <a:ext cx="44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6" name="Group 135"/>
            <p:cNvGrpSpPr>
              <a:grpSpLocks/>
            </p:cNvGrpSpPr>
            <p:nvPr/>
          </p:nvGrpSpPr>
          <p:grpSpPr bwMode="auto">
            <a:xfrm>
              <a:off x="4421" y="895"/>
              <a:ext cx="140" cy="179"/>
              <a:chOff x="4421" y="895"/>
              <a:chExt cx="140" cy="179"/>
            </a:xfrm>
          </p:grpSpPr>
          <p:sp>
            <p:nvSpPr>
              <p:cNvPr id="6331" name="Line 132"/>
              <p:cNvSpPr>
                <a:spLocks noChangeShapeType="1"/>
              </p:cNvSpPr>
              <p:nvPr/>
            </p:nvSpPr>
            <p:spPr bwMode="auto">
              <a:xfrm flipV="1">
                <a:off x="4510" y="895"/>
                <a:ext cx="51" cy="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2" name="Line 133"/>
              <p:cNvSpPr>
                <a:spLocks noChangeShapeType="1"/>
              </p:cNvSpPr>
              <p:nvPr/>
            </p:nvSpPr>
            <p:spPr bwMode="auto">
              <a:xfrm>
                <a:off x="4421" y="985"/>
                <a:ext cx="8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3" name="Line 134"/>
              <p:cNvSpPr>
                <a:spLocks noChangeShapeType="1"/>
              </p:cNvSpPr>
              <p:nvPr/>
            </p:nvSpPr>
            <p:spPr bwMode="auto">
              <a:xfrm>
                <a:off x="4510" y="985"/>
                <a:ext cx="45" cy="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7" name="Group 139"/>
            <p:cNvGrpSpPr>
              <a:grpSpLocks/>
            </p:cNvGrpSpPr>
            <p:nvPr/>
          </p:nvGrpSpPr>
          <p:grpSpPr bwMode="auto">
            <a:xfrm>
              <a:off x="4695" y="704"/>
              <a:ext cx="141" cy="179"/>
              <a:chOff x="4695" y="704"/>
              <a:chExt cx="141" cy="179"/>
            </a:xfrm>
          </p:grpSpPr>
          <p:sp>
            <p:nvSpPr>
              <p:cNvPr id="6328" name="Line 136"/>
              <p:cNvSpPr>
                <a:spLocks noChangeShapeType="1"/>
              </p:cNvSpPr>
              <p:nvPr/>
            </p:nvSpPr>
            <p:spPr bwMode="auto">
              <a:xfrm flipV="1">
                <a:off x="4785" y="704"/>
                <a:ext cx="51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9" name="Line 137"/>
              <p:cNvSpPr>
                <a:spLocks noChangeShapeType="1"/>
              </p:cNvSpPr>
              <p:nvPr/>
            </p:nvSpPr>
            <p:spPr bwMode="auto">
              <a:xfrm>
                <a:off x="4695" y="793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0" name="Line 138"/>
              <p:cNvSpPr>
                <a:spLocks noChangeShapeType="1"/>
              </p:cNvSpPr>
              <p:nvPr/>
            </p:nvSpPr>
            <p:spPr bwMode="auto">
              <a:xfrm>
                <a:off x="4785" y="800"/>
                <a:ext cx="44" cy="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" name="Group 141"/>
          <p:cNvGrpSpPr>
            <a:grpSpLocks noChangeAspect="1"/>
          </p:cNvGrpSpPr>
          <p:nvPr/>
        </p:nvGrpSpPr>
        <p:grpSpPr bwMode="auto">
          <a:xfrm>
            <a:off x="6134100" y="4038600"/>
            <a:ext cx="1828800" cy="1522413"/>
            <a:chOff x="3864" y="2544"/>
            <a:chExt cx="1152" cy="959"/>
          </a:xfrm>
        </p:grpSpPr>
        <p:sp>
          <p:nvSpPr>
            <p:cNvPr id="6167" name="AutoShape 140"/>
            <p:cNvSpPr>
              <a:spLocks noChangeAspect="1" noChangeArrowheads="1" noTextEdit="1"/>
            </p:cNvSpPr>
            <p:nvPr/>
          </p:nvSpPr>
          <p:spPr bwMode="auto">
            <a:xfrm>
              <a:off x="3864" y="2544"/>
              <a:ext cx="1152" cy="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Oval 142"/>
            <p:cNvSpPr>
              <a:spLocks noChangeArrowheads="1"/>
            </p:cNvSpPr>
            <p:nvPr/>
          </p:nvSpPr>
          <p:spPr bwMode="auto">
            <a:xfrm>
              <a:off x="3970" y="3287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69" name="Oval 143"/>
            <p:cNvSpPr>
              <a:spLocks noChangeArrowheads="1"/>
            </p:cNvSpPr>
            <p:nvPr/>
          </p:nvSpPr>
          <p:spPr bwMode="auto">
            <a:xfrm>
              <a:off x="3976" y="3171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70" name="Oval 144"/>
            <p:cNvSpPr>
              <a:spLocks noChangeArrowheads="1"/>
            </p:cNvSpPr>
            <p:nvPr/>
          </p:nvSpPr>
          <p:spPr bwMode="auto">
            <a:xfrm>
              <a:off x="4034" y="3332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71" name="Oval 145"/>
            <p:cNvSpPr>
              <a:spLocks noChangeArrowheads="1"/>
            </p:cNvSpPr>
            <p:nvPr/>
          </p:nvSpPr>
          <p:spPr bwMode="auto">
            <a:xfrm>
              <a:off x="3870" y="3316"/>
              <a:ext cx="58" cy="58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72" name="Oval 146"/>
            <p:cNvSpPr>
              <a:spLocks noChangeArrowheads="1"/>
            </p:cNvSpPr>
            <p:nvPr/>
          </p:nvSpPr>
          <p:spPr bwMode="auto">
            <a:xfrm>
              <a:off x="4253" y="3300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73" name="Oval 147"/>
            <p:cNvSpPr>
              <a:spLocks noChangeArrowheads="1"/>
            </p:cNvSpPr>
            <p:nvPr/>
          </p:nvSpPr>
          <p:spPr bwMode="auto">
            <a:xfrm>
              <a:off x="4259" y="3171"/>
              <a:ext cx="66" cy="6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74" name="Oval 148"/>
            <p:cNvSpPr>
              <a:spLocks noChangeArrowheads="1"/>
            </p:cNvSpPr>
            <p:nvPr/>
          </p:nvSpPr>
          <p:spPr bwMode="auto">
            <a:xfrm>
              <a:off x="4304" y="3345"/>
              <a:ext cx="59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75" name="Oval 149"/>
            <p:cNvSpPr>
              <a:spLocks noChangeArrowheads="1"/>
            </p:cNvSpPr>
            <p:nvPr/>
          </p:nvSpPr>
          <p:spPr bwMode="auto">
            <a:xfrm>
              <a:off x="4150" y="3306"/>
              <a:ext cx="65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76" name="Oval 150"/>
            <p:cNvSpPr>
              <a:spLocks noChangeArrowheads="1"/>
            </p:cNvSpPr>
            <p:nvPr/>
          </p:nvSpPr>
          <p:spPr bwMode="auto">
            <a:xfrm>
              <a:off x="4420" y="3177"/>
              <a:ext cx="59" cy="60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77" name="Oval 151"/>
            <p:cNvSpPr>
              <a:spLocks noChangeArrowheads="1"/>
            </p:cNvSpPr>
            <p:nvPr/>
          </p:nvSpPr>
          <p:spPr bwMode="auto">
            <a:xfrm>
              <a:off x="4574" y="3216"/>
              <a:ext cx="60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78" name="Oval 152"/>
            <p:cNvSpPr>
              <a:spLocks noChangeArrowheads="1"/>
            </p:cNvSpPr>
            <p:nvPr/>
          </p:nvSpPr>
          <p:spPr bwMode="auto">
            <a:xfrm>
              <a:off x="3879" y="3023"/>
              <a:ext cx="66" cy="6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79" name="Oval 153"/>
            <p:cNvSpPr>
              <a:spLocks noChangeArrowheads="1"/>
            </p:cNvSpPr>
            <p:nvPr/>
          </p:nvSpPr>
          <p:spPr bwMode="auto">
            <a:xfrm>
              <a:off x="4047" y="3016"/>
              <a:ext cx="59" cy="60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80" name="Oval 154"/>
            <p:cNvSpPr>
              <a:spLocks noChangeArrowheads="1"/>
            </p:cNvSpPr>
            <p:nvPr/>
          </p:nvSpPr>
          <p:spPr bwMode="auto">
            <a:xfrm>
              <a:off x="4201" y="2946"/>
              <a:ext cx="59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81" name="Oval 155"/>
            <p:cNvSpPr>
              <a:spLocks noChangeArrowheads="1"/>
            </p:cNvSpPr>
            <p:nvPr/>
          </p:nvSpPr>
          <p:spPr bwMode="auto">
            <a:xfrm>
              <a:off x="4085" y="2830"/>
              <a:ext cx="60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82" name="Oval 156"/>
            <p:cNvSpPr>
              <a:spLocks noChangeArrowheads="1"/>
            </p:cNvSpPr>
            <p:nvPr/>
          </p:nvSpPr>
          <p:spPr bwMode="auto">
            <a:xfrm>
              <a:off x="3937" y="2759"/>
              <a:ext cx="60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83" name="Oval 157"/>
            <p:cNvSpPr>
              <a:spLocks noChangeArrowheads="1"/>
            </p:cNvSpPr>
            <p:nvPr/>
          </p:nvSpPr>
          <p:spPr bwMode="auto">
            <a:xfrm>
              <a:off x="4073" y="2650"/>
              <a:ext cx="59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84" name="Oval 158"/>
            <p:cNvSpPr>
              <a:spLocks noChangeArrowheads="1"/>
            </p:cNvSpPr>
            <p:nvPr/>
          </p:nvSpPr>
          <p:spPr bwMode="auto">
            <a:xfrm>
              <a:off x="4381" y="2675"/>
              <a:ext cx="60" cy="60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85" name="Oval 159"/>
            <p:cNvSpPr>
              <a:spLocks noChangeArrowheads="1"/>
            </p:cNvSpPr>
            <p:nvPr/>
          </p:nvSpPr>
          <p:spPr bwMode="auto">
            <a:xfrm>
              <a:off x="4324" y="2843"/>
              <a:ext cx="65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86" name="Oval 160"/>
            <p:cNvSpPr>
              <a:spLocks noChangeArrowheads="1"/>
            </p:cNvSpPr>
            <p:nvPr/>
          </p:nvSpPr>
          <p:spPr bwMode="auto">
            <a:xfrm>
              <a:off x="4349" y="3023"/>
              <a:ext cx="59" cy="6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87" name="Oval 161"/>
            <p:cNvSpPr>
              <a:spLocks noChangeArrowheads="1"/>
            </p:cNvSpPr>
            <p:nvPr/>
          </p:nvSpPr>
          <p:spPr bwMode="auto">
            <a:xfrm>
              <a:off x="4465" y="3345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88" name="Oval 162"/>
            <p:cNvSpPr>
              <a:spLocks noChangeArrowheads="1"/>
            </p:cNvSpPr>
            <p:nvPr/>
          </p:nvSpPr>
          <p:spPr bwMode="auto">
            <a:xfrm>
              <a:off x="4729" y="3409"/>
              <a:ext cx="66" cy="6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89" name="Oval 163"/>
            <p:cNvSpPr>
              <a:spLocks noChangeArrowheads="1"/>
            </p:cNvSpPr>
            <p:nvPr/>
          </p:nvSpPr>
          <p:spPr bwMode="auto">
            <a:xfrm>
              <a:off x="4877" y="3332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90" name="Oval 164"/>
            <p:cNvSpPr>
              <a:spLocks noChangeArrowheads="1"/>
            </p:cNvSpPr>
            <p:nvPr/>
          </p:nvSpPr>
          <p:spPr bwMode="auto">
            <a:xfrm>
              <a:off x="4735" y="3229"/>
              <a:ext cx="66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91" name="Oval 165"/>
            <p:cNvSpPr>
              <a:spLocks noChangeArrowheads="1"/>
            </p:cNvSpPr>
            <p:nvPr/>
          </p:nvSpPr>
          <p:spPr bwMode="auto">
            <a:xfrm>
              <a:off x="4665" y="3081"/>
              <a:ext cx="65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92" name="Oval 166"/>
            <p:cNvSpPr>
              <a:spLocks noChangeArrowheads="1"/>
            </p:cNvSpPr>
            <p:nvPr/>
          </p:nvSpPr>
          <p:spPr bwMode="auto">
            <a:xfrm>
              <a:off x="4774" y="2952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93" name="Oval 167"/>
            <p:cNvSpPr>
              <a:spLocks noChangeArrowheads="1"/>
            </p:cNvSpPr>
            <p:nvPr/>
          </p:nvSpPr>
          <p:spPr bwMode="auto">
            <a:xfrm>
              <a:off x="4928" y="2881"/>
              <a:ext cx="60" cy="6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94" name="Oval 168"/>
            <p:cNvSpPr>
              <a:spLocks noChangeArrowheads="1"/>
            </p:cNvSpPr>
            <p:nvPr/>
          </p:nvSpPr>
          <p:spPr bwMode="auto">
            <a:xfrm>
              <a:off x="4800" y="2778"/>
              <a:ext cx="65" cy="6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95" name="Oval 169"/>
            <p:cNvSpPr>
              <a:spLocks noChangeArrowheads="1"/>
            </p:cNvSpPr>
            <p:nvPr/>
          </p:nvSpPr>
          <p:spPr bwMode="auto">
            <a:xfrm>
              <a:off x="4620" y="2913"/>
              <a:ext cx="65" cy="6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96" name="Oval 170"/>
            <p:cNvSpPr>
              <a:spLocks noChangeArrowheads="1"/>
            </p:cNvSpPr>
            <p:nvPr/>
          </p:nvSpPr>
          <p:spPr bwMode="auto">
            <a:xfrm>
              <a:off x="4484" y="2810"/>
              <a:ext cx="66" cy="6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97" name="Oval 171"/>
            <p:cNvSpPr>
              <a:spLocks noChangeArrowheads="1"/>
            </p:cNvSpPr>
            <p:nvPr/>
          </p:nvSpPr>
          <p:spPr bwMode="auto">
            <a:xfrm>
              <a:off x="4626" y="2727"/>
              <a:ext cx="59" cy="65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98" name="Oval 172"/>
            <p:cNvSpPr>
              <a:spLocks noChangeArrowheads="1"/>
            </p:cNvSpPr>
            <p:nvPr/>
          </p:nvSpPr>
          <p:spPr bwMode="auto">
            <a:xfrm>
              <a:off x="4909" y="2643"/>
              <a:ext cx="59" cy="66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99" name="Oval 173"/>
            <p:cNvSpPr>
              <a:spLocks noChangeArrowheads="1"/>
            </p:cNvSpPr>
            <p:nvPr/>
          </p:nvSpPr>
          <p:spPr bwMode="auto">
            <a:xfrm>
              <a:off x="4748" y="2611"/>
              <a:ext cx="59" cy="59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00" name="Oval 174"/>
            <p:cNvSpPr>
              <a:spLocks noChangeArrowheads="1"/>
            </p:cNvSpPr>
            <p:nvPr/>
          </p:nvSpPr>
          <p:spPr bwMode="auto">
            <a:xfrm>
              <a:off x="4600" y="2559"/>
              <a:ext cx="59" cy="60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01" name="Oval 175"/>
            <p:cNvSpPr>
              <a:spLocks noChangeArrowheads="1"/>
            </p:cNvSpPr>
            <p:nvPr/>
          </p:nvSpPr>
          <p:spPr bwMode="auto">
            <a:xfrm>
              <a:off x="4356" y="3145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02" name="Oval 176"/>
            <p:cNvSpPr>
              <a:spLocks noChangeArrowheads="1"/>
            </p:cNvSpPr>
            <p:nvPr/>
          </p:nvSpPr>
          <p:spPr bwMode="auto">
            <a:xfrm>
              <a:off x="4497" y="3261"/>
              <a:ext cx="34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03" name="Oval 177"/>
            <p:cNvSpPr>
              <a:spLocks noChangeArrowheads="1"/>
            </p:cNvSpPr>
            <p:nvPr/>
          </p:nvSpPr>
          <p:spPr bwMode="auto">
            <a:xfrm>
              <a:off x="4793" y="3345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04" name="Oval 178"/>
            <p:cNvSpPr>
              <a:spLocks noChangeArrowheads="1"/>
            </p:cNvSpPr>
            <p:nvPr/>
          </p:nvSpPr>
          <p:spPr bwMode="auto">
            <a:xfrm>
              <a:off x="4671" y="3190"/>
              <a:ext cx="34" cy="34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05" name="Oval 179"/>
            <p:cNvSpPr>
              <a:spLocks noChangeArrowheads="1"/>
            </p:cNvSpPr>
            <p:nvPr/>
          </p:nvSpPr>
          <p:spPr bwMode="auto">
            <a:xfrm>
              <a:off x="4697" y="3004"/>
              <a:ext cx="33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06" name="Oval 180"/>
            <p:cNvSpPr>
              <a:spLocks noChangeArrowheads="1"/>
            </p:cNvSpPr>
            <p:nvPr/>
          </p:nvSpPr>
          <p:spPr bwMode="auto">
            <a:xfrm>
              <a:off x="4851" y="2888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07" name="Oval 181"/>
            <p:cNvSpPr>
              <a:spLocks noChangeArrowheads="1"/>
            </p:cNvSpPr>
            <p:nvPr/>
          </p:nvSpPr>
          <p:spPr bwMode="auto">
            <a:xfrm>
              <a:off x="4832" y="2701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08" name="Oval 182"/>
            <p:cNvSpPr>
              <a:spLocks noChangeArrowheads="1"/>
            </p:cNvSpPr>
            <p:nvPr/>
          </p:nvSpPr>
          <p:spPr bwMode="auto">
            <a:xfrm>
              <a:off x="4677" y="2656"/>
              <a:ext cx="28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09" name="Oval 183"/>
            <p:cNvSpPr>
              <a:spLocks noChangeArrowheads="1"/>
            </p:cNvSpPr>
            <p:nvPr/>
          </p:nvSpPr>
          <p:spPr bwMode="auto">
            <a:xfrm>
              <a:off x="4594" y="2836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10" name="Oval 184"/>
            <p:cNvSpPr>
              <a:spLocks noChangeArrowheads="1"/>
            </p:cNvSpPr>
            <p:nvPr/>
          </p:nvSpPr>
          <p:spPr bwMode="auto">
            <a:xfrm>
              <a:off x="4414" y="2798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11" name="Oval 185"/>
            <p:cNvSpPr>
              <a:spLocks noChangeArrowheads="1"/>
            </p:cNvSpPr>
            <p:nvPr/>
          </p:nvSpPr>
          <p:spPr bwMode="auto">
            <a:xfrm>
              <a:off x="4304" y="2965"/>
              <a:ext cx="27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12" name="Oval 186"/>
            <p:cNvSpPr>
              <a:spLocks noChangeArrowheads="1"/>
            </p:cNvSpPr>
            <p:nvPr/>
          </p:nvSpPr>
          <p:spPr bwMode="auto">
            <a:xfrm>
              <a:off x="4118" y="2946"/>
              <a:ext cx="27" cy="33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13" name="Oval 187"/>
            <p:cNvSpPr>
              <a:spLocks noChangeArrowheads="1"/>
            </p:cNvSpPr>
            <p:nvPr/>
          </p:nvSpPr>
          <p:spPr bwMode="auto">
            <a:xfrm>
              <a:off x="4047" y="2765"/>
              <a:ext cx="27" cy="34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14" name="Oval 188"/>
            <p:cNvSpPr>
              <a:spLocks noChangeArrowheads="1"/>
            </p:cNvSpPr>
            <p:nvPr/>
          </p:nvSpPr>
          <p:spPr bwMode="auto">
            <a:xfrm>
              <a:off x="3976" y="3081"/>
              <a:ext cx="33" cy="27"/>
            </a:xfrm>
            <a:prstGeom prst="ellipse">
              <a:avLst/>
            </a:prstGeom>
            <a:solidFill>
              <a:srgbClr val="000099"/>
            </a:solidFill>
            <a:ln w="301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215" name="Freeform 189"/>
            <p:cNvSpPr>
              <a:spLocks/>
            </p:cNvSpPr>
            <p:nvPr/>
          </p:nvSpPr>
          <p:spPr bwMode="auto">
            <a:xfrm>
              <a:off x="3890" y="2673"/>
              <a:ext cx="244" cy="663"/>
            </a:xfrm>
            <a:custGeom>
              <a:avLst/>
              <a:gdLst>
                <a:gd name="T0" fmla="*/ 212 w 244"/>
                <a:gd name="T1" fmla="*/ 0 h 663"/>
                <a:gd name="T2" fmla="*/ 167 w 244"/>
                <a:gd name="T3" fmla="*/ 103 h 663"/>
                <a:gd name="T4" fmla="*/ 219 w 244"/>
                <a:gd name="T5" fmla="*/ 186 h 663"/>
                <a:gd name="T6" fmla="*/ 244 w 244"/>
                <a:gd name="T7" fmla="*/ 289 h 663"/>
                <a:gd name="T8" fmla="*/ 186 w 244"/>
                <a:gd name="T9" fmla="*/ 367 h 663"/>
                <a:gd name="T10" fmla="*/ 96 w 244"/>
                <a:gd name="T11" fmla="*/ 425 h 663"/>
                <a:gd name="T12" fmla="*/ 109 w 244"/>
                <a:gd name="T13" fmla="*/ 527 h 663"/>
                <a:gd name="T14" fmla="*/ 96 w 244"/>
                <a:gd name="T15" fmla="*/ 624 h 663"/>
                <a:gd name="T16" fmla="*/ 0 w 244"/>
                <a:gd name="T17" fmla="*/ 663 h 6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4"/>
                <a:gd name="T28" fmla="*/ 0 h 663"/>
                <a:gd name="T29" fmla="*/ 244 w 244"/>
                <a:gd name="T30" fmla="*/ 663 h 66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4" h="663">
                  <a:moveTo>
                    <a:pt x="212" y="0"/>
                  </a:moveTo>
                  <a:lnTo>
                    <a:pt x="167" y="103"/>
                  </a:lnTo>
                  <a:lnTo>
                    <a:pt x="219" y="186"/>
                  </a:lnTo>
                  <a:lnTo>
                    <a:pt x="244" y="289"/>
                  </a:lnTo>
                  <a:lnTo>
                    <a:pt x="186" y="367"/>
                  </a:lnTo>
                  <a:lnTo>
                    <a:pt x="96" y="425"/>
                  </a:lnTo>
                  <a:lnTo>
                    <a:pt x="109" y="527"/>
                  </a:lnTo>
                  <a:lnTo>
                    <a:pt x="96" y="624"/>
                  </a:lnTo>
                  <a:lnTo>
                    <a:pt x="0" y="66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Freeform 190"/>
            <p:cNvSpPr>
              <a:spLocks/>
            </p:cNvSpPr>
            <p:nvPr/>
          </p:nvSpPr>
          <p:spPr bwMode="auto">
            <a:xfrm>
              <a:off x="3896" y="2679"/>
              <a:ext cx="238" cy="657"/>
            </a:xfrm>
            <a:custGeom>
              <a:avLst/>
              <a:gdLst>
                <a:gd name="T0" fmla="*/ 206 w 238"/>
                <a:gd name="T1" fmla="*/ 0 h 657"/>
                <a:gd name="T2" fmla="*/ 161 w 238"/>
                <a:gd name="T3" fmla="*/ 97 h 657"/>
                <a:gd name="T4" fmla="*/ 219 w 238"/>
                <a:gd name="T5" fmla="*/ 180 h 657"/>
                <a:gd name="T6" fmla="*/ 238 w 238"/>
                <a:gd name="T7" fmla="*/ 283 h 657"/>
                <a:gd name="T8" fmla="*/ 180 w 238"/>
                <a:gd name="T9" fmla="*/ 361 h 657"/>
                <a:gd name="T10" fmla="*/ 97 w 238"/>
                <a:gd name="T11" fmla="*/ 419 h 657"/>
                <a:gd name="T12" fmla="*/ 103 w 238"/>
                <a:gd name="T13" fmla="*/ 521 h 657"/>
                <a:gd name="T14" fmla="*/ 90 w 238"/>
                <a:gd name="T15" fmla="*/ 618 h 657"/>
                <a:gd name="T16" fmla="*/ 0 w 238"/>
                <a:gd name="T17" fmla="*/ 657 h 6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"/>
                <a:gd name="T28" fmla="*/ 0 h 657"/>
                <a:gd name="T29" fmla="*/ 238 w 238"/>
                <a:gd name="T30" fmla="*/ 657 h 6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" h="657">
                  <a:moveTo>
                    <a:pt x="206" y="0"/>
                  </a:moveTo>
                  <a:lnTo>
                    <a:pt x="161" y="97"/>
                  </a:lnTo>
                  <a:lnTo>
                    <a:pt x="219" y="180"/>
                  </a:lnTo>
                  <a:lnTo>
                    <a:pt x="238" y="283"/>
                  </a:lnTo>
                  <a:lnTo>
                    <a:pt x="180" y="361"/>
                  </a:lnTo>
                  <a:lnTo>
                    <a:pt x="97" y="419"/>
                  </a:lnTo>
                  <a:lnTo>
                    <a:pt x="103" y="521"/>
                  </a:lnTo>
                  <a:lnTo>
                    <a:pt x="90" y="618"/>
                  </a:lnTo>
                  <a:lnTo>
                    <a:pt x="0" y="6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191"/>
            <p:cNvSpPr>
              <a:spLocks noChangeShapeType="1"/>
            </p:cNvSpPr>
            <p:nvPr/>
          </p:nvSpPr>
          <p:spPr bwMode="auto">
            <a:xfrm flipV="1">
              <a:off x="3961" y="2776"/>
              <a:ext cx="96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192"/>
            <p:cNvSpPr>
              <a:spLocks noChangeShapeType="1"/>
            </p:cNvSpPr>
            <p:nvPr/>
          </p:nvSpPr>
          <p:spPr bwMode="auto">
            <a:xfrm>
              <a:off x="3909" y="3046"/>
              <a:ext cx="77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193"/>
            <p:cNvSpPr>
              <a:spLocks noChangeShapeType="1"/>
            </p:cNvSpPr>
            <p:nvPr/>
          </p:nvSpPr>
          <p:spPr bwMode="auto">
            <a:xfrm>
              <a:off x="3980" y="3297"/>
              <a:ext cx="84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Line 194"/>
            <p:cNvSpPr>
              <a:spLocks noChangeShapeType="1"/>
            </p:cNvSpPr>
            <p:nvPr/>
          </p:nvSpPr>
          <p:spPr bwMode="auto">
            <a:xfrm flipV="1">
              <a:off x="4173" y="3310"/>
              <a:ext cx="90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Line 195"/>
            <p:cNvSpPr>
              <a:spLocks noChangeShapeType="1"/>
            </p:cNvSpPr>
            <p:nvPr/>
          </p:nvSpPr>
          <p:spPr bwMode="auto">
            <a:xfrm>
              <a:off x="4263" y="3310"/>
              <a:ext cx="71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Line 196"/>
            <p:cNvSpPr>
              <a:spLocks noChangeShapeType="1"/>
            </p:cNvSpPr>
            <p:nvPr/>
          </p:nvSpPr>
          <p:spPr bwMode="auto">
            <a:xfrm flipV="1">
              <a:off x="4263" y="3200"/>
              <a:ext cx="26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197"/>
            <p:cNvSpPr>
              <a:spLocks noChangeShapeType="1"/>
            </p:cNvSpPr>
            <p:nvPr/>
          </p:nvSpPr>
          <p:spPr bwMode="auto">
            <a:xfrm flipV="1">
              <a:off x="4289" y="3155"/>
              <a:ext cx="77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198"/>
            <p:cNvSpPr>
              <a:spLocks noChangeShapeType="1"/>
            </p:cNvSpPr>
            <p:nvPr/>
          </p:nvSpPr>
          <p:spPr bwMode="auto">
            <a:xfrm>
              <a:off x="4366" y="3155"/>
              <a:ext cx="84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199"/>
            <p:cNvSpPr>
              <a:spLocks noChangeShapeType="1"/>
            </p:cNvSpPr>
            <p:nvPr/>
          </p:nvSpPr>
          <p:spPr bwMode="auto">
            <a:xfrm>
              <a:off x="4450" y="3207"/>
              <a:ext cx="64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200"/>
            <p:cNvSpPr>
              <a:spLocks noChangeShapeType="1"/>
            </p:cNvSpPr>
            <p:nvPr/>
          </p:nvSpPr>
          <p:spPr bwMode="auto">
            <a:xfrm flipV="1">
              <a:off x="4495" y="3271"/>
              <a:ext cx="19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201"/>
            <p:cNvSpPr>
              <a:spLocks noChangeShapeType="1"/>
            </p:cNvSpPr>
            <p:nvPr/>
          </p:nvSpPr>
          <p:spPr bwMode="auto">
            <a:xfrm flipV="1">
              <a:off x="4514" y="3246"/>
              <a:ext cx="9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Line 202"/>
            <p:cNvSpPr>
              <a:spLocks noChangeShapeType="1"/>
            </p:cNvSpPr>
            <p:nvPr/>
          </p:nvSpPr>
          <p:spPr bwMode="auto">
            <a:xfrm flipV="1">
              <a:off x="4366" y="3059"/>
              <a:ext cx="1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203"/>
            <p:cNvSpPr>
              <a:spLocks noChangeShapeType="1"/>
            </p:cNvSpPr>
            <p:nvPr/>
          </p:nvSpPr>
          <p:spPr bwMode="auto">
            <a:xfrm>
              <a:off x="4321" y="2975"/>
              <a:ext cx="58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204"/>
            <p:cNvSpPr>
              <a:spLocks noChangeShapeType="1"/>
            </p:cNvSpPr>
            <p:nvPr/>
          </p:nvSpPr>
          <p:spPr bwMode="auto">
            <a:xfrm>
              <a:off x="4231" y="2975"/>
              <a:ext cx="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205"/>
            <p:cNvSpPr>
              <a:spLocks noChangeShapeType="1"/>
            </p:cNvSpPr>
            <p:nvPr/>
          </p:nvSpPr>
          <p:spPr bwMode="auto">
            <a:xfrm>
              <a:off x="4134" y="2962"/>
              <a:ext cx="97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Line 206"/>
            <p:cNvSpPr>
              <a:spLocks noChangeShapeType="1"/>
            </p:cNvSpPr>
            <p:nvPr/>
          </p:nvSpPr>
          <p:spPr bwMode="auto">
            <a:xfrm flipV="1">
              <a:off x="4321" y="2872"/>
              <a:ext cx="32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Line 207"/>
            <p:cNvSpPr>
              <a:spLocks noChangeShapeType="1"/>
            </p:cNvSpPr>
            <p:nvPr/>
          </p:nvSpPr>
          <p:spPr bwMode="auto">
            <a:xfrm flipV="1">
              <a:off x="4353" y="2808"/>
              <a:ext cx="71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Line 208"/>
            <p:cNvSpPr>
              <a:spLocks noChangeShapeType="1"/>
            </p:cNvSpPr>
            <p:nvPr/>
          </p:nvSpPr>
          <p:spPr bwMode="auto">
            <a:xfrm>
              <a:off x="4405" y="2705"/>
              <a:ext cx="19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Line 209"/>
            <p:cNvSpPr>
              <a:spLocks noChangeShapeType="1"/>
            </p:cNvSpPr>
            <p:nvPr/>
          </p:nvSpPr>
          <p:spPr bwMode="auto">
            <a:xfrm>
              <a:off x="4424" y="2808"/>
              <a:ext cx="90" cy="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Line 210"/>
            <p:cNvSpPr>
              <a:spLocks noChangeShapeType="1"/>
            </p:cNvSpPr>
            <p:nvPr/>
          </p:nvSpPr>
          <p:spPr bwMode="auto">
            <a:xfrm>
              <a:off x="4514" y="2840"/>
              <a:ext cx="9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Line 211"/>
            <p:cNvSpPr>
              <a:spLocks noChangeShapeType="1"/>
            </p:cNvSpPr>
            <p:nvPr/>
          </p:nvSpPr>
          <p:spPr bwMode="auto">
            <a:xfrm flipV="1">
              <a:off x="4604" y="2756"/>
              <a:ext cx="52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Line 212"/>
            <p:cNvSpPr>
              <a:spLocks noChangeShapeType="1"/>
            </p:cNvSpPr>
            <p:nvPr/>
          </p:nvSpPr>
          <p:spPr bwMode="auto">
            <a:xfrm flipV="1">
              <a:off x="4656" y="2666"/>
              <a:ext cx="32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Line 213"/>
            <p:cNvSpPr>
              <a:spLocks noChangeShapeType="1"/>
            </p:cNvSpPr>
            <p:nvPr/>
          </p:nvSpPr>
          <p:spPr bwMode="auto">
            <a:xfrm>
              <a:off x="4623" y="2583"/>
              <a:ext cx="65" cy="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Line 214"/>
            <p:cNvSpPr>
              <a:spLocks noChangeShapeType="1"/>
            </p:cNvSpPr>
            <p:nvPr/>
          </p:nvSpPr>
          <p:spPr bwMode="auto">
            <a:xfrm flipV="1">
              <a:off x="4688" y="2641"/>
              <a:ext cx="90" cy="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215"/>
            <p:cNvSpPr>
              <a:spLocks noChangeShapeType="1"/>
            </p:cNvSpPr>
            <p:nvPr/>
          </p:nvSpPr>
          <p:spPr bwMode="auto">
            <a:xfrm>
              <a:off x="4778" y="2641"/>
              <a:ext cx="71" cy="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216"/>
            <p:cNvSpPr>
              <a:spLocks noChangeShapeType="1"/>
            </p:cNvSpPr>
            <p:nvPr/>
          </p:nvSpPr>
          <p:spPr bwMode="auto">
            <a:xfrm flipV="1">
              <a:off x="4829" y="2711"/>
              <a:ext cx="20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217"/>
            <p:cNvSpPr>
              <a:spLocks noChangeShapeType="1"/>
            </p:cNvSpPr>
            <p:nvPr/>
          </p:nvSpPr>
          <p:spPr bwMode="auto">
            <a:xfrm>
              <a:off x="4829" y="2808"/>
              <a:ext cx="3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Line 218"/>
            <p:cNvSpPr>
              <a:spLocks noChangeShapeType="1"/>
            </p:cNvSpPr>
            <p:nvPr/>
          </p:nvSpPr>
          <p:spPr bwMode="auto">
            <a:xfrm flipV="1">
              <a:off x="4804" y="2898"/>
              <a:ext cx="58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Line 219"/>
            <p:cNvSpPr>
              <a:spLocks noChangeShapeType="1"/>
            </p:cNvSpPr>
            <p:nvPr/>
          </p:nvSpPr>
          <p:spPr bwMode="auto">
            <a:xfrm flipV="1">
              <a:off x="4707" y="2982"/>
              <a:ext cx="97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Line 220"/>
            <p:cNvSpPr>
              <a:spLocks noChangeShapeType="1"/>
            </p:cNvSpPr>
            <p:nvPr/>
          </p:nvSpPr>
          <p:spPr bwMode="auto">
            <a:xfrm>
              <a:off x="4649" y="2943"/>
              <a:ext cx="58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Line 221"/>
            <p:cNvSpPr>
              <a:spLocks noChangeShapeType="1"/>
            </p:cNvSpPr>
            <p:nvPr/>
          </p:nvSpPr>
          <p:spPr bwMode="auto">
            <a:xfrm>
              <a:off x="4604" y="2847"/>
              <a:ext cx="45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Line 222"/>
            <p:cNvSpPr>
              <a:spLocks noChangeShapeType="1"/>
            </p:cNvSpPr>
            <p:nvPr/>
          </p:nvSpPr>
          <p:spPr bwMode="auto">
            <a:xfrm flipV="1">
              <a:off x="4694" y="3020"/>
              <a:ext cx="13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Line 223"/>
            <p:cNvSpPr>
              <a:spLocks noChangeShapeType="1"/>
            </p:cNvSpPr>
            <p:nvPr/>
          </p:nvSpPr>
          <p:spPr bwMode="auto">
            <a:xfrm flipV="1">
              <a:off x="4681" y="3110"/>
              <a:ext cx="13" cy="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Line 224"/>
            <p:cNvSpPr>
              <a:spLocks noChangeShapeType="1"/>
            </p:cNvSpPr>
            <p:nvPr/>
          </p:nvSpPr>
          <p:spPr bwMode="auto">
            <a:xfrm flipV="1">
              <a:off x="4604" y="3207"/>
              <a:ext cx="77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Line 225"/>
            <p:cNvSpPr>
              <a:spLocks noChangeShapeType="1"/>
            </p:cNvSpPr>
            <p:nvPr/>
          </p:nvSpPr>
          <p:spPr bwMode="auto">
            <a:xfrm>
              <a:off x="4681" y="3207"/>
              <a:ext cx="84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Line 226"/>
            <p:cNvSpPr>
              <a:spLocks noChangeShapeType="1"/>
            </p:cNvSpPr>
            <p:nvPr/>
          </p:nvSpPr>
          <p:spPr bwMode="auto">
            <a:xfrm>
              <a:off x="4765" y="3258"/>
              <a:ext cx="39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Line 227"/>
            <p:cNvSpPr>
              <a:spLocks noChangeShapeType="1"/>
            </p:cNvSpPr>
            <p:nvPr/>
          </p:nvSpPr>
          <p:spPr bwMode="auto">
            <a:xfrm>
              <a:off x="4804" y="3361"/>
              <a:ext cx="10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Line 228"/>
            <p:cNvSpPr>
              <a:spLocks noChangeShapeType="1"/>
            </p:cNvSpPr>
            <p:nvPr/>
          </p:nvSpPr>
          <p:spPr bwMode="auto">
            <a:xfrm flipV="1">
              <a:off x="4759" y="3361"/>
              <a:ext cx="45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Line 229"/>
            <p:cNvSpPr>
              <a:spLocks noChangeShapeType="1"/>
            </p:cNvSpPr>
            <p:nvPr/>
          </p:nvSpPr>
          <p:spPr bwMode="auto">
            <a:xfrm>
              <a:off x="4862" y="2898"/>
              <a:ext cx="96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Line 230"/>
            <p:cNvSpPr>
              <a:spLocks noChangeShapeType="1"/>
            </p:cNvSpPr>
            <p:nvPr/>
          </p:nvSpPr>
          <p:spPr bwMode="auto">
            <a:xfrm flipV="1">
              <a:off x="4849" y="2673"/>
              <a:ext cx="90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1" name="Oval 233"/>
          <p:cNvSpPr>
            <a:spLocks noChangeArrowheads="1"/>
          </p:cNvSpPr>
          <p:nvPr/>
        </p:nvSpPr>
        <p:spPr bwMode="auto">
          <a:xfrm>
            <a:off x="5899150" y="3613150"/>
            <a:ext cx="50800" cy="63500"/>
          </a:xfrm>
          <a:prstGeom prst="ellipse">
            <a:avLst/>
          </a:prstGeom>
          <a:solidFill>
            <a:srgbClr val="DD00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162" name="Oval 234"/>
          <p:cNvSpPr>
            <a:spLocks noChangeArrowheads="1"/>
          </p:cNvSpPr>
          <p:nvPr/>
        </p:nvSpPr>
        <p:spPr bwMode="auto">
          <a:xfrm>
            <a:off x="6915150" y="3587750"/>
            <a:ext cx="127000" cy="114300"/>
          </a:xfrm>
          <a:prstGeom prst="ellipse">
            <a:avLst/>
          </a:prstGeom>
          <a:solidFill>
            <a:srgbClr val="0000AA"/>
          </a:solidFill>
          <a:ln w="3810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163" name="Rectangle 235"/>
          <p:cNvSpPr>
            <a:spLocks noChangeArrowheads="1"/>
          </p:cNvSpPr>
          <p:nvPr/>
        </p:nvSpPr>
        <p:spPr bwMode="auto">
          <a:xfrm>
            <a:off x="6032500" y="3441700"/>
            <a:ext cx="336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Si</a:t>
            </a:r>
            <a:endParaRPr lang="en-US" b="1"/>
          </a:p>
        </p:txBody>
      </p:sp>
      <p:sp>
        <p:nvSpPr>
          <p:cNvPr id="6164" name="Rectangle 237"/>
          <p:cNvSpPr>
            <a:spLocks noChangeArrowheads="1"/>
          </p:cNvSpPr>
          <p:nvPr/>
        </p:nvSpPr>
        <p:spPr bwMode="auto">
          <a:xfrm>
            <a:off x="7162800" y="3441700"/>
            <a:ext cx="1304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rgbClr val="0000AA"/>
                </a:solidFill>
              </a:rPr>
              <a:t>Oxygen</a:t>
            </a:r>
            <a:endParaRPr lang="en-US" b="1"/>
          </a:p>
        </p:txBody>
      </p:sp>
      <p:sp>
        <p:nvSpPr>
          <p:cNvPr id="465136" name="Rectangle 240"/>
          <p:cNvSpPr>
            <a:spLocks noChangeArrowheads="1"/>
          </p:cNvSpPr>
          <p:nvPr/>
        </p:nvSpPr>
        <p:spPr bwMode="auto">
          <a:xfrm>
            <a:off x="447675" y="1835150"/>
            <a:ext cx="174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4D4D4D"/>
                </a:solidFill>
              </a:rPr>
              <a:t>•  typical of:</a:t>
            </a:r>
          </a:p>
        </p:txBody>
      </p:sp>
      <p:sp>
        <p:nvSpPr>
          <p:cNvPr id="465137" name="Rectangle 241"/>
          <p:cNvSpPr>
            <a:spLocks noChangeArrowheads="1"/>
          </p:cNvSpPr>
          <p:nvPr/>
        </p:nvSpPr>
        <p:spPr bwMode="auto">
          <a:xfrm>
            <a:off x="482600" y="4506913"/>
            <a:ext cx="188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4D4D4D"/>
                </a:solidFill>
              </a:rPr>
              <a:t>•  occurs for:</a:t>
            </a:r>
          </a:p>
        </p:txBody>
      </p:sp>
      <p:sp>
        <p:nvSpPr>
          <p:cNvPr id="236" name="1 Başlık"/>
          <p:cNvSpPr txBox="1">
            <a:spLocks/>
          </p:cNvSpPr>
          <p:nvPr/>
        </p:nvSpPr>
        <p:spPr>
          <a:xfrm>
            <a:off x="457200" y="60325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>
                <a:solidFill>
                  <a:schemeClr val="accent3">
                    <a:lumMod val="50000"/>
                  </a:schemeClr>
                </a:solidFill>
              </a:rPr>
              <a:t>Noncrystalline</a:t>
            </a:r>
            <a:r>
              <a:rPr lang="tr-TR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3">
                    <a:lumMod val="50000"/>
                  </a:schemeClr>
                </a:solidFill>
              </a:rPr>
              <a:t>Materials</a:t>
            </a:r>
            <a:endParaRPr lang="tr-T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tr-TR" sz="3200" b="1" dirty="0" err="1" smtClean="0">
                <a:solidFill>
                  <a:schemeClr val="accent3">
                    <a:lumMod val="50000"/>
                  </a:schemeClr>
                </a:solidFill>
              </a:rPr>
              <a:t>Crystalline</a:t>
            </a:r>
            <a:r>
              <a:rPr lang="tr-TR" sz="3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3200" b="1" dirty="0" err="1" smtClean="0">
                <a:solidFill>
                  <a:schemeClr val="accent3">
                    <a:lumMod val="50000"/>
                  </a:schemeClr>
                </a:solidFill>
              </a:rPr>
              <a:t>and</a:t>
            </a:r>
            <a:r>
              <a:rPr lang="tr-TR" sz="3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3200" b="1" dirty="0" err="1" smtClean="0">
                <a:solidFill>
                  <a:schemeClr val="accent3">
                    <a:lumMod val="50000"/>
                  </a:schemeClr>
                </a:solidFill>
              </a:rPr>
              <a:t>Noncrystalline</a:t>
            </a:r>
            <a:r>
              <a:rPr lang="tr-TR" sz="3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3200" b="1" dirty="0" err="1" smtClean="0">
                <a:solidFill>
                  <a:schemeClr val="accent3">
                    <a:lumMod val="50000"/>
                  </a:schemeClr>
                </a:solidFill>
              </a:rPr>
              <a:t>Materials</a:t>
            </a:r>
            <a:endParaRPr lang="tr-TR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251520" y="908720"/>
            <a:ext cx="8496944" cy="30931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</a:pPr>
            <a:r>
              <a:rPr lang="tr-TR" b="1" u="sng" dirty="0" smtClean="0">
                <a:solidFill>
                  <a:schemeClr val="accent6">
                    <a:lumMod val="50000"/>
                  </a:schemeClr>
                </a:solidFill>
              </a:rPr>
              <a:t>3. ANISOTROPY :</a:t>
            </a:r>
          </a:p>
          <a:p>
            <a:pPr algn="just">
              <a:spcBef>
                <a:spcPts val="600"/>
              </a:spcBef>
            </a:pPr>
            <a:r>
              <a:rPr lang="tr-TR" dirty="0"/>
              <a:t>I</a:t>
            </a:r>
            <a:r>
              <a:rPr lang="tr-TR" dirty="0" smtClean="0"/>
              <a:t>f t</a:t>
            </a:r>
            <a:r>
              <a:rPr lang="en-US" dirty="0" smtClean="0"/>
              <a:t>he physical properties </a:t>
            </a:r>
            <a:r>
              <a:rPr lang="tr-TR" dirty="0" smtClean="0"/>
              <a:t>(</a:t>
            </a:r>
            <a:r>
              <a:rPr lang="en-US" dirty="0" smtClean="0"/>
              <a:t>the elastic modulus,</a:t>
            </a:r>
            <a:r>
              <a:rPr lang="tr-TR" dirty="0" smtClean="0"/>
              <a:t> </a:t>
            </a:r>
            <a:r>
              <a:rPr lang="en-US" dirty="0" smtClean="0"/>
              <a:t>the electrical conductivity, and the index of refraction</a:t>
            </a:r>
            <a:r>
              <a:rPr lang="tr-TR" dirty="0" smtClean="0"/>
              <a:t>, </a:t>
            </a:r>
            <a:r>
              <a:rPr lang="tr-TR" dirty="0" err="1" smtClean="0"/>
              <a:t>etc</a:t>
            </a:r>
            <a:r>
              <a:rPr lang="tr-TR" dirty="0" smtClean="0"/>
              <a:t>.) </a:t>
            </a:r>
            <a:r>
              <a:rPr lang="en-US" dirty="0" smtClean="0"/>
              <a:t>of single crystals of some substances depend on the</a:t>
            </a:r>
            <a:r>
              <a:rPr lang="tr-TR" dirty="0" smtClean="0"/>
              <a:t> </a:t>
            </a:r>
            <a:r>
              <a:rPr lang="en-US" dirty="0" smtClean="0"/>
              <a:t>crystallographic</a:t>
            </a:r>
            <a:r>
              <a:rPr lang="tr-TR" dirty="0" smtClean="0"/>
              <a:t> </a:t>
            </a:r>
            <a:r>
              <a:rPr lang="en-US" dirty="0" smtClean="0"/>
              <a:t>direction in which measurements are taken</a:t>
            </a:r>
            <a:r>
              <a:rPr lang="tr-TR" dirty="0" smtClean="0"/>
              <a:t>, t</a:t>
            </a:r>
            <a:r>
              <a:rPr lang="en-US" dirty="0" smtClean="0"/>
              <a:t>his directionality of properties is termed</a:t>
            </a:r>
            <a:r>
              <a:rPr lang="tr-TR" dirty="0" smtClean="0"/>
              <a:t> as an </a:t>
            </a:r>
            <a:r>
              <a:rPr lang="en-US" b="1" dirty="0" smtClean="0"/>
              <a:t>anisotropy, </a:t>
            </a:r>
            <a:r>
              <a:rPr lang="en-US" dirty="0" smtClean="0"/>
              <a:t>associated with the variance of atomic or ionic spacing with crystallographic</a:t>
            </a:r>
            <a:r>
              <a:rPr lang="tr-TR" dirty="0" smtClean="0"/>
              <a:t> </a:t>
            </a:r>
            <a:r>
              <a:rPr lang="en-US" dirty="0" smtClean="0"/>
              <a:t>direction. </a:t>
            </a:r>
            <a:endParaRPr lang="tr-TR" dirty="0" smtClean="0"/>
          </a:p>
          <a:p>
            <a:pPr algn="just">
              <a:spcBef>
                <a:spcPts val="600"/>
              </a:spcBef>
            </a:pPr>
            <a:r>
              <a:rPr lang="en-US" dirty="0" smtClean="0"/>
              <a:t>The extent and magnitude of anisotropic</a:t>
            </a:r>
            <a:r>
              <a:rPr lang="tr-TR" dirty="0" smtClean="0"/>
              <a:t> </a:t>
            </a:r>
            <a:r>
              <a:rPr lang="en-US" dirty="0" smtClean="0"/>
              <a:t>effects in crystalline materials are functions of the symmetry of the crystal structure;</a:t>
            </a:r>
            <a:r>
              <a:rPr lang="tr-TR" dirty="0" smtClean="0"/>
              <a:t> </a:t>
            </a:r>
          </a:p>
          <a:p>
            <a:pPr algn="just">
              <a:spcBef>
                <a:spcPts val="600"/>
              </a:spcBef>
            </a:pPr>
            <a:r>
              <a:rPr lang="tr-TR" i="1" dirty="0" smtClean="0"/>
              <a:t>e.i. </a:t>
            </a:r>
            <a:r>
              <a:rPr lang="en-US" i="1" dirty="0" smtClean="0"/>
              <a:t>the degree of anisotropy ↑</a:t>
            </a:r>
            <a:r>
              <a:rPr lang="tr-TR" i="1" dirty="0" smtClean="0"/>
              <a:t> </a:t>
            </a:r>
            <a:r>
              <a:rPr lang="en-US" i="1" dirty="0" smtClean="0"/>
              <a:t>with ↓</a:t>
            </a:r>
            <a:r>
              <a:rPr lang="tr-TR" i="1" dirty="0" smtClean="0"/>
              <a:t> </a:t>
            </a:r>
            <a:r>
              <a:rPr lang="en-US" i="1" dirty="0" smtClean="0"/>
              <a:t>structural symmetry—triclinic</a:t>
            </a:r>
            <a:r>
              <a:rPr lang="tr-TR" i="1" dirty="0" smtClean="0"/>
              <a:t> </a:t>
            </a:r>
            <a:r>
              <a:rPr lang="en-US" i="1" dirty="0" smtClean="0"/>
              <a:t>structures normally are highly anisotropic. </a:t>
            </a:r>
            <a:endParaRPr lang="tr-TR" i="1" dirty="0" smtClean="0"/>
          </a:p>
        </p:txBody>
      </p:sp>
      <p:sp>
        <p:nvSpPr>
          <p:cNvPr id="10" name="9 Dikdörtgen"/>
          <p:cNvSpPr/>
          <p:nvPr/>
        </p:nvSpPr>
        <p:spPr>
          <a:xfrm>
            <a:off x="179512" y="6093296"/>
            <a:ext cx="8640960" cy="67710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900" b="1" dirty="0" smtClean="0"/>
              <a:t>Substances in which measured properties are independent of</a:t>
            </a:r>
            <a:r>
              <a:rPr lang="tr-TR" sz="1900" b="1" dirty="0" smtClean="0"/>
              <a:t> </a:t>
            </a:r>
            <a:r>
              <a:rPr lang="en-US" sz="1900" b="1" dirty="0" smtClean="0"/>
              <a:t>the direction of</a:t>
            </a:r>
            <a:r>
              <a:rPr lang="tr-TR" sz="1900" b="1" dirty="0" smtClean="0"/>
              <a:t> </a:t>
            </a:r>
            <a:r>
              <a:rPr lang="en-US" sz="1900" b="1" dirty="0" smtClean="0"/>
              <a:t>measurement are </a:t>
            </a:r>
            <a:r>
              <a:rPr lang="en-US" sz="1900" b="1" dirty="0" smtClean="0">
                <a:solidFill>
                  <a:schemeClr val="accent6">
                    <a:lumMod val="50000"/>
                  </a:schemeClr>
                </a:solidFill>
              </a:rPr>
              <a:t>isotropic.</a:t>
            </a:r>
            <a:endParaRPr lang="tr-TR" sz="1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110955"/>
            <a:ext cx="5334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3" y="764704"/>
            <a:ext cx="797405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648072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X-ray diffraction and Bragg’s Law</a:t>
            </a:r>
            <a:endParaRPr lang="tr-TR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127" y="611396"/>
            <a:ext cx="884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X-rays are a form of electromagnetic radiation with short wave-lengths and  high energies. </a:t>
            </a:r>
            <a:endParaRPr lang="tr-TR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4" y="980728"/>
            <a:ext cx="547260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32" y="2204864"/>
            <a:ext cx="3304462" cy="185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5226521"/>
            <a:ext cx="2533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7732" y="4931876"/>
            <a:ext cx="211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For cubic symmetry: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3" y="4483570"/>
            <a:ext cx="53721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8825" y="4149080"/>
            <a:ext cx="288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n: order of reflection, </a:t>
            </a:r>
          </a:p>
          <a:p>
            <a:r>
              <a:rPr lang="tr-TR" b="1" dirty="0" smtClean="0">
                <a:solidFill>
                  <a:schemeClr val="accent1"/>
                </a:solidFill>
              </a:rPr>
              <a:t>may be integer (1, 2, 3, etc.. </a:t>
            </a:r>
            <a:endParaRPr lang="tr-T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57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21144"/>
            <a:ext cx="8435280" cy="1858218"/>
          </a:xfrm>
        </p:spPr>
        <p:txBody>
          <a:bodyPr>
            <a:noAutofit/>
          </a:bodyPr>
          <a:lstStyle/>
          <a:p>
            <a:pPr algn="l"/>
            <a:r>
              <a:rPr lang="tr-TR" sz="2800" b="1" dirty="0" smtClean="0">
                <a:solidFill>
                  <a:srgbClr val="FF0000"/>
                </a:solidFill>
              </a:rPr>
              <a:t>Example: </a:t>
            </a:r>
            <a:r>
              <a:rPr lang="tr-TR" sz="2800" dirty="0" smtClean="0"/>
              <a:t>For BCC iron, compute</a:t>
            </a:r>
            <a:br>
              <a:rPr lang="tr-TR" sz="2800" dirty="0" smtClean="0"/>
            </a:br>
            <a:r>
              <a:rPr lang="tr-TR" sz="2800" dirty="0" smtClean="0"/>
              <a:t>(a) the interplanar spacing,</a:t>
            </a:r>
            <a:br>
              <a:rPr lang="tr-TR" sz="2800" dirty="0" smtClean="0"/>
            </a:br>
            <a:r>
              <a:rPr lang="tr-TR" sz="2800" dirty="0" smtClean="0"/>
              <a:t>(b) the diffraction angle for the (220) set of planes. The lattice parameter for Fe is 0.2866 nm. Monochromatic radiation having a wavelength of 0.1790 nm is used, and the order of reflection is 1.</a:t>
            </a:r>
            <a:endParaRPr lang="tr-TR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5188529" cy="178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36912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(a)</a:t>
            </a:r>
            <a:endParaRPr lang="tr-TR" sz="2400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3136"/>
            <a:ext cx="5299940" cy="1455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4479503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(b)</a:t>
            </a:r>
            <a:endParaRPr lang="tr-TR" sz="2400" b="1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093296"/>
            <a:ext cx="3820377" cy="55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26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7" y="260648"/>
            <a:ext cx="857790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>
                <a:solidFill>
                  <a:srgbClr val="FF0000"/>
                </a:solidFill>
              </a:rPr>
              <a:t>Two other important characteristics of a crystal </a:t>
            </a:r>
            <a:r>
              <a:rPr lang="en-US" sz="2400" u="sng" dirty="0" smtClean="0">
                <a:solidFill>
                  <a:srgbClr val="FF0000"/>
                </a:solidFill>
              </a:rPr>
              <a:t>structure</a:t>
            </a:r>
            <a:r>
              <a:rPr lang="tr-TR" sz="2400" u="sng" dirty="0" smtClean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sng" dirty="0" smtClean="0"/>
              <a:t> </a:t>
            </a:r>
            <a:r>
              <a:rPr lang="tr-TR" sz="2000" b="1" u="sng" dirty="0"/>
              <a:t>C</a:t>
            </a:r>
            <a:r>
              <a:rPr lang="en-US" sz="2000" b="1" u="sng" dirty="0" err="1" smtClean="0"/>
              <a:t>oordination</a:t>
            </a:r>
            <a:r>
              <a:rPr lang="tr-TR" sz="2000" b="1" u="sng" dirty="0" smtClean="0"/>
              <a:t> </a:t>
            </a:r>
            <a:r>
              <a:rPr lang="en-US" sz="2000" b="1" u="sng" dirty="0" smtClean="0"/>
              <a:t>number </a:t>
            </a:r>
            <a:r>
              <a:rPr lang="tr-TR" sz="2000" b="1" dirty="0" smtClean="0"/>
              <a:t>: </a:t>
            </a:r>
            <a:r>
              <a:rPr lang="tr-TR" sz="2000" dirty="0" err="1" smtClean="0"/>
              <a:t>the</a:t>
            </a:r>
            <a:r>
              <a:rPr lang="tr-TR" sz="2000" dirty="0" smtClean="0"/>
              <a:t> total </a:t>
            </a:r>
            <a:r>
              <a:rPr lang="tr-TR" sz="2000" dirty="0" err="1" smtClean="0"/>
              <a:t>number</a:t>
            </a:r>
            <a:r>
              <a:rPr lang="tr-TR" sz="2000" dirty="0" smtClean="0"/>
              <a:t> of </a:t>
            </a:r>
            <a:r>
              <a:rPr lang="en-US" sz="2000" dirty="0"/>
              <a:t>nearest </a:t>
            </a:r>
            <a:r>
              <a:rPr lang="en-US" sz="2000" dirty="0" smtClean="0"/>
              <a:t>neighbor</a:t>
            </a:r>
            <a:r>
              <a:rPr lang="tr-TR" sz="2000" dirty="0" smtClean="0"/>
              <a:t> </a:t>
            </a:r>
            <a:r>
              <a:rPr lang="tr-TR" sz="2000" dirty="0" err="1" smtClean="0"/>
              <a:t>atoms</a:t>
            </a:r>
            <a:endParaRPr lang="tr-TR" sz="2000" b="1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tr-TR" sz="2000" b="1" u="sng" dirty="0" smtClean="0"/>
              <a:t>A</a:t>
            </a:r>
            <a:r>
              <a:rPr lang="en-US" sz="2000" b="1" u="sng" dirty="0" err="1" smtClean="0"/>
              <a:t>tomic</a:t>
            </a:r>
            <a:r>
              <a:rPr lang="en-US" sz="2000" b="1" u="sng" dirty="0" smtClean="0"/>
              <a:t> </a:t>
            </a:r>
            <a:r>
              <a:rPr lang="en-US" sz="2000" b="1" u="sng" dirty="0"/>
              <a:t>packing factor (APF</a:t>
            </a:r>
            <a:r>
              <a:rPr lang="en-US" sz="2000" b="1" u="sng" dirty="0" smtClean="0"/>
              <a:t>)</a:t>
            </a:r>
            <a:r>
              <a:rPr lang="tr-TR" sz="2000" b="1" u="sng" dirty="0" smtClean="0"/>
              <a:t>:</a:t>
            </a:r>
            <a:r>
              <a:rPr lang="en-US" sz="2000" u="sng" dirty="0"/>
              <a:t> </a:t>
            </a:r>
            <a:r>
              <a:rPr lang="en-US" sz="2000" dirty="0"/>
              <a:t>the fraction of volume in a </a:t>
            </a:r>
            <a:r>
              <a:rPr lang="en-US" sz="2000" dirty="0">
                <a:hlinkClick r:id="rId3" tooltip="Crystal structure"/>
              </a:rPr>
              <a:t>crystal structure</a:t>
            </a:r>
            <a:r>
              <a:rPr lang="en-US" sz="2000" dirty="0"/>
              <a:t> that is occupied by </a:t>
            </a:r>
            <a:r>
              <a:rPr lang="en-US" sz="2000" dirty="0">
                <a:hlinkClick r:id="rId4" tooltip="Atom"/>
              </a:rPr>
              <a:t>atoms</a:t>
            </a:r>
            <a:r>
              <a:rPr lang="en-US" sz="2000" dirty="0"/>
              <a:t>.</a:t>
            </a:r>
            <a:endParaRPr lang="tr-TR" sz="2000" b="1" dirty="0" smtClean="0"/>
          </a:p>
        </p:txBody>
      </p:sp>
      <p:pic>
        <p:nvPicPr>
          <p:cNvPr id="7" name="CN simple cubic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36" y="3357518"/>
            <a:ext cx="4200128" cy="301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37108" y="2852936"/>
            <a:ext cx="312932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200" dirty="0" smtClean="0"/>
              <a:t>• </a:t>
            </a:r>
            <a:r>
              <a:rPr lang="en-US" sz="2200" dirty="0">
                <a:solidFill>
                  <a:schemeClr val="accent2"/>
                </a:solidFill>
              </a:rPr>
              <a:t>Coordination #</a:t>
            </a:r>
            <a:r>
              <a:rPr lang="en-US" sz="2200" dirty="0"/>
              <a:t> = 6</a:t>
            </a:r>
          </a:p>
          <a:p>
            <a:r>
              <a:rPr lang="en-US" sz="2200" dirty="0"/>
              <a:t>   (# nearest neighbors)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5" y="3680837"/>
            <a:ext cx="2673246" cy="284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08" y="4649980"/>
            <a:ext cx="116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581668" y="1915459"/>
            <a:ext cx="7813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metals, each atom has the same</a:t>
            </a:r>
            <a:r>
              <a:rPr lang="tr-TR" dirty="0"/>
              <a:t> </a:t>
            </a:r>
            <a:r>
              <a:rPr lang="en-US" dirty="0"/>
              <a:t>number of nearest-neighbor or touching atoms, which is the coordination number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684352" y="2842736"/>
            <a:ext cx="240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ea typeface="ＭＳ Ｐゴシック" charset="-128"/>
              </a:rPr>
              <a:t>Simple Cubic Structure 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3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127500" y="6439495"/>
            <a:ext cx="42394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•  APF for a simple cubic structure = 0.52</a:t>
            </a:r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5562600" y="3797300"/>
            <a:ext cx="279400" cy="8890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z="2400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5905500" y="4876800"/>
            <a:ext cx="469900" cy="5715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z="2400"/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5867400" y="3797300"/>
            <a:ext cx="1727200" cy="8890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z="2400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4521200" y="4546600"/>
            <a:ext cx="769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APF = </a:t>
            </a:r>
            <a:endParaRPr lang="en-US" sz="2400"/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5981700" y="4953000"/>
            <a:ext cx="158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</a:rPr>
              <a:t>a</a:t>
            </a:r>
            <a:endParaRPr lang="en-US" sz="2400" i="1"/>
          </a:p>
        </p:txBody>
      </p:sp>
      <p:sp>
        <p:nvSpPr>
          <p:cNvPr id="16393" name="Rectangle 14"/>
          <p:cNvSpPr>
            <a:spLocks noChangeArrowheads="1"/>
          </p:cNvSpPr>
          <p:nvPr/>
        </p:nvSpPr>
        <p:spPr bwMode="auto">
          <a:xfrm>
            <a:off x="6159500" y="4864100"/>
            <a:ext cx="15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3</a:t>
            </a:r>
            <a:endParaRPr lang="en-US" sz="2400"/>
          </a:p>
        </p:txBody>
      </p:sp>
      <p:grpSp>
        <p:nvGrpSpPr>
          <p:cNvPr id="16394" name="Group 21"/>
          <p:cNvGrpSpPr>
            <a:grpSpLocks/>
          </p:cNvGrpSpPr>
          <p:nvPr/>
        </p:nvGrpSpPr>
        <p:grpSpPr bwMode="auto">
          <a:xfrm>
            <a:off x="5994398" y="3835402"/>
            <a:ext cx="1565275" cy="852488"/>
            <a:chOff x="3776" y="2416"/>
            <a:chExt cx="986" cy="537"/>
          </a:xfrm>
        </p:grpSpPr>
        <p:sp>
          <p:nvSpPr>
            <p:cNvPr id="16464" name="Rectangle 15"/>
            <p:cNvSpPr>
              <a:spLocks noChangeArrowheads="1"/>
            </p:cNvSpPr>
            <p:nvPr/>
          </p:nvSpPr>
          <p:spPr bwMode="auto">
            <a:xfrm>
              <a:off x="3784" y="2416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4</a:t>
              </a:r>
              <a:endParaRPr lang="en-US" sz="2400"/>
            </a:p>
          </p:txBody>
        </p:sp>
        <p:sp>
          <p:nvSpPr>
            <p:cNvPr id="16465" name="Rectangle 16"/>
            <p:cNvSpPr>
              <a:spLocks noChangeArrowheads="1"/>
            </p:cNvSpPr>
            <p:nvPr/>
          </p:nvSpPr>
          <p:spPr bwMode="auto">
            <a:xfrm>
              <a:off x="3792" y="2720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 sz="2400"/>
            </a:p>
          </p:txBody>
        </p:sp>
        <p:sp>
          <p:nvSpPr>
            <p:cNvPr id="16466" name="Line 17"/>
            <p:cNvSpPr>
              <a:spLocks noChangeShapeType="1"/>
            </p:cNvSpPr>
            <p:nvPr/>
          </p:nvSpPr>
          <p:spPr bwMode="auto">
            <a:xfrm>
              <a:off x="3776" y="2688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67" name="Rectangle 18"/>
            <p:cNvSpPr>
              <a:spLocks noChangeArrowheads="1"/>
            </p:cNvSpPr>
            <p:nvPr/>
          </p:nvSpPr>
          <p:spPr bwMode="auto">
            <a:xfrm>
              <a:off x="3976" y="2544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sym typeface="Symbol"/>
                </a:rPr>
                <a:t>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endParaRPr lang="en-US" sz="2400" dirty="0"/>
            </a:p>
          </p:txBody>
        </p:sp>
        <p:sp>
          <p:nvSpPr>
            <p:cNvPr id="16468" name="Rectangle 19"/>
            <p:cNvSpPr>
              <a:spLocks noChangeArrowheads="1"/>
            </p:cNvSpPr>
            <p:nvPr/>
          </p:nvSpPr>
          <p:spPr bwMode="auto">
            <a:xfrm>
              <a:off x="4128" y="2552"/>
              <a:ext cx="4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(0.5</a:t>
              </a:r>
              <a:r>
                <a:rPr lang="en-US" sz="2400" i="1">
                  <a:solidFill>
                    <a:srgbClr val="000000"/>
                  </a:solidFill>
                </a:rPr>
                <a:t>a</a:t>
              </a:r>
              <a:r>
                <a:rPr lang="en-US" sz="2400">
                  <a:solidFill>
                    <a:srgbClr val="000000"/>
                  </a:solidFill>
                </a:rPr>
                <a:t>)</a:t>
              </a:r>
              <a:endParaRPr lang="en-US" sz="2400"/>
            </a:p>
          </p:txBody>
        </p:sp>
        <p:sp>
          <p:nvSpPr>
            <p:cNvPr id="16469" name="Rectangle 20"/>
            <p:cNvSpPr>
              <a:spLocks noChangeArrowheads="1"/>
            </p:cNvSpPr>
            <p:nvPr/>
          </p:nvSpPr>
          <p:spPr bwMode="auto">
            <a:xfrm>
              <a:off x="4664" y="2496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 sz="2400"/>
            </a:p>
          </p:txBody>
        </p:sp>
      </p:grpSp>
      <p:sp>
        <p:nvSpPr>
          <p:cNvPr id="16395" name="Rectangle 22"/>
          <p:cNvSpPr>
            <a:spLocks noChangeArrowheads="1"/>
          </p:cNvSpPr>
          <p:nvPr/>
        </p:nvSpPr>
        <p:spPr bwMode="auto">
          <a:xfrm>
            <a:off x="5651500" y="4089400"/>
            <a:ext cx="15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1</a:t>
            </a:r>
            <a:endParaRPr lang="en-US" sz="2400"/>
          </a:p>
        </p:txBody>
      </p:sp>
      <p:grpSp>
        <p:nvGrpSpPr>
          <p:cNvPr id="16396" name="Group 26"/>
          <p:cNvGrpSpPr>
            <a:grpSpLocks/>
          </p:cNvGrpSpPr>
          <p:nvPr/>
        </p:nvGrpSpPr>
        <p:grpSpPr bwMode="auto">
          <a:xfrm>
            <a:off x="4076700" y="3594102"/>
            <a:ext cx="1130300" cy="814388"/>
            <a:chOff x="2568" y="2264"/>
            <a:chExt cx="712" cy="513"/>
          </a:xfrm>
        </p:grpSpPr>
        <p:sp>
          <p:nvSpPr>
            <p:cNvPr id="16461" name="Rectangle 23"/>
            <p:cNvSpPr>
              <a:spLocks noChangeArrowheads="1"/>
            </p:cNvSpPr>
            <p:nvPr/>
          </p:nvSpPr>
          <p:spPr bwMode="auto">
            <a:xfrm>
              <a:off x="2648" y="2264"/>
              <a:ext cx="4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9900"/>
                  </a:solidFill>
                </a:rPr>
                <a:t>atoms</a:t>
              </a:r>
              <a:endParaRPr lang="en-US" sz="2400"/>
            </a:p>
          </p:txBody>
        </p:sp>
        <p:sp>
          <p:nvSpPr>
            <p:cNvPr id="16462" name="Line 24"/>
            <p:cNvSpPr>
              <a:spLocks noChangeShapeType="1"/>
            </p:cNvSpPr>
            <p:nvPr/>
          </p:nvSpPr>
          <p:spPr bwMode="auto">
            <a:xfrm>
              <a:off x="2600" y="2528"/>
              <a:ext cx="680" cy="1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63" name="Rectangle 25"/>
            <p:cNvSpPr>
              <a:spLocks noChangeArrowheads="1"/>
            </p:cNvSpPr>
            <p:nvPr/>
          </p:nvSpPr>
          <p:spPr bwMode="auto">
            <a:xfrm>
              <a:off x="2568" y="2544"/>
              <a:ext cx="6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9900"/>
                  </a:solidFill>
                </a:rPr>
                <a:t>unit cell</a:t>
              </a:r>
              <a:endParaRPr lang="en-US" sz="2400"/>
            </a:p>
          </p:txBody>
        </p:sp>
      </p:grpSp>
      <p:grpSp>
        <p:nvGrpSpPr>
          <p:cNvPr id="16397" name="Group 30"/>
          <p:cNvGrpSpPr>
            <a:grpSpLocks/>
          </p:cNvGrpSpPr>
          <p:nvPr/>
        </p:nvGrpSpPr>
        <p:grpSpPr bwMode="auto">
          <a:xfrm>
            <a:off x="7480300" y="3289302"/>
            <a:ext cx="1079500" cy="788988"/>
            <a:chOff x="4712" y="2072"/>
            <a:chExt cx="680" cy="497"/>
          </a:xfrm>
        </p:grpSpPr>
        <p:sp>
          <p:nvSpPr>
            <p:cNvPr id="16458" name="Rectangle 27"/>
            <p:cNvSpPr>
              <a:spLocks noChangeArrowheads="1"/>
            </p:cNvSpPr>
            <p:nvPr/>
          </p:nvSpPr>
          <p:spPr bwMode="auto">
            <a:xfrm>
              <a:off x="4816" y="2336"/>
              <a:ext cx="4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663300"/>
                  </a:solidFill>
                </a:rPr>
                <a:t>atom</a:t>
              </a:r>
              <a:endParaRPr lang="en-US" sz="2400"/>
            </a:p>
          </p:txBody>
        </p:sp>
        <p:sp>
          <p:nvSpPr>
            <p:cNvPr id="16459" name="Line 28"/>
            <p:cNvSpPr>
              <a:spLocks noChangeShapeType="1"/>
            </p:cNvSpPr>
            <p:nvPr/>
          </p:nvSpPr>
          <p:spPr bwMode="auto">
            <a:xfrm>
              <a:off x="4712" y="2336"/>
              <a:ext cx="680" cy="1"/>
            </a:xfrm>
            <a:prstGeom prst="line">
              <a:avLst/>
            </a:prstGeom>
            <a:noFill/>
            <a:ln w="254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60" name="Rectangle 29"/>
            <p:cNvSpPr>
              <a:spLocks noChangeArrowheads="1"/>
            </p:cNvSpPr>
            <p:nvPr/>
          </p:nvSpPr>
          <p:spPr bwMode="auto">
            <a:xfrm>
              <a:off x="4712" y="2072"/>
              <a:ext cx="5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663300"/>
                  </a:solidFill>
                </a:rPr>
                <a:t>volume</a:t>
              </a:r>
              <a:endParaRPr lang="en-US" sz="2400"/>
            </a:p>
          </p:txBody>
        </p:sp>
      </p:grpSp>
      <p:sp>
        <p:nvSpPr>
          <p:cNvPr id="16398" name="Line 31"/>
          <p:cNvSpPr>
            <a:spLocks noChangeShapeType="1"/>
          </p:cNvSpPr>
          <p:nvPr/>
        </p:nvSpPr>
        <p:spPr bwMode="auto">
          <a:xfrm>
            <a:off x="5537200" y="4749800"/>
            <a:ext cx="20320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grpSp>
        <p:nvGrpSpPr>
          <p:cNvPr id="16399" name="Group 34"/>
          <p:cNvGrpSpPr>
            <a:grpSpLocks/>
          </p:cNvGrpSpPr>
          <p:nvPr/>
        </p:nvGrpSpPr>
        <p:grpSpPr bwMode="auto">
          <a:xfrm>
            <a:off x="6388100" y="5219700"/>
            <a:ext cx="368300" cy="139700"/>
            <a:chOff x="4024" y="3288"/>
            <a:chExt cx="232" cy="88"/>
          </a:xfrm>
        </p:grpSpPr>
        <p:sp>
          <p:nvSpPr>
            <p:cNvPr id="16456" name="Freeform 32"/>
            <p:cNvSpPr>
              <a:spLocks/>
            </p:cNvSpPr>
            <p:nvPr/>
          </p:nvSpPr>
          <p:spPr bwMode="auto">
            <a:xfrm>
              <a:off x="4024" y="3288"/>
              <a:ext cx="96" cy="56"/>
            </a:xfrm>
            <a:custGeom>
              <a:avLst/>
              <a:gdLst>
                <a:gd name="T0" fmla="*/ 0 w 96"/>
                <a:gd name="T1" fmla="*/ 0 h 56"/>
                <a:gd name="T2" fmla="*/ 96 w 96"/>
                <a:gd name="T3" fmla="*/ 0 h 56"/>
                <a:gd name="T4" fmla="*/ 56 w 96"/>
                <a:gd name="T5" fmla="*/ 16 h 56"/>
                <a:gd name="T6" fmla="*/ 72 w 96"/>
                <a:gd name="T7" fmla="*/ 56 h 56"/>
                <a:gd name="T8" fmla="*/ 0 w 96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56"/>
                <a:gd name="T17" fmla="*/ 96 w 9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56">
                  <a:moveTo>
                    <a:pt x="0" y="0"/>
                  </a:moveTo>
                  <a:lnTo>
                    <a:pt x="96" y="0"/>
                  </a:lnTo>
                  <a:lnTo>
                    <a:pt x="56" y="16"/>
                  </a:lnTo>
                  <a:lnTo>
                    <a:pt x="72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127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57" name="Line 33"/>
            <p:cNvSpPr>
              <a:spLocks noChangeShapeType="1"/>
            </p:cNvSpPr>
            <p:nvPr/>
          </p:nvSpPr>
          <p:spPr bwMode="auto">
            <a:xfrm>
              <a:off x="4080" y="3304"/>
              <a:ext cx="176" cy="72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16400" name="Group 40"/>
          <p:cNvGrpSpPr>
            <a:grpSpLocks/>
          </p:cNvGrpSpPr>
          <p:nvPr/>
        </p:nvGrpSpPr>
        <p:grpSpPr bwMode="auto">
          <a:xfrm>
            <a:off x="6800850" y="4946653"/>
            <a:ext cx="1193800" cy="808038"/>
            <a:chOff x="4284" y="3116"/>
            <a:chExt cx="752" cy="509"/>
          </a:xfrm>
        </p:grpSpPr>
        <p:sp>
          <p:nvSpPr>
            <p:cNvPr id="16451" name="Rectangle 35"/>
            <p:cNvSpPr>
              <a:spLocks noChangeArrowheads="1"/>
            </p:cNvSpPr>
            <p:nvPr/>
          </p:nvSpPr>
          <p:spPr bwMode="auto">
            <a:xfrm>
              <a:off x="4284" y="3388"/>
              <a:ext cx="752" cy="23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 sz="2400"/>
            </a:p>
          </p:txBody>
        </p:sp>
        <p:sp>
          <p:nvSpPr>
            <p:cNvPr id="16452" name="Rectangle 36"/>
            <p:cNvSpPr>
              <a:spLocks noChangeArrowheads="1"/>
            </p:cNvSpPr>
            <p:nvPr/>
          </p:nvSpPr>
          <p:spPr bwMode="auto">
            <a:xfrm>
              <a:off x="4288" y="3392"/>
              <a:ext cx="6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66FF"/>
                  </a:solidFill>
                </a:rPr>
                <a:t>unit cell</a:t>
              </a:r>
              <a:endParaRPr lang="en-US" sz="2400"/>
            </a:p>
          </p:txBody>
        </p:sp>
        <p:sp>
          <p:nvSpPr>
            <p:cNvPr id="16453" name="Line 37"/>
            <p:cNvSpPr>
              <a:spLocks noChangeShapeType="1"/>
            </p:cNvSpPr>
            <p:nvPr/>
          </p:nvSpPr>
          <p:spPr bwMode="auto">
            <a:xfrm>
              <a:off x="4320" y="3384"/>
              <a:ext cx="680" cy="1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54" name="Rectangle 38"/>
            <p:cNvSpPr>
              <a:spLocks noChangeArrowheads="1"/>
            </p:cNvSpPr>
            <p:nvPr/>
          </p:nvSpPr>
          <p:spPr bwMode="auto">
            <a:xfrm>
              <a:off x="4308" y="3116"/>
              <a:ext cx="696" cy="23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 sz="2400"/>
            </a:p>
          </p:txBody>
        </p:sp>
        <p:sp>
          <p:nvSpPr>
            <p:cNvPr id="16455" name="Rectangle 39"/>
            <p:cNvSpPr>
              <a:spLocks noChangeArrowheads="1"/>
            </p:cNvSpPr>
            <p:nvPr/>
          </p:nvSpPr>
          <p:spPr bwMode="auto">
            <a:xfrm>
              <a:off x="4312" y="3120"/>
              <a:ext cx="5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66FF"/>
                  </a:solidFill>
                </a:rPr>
                <a:t>volume</a:t>
              </a:r>
              <a:endParaRPr lang="en-US" sz="2400"/>
            </a:p>
          </p:txBody>
        </p:sp>
      </p:grpSp>
      <p:grpSp>
        <p:nvGrpSpPr>
          <p:cNvPr id="16401" name="Group 43"/>
          <p:cNvGrpSpPr>
            <a:grpSpLocks/>
          </p:cNvGrpSpPr>
          <p:nvPr/>
        </p:nvGrpSpPr>
        <p:grpSpPr bwMode="auto">
          <a:xfrm>
            <a:off x="7073900" y="3708400"/>
            <a:ext cx="368300" cy="165100"/>
            <a:chOff x="4456" y="2336"/>
            <a:chExt cx="232" cy="104"/>
          </a:xfrm>
        </p:grpSpPr>
        <p:sp>
          <p:nvSpPr>
            <p:cNvPr id="16449" name="Freeform 41"/>
            <p:cNvSpPr>
              <a:spLocks/>
            </p:cNvSpPr>
            <p:nvPr/>
          </p:nvSpPr>
          <p:spPr bwMode="auto">
            <a:xfrm>
              <a:off x="4456" y="2376"/>
              <a:ext cx="96" cy="64"/>
            </a:xfrm>
            <a:custGeom>
              <a:avLst/>
              <a:gdLst>
                <a:gd name="T0" fmla="*/ 0 w 96"/>
                <a:gd name="T1" fmla="*/ 64 h 64"/>
                <a:gd name="T2" fmla="*/ 72 w 96"/>
                <a:gd name="T3" fmla="*/ 0 h 64"/>
                <a:gd name="T4" fmla="*/ 48 w 96"/>
                <a:gd name="T5" fmla="*/ 40 h 64"/>
                <a:gd name="T6" fmla="*/ 96 w 96"/>
                <a:gd name="T7" fmla="*/ 56 h 64"/>
                <a:gd name="T8" fmla="*/ 0 w 96"/>
                <a:gd name="T9" fmla="*/ 6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64"/>
                <a:gd name="T17" fmla="*/ 96 w 9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64">
                  <a:moveTo>
                    <a:pt x="0" y="64"/>
                  </a:moveTo>
                  <a:lnTo>
                    <a:pt x="72" y="0"/>
                  </a:lnTo>
                  <a:lnTo>
                    <a:pt x="48" y="40"/>
                  </a:lnTo>
                  <a:lnTo>
                    <a:pt x="96" y="5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663300"/>
            </a:solidFill>
            <a:ln w="127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50" name="Line 42"/>
            <p:cNvSpPr>
              <a:spLocks noChangeShapeType="1"/>
            </p:cNvSpPr>
            <p:nvPr/>
          </p:nvSpPr>
          <p:spPr bwMode="auto">
            <a:xfrm flipV="1">
              <a:off x="4504" y="2336"/>
              <a:ext cx="184" cy="80"/>
            </a:xfrm>
            <a:prstGeom prst="line">
              <a:avLst/>
            </a:prstGeom>
            <a:noFill/>
            <a:ln w="254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16402" name="Group 46"/>
          <p:cNvGrpSpPr>
            <a:grpSpLocks/>
          </p:cNvGrpSpPr>
          <p:nvPr/>
        </p:nvGrpSpPr>
        <p:grpSpPr bwMode="auto">
          <a:xfrm>
            <a:off x="5232400" y="4025900"/>
            <a:ext cx="419100" cy="139700"/>
            <a:chOff x="3296" y="2536"/>
            <a:chExt cx="264" cy="88"/>
          </a:xfrm>
        </p:grpSpPr>
        <p:sp>
          <p:nvSpPr>
            <p:cNvPr id="16447" name="Freeform 44"/>
            <p:cNvSpPr>
              <a:spLocks/>
            </p:cNvSpPr>
            <p:nvPr/>
          </p:nvSpPr>
          <p:spPr bwMode="auto">
            <a:xfrm>
              <a:off x="3464" y="2560"/>
              <a:ext cx="96" cy="64"/>
            </a:xfrm>
            <a:custGeom>
              <a:avLst/>
              <a:gdLst>
                <a:gd name="T0" fmla="*/ 96 w 96"/>
                <a:gd name="T1" fmla="*/ 56 h 64"/>
                <a:gd name="T2" fmla="*/ 0 w 96"/>
                <a:gd name="T3" fmla="*/ 64 h 64"/>
                <a:gd name="T4" fmla="*/ 40 w 96"/>
                <a:gd name="T5" fmla="*/ 40 h 64"/>
                <a:gd name="T6" fmla="*/ 24 w 96"/>
                <a:gd name="T7" fmla="*/ 0 h 64"/>
                <a:gd name="T8" fmla="*/ 96 w 96"/>
                <a:gd name="T9" fmla="*/ 5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64"/>
                <a:gd name="T17" fmla="*/ 96 w 9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64">
                  <a:moveTo>
                    <a:pt x="96" y="56"/>
                  </a:moveTo>
                  <a:lnTo>
                    <a:pt x="0" y="64"/>
                  </a:lnTo>
                  <a:lnTo>
                    <a:pt x="40" y="40"/>
                  </a:lnTo>
                  <a:lnTo>
                    <a:pt x="24" y="0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09900"/>
            </a:solidFill>
            <a:ln w="1270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48" name="Line 45"/>
            <p:cNvSpPr>
              <a:spLocks noChangeShapeType="1"/>
            </p:cNvSpPr>
            <p:nvPr/>
          </p:nvSpPr>
          <p:spPr bwMode="auto">
            <a:xfrm>
              <a:off x="3296" y="2536"/>
              <a:ext cx="208" cy="64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16403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80975" y="260648"/>
            <a:ext cx="8229600" cy="637680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 smtClean="0">
                <a:solidFill>
                  <a:srgbClr val="FF0000"/>
                </a:solidFill>
                <a:ea typeface="ＭＳ Ｐゴシック" charset="-128"/>
              </a:rPr>
              <a:t>Atomic Packing Factor (APF)</a:t>
            </a:r>
          </a:p>
        </p:txBody>
      </p:sp>
      <p:grpSp>
        <p:nvGrpSpPr>
          <p:cNvPr id="16411" name="Group 89"/>
          <p:cNvGrpSpPr>
            <a:grpSpLocks/>
          </p:cNvGrpSpPr>
          <p:nvPr/>
        </p:nvGrpSpPr>
        <p:grpSpPr bwMode="auto">
          <a:xfrm>
            <a:off x="273075" y="3097155"/>
            <a:ext cx="3938885" cy="3428189"/>
            <a:chOff x="456" y="2084"/>
            <a:chExt cx="2032" cy="1885"/>
          </a:xfrm>
        </p:grpSpPr>
        <p:pic>
          <p:nvPicPr>
            <p:cNvPr id="16415" name="Picture 5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112"/>
              <a:ext cx="1224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6" name="Rectangle 58"/>
            <p:cNvSpPr>
              <a:spLocks noChangeArrowheads="1"/>
            </p:cNvSpPr>
            <p:nvPr/>
          </p:nvSpPr>
          <p:spPr bwMode="auto">
            <a:xfrm>
              <a:off x="456" y="3320"/>
              <a:ext cx="18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663300"/>
                  </a:solidFill>
                </a:rPr>
                <a:t>close-packed directions</a:t>
              </a:r>
              <a:endParaRPr lang="en-US" sz="2400" dirty="0"/>
            </a:p>
          </p:txBody>
        </p:sp>
        <p:sp>
          <p:nvSpPr>
            <p:cNvPr id="16417" name="Rectangle 59"/>
            <p:cNvSpPr>
              <a:spLocks noChangeArrowheads="1"/>
            </p:cNvSpPr>
            <p:nvPr/>
          </p:nvSpPr>
          <p:spPr bwMode="auto">
            <a:xfrm>
              <a:off x="612" y="2084"/>
              <a:ext cx="1528" cy="1224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 sz="2400"/>
            </a:p>
          </p:txBody>
        </p:sp>
        <p:grpSp>
          <p:nvGrpSpPr>
            <p:cNvPr id="16418" name="Group 63"/>
            <p:cNvGrpSpPr>
              <a:grpSpLocks/>
            </p:cNvGrpSpPr>
            <p:nvPr/>
          </p:nvGrpSpPr>
          <p:grpSpPr bwMode="auto">
            <a:xfrm>
              <a:off x="576" y="2248"/>
              <a:ext cx="64" cy="744"/>
              <a:chOff x="576" y="2248"/>
              <a:chExt cx="64" cy="744"/>
            </a:xfrm>
          </p:grpSpPr>
          <p:sp>
            <p:nvSpPr>
              <p:cNvPr id="16444" name="Freeform 60"/>
              <p:cNvSpPr>
                <a:spLocks/>
              </p:cNvSpPr>
              <p:nvPr/>
            </p:nvSpPr>
            <p:spPr bwMode="auto">
              <a:xfrm>
                <a:off x="576" y="2248"/>
                <a:ext cx="64" cy="88"/>
              </a:xfrm>
              <a:custGeom>
                <a:avLst/>
                <a:gdLst>
                  <a:gd name="T0" fmla="*/ 32 w 64"/>
                  <a:gd name="T1" fmla="*/ 0 h 88"/>
                  <a:gd name="T2" fmla="*/ 64 w 64"/>
                  <a:gd name="T3" fmla="*/ 88 h 88"/>
                  <a:gd name="T4" fmla="*/ 32 w 64"/>
                  <a:gd name="T5" fmla="*/ 56 h 88"/>
                  <a:gd name="T6" fmla="*/ 0 w 64"/>
                  <a:gd name="T7" fmla="*/ 88 h 88"/>
                  <a:gd name="T8" fmla="*/ 32 w 64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88"/>
                  <a:gd name="T17" fmla="*/ 64 w 64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88">
                    <a:moveTo>
                      <a:pt x="32" y="0"/>
                    </a:moveTo>
                    <a:lnTo>
                      <a:pt x="64" y="88"/>
                    </a:lnTo>
                    <a:lnTo>
                      <a:pt x="32" y="56"/>
                    </a:lnTo>
                    <a:lnTo>
                      <a:pt x="0" y="8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445" name="Freeform 61"/>
              <p:cNvSpPr>
                <a:spLocks/>
              </p:cNvSpPr>
              <p:nvPr/>
            </p:nvSpPr>
            <p:spPr bwMode="auto">
              <a:xfrm>
                <a:off x="576" y="2904"/>
                <a:ext cx="64" cy="88"/>
              </a:xfrm>
              <a:custGeom>
                <a:avLst/>
                <a:gdLst>
                  <a:gd name="T0" fmla="*/ 32 w 64"/>
                  <a:gd name="T1" fmla="*/ 88 h 88"/>
                  <a:gd name="T2" fmla="*/ 0 w 64"/>
                  <a:gd name="T3" fmla="*/ 0 h 88"/>
                  <a:gd name="T4" fmla="*/ 32 w 64"/>
                  <a:gd name="T5" fmla="*/ 32 h 88"/>
                  <a:gd name="T6" fmla="*/ 64 w 64"/>
                  <a:gd name="T7" fmla="*/ 0 h 88"/>
                  <a:gd name="T8" fmla="*/ 32 w 64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88"/>
                  <a:gd name="T17" fmla="*/ 64 w 64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88">
                    <a:moveTo>
                      <a:pt x="32" y="88"/>
                    </a:moveTo>
                    <a:lnTo>
                      <a:pt x="0" y="0"/>
                    </a:lnTo>
                    <a:lnTo>
                      <a:pt x="32" y="32"/>
                    </a:lnTo>
                    <a:lnTo>
                      <a:pt x="64" y="0"/>
                    </a:lnTo>
                    <a:lnTo>
                      <a:pt x="32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446" name="Line 62"/>
              <p:cNvSpPr>
                <a:spLocks noChangeShapeType="1"/>
              </p:cNvSpPr>
              <p:nvPr/>
            </p:nvSpPr>
            <p:spPr bwMode="auto">
              <a:xfrm>
                <a:off x="608" y="2304"/>
                <a:ext cx="1" cy="6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16419" name="Rectangle 64"/>
            <p:cNvSpPr>
              <a:spLocks noChangeArrowheads="1"/>
            </p:cNvSpPr>
            <p:nvPr/>
          </p:nvSpPr>
          <p:spPr bwMode="auto">
            <a:xfrm>
              <a:off x="536" y="2488"/>
              <a:ext cx="128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 sz="2400"/>
            </a:p>
          </p:txBody>
        </p:sp>
        <p:sp>
          <p:nvSpPr>
            <p:cNvPr id="16420" name="Rectangle 65"/>
            <p:cNvSpPr>
              <a:spLocks noChangeArrowheads="1"/>
            </p:cNvSpPr>
            <p:nvPr/>
          </p:nvSpPr>
          <p:spPr bwMode="auto">
            <a:xfrm>
              <a:off x="536" y="2488"/>
              <a:ext cx="1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</a:rPr>
                <a:t>a</a:t>
              </a:r>
              <a:endParaRPr lang="en-US" sz="2400" i="1"/>
            </a:p>
          </p:txBody>
        </p:sp>
        <p:sp>
          <p:nvSpPr>
            <p:cNvPr id="16421" name="Line 66"/>
            <p:cNvSpPr>
              <a:spLocks noChangeShapeType="1"/>
            </p:cNvSpPr>
            <p:nvPr/>
          </p:nvSpPr>
          <p:spPr bwMode="auto">
            <a:xfrm>
              <a:off x="480" y="2240"/>
              <a:ext cx="28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22" name="Line 67"/>
            <p:cNvSpPr>
              <a:spLocks noChangeShapeType="1"/>
            </p:cNvSpPr>
            <p:nvPr/>
          </p:nvSpPr>
          <p:spPr bwMode="auto">
            <a:xfrm>
              <a:off x="488" y="2976"/>
              <a:ext cx="28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423" name="Rectangle 68"/>
            <p:cNvSpPr>
              <a:spLocks noChangeArrowheads="1"/>
            </p:cNvSpPr>
            <p:nvPr/>
          </p:nvSpPr>
          <p:spPr bwMode="auto">
            <a:xfrm>
              <a:off x="1824" y="2824"/>
              <a:ext cx="664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 sz="2400"/>
            </a:p>
          </p:txBody>
        </p:sp>
        <p:sp>
          <p:nvSpPr>
            <p:cNvPr id="16424" name="Rectangle 69"/>
            <p:cNvSpPr>
              <a:spLocks noChangeArrowheads="1"/>
            </p:cNvSpPr>
            <p:nvPr/>
          </p:nvSpPr>
          <p:spPr bwMode="auto">
            <a:xfrm>
              <a:off x="1824" y="2824"/>
              <a:ext cx="5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</a:rPr>
                <a:t>R</a:t>
              </a:r>
              <a:r>
                <a:rPr lang="en-US" sz="2400">
                  <a:solidFill>
                    <a:srgbClr val="000000"/>
                  </a:solidFill>
                </a:rPr>
                <a:t>=0.5</a:t>
              </a:r>
              <a:r>
                <a:rPr lang="en-US" sz="2400" i="1">
                  <a:solidFill>
                    <a:srgbClr val="000000"/>
                  </a:solidFill>
                </a:rPr>
                <a:t>a</a:t>
              </a:r>
              <a:endParaRPr lang="en-US" sz="2400" i="1"/>
            </a:p>
          </p:txBody>
        </p:sp>
        <p:sp>
          <p:nvSpPr>
            <p:cNvPr id="16425" name="Rectangle 70"/>
            <p:cNvSpPr>
              <a:spLocks noChangeArrowheads="1"/>
            </p:cNvSpPr>
            <p:nvPr/>
          </p:nvSpPr>
          <p:spPr bwMode="auto">
            <a:xfrm>
              <a:off x="456" y="3552"/>
              <a:ext cx="14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contains 8 x 1/8 = </a:t>
              </a:r>
              <a:endParaRPr lang="en-US" sz="2400"/>
            </a:p>
          </p:txBody>
        </p:sp>
        <p:sp>
          <p:nvSpPr>
            <p:cNvPr id="16426" name="Rectangle 71"/>
            <p:cNvSpPr>
              <a:spLocks noChangeArrowheads="1"/>
            </p:cNvSpPr>
            <p:nvPr/>
          </p:nvSpPr>
          <p:spPr bwMode="auto">
            <a:xfrm>
              <a:off x="456" y="3736"/>
              <a:ext cx="4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          </a:t>
              </a:r>
              <a:endParaRPr lang="en-US" sz="2400"/>
            </a:p>
          </p:txBody>
        </p:sp>
        <p:sp>
          <p:nvSpPr>
            <p:cNvPr id="16427" name="Rectangle 72"/>
            <p:cNvSpPr>
              <a:spLocks noChangeArrowheads="1"/>
            </p:cNvSpPr>
            <p:nvPr/>
          </p:nvSpPr>
          <p:spPr bwMode="auto">
            <a:xfrm>
              <a:off x="896" y="3736"/>
              <a:ext cx="1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9900"/>
                  </a:solidFill>
                </a:rPr>
                <a:t>1 </a:t>
              </a:r>
              <a:endParaRPr lang="en-US" sz="2400"/>
            </a:p>
          </p:txBody>
        </p:sp>
        <p:sp>
          <p:nvSpPr>
            <p:cNvPr id="16428" name="Rectangle 73"/>
            <p:cNvSpPr>
              <a:spLocks noChangeArrowheads="1"/>
            </p:cNvSpPr>
            <p:nvPr/>
          </p:nvSpPr>
          <p:spPr bwMode="auto">
            <a:xfrm>
              <a:off x="1032" y="3736"/>
              <a:ext cx="11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9900"/>
                  </a:solidFill>
                </a:rPr>
                <a:t>atom/unit cell</a:t>
              </a:r>
              <a:endParaRPr lang="en-US" sz="2400"/>
            </a:p>
          </p:txBody>
        </p:sp>
        <p:grpSp>
          <p:nvGrpSpPr>
            <p:cNvPr id="16429" name="Group 77"/>
            <p:cNvGrpSpPr>
              <a:grpSpLocks/>
            </p:cNvGrpSpPr>
            <p:nvPr/>
          </p:nvGrpSpPr>
          <p:grpSpPr bwMode="auto">
            <a:xfrm>
              <a:off x="1256" y="3096"/>
              <a:ext cx="664" cy="216"/>
              <a:chOff x="1256" y="3096"/>
              <a:chExt cx="664" cy="216"/>
            </a:xfrm>
          </p:grpSpPr>
          <p:sp>
            <p:nvSpPr>
              <p:cNvPr id="16441" name="Freeform 74"/>
              <p:cNvSpPr>
                <a:spLocks/>
              </p:cNvSpPr>
              <p:nvPr/>
            </p:nvSpPr>
            <p:spPr bwMode="auto">
              <a:xfrm>
                <a:off x="1256" y="3232"/>
                <a:ext cx="112" cy="80"/>
              </a:xfrm>
              <a:custGeom>
                <a:avLst/>
                <a:gdLst>
                  <a:gd name="T0" fmla="*/ 0 w 112"/>
                  <a:gd name="T1" fmla="*/ 72 h 80"/>
                  <a:gd name="T2" fmla="*/ 88 w 112"/>
                  <a:gd name="T3" fmla="*/ 0 h 80"/>
                  <a:gd name="T4" fmla="*/ 72 w 112"/>
                  <a:gd name="T5" fmla="*/ 48 h 80"/>
                  <a:gd name="T6" fmla="*/ 112 w 112"/>
                  <a:gd name="T7" fmla="*/ 80 h 80"/>
                  <a:gd name="T8" fmla="*/ 0 w 112"/>
                  <a:gd name="T9" fmla="*/ 72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80"/>
                  <a:gd name="T17" fmla="*/ 112 w 112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80">
                    <a:moveTo>
                      <a:pt x="0" y="72"/>
                    </a:moveTo>
                    <a:lnTo>
                      <a:pt x="88" y="0"/>
                    </a:lnTo>
                    <a:lnTo>
                      <a:pt x="72" y="48"/>
                    </a:lnTo>
                    <a:lnTo>
                      <a:pt x="112" y="8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442" name="Freeform 75"/>
              <p:cNvSpPr>
                <a:spLocks/>
              </p:cNvSpPr>
              <p:nvPr/>
            </p:nvSpPr>
            <p:spPr bwMode="auto">
              <a:xfrm>
                <a:off x="1808" y="3096"/>
                <a:ext cx="112" cy="80"/>
              </a:xfrm>
              <a:custGeom>
                <a:avLst/>
                <a:gdLst>
                  <a:gd name="T0" fmla="*/ 112 w 112"/>
                  <a:gd name="T1" fmla="*/ 8 h 80"/>
                  <a:gd name="T2" fmla="*/ 24 w 112"/>
                  <a:gd name="T3" fmla="*/ 80 h 80"/>
                  <a:gd name="T4" fmla="*/ 40 w 112"/>
                  <a:gd name="T5" fmla="*/ 32 h 80"/>
                  <a:gd name="T6" fmla="*/ 0 w 112"/>
                  <a:gd name="T7" fmla="*/ 0 h 80"/>
                  <a:gd name="T8" fmla="*/ 112 w 112"/>
                  <a:gd name="T9" fmla="*/ 8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80"/>
                  <a:gd name="T17" fmla="*/ 112 w 112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80">
                    <a:moveTo>
                      <a:pt x="112" y="8"/>
                    </a:moveTo>
                    <a:lnTo>
                      <a:pt x="24" y="80"/>
                    </a:lnTo>
                    <a:lnTo>
                      <a:pt x="40" y="32"/>
                    </a:lnTo>
                    <a:lnTo>
                      <a:pt x="0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443" name="Line 76"/>
              <p:cNvSpPr>
                <a:spLocks noChangeShapeType="1"/>
              </p:cNvSpPr>
              <p:nvPr/>
            </p:nvSpPr>
            <p:spPr bwMode="auto">
              <a:xfrm flipV="1">
                <a:off x="1328" y="3128"/>
                <a:ext cx="520" cy="15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6430" name="Group 81"/>
            <p:cNvGrpSpPr>
              <a:grpSpLocks/>
            </p:cNvGrpSpPr>
            <p:nvPr/>
          </p:nvGrpSpPr>
          <p:grpSpPr bwMode="auto">
            <a:xfrm>
              <a:off x="792" y="2968"/>
              <a:ext cx="456" cy="336"/>
              <a:chOff x="792" y="2968"/>
              <a:chExt cx="456" cy="336"/>
            </a:xfrm>
          </p:grpSpPr>
          <p:sp>
            <p:nvSpPr>
              <p:cNvPr id="16438" name="Freeform 78"/>
              <p:cNvSpPr>
                <a:spLocks/>
              </p:cNvSpPr>
              <p:nvPr/>
            </p:nvSpPr>
            <p:spPr bwMode="auto">
              <a:xfrm>
                <a:off x="792" y="2968"/>
                <a:ext cx="104" cy="96"/>
              </a:xfrm>
              <a:custGeom>
                <a:avLst/>
                <a:gdLst>
                  <a:gd name="T0" fmla="*/ 0 w 104"/>
                  <a:gd name="T1" fmla="*/ 0 h 96"/>
                  <a:gd name="T2" fmla="*/ 104 w 104"/>
                  <a:gd name="T3" fmla="*/ 32 h 96"/>
                  <a:gd name="T4" fmla="*/ 56 w 104"/>
                  <a:gd name="T5" fmla="*/ 40 h 96"/>
                  <a:gd name="T6" fmla="*/ 56 w 104"/>
                  <a:gd name="T7" fmla="*/ 96 h 96"/>
                  <a:gd name="T8" fmla="*/ 0 w 104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0" y="0"/>
                    </a:moveTo>
                    <a:lnTo>
                      <a:pt x="104" y="32"/>
                    </a:lnTo>
                    <a:lnTo>
                      <a:pt x="56" y="40"/>
                    </a:lnTo>
                    <a:lnTo>
                      <a:pt x="56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439" name="Freeform 79"/>
              <p:cNvSpPr>
                <a:spLocks/>
              </p:cNvSpPr>
              <p:nvPr/>
            </p:nvSpPr>
            <p:spPr bwMode="auto">
              <a:xfrm>
                <a:off x="1144" y="3208"/>
                <a:ext cx="104" cy="96"/>
              </a:xfrm>
              <a:custGeom>
                <a:avLst/>
                <a:gdLst>
                  <a:gd name="T0" fmla="*/ 104 w 104"/>
                  <a:gd name="T1" fmla="*/ 96 h 96"/>
                  <a:gd name="T2" fmla="*/ 0 w 104"/>
                  <a:gd name="T3" fmla="*/ 64 h 96"/>
                  <a:gd name="T4" fmla="*/ 48 w 104"/>
                  <a:gd name="T5" fmla="*/ 56 h 96"/>
                  <a:gd name="T6" fmla="*/ 48 w 104"/>
                  <a:gd name="T7" fmla="*/ 0 h 96"/>
                  <a:gd name="T8" fmla="*/ 104 w 104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96"/>
                    </a:moveTo>
                    <a:lnTo>
                      <a:pt x="0" y="64"/>
                    </a:lnTo>
                    <a:lnTo>
                      <a:pt x="48" y="56"/>
                    </a:lnTo>
                    <a:lnTo>
                      <a:pt x="48" y="0"/>
                    </a:lnTo>
                    <a:lnTo>
                      <a:pt x="104" y="96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440" name="Line 80"/>
              <p:cNvSpPr>
                <a:spLocks noChangeShapeType="1"/>
              </p:cNvSpPr>
              <p:nvPr/>
            </p:nvSpPr>
            <p:spPr bwMode="auto">
              <a:xfrm>
                <a:off x="848" y="3008"/>
                <a:ext cx="344" cy="256"/>
              </a:xfrm>
              <a:prstGeom prst="line">
                <a:avLst/>
              </a:prstGeom>
              <a:noFill/>
              <a:ln w="50800">
                <a:solidFill>
                  <a:srgbClr val="66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6431" name="Group 85"/>
            <p:cNvGrpSpPr>
              <a:grpSpLocks/>
            </p:cNvGrpSpPr>
            <p:nvPr/>
          </p:nvGrpSpPr>
          <p:grpSpPr bwMode="auto">
            <a:xfrm>
              <a:off x="1209" y="2472"/>
              <a:ext cx="96" cy="832"/>
              <a:chOff x="1200" y="2472"/>
              <a:chExt cx="96" cy="832"/>
            </a:xfrm>
          </p:grpSpPr>
          <p:sp>
            <p:nvSpPr>
              <p:cNvPr id="16435" name="Freeform 82"/>
              <p:cNvSpPr>
                <a:spLocks/>
              </p:cNvSpPr>
              <p:nvPr/>
            </p:nvSpPr>
            <p:spPr bwMode="auto">
              <a:xfrm>
                <a:off x="1200" y="2472"/>
                <a:ext cx="80" cy="104"/>
              </a:xfrm>
              <a:custGeom>
                <a:avLst/>
                <a:gdLst>
                  <a:gd name="T0" fmla="*/ 40 w 80"/>
                  <a:gd name="T1" fmla="*/ 0 h 104"/>
                  <a:gd name="T2" fmla="*/ 80 w 80"/>
                  <a:gd name="T3" fmla="*/ 104 h 104"/>
                  <a:gd name="T4" fmla="*/ 40 w 80"/>
                  <a:gd name="T5" fmla="*/ 72 h 104"/>
                  <a:gd name="T6" fmla="*/ 0 w 80"/>
                  <a:gd name="T7" fmla="*/ 104 h 104"/>
                  <a:gd name="T8" fmla="*/ 40 w 8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04"/>
                  <a:gd name="T17" fmla="*/ 80 w 80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04">
                    <a:moveTo>
                      <a:pt x="40" y="0"/>
                    </a:moveTo>
                    <a:lnTo>
                      <a:pt x="80" y="104"/>
                    </a:lnTo>
                    <a:lnTo>
                      <a:pt x="40" y="72"/>
                    </a:lnTo>
                    <a:lnTo>
                      <a:pt x="0" y="10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436" name="Freeform 83"/>
              <p:cNvSpPr>
                <a:spLocks/>
              </p:cNvSpPr>
              <p:nvPr/>
            </p:nvSpPr>
            <p:spPr bwMode="auto">
              <a:xfrm>
                <a:off x="1216" y="3200"/>
                <a:ext cx="80" cy="104"/>
              </a:xfrm>
              <a:custGeom>
                <a:avLst/>
                <a:gdLst>
                  <a:gd name="T0" fmla="*/ 40 w 80"/>
                  <a:gd name="T1" fmla="*/ 104 h 104"/>
                  <a:gd name="T2" fmla="*/ 0 w 80"/>
                  <a:gd name="T3" fmla="*/ 0 h 104"/>
                  <a:gd name="T4" fmla="*/ 40 w 80"/>
                  <a:gd name="T5" fmla="*/ 32 h 104"/>
                  <a:gd name="T6" fmla="*/ 80 w 80"/>
                  <a:gd name="T7" fmla="*/ 0 h 104"/>
                  <a:gd name="T8" fmla="*/ 40 w 80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04"/>
                  <a:gd name="T17" fmla="*/ 80 w 80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04">
                    <a:moveTo>
                      <a:pt x="40" y="104"/>
                    </a:moveTo>
                    <a:lnTo>
                      <a:pt x="0" y="0"/>
                    </a:lnTo>
                    <a:lnTo>
                      <a:pt x="40" y="32"/>
                    </a:lnTo>
                    <a:lnTo>
                      <a:pt x="80" y="0"/>
                    </a:lnTo>
                    <a:lnTo>
                      <a:pt x="40" y="104"/>
                    </a:lnTo>
                    <a:close/>
                  </a:path>
                </a:pathLst>
              </a:custGeom>
              <a:solidFill>
                <a:srgbClr val="663300"/>
              </a:solidFill>
              <a:ln w="127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437" name="Line 84"/>
              <p:cNvSpPr>
                <a:spLocks noChangeShapeType="1"/>
              </p:cNvSpPr>
              <p:nvPr/>
            </p:nvSpPr>
            <p:spPr bwMode="auto">
              <a:xfrm>
                <a:off x="1240" y="2544"/>
                <a:ext cx="16" cy="688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6432" name="Group 88"/>
            <p:cNvGrpSpPr>
              <a:grpSpLocks/>
            </p:cNvGrpSpPr>
            <p:nvPr/>
          </p:nvGrpSpPr>
          <p:grpSpPr bwMode="auto">
            <a:xfrm>
              <a:off x="1696" y="2904"/>
              <a:ext cx="232" cy="200"/>
              <a:chOff x="1696" y="2904"/>
              <a:chExt cx="232" cy="200"/>
            </a:xfrm>
          </p:grpSpPr>
          <p:sp>
            <p:nvSpPr>
              <p:cNvPr id="16433" name="Freeform 86"/>
              <p:cNvSpPr>
                <a:spLocks/>
              </p:cNvSpPr>
              <p:nvPr/>
            </p:nvSpPr>
            <p:spPr bwMode="auto">
              <a:xfrm>
                <a:off x="1696" y="2904"/>
                <a:ext cx="88" cy="80"/>
              </a:xfrm>
              <a:custGeom>
                <a:avLst/>
                <a:gdLst>
                  <a:gd name="T0" fmla="*/ 0 w 88"/>
                  <a:gd name="T1" fmla="*/ 0 h 80"/>
                  <a:gd name="T2" fmla="*/ 88 w 88"/>
                  <a:gd name="T3" fmla="*/ 32 h 80"/>
                  <a:gd name="T4" fmla="*/ 40 w 88"/>
                  <a:gd name="T5" fmla="*/ 40 h 80"/>
                  <a:gd name="T6" fmla="*/ 48 w 88"/>
                  <a:gd name="T7" fmla="*/ 80 h 80"/>
                  <a:gd name="T8" fmla="*/ 0 w 88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0" y="0"/>
                    </a:moveTo>
                    <a:lnTo>
                      <a:pt x="88" y="32"/>
                    </a:lnTo>
                    <a:lnTo>
                      <a:pt x="40" y="40"/>
                    </a:lnTo>
                    <a:lnTo>
                      <a:pt x="48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16434" name="Line 87"/>
              <p:cNvSpPr>
                <a:spLocks noChangeShapeType="1"/>
              </p:cNvSpPr>
              <p:nvPr/>
            </p:nvSpPr>
            <p:spPr bwMode="auto">
              <a:xfrm>
                <a:off x="1736" y="2944"/>
                <a:ext cx="192" cy="1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</p:grpSp>
      <p:sp>
        <p:nvSpPr>
          <p:cNvPr id="16412" name="Rectangle 2"/>
          <p:cNvSpPr>
            <a:spLocks noChangeArrowheads="1"/>
          </p:cNvSpPr>
          <p:nvPr/>
        </p:nvSpPr>
        <p:spPr bwMode="auto">
          <a:xfrm>
            <a:off x="3843444" y="5949315"/>
            <a:ext cx="2404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unit cell length</a:t>
            </a:r>
            <a:r>
              <a:rPr lang="tr-TR" sz="2400" dirty="0">
                <a:solidFill>
                  <a:srgbClr val="FF0000"/>
                </a:solidFill>
              </a:rPr>
              <a:t>=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</a:p>
        </p:txBody>
      </p:sp>
      <p:sp>
        <p:nvSpPr>
          <p:cNvPr id="16413" name="Rectangle 3"/>
          <p:cNvSpPr>
            <a:spLocks noChangeArrowheads="1"/>
          </p:cNvSpPr>
          <p:nvPr/>
        </p:nvSpPr>
        <p:spPr bwMode="auto">
          <a:xfrm>
            <a:off x="3946257" y="5544188"/>
            <a:ext cx="2189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radius</a:t>
            </a:r>
            <a:r>
              <a:rPr lang="tr-TR" sz="2400" dirty="0">
                <a:solidFill>
                  <a:srgbClr val="FF0000"/>
                </a:solidFill>
              </a:rPr>
              <a:t>=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44" y="477313"/>
            <a:ext cx="4764587" cy="92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" r="44206" b="2887"/>
          <a:stretch/>
        </p:blipFill>
        <p:spPr bwMode="auto">
          <a:xfrm>
            <a:off x="617194" y="1201563"/>
            <a:ext cx="1944741" cy="185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Dikdörtgen 87"/>
          <p:cNvSpPr/>
          <p:nvPr/>
        </p:nvSpPr>
        <p:spPr>
          <a:xfrm>
            <a:off x="303351" y="938624"/>
            <a:ext cx="240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ea typeface="ＭＳ Ｐゴシック" charset="-128"/>
              </a:rPr>
              <a:t>Simple Cubic Structure 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022600" y="19888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8 atoms </a:t>
            </a:r>
            <a:r>
              <a:rPr lang="en-US" b="1" dirty="0"/>
              <a:t>but </a:t>
            </a:r>
            <a:r>
              <a:rPr lang="en-US" dirty="0"/>
              <a:t>each atom is</a:t>
            </a:r>
          </a:p>
          <a:p>
            <a:r>
              <a:rPr lang="en-US" dirty="0"/>
              <a:t>shared by 8 unit cells.</a:t>
            </a:r>
          </a:p>
          <a:p>
            <a:r>
              <a:rPr lang="en-US" dirty="0"/>
              <a:t>→ </a:t>
            </a:r>
            <a:r>
              <a:rPr lang="en-US" b="1" dirty="0"/>
              <a:t>1 atom per unit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heory.nipne.ro/%7Edragos/Solid/Bravais_table.jpg"/>
          <p:cNvPicPr>
            <a:picLocks noChangeAspect="1" noChangeArrowheads="1"/>
          </p:cNvPicPr>
          <p:nvPr/>
        </p:nvPicPr>
        <p:blipFill>
          <a:blip r:embed="rId3" cstate="print"/>
          <a:srcRect b="3847"/>
          <a:stretch>
            <a:fillRect/>
          </a:stretch>
        </p:blipFill>
        <p:spPr bwMode="auto">
          <a:xfrm>
            <a:off x="1263096" y="319639"/>
            <a:ext cx="6552728" cy="6498500"/>
          </a:xfrm>
          <a:prstGeom prst="rect">
            <a:avLst/>
          </a:prstGeom>
          <a:noFill/>
        </p:spPr>
      </p:pic>
      <p:sp>
        <p:nvSpPr>
          <p:cNvPr id="6" name="5 Metin kutusu"/>
          <p:cNvSpPr txBox="1"/>
          <p:nvPr/>
        </p:nvSpPr>
        <p:spPr>
          <a:xfrm>
            <a:off x="2699792" y="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Bravais Lattices in 3-dimension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41784" y="1029856"/>
            <a:ext cx="8622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atomic bonding in this group of materials is metallic and thus </a:t>
            </a:r>
            <a:r>
              <a:rPr lang="en-US" sz="2000" dirty="0" err="1" smtClean="0"/>
              <a:t>nondirectional</a:t>
            </a:r>
            <a:r>
              <a:rPr lang="tr-TR" sz="2000" dirty="0" smtClean="0"/>
              <a:t> </a:t>
            </a:r>
            <a:r>
              <a:rPr lang="en-US" sz="2000" dirty="0" smtClean="0"/>
              <a:t>in nature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	→</a:t>
            </a:r>
            <a:r>
              <a:rPr lang="en-US" sz="2000" dirty="0"/>
              <a:t>the number and </a:t>
            </a:r>
            <a:r>
              <a:rPr lang="en-US" sz="2000" dirty="0" smtClean="0"/>
              <a:t>position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nearest-neighbor </a:t>
            </a:r>
            <a:r>
              <a:rPr lang="en-US" sz="2000" dirty="0" smtClean="0"/>
              <a:t>atoms</a:t>
            </a:r>
            <a:r>
              <a:rPr lang="tr-TR" sz="2000" dirty="0" smtClean="0"/>
              <a:t> =&gt;</a:t>
            </a:r>
            <a:r>
              <a:rPr lang="en-US" sz="2000" dirty="0" smtClean="0"/>
              <a:t> large </a:t>
            </a:r>
            <a:r>
              <a:rPr lang="en-US" sz="2000" dirty="0"/>
              <a:t>numbers of </a:t>
            </a:r>
            <a:r>
              <a:rPr lang="en-US" sz="2000" dirty="0" smtClean="0"/>
              <a:t>nearest</a:t>
            </a:r>
            <a:r>
              <a:rPr lang="tr-TR" sz="2000" dirty="0" smtClean="0"/>
              <a:t> </a:t>
            </a:r>
            <a:r>
              <a:rPr lang="en-US" sz="2000" dirty="0" smtClean="0"/>
              <a:t>neighbors </a:t>
            </a:r>
            <a:r>
              <a:rPr lang="en-US" sz="2000" dirty="0"/>
              <a:t>and dense atomic </a:t>
            </a:r>
            <a:r>
              <a:rPr lang="en-US" sz="2000" dirty="0" err="1"/>
              <a:t>packings</a:t>
            </a:r>
            <a:r>
              <a:rPr lang="en-US" sz="2000" dirty="0"/>
              <a:t> for </a:t>
            </a:r>
            <a:r>
              <a:rPr lang="en-US" sz="2000" dirty="0" smtClean="0"/>
              <a:t>metallic </a:t>
            </a:r>
            <a:r>
              <a:rPr lang="en-US" sz="2000" dirty="0"/>
              <a:t>crystal </a:t>
            </a:r>
            <a:r>
              <a:rPr lang="en-US" sz="2000" dirty="0" smtClean="0"/>
              <a:t>structures</a:t>
            </a:r>
            <a:r>
              <a:rPr lang="tr-TR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87" y="2636912"/>
            <a:ext cx="7782298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2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1012666"/>
            <a:ext cx="5237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The Face-Centered Cubic Crystal </a:t>
            </a:r>
            <a:r>
              <a:rPr lang="tr-TR" sz="2000" b="1" u="sng" dirty="0" smtClean="0">
                <a:solidFill>
                  <a:srgbClr val="FF0000"/>
                </a:solidFill>
              </a:rPr>
              <a:t>(FCC) </a:t>
            </a:r>
            <a:r>
              <a:rPr lang="en-US" sz="2000" b="1" u="sng" dirty="0" smtClean="0">
                <a:solidFill>
                  <a:srgbClr val="FF0000"/>
                </a:solidFill>
              </a:rPr>
              <a:t>Structure</a:t>
            </a:r>
            <a:endParaRPr lang="en-US" sz="2000" u="sng" dirty="0">
              <a:solidFill>
                <a:srgbClr val="FF0000"/>
              </a:solidFill>
            </a:endParaRPr>
          </a:p>
        </p:txBody>
      </p:sp>
      <p:pic>
        <p:nvPicPr>
          <p:cNvPr id="10" name="Picture 14" descr="Fig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25"/>
          <a:stretch/>
        </p:blipFill>
        <p:spPr bwMode="auto">
          <a:xfrm>
            <a:off x="532662" y="1687233"/>
            <a:ext cx="2815202" cy="261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39884" y="5129182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 pitchFamily="18" charset="0"/>
              </a:rPr>
              <a:t>ex: Al, Cu, Au, </a:t>
            </a:r>
            <a:r>
              <a:rPr lang="en-US" sz="2000" dirty="0" err="1">
                <a:cs typeface="Times New Roman" pitchFamily="18" charset="0"/>
              </a:rPr>
              <a:t>Pb</a:t>
            </a:r>
            <a:r>
              <a:rPr lang="en-US" sz="2000" dirty="0">
                <a:cs typeface="Times New Roman" pitchFamily="18" charset="0"/>
              </a:rPr>
              <a:t>, Ni, </a:t>
            </a:r>
            <a:r>
              <a:rPr lang="en-US" sz="2000" dirty="0" err="1">
                <a:cs typeface="Times New Roman" pitchFamily="18" charset="0"/>
              </a:rPr>
              <a:t>Pt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dirty="0" smtClean="0">
                <a:cs typeface="Times New Roman" pitchFamily="18" charset="0"/>
              </a:rPr>
              <a:t>Ag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342325" y="4544861"/>
            <a:ext cx="3195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/>
              <a:t>a hard-sphere model for the FCC unit cell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7" r="4123" b="6992"/>
          <a:stretch/>
        </p:blipFill>
        <p:spPr bwMode="auto">
          <a:xfrm>
            <a:off x="5452203" y="1435616"/>
            <a:ext cx="2980459" cy="276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71" y="5954761"/>
            <a:ext cx="6296025" cy="6381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3995936" y="45411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Each corner </a:t>
            </a:r>
            <a:r>
              <a:rPr lang="en-US" b="1" dirty="0" smtClean="0">
                <a:solidFill>
                  <a:srgbClr val="FF0000"/>
                </a:solidFill>
              </a:rPr>
              <a:t>atom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contributes </a:t>
            </a:r>
            <a:r>
              <a:rPr lang="en-US" b="1" dirty="0">
                <a:solidFill>
                  <a:srgbClr val="FF0000"/>
                </a:solidFill>
              </a:rPr>
              <a:t>as 1/8.</a:t>
            </a:r>
          </a:p>
          <a:p>
            <a:r>
              <a:rPr lang="en-US" b="1" dirty="0">
                <a:solidFill>
                  <a:srgbClr val="FF0000"/>
                </a:solidFill>
              </a:rPr>
              <a:t>There are 8 corner atoms 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an </a:t>
            </a:r>
            <a:r>
              <a:rPr lang="en-US" b="1" dirty="0">
                <a:solidFill>
                  <a:srgbClr val="FF0000"/>
                </a:solidFill>
              </a:rPr>
              <a:t>FCC unit cell</a:t>
            </a:r>
            <a:r>
              <a:rPr lang="en-US" dirty="0"/>
              <a:t>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3938032" y="522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Each face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atom</a:t>
            </a:r>
            <a:r>
              <a:rPr lang="tr-TR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contributes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as 1/2.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There are 6 face atoms.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0" y="260648"/>
            <a:ext cx="9144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METALLIC CRYSTAL STRUCTURES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2562</Words>
  <Application>Microsoft Office PowerPoint</Application>
  <PresentationFormat>On-screen Show (4:3)</PresentationFormat>
  <Paragraphs>609</Paragraphs>
  <Slides>41</Slides>
  <Notes>28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Ofis Teması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Atomic Packing Factor (APF)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for FCC</vt:lpstr>
      <vt:lpstr>PowerPoint Presentation</vt:lpstr>
      <vt:lpstr>PowerPoint Presentation</vt:lpstr>
      <vt:lpstr>PowerPoint Presentation</vt:lpstr>
      <vt:lpstr>Summary for BCC</vt:lpstr>
      <vt:lpstr>PowerPoint Presentation</vt:lpstr>
      <vt:lpstr>PowerPoint Presentation</vt:lpstr>
      <vt:lpstr>EXAMPLE PROBLEM: Theoretical Density, r</vt:lpstr>
      <vt:lpstr>Densities of Material Classes</vt:lpstr>
      <vt:lpstr>POLYMORPHISM AND ALLOTROPY</vt:lpstr>
      <vt:lpstr>CRYSTAL SYSTEMS</vt:lpstr>
      <vt:lpstr>PowerPoint Presentation</vt:lpstr>
      <vt:lpstr>Crystallographic Points, Directions, and Planes</vt:lpstr>
      <vt:lpstr>a) Point Coordinates</vt:lpstr>
      <vt:lpstr>b) Crystallographic Directions</vt:lpstr>
      <vt:lpstr>b) Crystallographic Directions; Con’d</vt:lpstr>
      <vt:lpstr>Linear Density</vt:lpstr>
      <vt:lpstr>b) Crystallographic Directions; Con’d</vt:lpstr>
      <vt:lpstr>c) Crystallographic Planes</vt:lpstr>
      <vt:lpstr>c) Crystallographic Planes</vt:lpstr>
      <vt:lpstr>PowerPoint Presentation</vt:lpstr>
      <vt:lpstr>PowerPoint Presentation</vt:lpstr>
      <vt:lpstr>PLANAR DENSITIES</vt:lpstr>
      <vt:lpstr>Planar Density of (100) Iron</vt:lpstr>
      <vt:lpstr>Crystalline and Noncrystalline Materials</vt:lpstr>
      <vt:lpstr>Crystalline and Noncrystalline Materials</vt:lpstr>
      <vt:lpstr>PowerPoint Presentation</vt:lpstr>
      <vt:lpstr>Crystalline and Noncrystalline Materials</vt:lpstr>
      <vt:lpstr>X-ray diffraction and Bragg’s Law</vt:lpstr>
      <vt:lpstr>Example: For BCC iron, compute (a) the interplanar spacing, (b) the diffraction angle for the (220) set of planes. The lattice parameter for Fe is 0.2866 nm. Monochromatic radiation having a wavelength of 0.1790 nm is used, and the order of reflection is 1.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Guldem Kartal</dc:creator>
  <cp:lastModifiedBy>CVD</cp:lastModifiedBy>
  <cp:revision>140</cp:revision>
  <dcterms:created xsi:type="dcterms:W3CDTF">2013-07-16T15:49:06Z</dcterms:created>
  <dcterms:modified xsi:type="dcterms:W3CDTF">2018-02-27T18:29:12Z</dcterms:modified>
</cp:coreProperties>
</file>