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9" r:id="rId2"/>
    <p:sldId id="315" r:id="rId3"/>
    <p:sldId id="316" r:id="rId4"/>
    <p:sldId id="261" r:id="rId5"/>
    <p:sldId id="260" r:id="rId6"/>
    <p:sldId id="262" r:id="rId7"/>
    <p:sldId id="263" r:id="rId8"/>
    <p:sldId id="264" r:id="rId9"/>
    <p:sldId id="265" r:id="rId10"/>
    <p:sldId id="313" r:id="rId11"/>
    <p:sldId id="314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312" r:id="rId21"/>
    <p:sldId id="311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6" r:id="rId36"/>
    <p:sldId id="290" r:id="rId37"/>
    <p:sldId id="289" r:id="rId38"/>
    <p:sldId id="291" r:id="rId39"/>
    <p:sldId id="292" r:id="rId40"/>
    <p:sldId id="293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09" autoAdjust="0"/>
  </p:normalViewPr>
  <p:slideViewPr>
    <p:cSldViewPr>
      <p:cViewPr varScale="1">
        <p:scale>
          <a:sx n="68" d="100"/>
          <a:sy n="68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FBEB8-C33A-4CBE-9F47-DE34377B5928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54162-35AF-469D-ABA5-327913544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6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39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39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39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90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3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8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3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87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07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 eutectic, other invariant points involving three different phases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found for some alloy systems. One of these occurs for the copper–zinc system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05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98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98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71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41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92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4162-35AF-469D-ABA5-3279135441B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3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B088-ACFF-495E-91C7-35ADEC65D902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DC7-5F58-4451-96A1-6A21CEB097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0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B088-ACFF-495E-91C7-35ADEC65D902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DC7-5F58-4451-96A1-6A21CEB097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8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B088-ACFF-495E-91C7-35ADEC65D902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DC7-5F58-4451-96A1-6A21CEB097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6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B088-ACFF-495E-91C7-35ADEC65D902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DC7-5F58-4451-96A1-6A21CEB097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B088-ACFF-495E-91C7-35ADEC65D902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DC7-5F58-4451-96A1-6A21CEB097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B088-ACFF-495E-91C7-35ADEC65D902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DC7-5F58-4451-96A1-6A21CEB097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B088-ACFF-495E-91C7-35ADEC65D902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DC7-5F58-4451-96A1-6A21CEB097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B088-ACFF-495E-91C7-35ADEC65D902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DC7-5F58-4451-96A1-6A21CEB097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B088-ACFF-495E-91C7-35ADEC65D902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DC7-5F58-4451-96A1-6A21CEB097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B088-ACFF-495E-91C7-35ADEC65D902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DC7-5F58-4451-96A1-6A21CEB097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3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B088-ACFF-495E-91C7-35ADEC65D902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DC7-5F58-4451-96A1-6A21CEB097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2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B088-ACFF-495E-91C7-35ADEC65D902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7DC7-5F58-4451-96A1-6A21CEB097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892480" cy="1228998"/>
          </a:xfrm>
        </p:spPr>
        <p:txBody>
          <a:bodyPr>
            <a:noAutofit/>
          </a:bodyPr>
          <a:lstStyle/>
          <a:p>
            <a:pPr algn="l"/>
            <a:r>
              <a:rPr lang="tr-TR" sz="24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2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24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2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2400" b="1" dirty="0" smtClean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understanding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of phase diagrams for alloy systems is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extremely</a:t>
            </a:r>
            <a:r>
              <a:rPr lang="tr-TR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important</a:t>
            </a:r>
            <a:r>
              <a:rPr lang="tr-TR" sz="2400" b="1" dirty="0" smtClean="0">
                <a:solidFill>
                  <a:schemeClr val="accent1">
                    <a:lumMod val="50000"/>
                  </a:schemeClr>
                </a:solidFill>
              </a:rPr>
              <a:t>? </a:t>
            </a:r>
            <a:br>
              <a:rPr lang="tr-TR" sz="2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 smtClean="0"/>
              <a:t>In </a:t>
            </a:r>
            <a:r>
              <a:rPr lang="en-US" sz="2400" dirty="0"/>
              <a:t>most applications of engineered metallic materials, we use alloys rather than </a:t>
            </a:r>
            <a:r>
              <a:rPr lang="en-US" sz="2400" dirty="0" smtClean="0"/>
              <a:t>p</a:t>
            </a:r>
            <a:r>
              <a:rPr lang="tr-TR" sz="2400" dirty="0" smtClean="0"/>
              <a:t>u</a:t>
            </a:r>
            <a:r>
              <a:rPr lang="en-US" sz="2400" dirty="0" smtClean="0"/>
              <a:t>re</a:t>
            </a:r>
            <a:r>
              <a:rPr lang="tr-TR" sz="2400" dirty="0" smtClean="0"/>
              <a:t> </a:t>
            </a:r>
            <a:r>
              <a:rPr lang="en-US" sz="2400" dirty="0" smtClean="0"/>
              <a:t>elements</a:t>
            </a:r>
            <a:endParaRPr lang="en-US" sz="24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3861048"/>
            <a:ext cx="8640960" cy="273630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000" dirty="0" smtClean="0"/>
              <a:t>there </a:t>
            </a:r>
            <a:r>
              <a:rPr lang="en-US" sz="2000" dirty="0"/>
              <a:t>is a strong correlation between </a:t>
            </a:r>
            <a:r>
              <a:rPr lang="en-US" sz="2000" u="sng" dirty="0"/>
              <a:t>microstructure </a:t>
            </a:r>
            <a:r>
              <a:rPr lang="en-US" sz="2000" dirty="0"/>
              <a:t>and </a:t>
            </a:r>
            <a:r>
              <a:rPr lang="en-US" sz="2000" u="sng" dirty="0" smtClean="0"/>
              <a:t>mechanical</a:t>
            </a:r>
            <a:r>
              <a:rPr lang="tr-TR" sz="2000" u="sng" dirty="0" smtClean="0"/>
              <a:t> </a:t>
            </a:r>
            <a:r>
              <a:rPr lang="en-US" sz="2000" u="sng" dirty="0" smtClean="0"/>
              <a:t>properties</a:t>
            </a:r>
            <a:r>
              <a:rPr lang="en-US" sz="2000" dirty="0"/>
              <a:t>, </a:t>
            </a:r>
            <a:endParaRPr lang="tr-TR" sz="2000" dirty="0" smtClean="0"/>
          </a:p>
          <a:p>
            <a:pPr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000" dirty="0" smtClean="0"/>
              <a:t>the </a:t>
            </a:r>
            <a:r>
              <a:rPr lang="en-US" sz="2000" u="sng" dirty="0"/>
              <a:t>development of microstructure </a:t>
            </a:r>
            <a:r>
              <a:rPr lang="en-US" sz="2000" dirty="0"/>
              <a:t>of an alloy is related to the </a:t>
            </a:r>
            <a:r>
              <a:rPr lang="en-US" sz="2000" u="sng" dirty="0" smtClean="0"/>
              <a:t>characteristics</a:t>
            </a:r>
            <a:r>
              <a:rPr lang="tr-TR" sz="2000" u="sng" dirty="0" smtClean="0"/>
              <a:t> </a:t>
            </a:r>
            <a:r>
              <a:rPr lang="en-US" sz="2000" u="sng" dirty="0" smtClean="0"/>
              <a:t>of </a:t>
            </a:r>
            <a:r>
              <a:rPr lang="en-US" sz="2000" u="sng" dirty="0"/>
              <a:t>its phase </a:t>
            </a:r>
            <a:r>
              <a:rPr lang="en-US" sz="2000" u="sng" dirty="0" smtClean="0"/>
              <a:t>diagram</a:t>
            </a:r>
            <a:endParaRPr lang="tr-TR" sz="2000" u="sng" dirty="0" smtClean="0"/>
          </a:p>
          <a:p>
            <a:pPr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/>
              <a:t>phase diagrams provide </a:t>
            </a:r>
            <a:r>
              <a:rPr lang="en-US" sz="2000" dirty="0" smtClean="0"/>
              <a:t>valuable</a:t>
            </a:r>
            <a:r>
              <a:rPr lang="tr-TR" sz="2000" dirty="0" smtClean="0"/>
              <a:t> </a:t>
            </a:r>
            <a:r>
              <a:rPr lang="en-US" sz="2000" dirty="0" smtClean="0"/>
              <a:t>information </a:t>
            </a:r>
            <a:r>
              <a:rPr lang="en-US" sz="2000" dirty="0"/>
              <a:t>about </a:t>
            </a:r>
            <a:r>
              <a:rPr lang="en-US" sz="2000" u="sng" dirty="0"/>
              <a:t>melting, casting, crystallization, and other phenomena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179512" y="234888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</a:rPr>
              <a:t>Alloy</a:t>
            </a:r>
            <a:r>
              <a:rPr lang="tr-TR" b="1" dirty="0" smtClean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a material that exhibits properties of </a:t>
            </a:r>
            <a:r>
              <a:rPr lang="en-US" b="1" u="sng" dirty="0">
                <a:solidFill>
                  <a:srgbClr val="FF0000"/>
                </a:solidFill>
              </a:rPr>
              <a:t>a metallic </a:t>
            </a:r>
            <a:r>
              <a:rPr lang="en-US" b="1" u="sng" dirty="0" smtClean="0">
                <a:solidFill>
                  <a:srgbClr val="FF0000"/>
                </a:solidFill>
              </a:rPr>
              <a:t>material</a:t>
            </a:r>
            <a:r>
              <a:rPr lang="tr-TR" b="1" u="sng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and </a:t>
            </a:r>
            <a:r>
              <a:rPr lang="en-US" b="1" dirty="0">
                <a:solidFill>
                  <a:srgbClr val="FF0000"/>
                </a:solidFill>
              </a:rPr>
              <a:t>is made from </a:t>
            </a:r>
            <a:r>
              <a:rPr lang="en-US" b="1" u="sng" dirty="0">
                <a:solidFill>
                  <a:srgbClr val="FF0000"/>
                </a:solidFill>
              </a:rPr>
              <a:t>multiple </a:t>
            </a:r>
            <a:r>
              <a:rPr lang="en-US" b="1" u="sng" dirty="0" smtClean="0">
                <a:solidFill>
                  <a:srgbClr val="FF0000"/>
                </a:solidFill>
              </a:rPr>
              <a:t>elements</a:t>
            </a:r>
            <a:r>
              <a:rPr lang="tr-TR" b="1" u="sng" dirty="0" smtClean="0">
                <a:solidFill>
                  <a:srgbClr val="FF0000"/>
                </a:solidFill>
              </a:rPr>
              <a:t>.</a:t>
            </a:r>
          </a:p>
          <a:p>
            <a:r>
              <a:rPr lang="tr-TR" b="1" u="sng" dirty="0" smtClean="0"/>
              <a:t> </a:t>
            </a:r>
            <a:r>
              <a:rPr lang="tr-TR" b="1" u="sng" dirty="0" err="1" smtClean="0"/>
              <a:t>Example</a:t>
            </a:r>
            <a:r>
              <a:rPr lang="tr-TR" b="1" u="sng" dirty="0" smtClean="0"/>
              <a:t> 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Corrosion-resistant stainless steels are alloys that usually contain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iron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(Fe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), carbon (C), chromium (Cr), nickel (Ni), and some other elements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Dikdörtgen 3"/>
          <p:cNvSpPr/>
          <p:nvPr/>
        </p:nvSpPr>
        <p:spPr>
          <a:xfrm>
            <a:off x="3006968" y="116632"/>
            <a:ext cx="2915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800" b="1" dirty="0" smtClean="0">
                <a:solidFill>
                  <a:srgbClr val="FF0000"/>
                </a:solidFill>
              </a:rPr>
              <a:t>PHASE DIAGRAMS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</a:rPr>
              <a:t>Gibbs phase rule</a:t>
            </a:r>
            <a:r>
              <a:rPr lang="tr-TR" sz="2000" b="1" u="sng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tr-TR" sz="20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000" dirty="0" smtClean="0"/>
              <a:t>escribes </a:t>
            </a:r>
            <a:r>
              <a:rPr lang="en-US" sz="2000" dirty="0"/>
              <a:t>the </a:t>
            </a:r>
            <a:r>
              <a:rPr lang="en-US" sz="2000" dirty="0" smtClean="0"/>
              <a:t>relationship</a:t>
            </a:r>
            <a:r>
              <a:rPr lang="tr-TR" sz="2000" dirty="0" smtClean="0"/>
              <a:t> </a:t>
            </a:r>
            <a:r>
              <a:rPr lang="en-US" sz="2000" dirty="0" smtClean="0"/>
              <a:t>between </a:t>
            </a:r>
            <a:r>
              <a:rPr lang="en-US" sz="2000" dirty="0"/>
              <a:t>the number of </a:t>
            </a:r>
            <a:r>
              <a:rPr lang="en-US" sz="2000" dirty="0" smtClean="0"/>
              <a:t>components</a:t>
            </a:r>
            <a:r>
              <a:rPr lang="tr-TR" sz="2000" dirty="0" smtClean="0"/>
              <a:t> (C)</a:t>
            </a:r>
            <a:r>
              <a:rPr lang="en-US" sz="2000" dirty="0" smtClean="0"/>
              <a:t> </a:t>
            </a:r>
            <a:r>
              <a:rPr lang="en-US" sz="2000" dirty="0"/>
              <a:t>and the number of phases </a:t>
            </a:r>
            <a:r>
              <a:rPr lang="tr-TR" sz="2000" dirty="0" smtClean="0"/>
              <a:t>(P) </a:t>
            </a:r>
            <a:r>
              <a:rPr lang="en-US" sz="2000" dirty="0" smtClean="0"/>
              <a:t>for </a:t>
            </a:r>
            <a:r>
              <a:rPr lang="en-US" sz="2000" dirty="0"/>
              <a:t>a given </a:t>
            </a:r>
            <a:r>
              <a:rPr lang="en-US" sz="2000" dirty="0" smtClean="0"/>
              <a:t>system</a:t>
            </a:r>
            <a:r>
              <a:rPr lang="tr-TR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the conditions that may be allowed to change </a:t>
            </a:r>
            <a:r>
              <a:rPr lang="tr-TR" sz="2000" dirty="0" smtClean="0"/>
              <a:t>(F) </a:t>
            </a:r>
            <a:r>
              <a:rPr lang="en-US" sz="2000" dirty="0" smtClean="0"/>
              <a:t>(e.g</a:t>
            </a:r>
            <a:r>
              <a:rPr lang="en-US" sz="2000" dirty="0"/>
              <a:t>., temperature, pressure, etc</a:t>
            </a:r>
            <a:r>
              <a:rPr lang="en-US" sz="2000" dirty="0" smtClean="0"/>
              <a:t>.).</a:t>
            </a:r>
            <a:endParaRPr lang="tr-TR" sz="2000" dirty="0" smtClean="0"/>
          </a:p>
          <a:p>
            <a:pPr marL="457200" lvl="1" indent="0" algn="ctr">
              <a:buNone/>
            </a:pPr>
            <a:r>
              <a:rPr lang="tr-TR" b="1" dirty="0" smtClean="0">
                <a:solidFill>
                  <a:schemeClr val="accent1">
                    <a:lumMod val="50000"/>
                  </a:schemeClr>
                </a:solidFill>
              </a:rPr>
              <a:t>2+C=F+P</a:t>
            </a:r>
          </a:p>
          <a:p>
            <a:pPr marL="0" indent="0">
              <a:buNone/>
            </a:pPr>
            <a:r>
              <a:rPr lang="en-US" sz="2000" dirty="0"/>
              <a:t>C </a:t>
            </a:r>
            <a:r>
              <a:rPr lang="tr-TR" sz="2000" dirty="0" smtClean="0"/>
              <a:t>:</a:t>
            </a:r>
            <a:r>
              <a:rPr lang="en-US" sz="2000" dirty="0" smtClean="0"/>
              <a:t> </a:t>
            </a:r>
            <a:r>
              <a:rPr lang="en-US" sz="2000" dirty="0"/>
              <a:t>the number of </a:t>
            </a:r>
            <a:r>
              <a:rPr lang="en-US" sz="2000" dirty="0" smtClean="0"/>
              <a:t>chemically</a:t>
            </a:r>
            <a:r>
              <a:rPr lang="tr-TR" sz="2000" dirty="0" smtClean="0"/>
              <a:t> </a:t>
            </a:r>
            <a:r>
              <a:rPr lang="en-US" sz="2000" dirty="0" smtClean="0"/>
              <a:t>independent </a:t>
            </a:r>
            <a:r>
              <a:rPr lang="en-US" sz="2000" dirty="0"/>
              <a:t>components, usually elements or </a:t>
            </a:r>
            <a:r>
              <a:rPr lang="en-US" sz="2000" dirty="0" smtClean="0"/>
              <a:t>compounds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dirty="0" smtClean="0"/>
              <a:t>F</a:t>
            </a:r>
            <a:r>
              <a:rPr lang="tr-TR" sz="2000" dirty="0" smtClean="0"/>
              <a:t> : </a:t>
            </a:r>
            <a:r>
              <a:rPr lang="en-US" sz="2000" dirty="0" smtClean="0"/>
              <a:t>the number</a:t>
            </a:r>
            <a:r>
              <a:rPr lang="tr-TR" sz="2000" dirty="0" smtClean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degrees of freedom, or the number of variables (such as temperature, pressure, </a:t>
            </a:r>
            <a:r>
              <a:rPr lang="en-US" sz="2000" dirty="0" smtClean="0"/>
              <a:t>or</a:t>
            </a:r>
            <a:r>
              <a:rPr lang="tr-TR" sz="2000" dirty="0" smtClean="0"/>
              <a:t> </a:t>
            </a:r>
            <a:r>
              <a:rPr lang="en-US" sz="2000" dirty="0" smtClean="0"/>
              <a:t>composition</a:t>
            </a:r>
            <a:r>
              <a:rPr lang="en-US" sz="2000" dirty="0"/>
              <a:t>), that are allowed to change independently without changing the </a:t>
            </a:r>
            <a:r>
              <a:rPr lang="en-US" sz="2000" dirty="0" smtClean="0"/>
              <a:t>number</a:t>
            </a:r>
            <a:r>
              <a:rPr lang="tr-TR" sz="2000" dirty="0" smtClean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phases in </a:t>
            </a:r>
            <a:r>
              <a:rPr lang="en-US" sz="2000" dirty="0" smtClean="0"/>
              <a:t>equilibrium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dirty="0" smtClean="0"/>
              <a:t>P</a:t>
            </a:r>
            <a:r>
              <a:rPr lang="tr-TR" sz="2000" dirty="0" smtClean="0"/>
              <a:t>: </a:t>
            </a:r>
            <a:r>
              <a:rPr lang="en-US" sz="2000" dirty="0" smtClean="0"/>
              <a:t>the number </a:t>
            </a:r>
            <a:r>
              <a:rPr lang="en-US" sz="2000" dirty="0"/>
              <a:t>of phases </a:t>
            </a:r>
            <a:r>
              <a:rPr lang="en-US" sz="2000" dirty="0" smtClean="0"/>
              <a:t>present</a:t>
            </a:r>
            <a:endParaRPr lang="tr-TR" sz="2000" dirty="0" smtClean="0"/>
          </a:p>
          <a:p>
            <a:pPr marL="0" indent="0">
              <a:buNone/>
            </a:pPr>
            <a:endParaRPr lang="tr-T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i="1" dirty="0"/>
              <a:t>Note that phases do not always have to be solid, liquid, and gaseous forms of </a:t>
            </a:r>
            <a:r>
              <a:rPr lang="en-US" sz="2000" i="1" dirty="0" smtClean="0"/>
              <a:t>a</a:t>
            </a:r>
            <a:r>
              <a:rPr lang="tr-TR" sz="2000" i="1" dirty="0" smtClean="0"/>
              <a:t> </a:t>
            </a:r>
            <a:r>
              <a:rPr lang="en-US" sz="2000" i="1" dirty="0" smtClean="0"/>
              <a:t>material</a:t>
            </a:r>
            <a:r>
              <a:rPr lang="en-US" sz="2000" i="1" dirty="0"/>
              <a:t>. An element, such as iron (Fe), can exist in FCC and BCC crystal </a:t>
            </a:r>
            <a:r>
              <a:rPr lang="en-US" sz="2000" i="1" dirty="0" smtClean="0"/>
              <a:t>structures.</a:t>
            </a:r>
            <a:r>
              <a:rPr lang="tr-TR" sz="2000" i="1" dirty="0" smtClean="0"/>
              <a:t> </a:t>
            </a:r>
            <a:r>
              <a:rPr lang="en-US" sz="2000" i="1" dirty="0" smtClean="0"/>
              <a:t>These </a:t>
            </a:r>
            <a:r>
              <a:rPr lang="en-US" sz="2000" i="1" dirty="0"/>
              <a:t>two solid forms of iron are two </a:t>
            </a:r>
            <a:r>
              <a:rPr lang="en-US" sz="2000" i="1" dirty="0" smtClean="0"/>
              <a:t>di</a:t>
            </a:r>
            <a:r>
              <a:rPr lang="tr-TR" sz="2000" i="1" dirty="0" err="1" smtClean="0"/>
              <a:t>ff</a:t>
            </a:r>
            <a:r>
              <a:rPr lang="en-US" sz="2000" i="1" dirty="0" err="1" smtClean="0"/>
              <a:t>erent</a:t>
            </a:r>
            <a:r>
              <a:rPr lang="en-US" sz="2000" i="1" dirty="0" smtClean="0"/>
              <a:t> </a:t>
            </a:r>
            <a:r>
              <a:rPr lang="en-US" sz="2000" i="1" dirty="0"/>
              <a:t>phases of iron that will be stable at </a:t>
            </a:r>
            <a:r>
              <a:rPr lang="en-US" sz="2000" i="1" dirty="0" smtClean="0"/>
              <a:t>different</a:t>
            </a:r>
            <a:r>
              <a:rPr lang="tr-TR" sz="2000" i="1" dirty="0" smtClean="0"/>
              <a:t> </a:t>
            </a:r>
            <a:r>
              <a:rPr lang="en-US" sz="2000" i="1" dirty="0" smtClean="0"/>
              <a:t>temperatures </a:t>
            </a:r>
            <a:r>
              <a:rPr lang="en-US" sz="2000" i="1" dirty="0"/>
              <a:t>and pressure conditions.</a:t>
            </a:r>
            <a:endParaRPr lang="en-US" sz="2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tr-TR" sz="2400" dirty="0" err="1" smtClean="0"/>
              <a:t>Example</a:t>
            </a:r>
            <a:r>
              <a:rPr lang="tr-TR" sz="2400" dirty="0" smtClean="0"/>
              <a:t> of </a:t>
            </a:r>
            <a:r>
              <a:rPr lang="tr-TR" sz="2400" dirty="0" err="1" smtClean="0"/>
              <a:t>Gibbs</a:t>
            </a:r>
            <a:r>
              <a:rPr lang="tr-TR" sz="2400" dirty="0" smtClean="0"/>
              <a:t> </a:t>
            </a:r>
            <a:r>
              <a:rPr lang="tr-TR" sz="2400" dirty="0" err="1" smtClean="0"/>
              <a:t>phase</a:t>
            </a:r>
            <a:r>
              <a:rPr lang="tr-TR" sz="2400" dirty="0" smtClean="0"/>
              <a:t> </a:t>
            </a:r>
            <a:r>
              <a:rPr lang="tr-TR" sz="2400" dirty="0" err="1" smtClean="0"/>
              <a:t>rule</a:t>
            </a:r>
            <a:endParaRPr lang="en-US" sz="24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374" t="17257" r="38636" b="33287"/>
          <a:stretch/>
        </p:blipFill>
        <p:spPr>
          <a:xfrm>
            <a:off x="179512" y="1124744"/>
            <a:ext cx="3672408" cy="378515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07504" y="836712"/>
            <a:ext cx="470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dvTmath3"/>
              </a:rPr>
              <a:t>unary </a:t>
            </a:r>
            <a:r>
              <a:rPr lang="en-US" dirty="0">
                <a:latin typeface="AdvTmath1"/>
              </a:rPr>
              <a:t>(</a:t>
            </a:r>
            <a:r>
              <a:rPr lang="en-US" dirty="0">
                <a:latin typeface="AdvTmath2"/>
              </a:rPr>
              <a:t>C </a:t>
            </a:r>
            <a:r>
              <a:rPr lang="tr-TR" dirty="0" smtClean="0">
                <a:latin typeface="AdvTmath2"/>
              </a:rPr>
              <a:t>=</a:t>
            </a:r>
            <a:r>
              <a:rPr lang="en-US" dirty="0" smtClean="0">
                <a:latin typeface="AdvP4C4E74"/>
              </a:rPr>
              <a:t> </a:t>
            </a:r>
            <a:r>
              <a:rPr lang="en-US" dirty="0">
                <a:latin typeface="AdvTmath1"/>
              </a:rPr>
              <a:t>1) </a:t>
            </a:r>
            <a:r>
              <a:rPr lang="en-US" dirty="0">
                <a:latin typeface="AdvTmath3"/>
              </a:rPr>
              <a:t>phase </a:t>
            </a:r>
            <a:r>
              <a:rPr lang="en-US" dirty="0" smtClean="0">
                <a:latin typeface="AdvTmath3"/>
              </a:rPr>
              <a:t>diagram</a:t>
            </a:r>
            <a:r>
              <a:rPr lang="tr-TR" dirty="0" smtClean="0">
                <a:latin typeface="AdvTmath3"/>
              </a:rPr>
              <a:t> of </a:t>
            </a:r>
            <a:r>
              <a:rPr lang="tr-TR" dirty="0" err="1" smtClean="0">
                <a:latin typeface="AdvTmath3"/>
              </a:rPr>
              <a:t>magnesium</a:t>
            </a:r>
            <a:r>
              <a:rPr lang="tr-TR" dirty="0" smtClean="0">
                <a:latin typeface="AdvTmath3"/>
              </a:rPr>
              <a:t> </a:t>
            </a:r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5292080" y="764704"/>
            <a:ext cx="338437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tr-TR" sz="1600" i="1" dirty="0" smtClean="0">
                <a:latin typeface="+mj-lt"/>
              </a:rPr>
              <a:t>U</a:t>
            </a:r>
            <a:r>
              <a:rPr lang="en-US" sz="1600" i="1" dirty="0" smtClean="0">
                <a:latin typeface="+mj-lt"/>
              </a:rPr>
              <a:t>nary </a:t>
            </a:r>
            <a:r>
              <a:rPr lang="en-US" sz="1600" i="1" dirty="0">
                <a:latin typeface="+mj-lt"/>
              </a:rPr>
              <a:t>phase diagram is also called a </a:t>
            </a:r>
            <a:r>
              <a:rPr lang="en-US" sz="1600" i="1" dirty="0" smtClean="0">
                <a:latin typeface="+mj-lt"/>
              </a:rPr>
              <a:t>pressure</a:t>
            </a:r>
            <a:r>
              <a:rPr lang="tr-TR" sz="1600" i="1" dirty="0" smtClean="0">
                <a:latin typeface="+mj-lt"/>
              </a:rPr>
              <a:t> </a:t>
            </a:r>
            <a:r>
              <a:rPr lang="en-US" sz="1600" i="1" dirty="0" smtClean="0">
                <a:latin typeface="+mj-lt"/>
              </a:rPr>
              <a:t>temperature</a:t>
            </a:r>
            <a:r>
              <a:rPr lang="tr-TR" sz="1600" i="1" dirty="0" smtClean="0">
                <a:latin typeface="+mj-lt"/>
              </a:rPr>
              <a:t> </a:t>
            </a:r>
            <a:r>
              <a:rPr lang="en-US" sz="1600" i="1" dirty="0" smtClean="0">
                <a:latin typeface="+mj-lt"/>
              </a:rPr>
              <a:t>or </a:t>
            </a:r>
            <a:r>
              <a:rPr lang="en-US" sz="1600" i="1" dirty="0">
                <a:latin typeface="+mj-lt"/>
              </a:rPr>
              <a:t>P-T diagram</a:t>
            </a:r>
          </a:p>
        </p:txBody>
      </p:sp>
      <p:sp>
        <p:nvSpPr>
          <p:cNvPr id="7" name="Dikdörtgen 6"/>
          <p:cNvSpPr/>
          <p:nvPr/>
        </p:nvSpPr>
        <p:spPr>
          <a:xfrm>
            <a:off x="4427984" y="1628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dvTmath2"/>
              </a:rPr>
              <a:t>A</a:t>
            </a:r>
            <a:r>
              <a:rPr lang="tr-TR" dirty="0" smtClean="0">
                <a:latin typeface="AdvTmath2"/>
              </a:rPr>
              <a:t> </a:t>
            </a:r>
            <a:r>
              <a:rPr lang="en-US" dirty="0" smtClean="0">
                <a:latin typeface="AdvTmath1"/>
              </a:rPr>
              <a:t>point</a:t>
            </a:r>
            <a:r>
              <a:rPr lang="tr-TR" dirty="0" smtClean="0">
                <a:latin typeface="AdvTmath1"/>
              </a:rPr>
              <a:t> =</a:t>
            </a:r>
            <a:r>
              <a:rPr lang="en-US" dirty="0" smtClean="0">
                <a:latin typeface="AdvTmath1"/>
              </a:rPr>
              <a:t> </a:t>
            </a:r>
            <a:r>
              <a:rPr lang="en-US" dirty="0">
                <a:latin typeface="AdvTmath1"/>
              </a:rPr>
              <a:t>all magnesium is liquid. The </a:t>
            </a:r>
            <a:r>
              <a:rPr lang="en-US" dirty="0" smtClean="0">
                <a:latin typeface="AdvTmath1"/>
              </a:rPr>
              <a:t>number</a:t>
            </a:r>
            <a:r>
              <a:rPr lang="tr-TR" dirty="0" smtClean="0">
                <a:latin typeface="AdvTmath1"/>
              </a:rPr>
              <a:t> </a:t>
            </a:r>
            <a:r>
              <a:rPr lang="en-US" dirty="0" smtClean="0">
                <a:latin typeface="AdvTmath1"/>
              </a:rPr>
              <a:t>of </a:t>
            </a:r>
            <a:r>
              <a:rPr lang="en-US" dirty="0">
                <a:latin typeface="AdvTmath1"/>
              </a:rPr>
              <a:t>phases is one (liquid). The phase rule tells us that there are two degrees of freedom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3923928" y="2852936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dvP4C4E74"/>
              </a:rPr>
              <a:t>2+C = F+P</a:t>
            </a:r>
            <a:r>
              <a:rPr lang="en-US" dirty="0" smtClean="0">
                <a:latin typeface="AdvP4C4E51"/>
              </a:rPr>
              <a:t>; </a:t>
            </a:r>
            <a:r>
              <a:rPr lang="en-US" dirty="0">
                <a:latin typeface="AdvTmath1"/>
              </a:rPr>
              <a:t>therefore</a:t>
            </a:r>
            <a:r>
              <a:rPr lang="en-US" dirty="0">
                <a:latin typeface="AdvP4C4E51"/>
              </a:rPr>
              <a:t>; </a:t>
            </a:r>
            <a:r>
              <a:rPr lang="en-US" dirty="0">
                <a:latin typeface="AdvTmath1"/>
              </a:rPr>
              <a:t>2 </a:t>
            </a:r>
            <a:r>
              <a:rPr lang="tr-TR" dirty="0">
                <a:latin typeface="AdvP4C4E74"/>
              </a:rPr>
              <a:t>+</a:t>
            </a:r>
            <a:r>
              <a:rPr lang="en-US" dirty="0" smtClean="0">
                <a:latin typeface="AdvTmath1"/>
              </a:rPr>
              <a:t>1 </a:t>
            </a:r>
            <a:r>
              <a:rPr lang="tr-TR" dirty="0" smtClean="0">
                <a:latin typeface="AdvTmath1"/>
              </a:rPr>
              <a:t>=</a:t>
            </a:r>
            <a:r>
              <a:rPr lang="en-US" dirty="0" smtClean="0">
                <a:latin typeface="AdvP4C4E74"/>
              </a:rPr>
              <a:t> </a:t>
            </a:r>
            <a:r>
              <a:rPr lang="en-US" dirty="0" smtClean="0">
                <a:latin typeface="AdvTmath2"/>
              </a:rPr>
              <a:t>F</a:t>
            </a:r>
            <a:r>
              <a:rPr lang="tr-TR" dirty="0" smtClean="0">
                <a:latin typeface="AdvTmath2"/>
              </a:rPr>
              <a:t>+</a:t>
            </a:r>
            <a:r>
              <a:rPr lang="en-US" dirty="0" smtClean="0">
                <a:latin typeface="AdvP4C4E74"/>
              </a:rPr>
              <a:t> </a:t>
            </a:r>
            <a:r>
              <a:rPr lang="en-US" dirty="0">
                <a:latin typeface="AdvTmath1"/>
              </a:rPr>
              <a:t>1 </a:t>
            </a:r>
            <a:r>
              <a:rPr lang="tr-TR" dirty="0" smtClean="0">
                <a:latin typeface="AdvTmath1"/>
              </a:rPr>
              <a:t>(</a:t>
            </a:r>
            <a:r>
              <a:rPr lang="tr-TR" dirty="0" err="1" smtClean="0">
                <a:latin typeface="AdvTmath1"/>
              </a:rPr>
              <a:t>i.e</a:t>
            </a:r>
            <a:r>
              <a:rPr lang="tr-TR" dirty="0" smtClean="0">
                <a:latin typeface="AdvTmath1"/>
              </a:rPr>
              <a:t>., </a:t>
            </a:r>
            <a:r>
              <a:rPr lang="en-US" dirty="0" smtClean="0">
                <a:latin typeface="AdvTmath2"/>
              </a:rPr>
              <a:t>F </a:t>
            </a:r>
            <a:r>
              <a:rPr lang="tr-TR" dirty="0" smtClean="0">
                <a:latin typeface="AdvTmath2"/>
              </a:rPr>
              <a:t>=</a:t>
            </a:r>
            <a:r>
              <a:rPr lang="en-US" dirty="0" smtClean="0">
                <a:latin typeface="AdvTmath1"/>
              </a:rPr>
              <a:t>2</a:t>
            </a:r>
            <a:r>
              <a:rPr lang="tr-TR" dirty="0" smtClean="0">
                <a:latin typeface="AdvTmath1"/>
              </a:rPr>
              <a:t>)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4067944" y="3212976"/>
            <a:ext cx="48245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dvTmath1"/>
              </a:rPr>
              <a:t>we can change the </a:t>
            </a:r>
            <a:r>
              <a:rPr lang="en-US" sz="1600" dirty="0" smtClean="0">
                <a:latin typeface="AdvTmath1"/>
              </a:rPr>
              <a:t>pressure,</a:t>
            </a:r>
            <a:r>
              <a:rPr lang="tr-TR" sz="1600" dirty="0" smtClean="0">
                <a:latin typeface="AdvTmath1"/>
              </a:rPr>
              <a:t> </a:t>
            </a:r>
            <a:r>
              <a:rPr lang="en-US" sz="1600" dirty="0" smtClean="0">
                <a:latin typeface="AdvTmath1"/>
              </a:rPr>
              <a:t>the </a:t>
            </a:r>
            <a:r>
              <a:rPr lang="en-US" sz="1600" dirty="0">
                <a:latin typeface="AdvTmath1"/>
              </a:rPr>
              <a:t>temperature, or both, and still be in an all-liquid portion of the diagram. Put </a:t>
            </a:r>
            <a:r>
              <a:rPr lang="en-US" sz="1600" dirty="0" smtClean="0">
                <a:latin typeface="AdvTmath1"/>
              </a:rPr>
              <a:t>another</a:t>
            </a:r>
            <a:r>
              <a:rPr lang="tr-TR" sz="1600" dirty="0" smtClean="0">
                <a:latin typeface="AdvTmath1"/>
              </a:rPr>
              <a:t> </a:t>
            </a:r>
            <a:r>
              <a:rPr lang="en-US" sz="1600" dirty="0" smtClean="0">
                <a:latin typeface="AdvTmath1"/>
              </a:rPr>
              <a:t>way</a:t>
            </a:r>
            <a:r>
              <a:rPr lang="en-US" sz="1600" dirty="0">
                <a:latin typeface="AdvTmath1"/>
              </a:rPr>
              <a:t>, we must fix both the temperature and the pressure to know precisely </a:t>
            </a:r>
            <a:r>
              <a:rPr lang="en-US" sz="1600" dirty="0" smtClean="0">
                <a:latin typeface="AdvTmath1"/>
              </a:rPr>
              <a:t>where</a:t>
            </a:r>
            <a:r>
              <a:rPr lang="tr-TR" sz="1600" dirty="0" smtClean="0">
                <a:latin typeface="AdvTmath1"/>
              </a:rPr>
              <a:t> </a:t>
            </a:r>
            <a:r>
              <a:rPr lang="en-US" sz="1600" dirty="0" smtClean="0">
                <a:latin typeface="AdvTmath1"/>
              </a:rPr>
              <a:t>we </a:t>
            </a:r>
            <a:r>
              <a:rPr lang="en-US" sz="1600" dirty="0">
                <a:latin typeface="AdvTmath1"/>
              </a:rPr>
              <a:t>are in the liquid portion of the diagram.</a:t>
            </a:r>
            <a:endParaRPr lang="en-US" sz="1600" dirty="0"/>
          </a:p>
        </p:txBody>
      </p:sp>
      <p:sp>
        <p:nvSpPr>
          <p:cNvPr id="10" name="Dikdörtgen 9"/>
          <p:cNvSpPr/>
          <p:nvPr/>
        </p:nvSpPr>
        <p:spPr>
          <a:xfrm>
            <a:off x="323528" y="48691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dvTmath2"/>
              </a:rPr>
              <a:t>B</a:t>
            </a:r>
            <a:r>
              <a:rPr lang="tr-TR" dirty="0" smtClean="0">
                <a:latin typeface="AdvTmath1"/>
              </a:rPr>
              <a:t> </a:t>
            </a:r>
            <a:r>
              <a:rPr lang="tr-TR" dirty="0" err="1" smtClean="0">
                <a:latin typeface="AdvTmath1"/>
              </a:rPr>
              <a:t>point</a:t>
            </a:r>
            <a:r>
              <a:rPr lang="tr-TR" dirty="0" smtClean="0">
                <a:latin typeface="AdvTmath1"/>
              </a:rPr>
              <a:t> : </a:t>
            </a:r>
            <a:r>
              <a:rPr lang="en-US" dirty="0" smtClean="0">
                <a:latin typeface="AdvTmath1"/>
              </a:rPr>
              <a:t> </a:t>
            </a:r>
            <a:r>
              <a:rPr lang="en-US" dirty="0">
                <a:latin typeface="AdvTmath1"/>
              </a:rPr>
              <a:t>the boundary between the solid and liquid portions of the diagram</a:t>
            </a:r>
            <a:r>
              <a:rPr lang="en-US" dirty="0" smtClean="0">
                <a:latin typeface="AdvTmath1"/>
              </a:rPr>
              <a:t>.</a:t>
            </a:r>
            <a:endParaRPr lang="en-US" dirty="0">
              <a:latin typeface="AdvTmath1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251520" y="5517232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dvP4C4E74"/>
              </a:rPr>
              <a:t>2+C = F+P</a:t>
            </a:r>
            <a:r>
              <a:rPr lang="en-US" dirty="0" smtClean="0">
                <a:latin typeface="AdvP4C4E51"/>
              </a:rPr>
              <a:t>; </a:t>
            </a:r>
            <a:r>
              <a:rPr lang="en-US" dirty="0">
                <a:latin typeface="AdvTmath1"/>
              </a:rPr>
              <a:t>therefore</a:t>
            </a:r>
            <a:r>
              <a:rPr lang="en-US" dirty="0">
                <a:latin typeface="AdvP4C4E51"/>
              </a:rPr>
              <a:t>; </a:t>
            </a:r>
            <a:r>
              <a:rPr lang="en-US" dirty="0">
                <a:latin typeface="AdvTmath1"/>
              </a:rPr>
              <a:t>2 </a:t>
            </a:r>
            <a:r>
              <a:rPr lang="tr-TR" dirty="0">
                <a:latin typeface="AdvP4C4E74"/>
              </a:rPr>
              <a:t>+</a:t>
            </a:r>
            <a:r>
              <a:rPr lang="en-US" dirty="0" smtClean="0">
                <a:latin typeface="AdvTmath1"/>
              </a:rPr>
              <a:t>1 </a:t>
            </a:r>
            <a:r>
              <a:rPr lang="tr-TR" dirty="0" smtClean="0">
                <a:latin typeface="AdvTmath1"/>
              </a:rPr>
              <a:t>=</a:t>
            </a:r>
            <a:r>
              <a:rPr lang="en-US" dirty="0" smtClean="0">
                <a:latin typeface="AdvP4C4E74"/>
              </a:rPr>
              <a:t> </a:t>
            </a:r>
            <a:r>
              <a:rPr lang="en-US" dirty="0" smtClean="0">
                <a:latin typeface="AdvTmath2"/>
              </a:rPr>
              <a:t>F</a:t>
            </a:r>
            <a:r>
              <a:rPr lang="tr-TR" dirty="0" smtClean="0">
                <a:latin typeface="AdvTmath2"/>
              </a:rPr>
              <a:t>+</a:t>
            </a:r>
            <a:r>
              <a:rPr lang="en-US" dirty="0" smtClean="0">
                <a:latin typeface="AdvP4C4E74"/>
              </a:rPr>
              <a:t> </a:t>
            </a:r>
            <a:r>
              <a:rPr lang="tr-TR" dirty="0" smtClean="0">
                <a:latin typeface="AdvTmath1"/>
              </a:rPr>
              <a:t>2</a:t>
            </a:r>
            <a:r>
              <a:rPr lang="en-US" dirty="0" smtClean="0">
                <a:latin typeface="AdvTmath1"/>
              </a:rPr>
              <a:t> </a:t>
            </a:r>
            <a:r>
              <a:rPr lang="tr-TR" dirty="0" smtClean="0">
                <a:latin typeface="AdvTmath1"/>
              </a:rPr>
              <a:t>(</a:t>
            </a:r>
            <a:r>
              <a:rPr lang="tr-TR" dirty="0" err="1" smtClean="0">
                <a:latin typeface="AdvTmath1"/>
              </a:rPr>
              <a:t>i.e</a:t>
            </a:r>
            <a:r>
              <a:rPr lang="tr-TR" dirty="0" smtClean="0">
                <a:latin typeface="AdvTmath1"/>
              </a:rPr>
              <a:t>., </a:t>
            </a:r>
            <a:r>
              <a:rPr lang="en-US" dirty="0" smtClean="0">
                <a:latin typeface="AdvTmath2"/>
              </a:rPr>
              <a:t>F </a:t>
            </a:r>
            <a:r>
              <a:rPr lang="tr-TR" dirty="0" smtClean="0">
                <a:latin typeface="AdvTmath2"/>
              </a:rPr>
              <a:t>=</a:t>
            </a:r>
            <a:r>
              <a:rPr lang="tr-TR" dirty="0" smtClean="0">
                <a:latin typeface="AdvTmath1"/>
              </a:rPr>
              <a:t>1)</a:t>
            </a:r>
            <a:endParaRPr lang="en-US" dirty="0"/>
          </a:p>
        </p:txBody>
      </p:sp>
      <p:sp>
        <p:nvSpPr>
          <p:cNvPr id="12" name="Dikdörtgen 11"/>
          <p:cNvSpPr/>
          <p:nvPr/>
        </p:nvSpPr>
        <p:spPr>
          <a:xfrm>
            <a:off x="3851920" y="1412776"/>
            <a:ext cx="4968552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/>
          <p:cNvSpPr/>
          <p:nvPr/>
        </p:nvSpPr>
        <p:spPr>
          <a:xfrm>
            <a:off x="179512" y="58772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dvTmath1"/>
              </a:rPr>
              <a:t>one degree of freedom. For example, if we change the temperature, </a:t>
            </a:r>
            <a:r>
              <a:rPr lang="en-US" dirty="0" smtClean="0">
                <a:latin typeface="AdvTmath1"/>
              </a:rPr>
              <a:t>the</a:t>
            </a:r>
            <a:r>
              <a:rPr lang="tr-TR" dirty="0" smtClean="0">
                <a:latin typeface="AdvTmath1"/>
              </a:rPr>
              <a:t> </a:t>
            </a:r>
            <a:r>
              <a:rPr lang="en-US" dirty="0" smtClean="0">
                <a:latin typeface="AdvTmath1"/>
              </a:rPr>
              <a:t>pressure </a:t>
            </a:r>
            <a:r>
              <a:rPr lang="en-US" dirty="0">
                <a:latin typeface="AdvTmath1"/>
              </a:rPr>
              <a:t>must also be </a:t>
            </a:r>
            <a:r>
              <a:rPr lang="en-US" dirty="0" smtClean="0">
                <a:latin typeface="AdvTmath1"/>
              </a:rPr>
              <a:t>adjusted</a:t>
            </a:r>
            <a:r>
              <a:rPr lang="tr-TR" dirty="0" smtClean="0">
                <a:latin typeface="AdvTmath1"/>
              </a:rPr>
              <a:t>. </a:t>
            </a:r>
            <a:endParaRPr lang="en-US" dirty="0"/>
          </a:p>
        </p:txBody>
      </p:sp>
      <p:sp>
        <p:nvSpPr>
          <p:cNvPr id="14" name="Dikdörtgen 13"/>
          <p:cNvSpPr/>
          <p:nvPr/>
        </p:nvSpPr>
        <p:spPr>
          <a:xfrm>
            <a:off x="107504" y="4869160"/>
            <a:ext cx="4824536" cy="198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/>
          <p:cNvSpPr/>
          <p:nvPr/>
        </p:nvSpPr>
        <p:spPr>
          <a:xfrm>
            <a:off x="5076056" y="4797152"/>
            <a:ext cx="398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AdvTmath2"/>
              </a:rPr>
              <a:t>X</a:t>
            </a:r>
            <a:r>
              <a:rPr lang="tr-TR" dirty="0" smtClean="0">
                <a:latin typeface="AdvTmath1"/>
              </a:rPr>
              <a:t> </a:t>
            </a:r>
            <a:r>
              <a:rPr lang="tr-TR" dirty="0" err="1">
                <a:latin typeface="AdvTmath1"/>
              </a:rPr>
              <a:t>point</a:t>
            </a:r>
            <a:r>
              <a:rPr lang="tr-TR" dirty="0">
                <a:latin typeface="AdvTmath1"/>
              </a:rPr>
              <a:t> </a:t>
            </a:r>
            <a:r>
              <a:rPr lang="tr-TR" dirty="0" smtClean="0">
                <a:latin typeface="AdvTmath1"/>
              </a:rPr>
              <a:t>: </a:t>
            </a:r>
            <a:r>
              <a:rPr lang="en-US" dirty="0"/>
              <a:t>solid, liquid, and vapor coexist</a:t>
            </a:r>
            <a:r>
              <a:rPr lang="tr-TR" dirty="0" smtClean="0">
                <a:latin typeface="AdvTmath1"/>
              </a:rPr>
              <a:t> </a:t>
            </a:r>
            <a:endParaRPr lang="en-US" dirty="0"/>
          </a:p>
        </p:txBody>
      </p:sp>
      <p:sp>
        <p:nvSpPr>
          <p:cNvPr id="16" name="Dikdörtgen 15"/>
          <p:cNvSpPr/>
          <p:nvPr/>
        </p:nvSpPr>
        <p:spPr>
          <a:xfrm>
            <a:off x="5076056" y="5157192"/>
            <a:ext cx="3888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dvP4C4E74"/>
              </a:rPr>
              <a:t>2+C = F+P</a:t>
            </a:r>
            <a:r>
              <a:rPr lang="en-US" dirty="0" smtClean="0">
                <a:latin typeface="AdvP4C4E51"/>
              </a:rPr>
              <a:t>; </a:t>
            </a:r>
            <a:r>
              <a:rPr lang="en-US" dirty="0">
                <a:latin typeface="AdvTmath1"/>
              </a:rPr>
              <a:t>therefore</a:t>
            </a:r>
            <a:r>
              <a:rPr lang="en-US" dirty="0">
                <a:latin typeface="AdvP4C4E51"/>
              </a:rPr>
              <a:t>; </a:t>
            </a:r>
            <a:r>
              <a:rPr lang="en-US" dirty="0">
                <a:latin typeface="AdvTmath1"/>
              </a:rPr>
              <a:t>2 </a:t>
            </a:r>
            <a:r>
              <a:rPr lang="tr-TR" dirty="0">
                <a:latin typeface="AdvP4C4E74"/>
              </a:rPr>
              <a:t>+</a:t>
            </a:r>
            <a:r>
              <a:rPr lang="en-US" dirty="0" smtClean="0">
                <a:latin typeface="AdvTmath1"/>
              </a:rPr>
              <a:t>1 </a:t>
            </a:r>
            <a:r>
              <a:rPr lang="tr-TR" dirty="0" smtClean="0">
                <a:latin typeface="AdvTmath1"/>
              </a:rPr>
              <a:t>=</a:t>
            </a:r>
            <a:r>
              <a:rPr lang="en-US" dirty="0" smtClean="0">
                <a:latin typeface="AdvP4C4E74"/>
              </a:rPr>
              <a:t> </a:t>
            </a:r>
            <a:r>
              <a:rPr lang="en-US" dirty="0" smtClean="0">
                <a:latin typeface="AdvTmath2"/>
              </a:rPr>
              <a:t>F</a:t>
            </a:r>
            <a:r>
              <a:rPr lang="tr-TR" dirty="0" smtClean="0">
                <a:latin typeface="AdvTmath2"/>
              </a:rPr>
              <a:t>+</a:t>
            </a:r>
            <a:r>
              <a:rPr lang="en-US" dirty="0" smtClean="0">
                <a:latin typeface="AdvP4C4E74"/>
              </a:rPr>
              <a:t> </a:t>
            </a:r>
            <a:r>
              <a:rPr lang="tr-TR" dirty="0" smtClean="0">
                <a:latin typeface="AdvTmath1"/>
              </a:rPr>
              <a:t>3</a:t>
            </a:r>
          </a:p>
          <a:p>
            <a:r>
              <a:rPr lang="tr-TR" dirty="0" smtClean="0">
                <a:latin typeface="AdvTmath1"/>
              </a:rPr>
              <a:t>(</a:t>
            </a:r>
            <a:r>
              <a:rPr lang="tr-TR" dirty="0" err="1" smtClean="0">
                <a:latin typeface="AdvTmath1"/>
              </a:rPr>
              <a:t>i.e</a:t>
            </a:r>
            <a:r>
              <a:rPr lang="tr-TR" dirty="0" smtClean="0">
                <a:latin typeface="AdvTmath1"/>
              </a:rPr>
              <a:t>., </a:t>
            </a:r>
            <a:r>
              <a:rPr lang="en-US" dirty="0" smtClean="0">
                <a:latin typeface="AdvTmath2"/>
              </a:rPr>
              <a:t>F </a:t>
            </a:r>
            <a:r>
              <a:rPr lang="tr-TR" dirty="0" smtClean="0">
                <a:latin typeface="AdvTmath2"/>
              </a:rPr>
              <a:t>=</a:t>
            </a:r>
            <a:r>
              <a:rPr lang="tr-TR" dirty="0">
                <a:latin typeface="AdvTmath1"/>
              </a:rPr>
              <a:t>0</a:t>
            </a:r>
            <a:r>
              <a:rPr lang="tr-TR" dirty="0" smtClean="0">
                <a:latin typeface="AdvTmath1"/>
              </a:rPr>
              <a:t>)</a:t>
            </a:r>
          </a:p>
          <a:p>
            <a:r>
              <a:rPr lang="en-US" dirty="0"/>
              <a:t>no degrees of freedom; all three phases coexist only if both the temperature</a:t>
            </a:r>
          </a:p>
          <a:p>
            <a:r>
              <a:rPr lang="en-US" dirty="0"/>
              <a:t>and the pressure are fixed.</a:t>
            </a:r>
          </a:p>
        </p:txBody>
      </p:sp>
    </p:spTree>
    <p:extLst>
      <p:ext uri="{BB962C8B-B14F-4D97-AF65-F5344CB8AC3E}">
        <p14:creationId xmlns:p14="http://schemas.microsoft.com/office/powerpoint/2010/main" val="30302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6409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tr-TR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NARY PHASE D</a:t>
            </a:r>
            <a:r>
              <a:rPr lang="tr-TR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AGRAMS</a:t>
            </a:r>
            <a:endParaRPr lang="en-US" sz="28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43248" y="1638843"/>
            <a:ext cx="84969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tr-TR" sz="2000" dirty="0" smtClean="0"/>
              <a:t>E</a:t>
            </a:r>
            <a:r>
              <a:rPr lang="en-US" sz="2000" dirty="0" err="1" smtClean="0"/>
              <a:t>xtremely</a:t>
            </a:r>
            <a:r>
              <a:rPr lang="en-US" sz="2000" dirty="0" smtClean="0"/>
              <a:t> </a:t>
            </a:r>
            <a:r>
              <a:rPr lang="en-US" sz="2000" dirty="0"/>
              <a:t>common phase diagram </a:t>
            </a:r>
            <a:endParaRPr lang="tr-TR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tr-TR" sz="2000" dirty="0" smtClean="0"/>
              <a:t>T</a:t>
            </a:r>
            <a:r>
              <a:rPr lang="en-US" sz="2000" dirty="0" err="1" smtClean="0"/>
              <a:t>emperature</a:t>
            </a:r>
            <a:r>
              <a:rPr lang="tr-TR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composition are variable parameters, </a:t>
            </a:r>
            <a:endParaRPr lang="tr-TR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tr-TR" sz="2000" dirty="0" smtClean="0"/>
              <a:t>P</a:t>
            </a:r>
            <a:r>
              <a:rPr lang="en-US" sz="2000" dirty="0" err="1" smtClean="0"/>
              <a:t>ressure</a:t>
            </a:r>
            <a:r>
              <a:rPr lang="en-US" sz="2000" dirty="0" smtClean="0"/>
              <a:t> </a:t>
            </a:r>
            <a:r>
              <a:rPr lang="en-US" sz="2000" dirty="0"/>
              <a:t>is held </a:t>
            </a:r>
            <a:r>
              <a:rPr lang="en-US" sz="2000" dirty="0" smtClean="0"/>
              <a:t>constant—normally</a:t>
            </a:r>
            <a:r>
              <a:rPr lang="tr-TR" sz="2000" dirty="0" smtClean="0"/>
              <a:t> </a:t>
            </a:r>
            <a:r>
              <a:rPr lang="en-US" sz="2000" dirty="0" smtClean="0"/>
              <a:t>1 </a:t>
            </a:r>
            <a:r>
              <a:rPr lang="en-US" sz="2000" dirty="0" err="1" smtClean="0"/>
              <a:t>atm</a:t>
            </a:r>
            <a:endParaRPr lang="tr-TR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tr-TR" sz="2000" dirty="0" smtClean="0"/>
              <a:t>C</a:t>
            </a:r>
            <a:r>
              <a:rPr lang="en-US" sz="2000" dirty="0" err="1" smtClean="0"/>
              <a:t>ontain</a:t>
            </a:r>
            <a:r>
              <a:rPr lang="en-US" sz="2000" dirty="0" smtClean="0"/>
              <a:t> </a:t>
            </a:r>
            <a:r>
              <a:rPr lang="en-US" sz="2000" dirty="0"/>
              <a:t>two components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07504" y="3933056"/>
            <a:ext cx="903649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i="1" dirty="0"/>
              <a:t>Binary phase diagrams are maps that represent the relationships between </a:t>
            </a:r>
            <a:r>
              <a:rPr lang="en-US" sz="2000" b="1" i="1" dirty="0" smtClean="0"/>
              <a:t>temperature</a:t>
            </a:r>
            <a:r>
              <a:rPr lang="tr-TR" sz="2000" b="1" i="1" dirty="0" smtClean="0"/>
              <a:t> </a:t>
            </a:r>
            <a:r>
              <a:rPr lang="en-US" sz="2000" b="1" i="1" dirty="0" smtClean="0"/>
              <a:t>and </a:t>
            </a:r>
            <a:r>
              <a:rPr lang="en-US" sz="2000" b="1" i="1" dirty="0"/>
              <a:t>the compositions and quantities of phases at equilibrium, which </a:t>
            </a:r>
            <a:r>
              <a:rPr lang="en-US" sz="2000" b="1" i="1" dirty="0" smtClean="0"/>
              <a:t>influence</a:t>
            </a:r>
            <a:r>
              <a:rPr lang="tr-TR" sz="2000" b="1" i="1" dirty="0" smtClean="0"/>
              <a:t> </a:t>
            </a:r>
            <a:r>
              <a:rPr lang="en-US" sz="2000" b="1" i="1" dirty="0" smtClean="0"/>
              <a:t>the </a:t>
            </a:r>
            <a:r>
              <a:rPr lang="en-US" sz="2000" b="1" i="1" dirty="0"/>
              <a:t>microstructure of an alloy.</a:t>
            </a:r>
          </a:p>
        </p:txBody>
      </p:sp>
    </p:spTree>
    <p:extLst>
      <p:ext uri="{BB962C8B-B14F-4D97-AF65-F5344CB8AC3E}">
        <p14:creationId xmlns:p14="http://schemas.microsoft.com/office/powerpoint/2010/main" val="10230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7606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tr-TR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NARY PHASE D</a:t>
            </a:r>
            <a:r>
              <a:rPr lang="tr-TR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AGRAMS</a:t>
            </a:r>
            <a:endParaRPr lang="en-US" sz="28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23528" y="836712"/>
            <a:ext cx="40929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u="sng" dirty="0"/>
              <a:t>BINARY ISOMORPHOUS SYSTEMS</a:t>
            </a:r>
            <a:endParaRPr lang="en-US" sz="2200" u="sng" dirty="0"/>
          </a:p>
        </p:txBody>
      </p:sp>
      <p:cxnSp>
        <p:nvCxnSpPr>
          <p:cNvPr id="11" name="Düz Ok Bağlayıcısı 10"/>
          <p:cNvCxnSpPr/>
          <p:nvPr/>
        </p:nvCxnSpPr>
        <p:spPr>
          <a:xfrm flipH="1" flipV="1">
            <a:off x="755576" y="1267599"/>
            <a:ext cx="504056" cy="5052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 flipH="1" flipV="1">
            <a:off x="2555776" y="1267599"/>
            <a:ext cx="360040" cy="2526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497660" y="1780464"/>
            <a:ext cx="1539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 components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2555776" y="1588150"/>
            <a:ext cx="3540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Complete liquid and solid solubility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5562" y="2837408"/>
            <a:ext cx="4962156" cy="3600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Dikdörtgen 15"/>
          <p:cNvSpPr/>
          <p:nvPr/>
        </p:nvSpPr>
        <p:spPr>
          <a:xfrm>
            <a:off x="6095912" y="3067947"/>
            <a:ext cx="2724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a </a:t>
            </a:r>
            <a:r>
              <a:rPr lang="en-US" sz="2000" dirty="0" smtClean="0"/>
              <a:t>pure</a:t>
            </a:r>
            <a:r>
              <a:rPr lang="tr-TR" sz="2000" dirty="0" smtClean="0"/>
              <a:t> </a:t>
            </a:r>
            <a:r>
              <a:rPr lang="en-US" sz="2000" dirty="0" smtClean="0"/>
              <a:t>component</a:t>
            </a:r>
            <a:r>
              <a:rPr lang="en-US" sz="2000" dirty="0"/>
              <a:t>,</a:t>
            </a:r>
          </a:p>
          <a:p>
            <a:r>
              <a:rPr lang="en-US" sz="2000" dirty="0"/>
              <a:t>complete </a:t>
            </a:r>
            <a:r>
              <a:rPr lang="en-US" sz="2000" dirty="0" smtClean="0"/>
              <a:t>melting</a:t>
            </a:r>
            <a:r>
              <a:rPr lang="tr-TR" sz="2000" dirty="0" smtClean="0"/>
              <a:t> </a:t>
            </a:r>
            <a:r>
              <a:rPr lang="en-US" sz="2000" dirty="0" smtClean="0"/>
              <a:t>occurs </a:t>
            </a:r>
            <a:r>
              <a:rPr lang="en-US" sz="2000" dirty="0"/>
              <a:t>before </a:t>
            </a:r>
            <a:r>
              <a:rPr lang="en-US" sz="2000" dirty="0" smtClean="0"/>
              <a:t>T</a:t>
            </a:r>
            <a:r>
              <a:rPr lang="tr-TR" sz="2000" dirty="0" smtClean="0"/>
              <a:t> </a:t>
            </a:r>
            <a:r>
              <a:rPr lang="en-US" sz="2000" dirty="0" smtClean="0"/>
              <a:t>increases </a:t>
            </a:r>
            <a:r>
              <a:rPr lang="en-US" sz="2000" dirty="0"/>
              <a:t>(</a:t>
            </a:r>
            <a:r>
              <a:rPr lang="en-US" sz="2000" dirty="0" smtClean="0"/>
              <a:t>sharp</a:t>
            </a:r>
            <a:r>
              <a:rPr lang="tr-TR" sz="2000" dirty="0" smtClean="0"/>
              <a:t> </a:t>
            </a:r>
            <a:r>
              <a:rPr lang="en-US" sz="2000" dirty="0" smtClean="0"/>
              <a:t>phase </a:t>
            </a:r>
            <a:r>
              <a:rPr lang="en-US" sz="2000" dirty="0"/>
              <a:t>transition</a:t>
            </a:r>
            <a:r>
              <a:rPr lang="en-US" sz="2000" dirty="0" smtClean="0"/>
              <a:t>)</a:t>
            </a:r>
            <a:r>
              <a:rPr lang="tr-TR" sz="2000" dirty="0" smtClean="0"/>
              <a:t>.</a:t>
            </a:r>
            <a:r>
              <a:rPr lang="en-US" sz="2000" dirty="0" smtClean="0"/>
              <a:t>But for</a:t>
            </a:r>
            <a:r>
              <a:rPr lang="tr-TR" sz="2000" dirty="0" smtClean="0"/>
              <a:t> </a:t>
            </a:r>
            <a:r>
              <a:rPr lang="en-US" sz="2000" dirty="0" smtClean="0"/>
              <a:t>multicomponent</a:t>
            </a:r>
            <a:r>
              <a:rPr lang="tr-TR" sz="2000" dirty="0" smtClean="0"/>
              <a:t> </a:t>
            </a:r>
            <a:r>
              <a:rPr lang="en-US" sz="2000" dirty="0" smtClean="0"/>
              <a:t>systems</a:t>
            </a:r>
            <a:r>
              <a:rPr lang="en-US" sz="2000" dirty="0"/>
              <a:t>, there </a:t>
            </a:r>
            <a:r>
              <a:rPr lang="en-US" sz="2000" dirty="0" smtClean="0"/>
              <a:t>is</a:t>
            </a:r>
            <a:r>
              <a:rPr lang="tr-TR" sz="2000" dirty="0" smtClean="0"/>
              <a:t> </a:t>
            </a:r>
            <a:r>
              <a:rPr lang="en-US" sz="2000" dirty="0" smtClean="0"/>
              <a:t>usually a</a:t>
            </a:r>
            <a:r>
              <a:rPr lang="tr-TR" sz="2000" dirty="0" smtClean="0"/>
              <a:t> </a:t>
            </a:r>
            <a:r>
              <a:rPr lang="en-US" sz="2000" dirty="0" smtClean="0"/>
              <a:t>coexistence </a:t>
            </a:r>
            <a:r>
              <a:rPr lang="en-US" sz="2000" dirty="0"/>
              <a:t>of L</a:t>
            </a:r>
          </a:p>
          <a:p>
            <a:r>
              <a:rPr lang="en-US" sz="2000" dirty="0"/>
              <a:t>and S.</a:t>
            </a:r>
          </a:p>
        </p:txBody>
      </p:sp>
    </p:spTree>
    <p:extLst>
      <p:ext uri="{BB962C8B-B14F-4D97-AF65-F5344CB8AC3E}">
        <p14:creationId xmlns:p14="http://schemas.microsoft.com/office/powerpoint/2010/main" val="31122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7606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tr-TR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NARY PHASE D</a:t>
            </a:r>
            <a:r>
              <a:rPr lang="tr-TR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AGRAMS</a:t>
            </a:r>
            <a:endParaRPr lang="en-US" sz="28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23528" y="836712"/>
            <a:ext cx="40929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u="sng" dirty="0"/>
              <a:t>BINARY ISOMORPHOUS SYSTEMS</a:t>
            </a:r>
            <a:endParaRPr lang="en-US" sz="2200" u="sn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37452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-11832" y="6359346"/>
            <a:ext cx="4572000" cy="46166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Solid-liquid</a:t>
            </a:r>
            <a:r>
              <a:rPr lang="tr-TR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coexistence</a:t>
            </a:r>
            <a:r>
              <a:rPr lang="tr-TR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region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8" name="Düz Ok Bağlayıcısı 7"/>
          <p:cNvCxnSpPr/>
          <p:nvPr/>
        </p:nvCxnSpPr>
        <p:spPr>
          <a:xfrm flipV="1">
            <a:off x="467544" y="4509120"/>
            <a:ext cx="1296144" cy="1850226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4626046" y="1268760"/>
            <a:ext cx="4338442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This complete solubility is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explained</a:t>
            </a:r>
            <a:r>
              <a:rPr lang="tr-TR" sz="2000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algn="just"/>
            <a:r>
              <a:rPr lang="tr-TR" sz="2000" b="1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both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Cu and Ni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have</a:t>
            </a:r>
            <a:r>
              <a:rPr lang="tr-T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same crystal structure (FCC), </a:t>
            </a:r>
            <a:endParaRPr lang="tr-T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tr-TR" sz="2000" b="1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nearly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identical atomic radii and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electronegativities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tr-TR" sz="2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tr-TR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tr-TR" sz="2000" b="1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similar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valences</a:t>
            </a:r>
          </a:p>
        </p:txBody>
      </p:sp>
      <p:sp>
        <p:nvSpPr>
          <p:cNvPr id="7" name="Dikdörtgen 6"/>
          <p:cNvSpPr/>
          <p:nvPr/>
        </p:nvSpPr>
        <p:spPr>
          <a:xfrm>
            <a:off x="4626046" y="3432770"/>
            <a:ext cx="4517954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900" b="1" u="sng" dirty="0" smtClean="0"/>
              <a:t>N</a:t>
            </a:r>
            <a:r>
              <a:rPr lang="en-US" sz="1900" b="1" u="sng" dirty="0" err="1" smtClean="0"/>
              <a:t>omenclature</a:t>
            </a:r>
            <a:r>
              <a:rPr lang="tr-TR" sz="19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900" b="1" dirty="0" smtClean="0"/>
              <a:t>solid </a:t>
            </a:r>
            <a:r>
              <a:rPr lang="en-US" sz="1900" b="1" dirty="0"/>
              <a:t>solutions </a:t>
            </a:r>
            <a:r>
              <a:rPr lang="en-US" sz="1900" dirty="0"/>
              <a:t>are </a:t>
            </a:r>
            <a:r>
              <a:rPr lang="en-US" sz="1900" dirty="0" smtClean="0"/>
              <a:t>designated </a:t>
            </a:r>
            <a:r>
              <a:rPr lang="en-US" sz="1900" dirty="0"/>
              <a:t>by lowercase Greek letters </a:t>
            </a:r>
            <a:r>
              <a:rPr lang="en-US" sz="1900" dirty="0" smtClean="0"/>
              <a:t>(</a:t>
            </a:r>
            <a:r>
              <a:rPr lang="el-GR" sz="1900" dirty="0" smtClean="0"/>
              <a:t>α</a:t>
            </a:r>
            <a:r>
              <a:rPr lang="tr-TR" sz="1900" dirty="0" smtClean="0"/>
              <a:t>, </a:t>
            </a:r>
            <a:r>
              <a:rPr lang="el-GR" sz="1900" dirty="0" smtClean="0"/>
              <a:t>β</a:t>
            </a:r>
            <a:r>
              <a:rPr lang="tr-TR" sz="1900" dirty="0" smtClean="0"/>
              <a:t>, </a:t>
            </a:r>
            <a:r>
              <a:rPr lang="el-GR" sz="1900" dirty="0" smtClean="0"/>
              <a:t>γ</a:t>
            </a:r>
            <a:r>
              <a:rPr lang="en-US" sz="1900" dirty="0" smtClean="0"/>
              <a:t>,</a:t>
            </a:r>
            <a:r>
              <a:rPr lang="tr-TR" sz="1900" dirty="0" smtClean="0"/>
              <a:t> </a:t>
            </a:r>
            <a:r>
              <a:rPr lang="en-US" sz="1900" dirty="0" smtClean="0"/>
              <a:t>etc.).</a:t>
            </a:r>
            <a:endParaRPr lang="tr-TR" sz="19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900" b="1" dirty="0" smtClean="0"/>
              <a:t>phase boundaries</a:t>
            </a:r>
            <a:r>
              <a:rPr lang="tr-TR" sz="1900" b="1" dirty="0" smtClean="0"/>
              <a:t>:</a:t>
            </a:r>
          </a:p>
          <a:p>
            <a:r>
              <a:rPr lang="tr-TR" sz="1900" dirty="0" smtClean="0"/>
              <a:t> -</a:t>
            </a:r>
            <a:r>
              <a:rPr lang="en-US" sz="1900" dirty="0" smtClean="0"/>
              <a:t> </a:t>
            </a:r>
            <a:r>
              <a:rPr lang="en-US" sz="1900" dirty="0"/>
              <a:t>the line separating the </a:t>
            </a:r>
            <a:r>
              <a:rPr lang="en-US" sz="1900" i="1" dirty="0" smtClean="0"/>
              <a:t>L</a:t>
            </a:r>
            <a:r>
              <a:rPr lang="tr-TR" sz="1900" i="1" dirty="0" smtClean="0"/>
              <a:t> </a:t>
            </a:r>
            <a:r>
              <a:rPr lang="tr-TR" sz="1900" dirty="0" smtClean="0"/>
              <a:t>a</a:t>
            </a:r>
            <a:r>
              <a:rPr lang="en-US" sz="1900" dirty="0" err="1" smtClean="0"/>
              <a:t>nd</a:t>
            </a:r>
            <a:r>
              <a:rPr lang="tr-TR" sz="1900" dirty="0" smtClean="0"/>
              <a:t> </a:t>
            </a:r>
            <a:r>
              <a:rPr lang="el-GR" sz="1900" dirty="0" smtClean="0"/>
              <a:t>α</a:t>
            </a:r>
            <a:r>
              <a:rPr lang="tr-TR" sz="1900" dirty="0" smtClean="0"/>
              <a:t>+</a:t>
            </a:r>
            <a:r>
              <a:rPr lang="en-US" sz="1900" i="1" dirty="0" smtClean="0"/>
              <a:t>L </a:t>
            </a:r>
            <a:r>
              <a:rPr lang="en-US" sz="1900" dirty="0" smtClean="0"/>
              <a:t>phase </a:t>
            </a:r>
            <a:r>
              <a:rPr lang="en-US" sz="1900" dirty="0"/>
              <a:t>fields is termed the </a:t>
            </a:r>
            <a:r>
              <a:rPr lang="en-US" sz="1900" i="1" dirty="0" err="1"/>
              <a:t>liquidus</a:t>
            </a:r>
            <a:r>
              <a:rPr lang="en-US" sz="1900" i="1" dirty="0"/>
              <a:t> </a:t>
            </a:r>
            <a:r>
              <a:rPr lang="en-US" sz="1900" i="1" dirty="0" smtClean="0"/>
              <a:t>line</a:t>
            </a:r>
            <a:r>
              <a:rPr lang="tr-TR" sz="1900" i="1" dirty="0" smtClean="0"/>
              <a:t>. T</a:t>
            </a:r>
            <a:r>
              <a:rPr lang="en-US" sz="1900" dirty="0" smtClean="0"/>
              <a:t>he</a:t>
            </a:r>
            <a:r>
              <a:rPr lang="tr-TR" sz="1900" dirty="0" smtClean="0"/>
              <a:t> </a:t>
            </a:r>
            <a:r>
              <a:rPr lang="en-US" sz="1900" dirty="0" smtClean="0"/>
              <a:t>liquid </a:t>
            </a:r>
            <a:r>
              <a:rPr lang="en-US" sz="1900" dirty="0"/>
              <a:t>phase is present at all temperatures and compositions above this line. </a:t>
            </a:r>
            <a:endParaRPr lang="tr-TR" sz="1900" dirty="0" smtClean="0"/>
          </a:p>
          <a:p>
            <a:r>
              <a:rPr lang="tr-TR" sz="1900" dirty="0" smtClean="0"/>
              <a:t>- T</a:t>
            </a:r>
            <a:r>
              <a:rPr lang="en-US" sz="1900" dirty="0" smtClean="0"/>
              <a:t>he</a:t>
            </a:r>
            <a:r>
              <a:rPr lang="tr-TR" sz="1900" dirty="0" smtClean="0"/>
              <a:t> </a:t>
            </a:r>
            <a:r>
              <a:rPr lang="en-US" sz="1900" i="1" dirty="0" smtClean="0"/>
              <a:t>solidus </a:t>
            </a:r>
            <a:r>
              <a:rPr lang="en-US" sz="1900" i="1" dirty="0"/>
              <a:t>line </a:t>
            </a:r>
            <a:r>
              <a:rPr lang="en-US" sz="1900" dirty="0"/>
              <a:t>is located between </a:t>
            </a:r>
            <a:r>
              <a:rPr lang="en-US" sz="1900" dirty="0" smtClean="0"/>
              <a:t>the</a:t>
            </a:r>
            <a:r>
              <a:rPr lang="tr-TR" sz="1900" dirty="0" smtClean="0"/>
              <a:t> </a:t>
            </a:r>
            <a:r>
              <a:rPr lang="el-GR" sz="1900" dirty="0" smtClean="0"/>
              <a:t>α</a:t>
            </a:r>
            <a:r>
              <a:rPr lang="en-US" sz="1900" i="1" dirty="0" smtClean="0"/>
              <a:t> </a:t>
            </a:r>
            <a:r>
              <a:rPr lang="en-US" sz="1900" dirty="0"/>
              <a:t>and </a:t>
            </a:r>
            <a:r>
              <a:rPr lang="en-US" sz="1900" i="1" dirty="0"/>
              <a:t> </a:t>
            </a:r>
            <a:r>
              <a:rPr lang="en-US" sz="1900" dirty="0"/>
              <a:t> </a:t>
            </a:r>
            <a:r>
              <a:rPr lang="en-US" sz="1900" i="1" dirty="0" smtClean="0"/>
              <a:t>L</a:t>
            </a:r>
            <a:r>
              <a:rPr lang="tr-TR" sz="1900" i="1" dirty="0" smtClean="0"/>
              <a:t>+</a:t>
            </a:r>
            <a:r>
              <a:rPr lang="el-GR" sz="1900" i="1" dirty="0" smtClean="0"/>
              <a:t>α</a:t>
            </a:r>
            <a:r>
              <a:rPr lang="en-US" sz="1900" i="1" dirty="0" smtClean="0"/>
              <a:t> </a:t>
            </a:r>
            <a:r>
              <a:rPr lang="en-US" sz="1900" dirty="0"/>
              <a:t>regions, below which only the </a:t>
            </a:r>
            <a:r>
              <a:rPr lang="en-US" sz="1900" dirty="0" smtClean="0"/>
              <a:t>solid</a:t>
            </a:r>
            <a:r>
              <a:rPr lang="en-US" sz="1900" i="1" dirty="0" smtClean="0"/>
              <a:t> </a:t>
            </a:r>
            <a:r>
              <a:rPr lang="en-US" sz="1900" dirty="0"/>
              <a:t>phase exists.</a:t>
            </a:r>
          </a:p>
        </p:txBody>
      </p:sp>
    </p:spTree>
    <p:extLst>
      <p:ext uri="{BB962C8B-B14F-4D97-AF65-F5344CB8AC3E}">
        <p14:creationId xmlns:p14="http://schemas.microsoft.com/office/powerpoint/2010/main" val="11892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7606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tr-TR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NARY PHASE D</a:t>
            </a:r>
            <a:r>
              <a:rPr lang="tr-TR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AGRAMS</a:t>
            </a:r>
            <a:endParaRPr lang="en-US" sz="28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23528" y="836712"/>
            <a:ext cx="40929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u="sng" dirty="0"/>
              <a:t>BINARY ISOMORPHOUS SYSTEMS</a:t>
            </a:r>
            <a:endParaRPr lang="en-US" sz="2200" u="sn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64793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4968552" y="98072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What can we learn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from</a:t>
            </a:r>
            <a:r>
              <a:rPr lang="tr-TR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this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phase diagram?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932040" y="1556792"/>
            <a:ext cx="421196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1. </a:t>
            </a:r>
            <a:r>
              <a:rPr lang="en-US" b="1" dirty="0" smtClean="0"/>
              <a:t>Phase(s</a:t>
            </a:r>
            <a:r>
              <a:rPr lang="en-US" b="1" dirty="0"/>
              <a:t>) present.</a:t>
            </a:r>
          </a:p>
          <a:p>
            <a:pPr>
              <a:spcBef>
                <a:spcPts val="600"/>
              </a:spcBef>
            </a:pPr>
            <a:r>
              <a:rPr lang="en-US" b="1" dirty="0"/>
              <a:t>A: solid (</a:t>
            </a:r>
            <a:r>
              <a:rPr lang="el-GR" b="1" dirty="0"/>
              <a:t>α) </a:t>
            </a:r>
            <a:r>
              <a:rPr lang="en-US" b="1" dirty="0"/>
              <a:t>only</a:t>
            </a:r>
          </a:p>
          <a:p>
            <a:pPr>
              <a:spcBef>
                <a:spcPts val="600"/>
              </a:spcBef>
            </a:pPr>
            <a:r>
              <a:rPr lang="en-US" b="1" dirty="0"/>
              <a:t>B: solid and liquid</a:t>
            </a:r>
          </a:p>
          <a:p>
            <a:pPr>
              <a:spcBef>
                <a:spcPts val="600"/>
              </a:spcBef>
            </a:pPr>
            <a:r>
              <a:rPr lang="en-US" b="1" dirty="0"/>
              <a:t>2. Composition of </a:t>
            </a:r>
            <a:r>
              <a:rPr lang="en-US" b="1" dirty="0" smtClean="0"/>
              <a:t>those</a:t>
            </a:r>
            <a:r>
              <a:rPr lang="tr-TR" b="1" dirty="0" smtClean="0"/>
              <a:t> </a:t>
            </a:r>
            <a:r>
              <a:rPr lang="en-US" b="1" dirty="0" smtClean="0"/>
              <a:t>phases</a:t>
            </a:r>
            <a:endParaRPr lang="en-US" b="1" dirty="0"/>
          </a:p>
          <a:p>
            <a:pPr>
              <a:spcBef>
                <a:spcPts val="600"/>
              </a:spcBef>
            </a:pPr>
            <a:r>
              <a:rPr lang="en-US" b="1" dirty="0"/>
              <a:t>A: 60 </a:t>
            </a:r>
            <a:r>
              <a:rPr lang="en-US" b="1" dirty="0" err="1"/>
              <a:t>wt</a:t>
            </a:r>
            <a:r>
              <a:rPr lang="en-US" b="1" dirty="0"/>
              <a:t>% Ni</a:t>
            </a:r>
          </a:p>
          <a:p>
            <a:pPr>
              <a:spcBef>
                <a:spcPts val="600"/>
              </a:spcBef>
            </a:pPr>
            <a:r>
              <a:rPr lang="en-US" b="1" dirty="0"/>
              <a:t>B: 35 </a:t>
            </a:r>
            <a:r>
              <a:rPr lang="en-US" b="1" dirty="0" err="1"/>
              <a:t>wt</a:t>
            </a:r>
            <a:r>
              <a:rPr lang="en-US" b="1" dirty="0"/>
              <a:t>% Ni overall </a:t>
            </a:r>
            <a:endParaRPr lang="tr-TR" b="1" dirty="0" smtClean="0"/>
          </a:p>
          <a:p>
            <a:pPr>
              <a:spcBef>
                <a:spcPts val="600"/>
              </a:spcBef>
            </a:pPr>
            <a:r>
              <a:rPr lang="en-US" b="1" dirty="0" smtClean="0"/>
              <a:t>3</a:t>
            </a:r>
            <a:r>
              <a:rPr lang="en-US" b="1" dirty="0"/>
              <a:t>. The liquid </a:t>
            </a:r>
            <a:r>
              <a:rPr lang="en-US" b="1" i="1" dirty="0"/>
              <a:t>L </a:t>
            </a:r>
            <a:r>
              <a:rPr lang="en-US" b="1" dirty="0"/>
              <a:t>is a homogeneous liquid solution composed of both copper </a:t>
            </a:r>
            <a:r>
              <a:rPr lang="en-US" b="1" dirty="0" smtClean="0"/>
              <a:t>and</a:t>
            </a:r>
            <a:r>
              <a:rPr lang="tr-TR" b="1" dirty="0" smtClean="0"/>
              <a:t> </a:t>
            </a:r>
            <a:r>
              <a:rPr lang="en-US" b="1" dirty="0" smtClean="0"/>
              <a:t>nickel</a:t>
            </a:r>
            <a:r>
              <a:rPr lang="en-US" b="1" dirty="0"/>
              <a:t>. The </a:t>
            </a:r>
            <a:r>
              <a:rPr lang="en-US" b="1" i="1" dirty="0"/>
              <a:t> </a:t>
            </a:r>
            <a:r>
              <a:rPr lang="el-GR" b="1" i="1" dirty="0" smtClean="0"/>
              <a:t>α</a:t>
            </a:r>
            <a:r>
              <a:rPr lang="tr-TR" b="1" i="1" dirty="0" smtClean="0"/>
              <a:t> </a:t>
            </a:r>
            <a:r>
              <a:rPr lang="en-US" b="1" dirty="0" smtClean="0"/>
              <a:t>phase </a:t>
            </a:r>
            <a:r>
              <a:rPr lang="en-US" b="1" dirty="0"/>
              <a:t>is a </a:t>
            </a:r>
            <a:r>
              <a:rPr lang="en-US" b="1" dirty="0" err="1"/>
              <a:t>substitutional</a:t>
            </a:r>
            <a:r>
              <a:rPr lang="en-US" b="1" dirty="0"/>
              <a:t> solid solution consisting of both Cu and </a:t>
            </a:r>
            <a:r>
              <a:rPr lang="en-US" b="1" dirty="0" smtClean="0"/>
              <a:t>Ni</a:t>
            </a:r>
            <a:r>
              <a:rPr lang="tr-TR" b="1" dirty="0" smtClean="0"/>
              <a:t> </a:t>
            </a:r>
            <a:r>
              <a:rPr lang="en-US" b="1" dirty="0" smtClean="0"/>
              <a:t>atoms</a:t>
            </a:r>
            <a:r>
              <a:rPr lang="en-US" b="1" dirty="0"/>
              <a:t>, and having an FCC crystal </a:t>
            </a:r>
            <a:r>
              <a:rPr lang="en-US" b="1" dirty="0" smtClean="0"/>
              <a:t>structure</a:t>
            </a:r>
            <a:endParaRPr lang="tr-TR" b="1" dirty="0" smtClean="0"/>
          </a:p>
          <a:p>
            <a:pPr>
              <a:spcBef>
                <a:spcPts val="600"/>
              </a:spcBef>
            </a:pPr>
            <a:r>
              <a:rPr lang="tr-TR" b="1" dirty="0" smtClean="0"/>
              <a:t>4.</a:t>
            </a:r>
            <a:r>
              <a:rPr lang="en-US" b="1" dirty="0" smtClean="0"/>
              <a:t>Amount </a:t>
            </a:r>
            <a:r>
              <a:rPr lang="en-US" b="1" dirty="0"/>
              <a:t>of </a:t>
            </a:r>
            <a:r>
              <a:rPr lang="en-US" b="1" dirty="0" smtClean="0"/>
              <a:t>the</a:t>
            </a:r>
            <a:r>
              <a:rPr lang="tr-TR" b="1" dirty="0" smtClean="0"/>
              <a:t> </a:t>
            </a:r>
            <a:r>
              <a:rPr lang="en-US" b="1" dirty="0" smtClean="0"/>
              <a:t>phases</a:t>
            </a:r>
            <a:r>
              <a:rPr lang="en-US" b="1" dirty="0"/>
              <a:t>.</a:t>
            </a:r>
          </a:p>
          <a:p>
            <a:pPr>
              <a:spcBef>
                <a:spcPts val="600"/>
              </a:spcBef>
            </a:pPr>
            <a:r>
              <a:rPr lang="en-US" b="1" dirty="0"/>
              <a:t>A: 100% </a:t>
            </a:r>
            <a:r>
              <a:rPr lang="el-GR" b="1" dirty="0"/>
              <a:t>α </a:t>
            </a:r>
            <a:r>
              <a:rPr lang="en-US" b="1" dirty="0" smtClean="0"/>
              <a:t>phase</a:t>
            </a:r>
            <a:r>
              <a:rPr lang="tr-TR" b="1" dirty="0" smtClean="0"/>
              <a:t> </a:t>
            </a:r>
            <a:r>
              <a:rPr lang="tr-TR" dirty="0" smtClean="0"/>
              <a:t>(60 </a:t>
            </a:r>
            <a:r>
              <a:rPr lang="tr-TR" dirty="0" err="1" smtClean="0"/>
              <a:t>wt</a:t>
            </a:r>
            <a:r>
              <a:rPr lang="tr-TR" dirty="0" smtClean="0"/>
              <a:t>% Ni–40 </a:t>
            </a:r>
            <a:r>
              <a:rPr lang="tr-TR" dirty="0" err="1" smtClean="0"/>
              <a:t>wt</a:t>
            </a:r>
            <a:r>
              <a:rPr lang="tr-TR" dirty="0" smtClean="0"/>
              <a:t>% </a:t>
            </a:r>
            <a:r>
              <a:rPr lang="tr-TR" dirty="0" err="1" smtClean="0"/>
              <a:t>Cu</a:t>
            </a:r>
            <a:r>
              <a:rPr lang="tr-TR" dirty="0" smtClean="0"/>
              <a:t> </a:t>
            </a:r>
            <a:r>
              <a:rPr lang="tr-TR" dirty="0" err="1" smtClean="0"/>
              <a:t>alloy</a:t>
            </a:r>
            <a:r>
              <a:rPr lang="tr-TR" dirty="0" smtClean="0"/>
              <a:t> at 1100C)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B: </a:t>
            </a:r>
            <a:r>
              <a:rPr lang="en-US" b="1" dirty="0" smtClean="0"/>
              <a:t>% solid</a:t>
            </a:r>
            <a:r>
              <a:rPr lang="tr-TR" b="1" dirty="0" smtClean="0"/>
              <a:t> (</a:t>
            </a:r>
            <a:r>
              <a:rPr lang="el-GR" b="1" dirty="0"/>
              <a:t>α</a:t>
            </a:r>
            <a:r>
              <a:rPr lang="tr-TR" b="1" dirty="0" smtClean="0"/>
              <a:t>)</a:t>
            </a:r>
            <a:r>
              <a:rPr lang="en-US" b="1" dirty="0" smtClean="0"/>
              <a:t> </a:t>
            </a:r>
            <a:r>
              <a:rPr lang="en-US" b="1" dirty="0"/>
              <a:t>and % </a:t>
            </a:r>
            <a:r>
              <a:rPr lang="en-US" b="1" dirty="0" smtClean="0"/>
              <a:t>liquid</a:t>
            </a:r>
            <a:r>
              <a:rPr lang="tr-TR" b="1" dirty="0" smtClean="0"/>
              <a:t> (L)</a:t>
            </a:r>
          </a:p>
          <a:p>
            <a:pPr>
              <a:spcBef>
                <a:spcPts val="600"/>
              </a:spcBef>
            </a:pPr>
            <a:r>
              <a:rPr lang="tr-TR" dirty="0" smtClean="0"/>
              <a:t>(35 wt.% Ni - 65 wt.% Cu)</a:t>
            </a:r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-11832" y="6359346"/>
            <a:ext cx="4572000" cy="46166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Solid-liquid</a:t>
            </a:r>
            <a:r>
              <a:rPr lang="tr-TR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coexistence</a:t>
            </a:r>
            <a:r>
              <a:rPr lang="tr-TR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region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8" name="Düz Ok Bağlayıcısı 7"/>
          <p:cNvCxnSpPr/>
          <p:nvPr/>
        </p:nvCxnSpPr>
        <p:spPr>
          <a:xfrm flipV="1">
            <a:off x="467544" y="4509120"/>
            <a:ext cx="1296144" cy="1850226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83985" y="4882018"/>
            <a:ext cx="4572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This complete solubility is explained by the fact that both Cu and Ni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have</a:t>
            </a:r>
            <a:r>
              <a:rPr lang="tr-TR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same crystal structure (FCC), nearly identical atomic radii and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electronegativities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tr-T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similar valences</a:t>
            </a:r>
          </a:p>
        </p:txBody>
      </p:sp>
    </p:spTree>
    <p:extLst>
      <p:ext uri="{BB962C8B-B14F-4D97-AF65-F5344CB8AC3E}">
        <p14:creationId xmlns:p14="http://schemas.microsoft.com/office/powerpoint/2010/main" val="398106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7606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tr-TR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NARY PHASE D</a:t>
            </a:r>
            <a:r>
              <a:rPr lang="tr-TR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AGRAMS</a:t>
            </a:r>
            <a:endParaRPr lang="en-US" sz="28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23528" y="836712"/>
            <a:ext cx="40929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u="sng" dirty="0"/>
              <a:t>BINARY ISOMORPHOUS SYSTEMS</a:t>
            </a:r>
            <a:endParaRPr lang="en-US" sz="2200" u="sn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r="12245"/>
          <a:stretch/>
        </p:blipFill>
        <p:spPr bwMode="auto">
          <a:xfrm>
            <a:off x="107504" y="2479395"/>
            <a:ext cx="5040560" cy="433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4680520" y="1208946"/>
            <a:ext cx="4427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Determining phase </a:t>
            </a:r>
            <a:r>
              <a:rPr lang="en-US" sz="2000" b="1" u="sng" dirty="0" smtClean="0"/>
              <a:t>composition</a:t>
            </a:r>
            <a:r>
              <a:rPr lang="tr-TR" sz="2000" b="1" u="sng" dirty="0" smtClean="0"/>
              <a:t> </a:t>
            </a:r>
            <a:r>
              <a:rPr lang="en-US" sz="2000" b="1" u="sng" dirty="0" smtClean="0"/>
              <a:t>in </a:t>
            </a:r>
            <a:r>
              <a:rPr lang="en-US" sz="2000" b="1" u="sng" dirty="0"/>
              <a:t>2-phase </a:t>
            </a:r>
            <a:r>
              <a:rPr lang="en-US" sz="2000" b="1" u="sng" dirty="0" smtClean="0"/>
              <a:t>region</a:t>
            </a:r>
            <a:r>
              <a:rPr lang="tr-TR" sz="2000" b="1" u="sng" dirty="0" smtClean="0"/>
              <a:t>:</a:t>
            </a:r>
            <a:endParaRPr lang="en-US" sz="2000" u="sng" dirty="0"/>
          </a:p>
        </p:txBody>
      </p:sp>
      <p:sp>
        <p:nvSpPr>
          <p:cNvPr id="7" name="Dikdörtgen 6"/>
          <p:cNvSpPr/>
          <p:nvPr/>
        </p:nvSpPr>
        <p:spPr>
          <a:xfrm>
            <a:off x="5148064" y="1965315"/>
            <a:ext cx="3744416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000" dirty="0"/>
              <a:t>1. Draw the tie line.</a:t>
            </a:r>
          </a:p>
          <a:p>
            <a:pPr algn="just">
              <a:spcBef>
                <a:spcPts val="600"/>
              </a:spcBef>
            </a:pPr>
            <a:r>
              <a:rPr lang="en-US" sz="2000" dirty="0"/>
              <a:t>2. Note where the tie </a:t>
            </a:r>
            <a:r>
              <a:rPr lang="en-US" sz="2000" dirty="0" smtClean="0"/>
              <a:t>line</a:t>
            </a:r>
            <a:r>
              <a:rPr lang="tr-TR" sz="2000" dirty="0" smtClean="0"/>
              <a:t> </a:t>
            </a:r>
            <a:r>
              <a:rPr lang="en-US" sz="2000" dirty="0" smtClean="0"/>
              <a:t>intersects </a:t>
            </a:r>
            <a:r>
              <a:rPr lang="en-US" sz="2000" dirty="0"/>
              <a:t>the </a:t>
            </a:r>
            <a:r>
              <a:rPr lang="en-US" sz="2000" dirty="0" err="1"/>
              <a:t>liquidus</a:t>
            </a:r>
            <a:r>
              <a:rPr lang="en-US" sz="2000" dirty="0"/>
              <a:t> </a:t>
            </a:r>
            <a:r>
              <a:rPr lang="en-US" sz="2000" dirty="0" smtClean="0"/>
              <a:t>and</a:t>
            </a:r>
            <a:r>
              <a:rPr lang="tr-TR" sz="2000" dirty="0" smtClean="0"/>
              <a:t> </a:t>
            </a:r>
            <a:r>
              <a:rPr lang="en-US" sz="2000" dirty="0" smtClean="0"/>
              <a:t>solidus </a:t>
            </a:r>
            <a:r>
              <a:rPr lang="en-US" sz="2000" dirty="0"/>
              <a:t>lines (i.e. where the </a:t>
            </a:r>
            <a:r>
              <a:rPr lang="en-US" sz="2000" dirty="0" smtClean="0"/>
              <a:t>tie</a:t>
            </a:r>
            <a:r>
              <a:rPr lang="tr-TR" sz="2000" dirty="0" smtClean="0"/>
              <a:t> </a:t>
            </a:r>
            <a:r>
              <a:rPr lang="en-US" sz="2000" dirty="0" smtClean="0"/>
              <a:t>line </a:t>
            </a:r>
            <a:r>
              <a:rPr lang="en-US" sz="2000" dirty="0"/>
              <a:t>crosses the </a:t>
            </a:r>
            <a:r>
              <a:rPr lang="en-US" sz="2000" dirty="0" smtClean="0"/>
              <a:t>phase</a:t>
            </a:r>
            <a:r>
              <a:rPr lang="tr-TR" sz="2000" dirty="0" smtClean="0"/>
              <a:t> </a:t>
            </a:r>
            <a:r>
              <a:rPr lang="en-US" sz="2000" dirty="0" smtClean="0"/>
              <a:t>boundaries</a:t>
            </a:r>
            <a:r>
              <a:rPr lang="en-US" sz="2000" dirty="0"/>
              <a:t>).</a:t>
            </a:r>
          </a:p>
          <a:p>
            <a:pPr algn="just">
              <a:spcBef>
                <a:spcPts val="600"/>
              </a:spcBef>
            </a:pPr>
            <a:r>
              <a:rPr lang="en-US" sz="2000" dirty="0"/>
              <a:t>3. Read off the composition at the</a:t>
            </a:r>
          </a:p>
          <a:p>
            <a:pPr algn="just">
              <a:spcBef>
                <a:spcPts val="600"/>
              </a:spcBef>
            </a:pPr>
            <a:r>
              <a:rPr lang="en-US" sz="2000" dirty="0"/>
              <a:t>boundaries:</a:t>
            </a:r>
          </a:p>
          <a:p>
            <a:pPr algn="just"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</a:rPr>
              <a:t>Liquid </a:t>
            </a:r>
            <a:r>
              <a:rPr lang="en-US" sz="2000" dirty="0">
                <a:solidFill>
                  <a:srgbClr val="FF0000"/>
                </a:solidFill>
              </a:rPr>
              <a:t>is composed of </a:t>
            </a:r>
            <a:r>
              <a:rPr lang="en-US" sz="2000" b="1" dirty="0">
                <a:solidFill>
                  <a:srgbClr val="FF0000"/>
                </a:solidFill>
              </a:rPr>
              <a:t>C</a:t>
            </a:r>
            <a:r>
              <a:rPr lang="en-US" sz="2000" b="1" baseline="-25000" dirty="0">
                <a:solidFill>
                  <a:srgbClr val="FF0000"/>
                </a:solidFill>
              </a:rPr>
              <a:t>L</a:t>
            </a:r>
          </a:p>
          <a:p>
            <a:pPr algn="just">
              <a:spcBef>
                <a:spcPts val="600"/>
              </a:spcBef>
            </a:pPr>
            <a:r>
              <a:rPr lang="en-US" sz="2000" dirty="0">
                <a:solidFill>
                  <a:srgbClr val="FF0000"/>
                </a:solidFill>
              </a:rPr>
              <a:t>amount of Ni </a:t>
            </a:r>
            <a:endParaRPr lang="tr-TR" sz="2000" dirty="0" smtClean="0">
              <a:solidFill>
                <a:srgbClr val="FF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(31</a:t>
            </a:r>
            <a:r>
              <a:rPr lang="tr-TR" sz="2000" dirty="0" smtClean="0">
                <a:solidFill>
                  <a:srgbClr val="FF0000"/>
                </a:solidFill>
              </a:rPr>
              <a:t>.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5 </a:t>
            </a:r>
            <a:r>
              <a:rPr lang="en-US" sz="2000" dirty="0" err="1" smtClean="0">
                <a:solidFill>
                  <a:srgbClr val="FF0000"/>
                </a:solidFill>
              </a:rPr>
              <a:t>wt</a:t>
            </a:r>
            <a:r>
              <a:rPr lang="tr-TR" sz="2000" dirty="0" smtClean="0">
                <a:solidFill>
                  <a:srgbClr val="FF0000"/>
                </a:solidFill>
              </a:rPr>
              <a:t>.</a:t>
            </a:r>
            <a:r>
              <a:rPr lang="en-US" sz="2000" dirty="0" smtClean="0">
                <a:solidFill>
                  <a:srgbClr val="FF0000"/>
                </a:solidFill>
              </a:rPr>
              <a:t>% Ni</a:t>
            </a:r>
            <a:r>
              <a:rPr lang="tr-TR" sz="2000" dirty="0" smtClean="0">
                <a:solidFill>
                  <a:srgbClr val="FF0000"/>
                </a:solidFill>
              </a:rPr>
              <a:t> and 68.5 wt.% Cu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000" b="1" dirty="0" smtClean="0">
                <a:solidFill>
                  <a:srgbClr val="FF0000"/>
                </a:solidFill>
              </a:rPr>
              <a:t>Solid </a:t>
            </a:r>
            <a:r>
              <a:rPr lang="en-US" sz="2000" dirty="0">
                <a:solidFill>
                  <a:srgbClr val="FF0000"/>
                </a:solidFill>
              </a:rPr>
              <a:t>is composed of </a:t>
            </a:r>
            <a:r>
              <a:rPr lang="en-US" sz="2000" b="1" dirty="0">
                <a:solidFill>
                  <a:srgbClr val="FF0000"/>
                </a:solidFill>
              </a:rPr>
              <a:t>C</a:t>
            </a:r>
            <a:r>
              <a:rPr lang="en-US" sz="2000" dirty="0">
                <a:solidFill>
                  <a:srgbClr val="FF0000"/>
                </a:solidFill>
              </a:rPr>
              <a:t>α</a:t>
            </a:r>
          </a:p>
          <a:p>
            <a:pPr algn="just">
              <a:spcBef>
                <a:spcPts val="600"/>
              </a:spcBef>
            </a:pPr>
            <a:r>
              <a:rPr lang="en-US" sz="2000" dirty="0">
                <a:solidFill>
                  <a:srgbClr val="FF0000"/>
                </a:solidFill>
              </a:rPr>
              <a:t>amount of Ni </a:t>
            </a:r>
            <a:endParaRPr lang="tr-TR" sz="2000" dirty="0" smtClean="0">
              <a:solidFill>
                <a:srgbClr val="FF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42.5 </a:t>
            </a:r>
            <a:r>
              <a:rPr lang="en-US" sz="2000" dirty="0" err="1" smtClean="0">
                <a:solidFill>
                  <a:srgbClr val="FF0000"/>
                </a:solidFill>
              </a:rPr>
              <a:t>wt</a:t>
            </a:r>
            <a:r>
              <a:rPr lang="tr-TR" sz="2000" dirty="0" smtClean="0">
                <a:solidFill>
                  <a:srgbClr val="FF0000"/>
                </a:solidFill>
              </a:rPr>
              <a:t>.</a:t>
            </a:r>
            <a:r>
              <a:rPr lang="en-US" sz="2000" dirty="0" smtClean="0">
                <a:solidFill>
                  <a:srgbClr val="FF0000"/>
                </a:solidFill>
              </a:rPr>
              <a:t>% Ni</a:t>
            </a:r>
            <a:r>
              <a:rPr lang="tr-TR" sz="2000" dirty="0" smtClean="0">
                <a:solidFill>
                  <a:srgbClr val="FF0000"/>
                </a:solidFill>
              </a:rPr>
              <a:t> and 57.5 wt.%</a:t>
            </a:r>
            <a:r>
              <a:rPr lang="en-US" sz="2000" dirty="0" smtClean="0">
                <a:solidFill>
                  <a:srgbClr val="FF0000"/>
                </a:solidFill>
              </a:rPr>
              <a:t>).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44016" y="15567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For an alloy having composition and temperature located in a two-phase region,</a:t>
            </a:r>
          </a:p>
          <a:p>
            <a:r>
              <a:rPr lang="en-US" i="1" dirty="0" smtClean="0"/>
              <a:t>the situation is more complicated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7033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7606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tr-TR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NARY PHASE D</a:t>
            </a:r>
            <a:r>
              <a:rPr lang="tr-TR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AGRAMS</a:t>
            </a:r>
            <a:endParaRPr lang="en-US" sz="28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23528" y="836712"/>
            <a:ext cx="40929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u="sng" dirty="0"/>
              <a:t>BINARY ISOMORPHOUS SYSTEMS</a:t>
            </a:r>
            <a:endParaRPr lang="en-US" sz="2200" u="sng" dirty="0"/>
          </a:p>
        </p:txBody>
      </p:sp>
      <p:sp>
        <p:nvSpPr>
          <p:cNvPr id="6" name="Dikdörtgen 5"/>
          <p:cNvSpPr/>
          <p:nvPr/>
        </p:nvSpPr>
        <p:spPr>
          <a:xfrm>
            <a:off x="323528" y="1340768"/>
            <a:ext cx="4536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 smtClean="0"/>
              <a:t>Determination</a:t>
            </a:r>
            <a:r>
              <a:rPr lang="tr-TR" sz="2000" b="1" dirty="0" smtClean="0"/>
              <a:t> of </a:t>
            </a:r>
            <a:r>
              <a:rPr lang="tr-TR" sz="2000" b="1" dirty="0" err="1" smtClean="0"/>
              <a:t>Phase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Amounts</a:t>
            </a:r>
            <a:endParaRPr lang="en-US" sz="2000" u="sng" dirty="0"/>
          </a:p>
        </p:txBody>
      </p:sp>
      <p:sp>
        <p:nvSpPr>
          <p:cNvPr id="9" name="8 Dikdörtgen"/>
          <p:cNvSpPr/>
          <p:nvPr/>
        </p:nvSpPr>
        <p:spPr>
          <a:xfrm>
            <a:off x="5004048" y="1772816"/>
            <a:ext cx="39604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u="sng" dirty="0" smtClean="0"/>
              <a:t>in the</a:t>
            </a:r>
            <a:r>
              <a:rPr lang="tr-TR" sz="2000" b="1" u="sng" dirty="0" smtClean="0"/>
              <a:t> </a:t>
            </a:r>
            <a:r>
              <a:rPr lang="en-US" sz="2000" b="1" u="sng" dirty="0" smtClean="0"/>
              <a:t>single-phase region</a:t>
            </a:r>
            <a:r>
              <a:rPr lang="en-US" sz="2000" dirty="0" smtClean="0"/>
              <a:t>: because only one phase is present, the alloy is composed entirely</a:t>
            </a:r>
            <a:r>
              <a:rPr lang="tr-TR" sz="2000" dirty="0" smtClean="0"/>
              <a:t> </a:t>
            </a:r>
            <a:r>
              <a:rPr lang="en-US" sz="2000" dirty="0" smtClean="0"/>
              <a:t>of that phase; that is, the phase fraction is 1.0 or, alternatively, the percentage</a:t>
            </a:r>
            <a:r>
              <a:rPr lang="tr-TR" sz="2000" dirty="0" smtClean="0"/>
              <a:t> </a:t>
            </a:r>
            <a:r>
              <a:rPr lang="en-US" sz="2000" dirty="0" smtClean="0"/>
              <a:t>is 100%. </a:t>
            </a:r>
            <a:endParaRPr lang="tr-TR" sz="2000" dirty="0" smtClean="0"/>
          </a:p>
          <a:p>
            <a:pPr>
              <a:spcBef>
                <a:spcPts val="600"/>
              </a:spcBef>
            </a:pPr>
            <a:r>
              <a:rPr lang="tr-TR" sz="2000" dirty="0" err="1" smtClean="0"/>
              <a:t>Example</a:t>
            </a:r>
            <a:r>
              <a:rPr lang="tr-TR" sz="2000" dirty="0" smtClean="0"/>
              <a:t> : @ </a:t>
            </a:r>
            <a:r>
              <a:rPr lang="en-US" sz="2000" dirty="0" smtClean="0"/>
              <a:t>point </a:t>
            </a:r>
            <a:r>
              <a:rPr lang="en-US" sz="2000" i="1" dirty="0" smtClean="0"/>
              <a:t>A </a:t>
            </a:r>
            <a:r>
              <a:rPr lang="tr-TR" sz="2000" i="1" dirty="0" smtClean="0"/>
              <a:t>: </a:t>
            </a:r>
            <a:r>
              <a:rPr lang="en-US" sz="2000" dirty="0" smtClean="0"/>
              <a:t>60 wt% Ni–40 wt% Cu alloy at 1100C</a:t>
            </a:r>
            <a:r>
              <a:rPr lang="en-US" sz="2000" i="1" dirty="0" smtClean="0"/>
              <a:t>, only the </a:t>
            </a:r>
            <a:r>
              <a:rPr lang="el-GR" sz="2000" i="1" dirty="0" smtClean="0"/>
              <a:t>α</a:t>
            </a:r>
            <a:r>
              <a:rPr lang="en-US" sz="2000" i="1" dirty="0" smtClean="0"/>
              <a:t> phase is present; hence, the alloy is completely</a:t>
            </a:r>
            <a:r>
              <a:rPr lang="tr-TR" sz="2000" i="1" dirty="0" smtClean="0"/>
              <a:t> </a:t>
            </a:r>
            <a:r>
              <a:rPr lang="tr-TR" sz="2000" dirty="0" err="1" smtClean="0"/>
              <a:t>or</a:t>
            </a:r>
            <a:r>
              <a:rPr lang="tr-TR" sz="2000" dirty="0" smtClean="0"/>
              <a:t> 100% .</a:t>
            </a:r>
            <a:endParaRPr lang="tr-TR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5"/>
            <a:ext cx="4464496" cy="470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3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7606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tr-TR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NARY PHASE D</a:t>
            </a:r>
            <a:r>
              <a:rPr lang="tr-TR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AGRAMS</a:t>
            </a:r>
            <a:endParaRPr lang="en-US" sz="28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23528" y="836712"/>
            <a:ext cx="40929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u="sng" dirty="0"/>
              <a:t>BINARY ISOMORPHOUS SYSTEMS</a:t>
            </a:r>
            <a:endParaRPr lang="en-US" sz="2200" u="sng" dirty="0"/>
          </a:p>
        </p:txBody>
      </p:sp>
      <p:sp>
        <p:nvSpPr>
          <p:cNvPr id="6" name="Dikdörtgen 5"/>
          <p:cNvSpPr/>
          <p:nvPr/>
        </p:nvSpPr>
        <p:spPr>
          <a:xfrm>
            <a:off x="323528" y="1340768"/>
            <a:ext cx="4536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 smtClean="0"/>
              <a:t>Determination</a:t>
            </a:r>
            <a:r>
              <a:rPr lang="tr-TR" sz="2000" b="1" dirty="0" smtClean="0"/>
              <a:t> of </a:t>
            </a:r>
            <a:r>
              <a:rPr lang="tr-TR" sz="2000" b="1" dirty="0" err="1" smtClean="0"/>
              <a:t>Phase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Amounts</a:t>
            </a:r>
            <a:endParaRPr lang="en-US" sz="2000" u="sng" dirty="0"/>
          </a:p>
        </p:txBody>
      </p:sp>
      <p:sp>
        <p:nvSpPr>
          <p:cNvPr id="8" name="7 Dikdörtgen"/>
          <p:cNvSpPr/>
          <p:nvPr/>
        </p:nvSpPr>
        <p:spPr>
          <a:xfrm>
            <a:off x="4283968" y="1700808"/>
            <a:ext cx="48622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within a two-phase region</a:t>
            </a:r>
            <a:endParaRPr lang="tr-TR" sz="2000" b="1" u="sng" dirty="0" smtClean="0"/>
          </a:p>
          <a:p>
            <a:r>
              <a:rPr lang="tr-TR" sz="2000" b="1" u="sng" dirty="0" smtClean="0">
                <a:solidFill>
                  <a:srgbClr val="0070C0"/>
                </a:solidFill>
              </a:rPr>
              <a:t>(</a:t>
            </a:r>
            <a:r>
              <a:rPr lang="tr-TR" sz="2000" dirty="0" err="1" smtClean="0">
                <a:solidFill>
                  <a:srgbClr val="0070C0"/>
                </a:solidFill>
              </a:rPr>
              <a:t>Lever</a:t>
            </a:r>
            <a:r>
              <a:rPr lang="tr-TR" sz="2000" dirty="0" smtClean="0">
                <a:solidFill>
                  <a:srgbClr val="0070C0"/>
                </a:solidFill>
              </a:rPr>
              <a:t> </a:t>
            </a:r>
            <a:r>
              <a:rPr lang="tr-TR" sz="2000" dirty="0" err="1" smtClean="0">
                <a:solidFill>
                  <a:srgbClr val="0070C0"/>
                </a:solidFill>
              </a:rPr>
              <a:t>Rule</a:t>
            </a:r>
            <a:r>
              <a:rPr lang="tr-TR" sz="2000" b="1" u="sng" dirty="0" smtClean="0">
                <a:solidFill>
                  <a:srgbClr val="0070C0"/>
                </a:solidFill>
              </a:rPr>
              <a:t>)</a:t>
            </a:r>
          </a:p>
          <a:p>
            <a:pPr marL="266700" indent="-266700">
              <a:buFont typeface="+mj-lt"/>
              <a:buAutoNum type="arabicPeriod"/>
            </a:pPr>
            <a:r>
              <a:rPr lang="tr-TR" sz="2000" dirty="0" smtClean="0"/>
              <a:t>Draw the tie line for a given temperature.</a:t>
            </a:r>
          </a:p>
          <a:p>
            <a:r>
              <a:rPr lang="en-US" sz="2000" dirty="0" smtClean="0"/>
              <a:t>2. Determine the distance from the</a:t>
            </a:r>
          </a:p>
          <a:p>
            <a:r>
              <a:rPr lang="en-US" sz="2000" dirty="0" smtClean="0"/>
              <a:t>point of interest (</a:t>
            </a:r>
            <a:r>
              <a:rPr lang="en-US" sz="2000" b="1" dirty="0" smtClean="0"/>
              <a:t>B</a:t>
            </a:r>
            <a:r>
              <a:rPr lang="en-US" sz="2000" dirty="0" smtClean="0"/>
              <a:t>) to each of the</a:t>
            </a:r>
          </a:p>
          <a:p>
            <a:r>
              <a:rPr lang="tr-TR" sz="2000" dirty="0" err="1" smtClean="0"/>
              <a:t>phase</a:t>
            </a:r>
            <a:r>
              <a:rPr lang="tr-TR" sz="2000" dirty="0" smtClean="0"/>
              <a:t> </a:t>
            </a:r>
            <a:r>
              <a:rPr lang="tr-TR" sz="2000" dirty="0" err="1" smtClean="0"/>
              <a:t>boundaries</a:t>
            </a:r>
            <a:r>
              <a:rPr lang="tr-TR" sz="2000" dirty="0" smtClean="0"/>
              <a:t>.</a:t>
            </a:r>
          </a:p>
          <a:p>
            <a:r>
              <a:rPr lang="tr-TR" sz="2000" b="1" dirty="0" smtClean="0"/>
              <a:t>R = C</a:t>
            </a:r>
            <a:r>
              <a:rPr lang="tr-TR" sz="2000" b="1" baseline="-25000" dirty="0" smtClean="0"/>
              <a:t>o</a:t>
            </a:r>
            <a:r>
              <a:rPr lang="tr-TR" sz="2000" b="1" dirty="0" smtClean="0"/>
              <a:t> – C</a:t>
            </a:r>
            <a:r>
              <a:rPr lang="tr-TR" sz="2000" b="1" baseline="-25000" dirty="0" smtClean="0"/>
              <a:t>L</a:t>
            </a:r>
          </a:p>
          <a:p>
            <a:r>
              <a:rPr lang="tr-TR" sz="2000" b="1" dirty="0" smtClean="0"/>
              <a:t>S = C</a:t>
            </a:r>
            <a:r>
              <a:rPr lang="el-GR" sz="2000" b="1" baseline="-25000" dirty="0" smtClean="0"/>
              <a:t>α</a:t>
            </a:r>
            <a:r>
              <a:rPr lang="el-GR" sz="2000" b="1" dirty="0" smtClean="0"/>
              <a:t> - </a:t>
            </a:r>
            <a:r>
              <a:rPr lang="tr-TR" sz="2000" b="1" dirty="0" smtClean="0"/>
              <a:t>C</a:t>
            </a:r>
            <a:r>
              <a:rPr lang="tr-TR" sz="2000" b="1" baseline="-25000" dirty="0" smtClean="0"/>
              <a:t>o</a:t>
            </a:r>
          </a:p>
          <a:p>
            <a:r>
              <a:rPr lang="en-US" sz="2000" dirty="0" smtClean="0"/>
              <a:t>3. Mass fractions (wt%) of each</a:t>
            </a:r>
          </a:p>
          <a:p>
            <a:r>
              <a:rPr lang="tr-TR" sz="2000" dirty="0" err="1" smtClean="0"/>
              <a:t>phase</a:t>
            </a:r>
            <a:r>
              <a:rPr lang="tr-TR" sz="2000" dirty="0" smtClean="0"/>
              <a:t>:</a:t>
            </a:r>
            <a:endParaRPr lang="tr-TR" sz="2000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5408" y="5229200"/>
            <a:ext cx="5328592" cy="1544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r="12245"/>
          <a:stretch/>
        </p:blipFill>
        <p:spPr bwMode="auto">
          <a:xfrm>
            <a:off x="0" y="1916832"/>
            <a:ext cx="4283968" cy="368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Dikdörtgen"/>
          <p:cNvSpPr/>
          <p:nvPr/>
        </p:nvSpPr>
        <p:spPr>
          <a:xfrm>
            <a:off x="179512" y="5949280"/>
            <a:ext cx="331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i.e. </a:t>
            </a:r>
            <a:r>
              <a:rPr lang="en-US" sz="2000" dirty="0" smtClean="0"/>
              <a:t>68% of the mass is liquid and 32% of the mass is soli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7033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7606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tr-TR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NARY PHASE D</a:t>
            </a:r>
            <a:r>
              <a:rPr lang="tr-TR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AGRAMS</a:t>
            </a:r>
            <a:endParaRPr lang="en-US" sz="28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0" y="764704"/>
            <a:ext cx="82809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100" b="1" dirty="0" err="1" smtClean="0">
                <a:solidFill>
                  <a:schemeClr val="tx2">
                    <a:lumMod val="50000"/>
                  </a:schemeClr>
                </a:solidFill>
              </a:rPr>
              <a:t>Microstructures</a:t>
            </a:r>
            <a:r>
              <a:rPr lang="tr-TR" sz="2100" b="1" dirty="0" smtClean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tr-TR" sz="2100" b="1" dirty="0" err="1" smtClean="0">
                <a:solidFill>
                  <a:schemeClr val="tx2">
                    <a:lumMod val="50000"/>
                  </a:schemeClr>
                </a:solidFill>
              </a:rPr>
              <a:t>Isomorphous</a:t>
            </a:r>
            <a:r>
              <a:rPr lang="tr-TR" sz="21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100" b="1" dirty="0" err="1" smtClean="0">
                <a:solidFill>
                  <a:schemeClr val="tx2">
                    <a:lumMod val="50000"/>
                  </a:schemeClr>
                </a:solidFill>
              </a:rPr>
              <a:t>Alloys</a:t>
            </a:r>
            <a:endParaRPr lang="en-US" sz="21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32345"/>
            <a:ext cx="4032448" cy="495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Dikdörtgen"/>
          <p:cNvSpPr/>
          <p:nvPr/>
        </p:nvSpPr>
        <p:spPr>
          <a:xfrm>
            <a:off x="251520" y="1196752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Microstructures will vary on the cooling rate (i.e. processing conditions)</a:t>
            </a:r>
          </a:p>
          <a:p>
            <a:pPr algn="just"/>
            <a:r>
              <a:rPr lang="en-US" sz="2000" b="1" dirty="0" smtClean="0">
                <a:solidFill>
                  <a:srgbClr val="7030A0"/>
                </a:solidFill>
              </a:rPr>
              <a:t>1. Equilibrium Cooling: </a:t>
            </a:r>
            <a:r>
              <a:rPr lang="en-US" sz="2000" dirty="0" smtClean="0"/>
              <a:t>Very slow cooling to allow phase equilibrium to</a:t>
            </a:r>
            <a:r>
              <a:rPr lang="tr-TR" sz="2000" dirty="0" smtClean="0"/>
              <a:t> </a:t>
            </a:r>
            <a:r>
              <a:rPr lang="en-US" sz="2000" dirty="0" smtClean="0"/>
              <a:t>be maintained during the cooling process.</a:t>
            </a:r>
            <a:endParaRPr lang="tr-TR" sz="2000" dirty="0"/>
          </a:p>
        </p:txBody>
      </p:sp>
      <p:sp>
        <p:nvSpPr>
          <p:cNvPr id="10" name="9 Dikdörtgen"/>
          <p:cNvSpPr/>
          <p:nvPr/>
        </p:nvSpPr>
        <p:spPr>
          <a:xfrm>
            <a:off x="4355976" y="2276872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000" b="1" dirty="0" smtClean="0"/>
              <a:t>a (T&gt;1260</a:t>
            </a:r>
            <a:r>
              <a:rPr lang="fr-FR" sz="2000" b="1" dirty="0"/>
              <a:t>°</a:t>
            </a:r>
            <a:r>
              <a:rPr lang="tr-TR" sz="2000" b="1" dirty="0" smtClean="0"/>
              <a:t>C): </a:t>
            </a:r>
            <a:r>
              <a:rPr lang="tr-TR" sz="2000" dirty="0" smtClean="0"/>
              <a:t>start as homogeneous liquid solution.</a:t>
            </a:r>
          </a:p>
          <a:p>
            <a:r>
              <a:rPr lang="fr-FR" sz="2000" b="1" dirty="0" smtClean="0"/>
              <a:t>b (T ~ 1260°C): </a:t>
            </a:r>
            <a:r>
              <a:rPr lang="fr-FR" sz="2000" dirty="0" err="1" smtClean="0"/>
              <a:t>liquidus</a:t>
            </a:r>
            <a:r>
              <a:rPr lang="fr-FR" sz="2000" dirty="0" smtClean="0"/>
              <a:t> line</a:t>
            </a:r>
            <a:r>
              <a:rPr lang="tr-TR" sz="2000" dirty="0" smtClean="0"/>
              <a:t> </a:t>
            </a:r>
            <a:r>
              <a:rPr lang="en-US" sz="2000" dirty="0" smtClean="0"/>
              <a:t>reached. α phase begins to</a:t>
            </a:r>
            <a:r>
              <a:rPr lang="tr-TR" sz="2000" dirty="0" smtClean="0"/>
              <a:t> nucleate. </a:t>
            </a:r>
          </a:p>
          <a:p>
            <a:r>
              <a:rPr lang="tr-TR" sz="2000" dirty="0" smtClean="0"/>
              <a:t>C</a:t>
            </a:r>
            <a:r>
              <a:rPr lang="el-GR" sz="2000" baseline="-25000" dirty="0" smtClean="0"/>
              <a:t>α</a:t>
            </a:r>
            <a:r>
              <a:rPr lang="el-GR" sz="2000" dirty="0" smtClean="0"/>
              <a:t> = 46 </a:t>
            </a:r>
            <a:r>
              <a:rPr lang="tr-TR" sz="2000" dirty="0" smtClean="0"/>
              <a:t>wt.% Ni and 54 wt.% Cu</a:t>
            </a:r>
          </a:p>
          <a:p>
            <a:r>
              <a:rPr lang="tr-TR" sz="2000" dirty="0" smtClean="0"/>
              <a:t>C</a:t>
            </a:r>
            <a:r>
              <a:rPr lang="tr-TR" sz="2000" baseline="-25000" dirty="0" smtClean="0"/>
              <a:t>L</a:t>
            </a:r>
            <a:r>
              <a:rPr lang="tr-TR" sz="2000" dirty="0" smtClean="0"/>
              <a:t> = 35 wt.% Ni and 65 wt.% Cu</a:t>
            </a:r>
          </a:p>
          <a:p>
            <a:r>
              <a:rPr lang="fr-FR" sz="2000" b="1" dirty="0"/>
              <a:t>c (T= </a:t>
            </a:r>
            <a:r>
              <a:rPr lang="fr-FR" sz="2000" b="1" dirty="0" smtClean="0"/>
              <a:t>1250</a:t>
            </a:r>
            <a:r>
              <a:rPr lang="fr-FR" sz="2000" b="1" dirty="0"/>
              <a:t>°</a:t>
            </a:r>
            <a:r>
              <a:rPr lang="fr-FR" sz="2000" b="1" dirty="0" smtClean="0"/>
              <a:t>C</a:t>
            </a:r>
            <a:r>
              <a:rPr lang="fr-FR" sz="2000" b="1" dirty="0"/>
              <a:t>): </a:t>
            </a:r>
            <a:r>
              <a:rPr lang="fr-FR" sz="2000" b="1" dirty="0" err="1"/>
              <a:t>calculate</a:t>
            </a:r>
            <a:r>
              <a:rPr lang="fr-FR" sz="2000" b="1" dirty="0"/>
              <a:t> composition</a:t>
            </a:r>
          </a:p>
          <a:p>
            <a:r>
              <a:rPr lang="en-US" sz="2000" dirty="0"/>
              <a:t>and mass fraction of each phase.</a:t>
            </a:r>
          </a:p>
          <a:p>
            <a:r>
              <a:rPr lang="en-US" sz="2000" b="1" dirty="0" smtClean="0"/>
              <a:t>d (T~ 1220</a:t>
            </a:r>
            <a:r>
              <a:rPr lang="fr-FR" sz="2000" b="1" dirty="0"/>
              <a:t>°</a:t>
            </a:r>
            <a:r>
              <a:rPr lang="en-US" sz="2000" b="1" dirty="0" smtClean="0"/>
              <a:t>C): </a:t>
            </a:r>
            <a:r>
              <a:rPr lang="en-US" sz="2000" dirty="0" smtClean="0"/>
              <a:t>solidus line reached.</a:t>
            </a:r>
          </a:p>
          <a:p>
            <a:r>
              <a:rPr lang="tr-TR" sz="2000" dirty="0" err="1" smtClean="0"/>
              <a:t>Nearly</a:t>
            </a:r>
            <a:r>
              <a:rPr lang="tr-TR" sz="2000" dirty="0" smtClean="0"/>
              <a:t> </a:t>
            </a:r>
            <a:r>
              <a:rPr lang="tr-TR" sz="2000" dirty="0" err="1" smtClean="0"/>
              <a:t>complete</a:t>
            </a:r>
            <a:r>
              <a:rPr lang="tr-TR" sz="2000" dirty="0" smtClean="0"/>
              <a:t> </a:t>
            </a:r>
            <a:r>
              <a:rPr lang="tr-TR" sz="2000" dirty="0" err="1" smtClean="0"/>
              <a:t>solidification</a:t>
            </a:r>
            <a:r>
              <a:rPr lang="tr-TR" sz="2000" dirty="0" smtClean="0"/>
              <a:t>.</a:t>
            </a:r>
          </a:p>
          <a:p>
            <a:r>
              <a:rPr lang="tr-TR" sz="2000" dirty="0" smtClean="0"/>
              <a:t>C</a:t>
            </a:r>
            <a:r>
              <a:rPr lang="el-GR" sz="2000" baseline="-25000" dirty="0" smtClean="0"/>
              <a:t>α </a:t>
            </a:r>
            <a:r>
              <a:rPr lang="el-GR" sz="2000" dirty="0" smtClean="0"/>
              <a:t>= 35 </a:t>
            </a:r>
            <a:r>
              <a:rPr lang="tr-TR" sz="2000" dirty="0" err="1" smtClean="0"/>
              <a:t>wt</a:t>
            </a:r>
            <a:r>
              <a:rPr lang="tr-TR" sz="2000" dirty="0" smtClean="0"/>
              <a:t>% Ni; C</a:t>
            </a:r>
            <a:r>
              <a:rPr lang="tr-TR" sz="2000" baseline="-25000" dirty="0" smtClean="0"/>
              <a:t>L </a:t>
            </a:r>
            <a:r>
              <a:rPr lang="tr-TR" sz="2000" dirty="0" smtClean="0"/>
              <a:t>= 24 </a:t>
            </a:r>
            <a:r>
              <a:rPr lang="tr-TR" sz="2000" dirty="0" err="1" smtClean="0"/>
              <a:t>wt</a:t>
            </a:r>
            <a:r>
              <a:rPr lang="tr-TR" sz="2000" dirty="0" smtClean="0"/>
              <a:t>% Ni</a:t>
            </a:r>
          </a:p>
          <a:p>
            <a:r>
              <a:rPr lang="tr-TR" sz="2000" b="1" dirty="0" smtClean="0"/>
              <a:t>e (T&lt;1220</a:t>
            </a:r>
            <a:r>
              <a:rPr lang="fr-FR" sz="2000" b="1" dirty="0"/>
              <a:t>°</a:t>
            </a:r>
            <a:r>
              <a:rPr lang="tr-TR" sz="2000" b="1" dirty="0" smtClean="0"/>
              <a:t>C): </a:t>
            </a:r>
            <a:r>
              <a:rPr lang="tr-TR" sz="2000" dirty="0" smtClean="0"/>
              <a:t>homogeneous solid</a:t>
            </a:r>
          </a:p>
          <a:p>
            <a:r>
              <a:rPr lang="en-US" sz="2000" dirty="0" smtClean="0"/>
              <a:t>solution with 35 wt% Ni.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5832648" cy="352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539552" y="591071"/>
            <a:ext cx="4278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phase diagram for pure H</a:t>
            </a:r>
            <a:r>
              <a:rPr lang="en-US" sz="2400" b="1" baseline="-25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2" name="Dikdörtgen 1"/>
          <p:cNvSpPr/>
          <p:nvPr/>
        </p:nvSpPr>
        <p:spPr>
          <a:xfrm>
            <a:off x="5868144" y="980728"/>
            <a:ext cx="31683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phase </a:t>
            </a:r>
            <a:r>
              <a:rPr lang="tr-TR" sz="2000" dirty="0" smtClean="0"/>
              <a:t>: </a:t>
            </a:r>
            <a:r>
              <a:rPr lang="en-US" sz="2000" dirty="0" smtClean="0"/>
              <a:t>as </a:t>
            </a:r>
            <a:r>
              <a:rPr lang="en-US" sz="2000" dirty="0"/>
              <a:t>any </a:t>
            </a:r>
            <a:r>
              <a:rPr lang="en-US" sz="2000" dirty="0" smtClean="0"/>
              <a:t>portion </a:t>
            </a:r>
            <a:r>
              <a:rPr lang="en-US" sz="2000" dirty="0"/>
              <a:t>of a </a:t>
            </a:r>
            <a:r>
              <a:rPr lang="en-US" sz="2000" dirty="0" smtClean="0"/>
              <a:t>system</a:t>
            </a:r>
            <a:r>
              <a:rPr lang="tr-TR" sz="2000" dirty="0" smtClean="0"/>
              <a:t> </a:t>
            </a:r>
            <a:r>
              <a:rPr lang="en-US" sz="2000" dirty="0"/>
              <a:t>including the whole</a:t>
            </a:r>
            <a:r>
              <a:rPr lang="en-US" sz="2000" dirty="0" smtClean="0"/>
              <a:t> </a:t>
            </a:r>
            <a:r>
              <a:rPr lang="en-US" sz="2000" dirty="0"/>
              <a:t>which </a:t>
            </a:r>
            <a:r>
              <a:rPr lang="en-US" sz="2000" dirty="0" smtClean="0"/>
              <a:t>is</a:t>
            </a:r>
            <a:r>
              <a:rPr lang="tr-TR" sz="2000" dirty="0" smtClean="0"/>
              <a:t> </a:t>
            </a:r>
            <a:r>
              <a:rPr lang="en-US" sz="2000" dirty="0" smtClean="0"/>
              <a:t>physically </a:t>
            </a:r>
            <a:r>
              <a:rPr lang="en-US" sz="2000" dirty="0"/>
              <a:t>homogeneous within itself and bounded by a surface so that it </a:t>
            </a:r>
            <a:r>
              <a:rPr lang="en-US" sz="2000" dirty="0" smtClean="0"/>
              <a:t>is</a:t>
            </a:r>
            <a:r>
              <a:rPr lang="tr-TR" sz="2000" dirty="0" smtClean="0"/>
              <a:t> </a:t>
            </a:r>
            <a:r>
              <a:rPr lang="en-US" sz="2000" dirty="0" smtClean="0"/>
              <a:t>mechanically</a:t>
            </a:r>
            <a:r>
              <a:rPr lang="tr-TR" sz="2000" dirty="0" smtClean="0"/>
              <a:t> </a:t>
            </a:r>
            <a:r>
              <a:rPr lang="en-US" sz="2000" dirty="0" smtClean="0"/>
              <a:t>separable </a:t>
            </a:r>
            <a:r>
              <a:rPr lang="en-US" sz="2000" dirty="0"/>
              <a:t>from any other portions. </a:t>
            </a:r>
            <a:endParaRPr lang="tr-TR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example, water has three </a:t>
            </a:r>
            <a:r>
              <a:rPr lang="en-US" sz="2000" dirty="0" smtClean="0"/>
              <a:t>phases—liquid</a:t>
            </a:r>
            <a:r>
              <a:rPr lang="tr-TR" sz="2000" dirty="0" smtClean="0"/>
              <a:t> </a:t>
            </a:r>
            <a:r>
              <a:rPr lang="en-US" sz="2000" dirty="0" smtClean="0"/>
              <a:t>water</a:t>
            </a:r>
            <a:r>
              <a:rPr lang="en-US" sz="2000" dirty="0"/>
              <a:t>, solid ice, and steam.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95536" y="4869160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dvTmath1"/>
              </a:rPr>
              <a:t>A phase has the following characteristics:</a:t>
            </a:r>
          </a:p>
          <a:p>
            <a:r>
              <a:rPr lang="en-US" dirty="0">
                <a:latin typeface="AdvTmath1"/>
              </a:rPr>
              <a:t>1. the same structure or atomic arrangement throughout;</a:t>
            </a:r>
          </a:p>
          <a:p>
            <a:r>
              <a:rPr lang="en-US" dirty="0">
                <a:latin typeface="AdvTmath1"/>
              </a:rPr>
              <a:t>2. roughly the same composition and properties throughout; and</a:t>
            </a:r>
          </a:p>
          <a:p>
            <a:r>
              <a:rPr lang="en-US" dirty="0">
                <a:latin typeface="AdvTmath1"/>
              </a:rPr>
              <a:t>3. a definite interface between the phase and any surrounding or adjoining phases.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39206" t="16099" r="17778" b="21973"/>
          <a:stretch/>
        </p:blipFill>
        <p:spPr>
          <a:xfrm>
            <a:off x="611560" y="116114"/>
            <a:ext cx="8208912" cy="664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7606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Relationship Between Properties and the Phase Diagram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37619" t="33739" r="38889" b="5591"/>
          <a:stretch/>
        </p:blipFill>
        <p:spPr>
          <a:xfrm>
            <a:off x="2123728" y="836712"/>
            <a:ext cx="4005955" cy="58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0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tr-TR" sz="3200" b="1" dirty="0" smtClean="0">
                <a:solidFill>
                  <a:schemeClr val="tx2">
                    <a:lumMod val="50000"/>
                  </a:schemeClr>
                </a:solidFill>
              </a:rPr>
              <a:t>BINARY EUTECTIC SYSTEMS</a:t>
            </a:r>
            <a:endParaRPr lang="tr-TR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492601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827584" y="5589240"/>
            <a:ext cx="3282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The </a:t>
            </a:r>
            <a:r>
              <a:rPr lang="tr-TR" dirty="0" err="1" smtClean="0"/>
              <a:t>copper</a:t>
            </a:r>
            <a:r>
              <a:rPr lang="tr-TR" dirty="0" smtClean="0"/>
              <a:t>–</a:t>
            </a:r>
            <a:r>
              <a:rPr lang="tr-TR" dirty="0" err="1" smtClean="0"/>
              <a:t>silver</a:t>
            </a:r>
            <a:r>
              <a:rPr lang="tr-TR" dirty="0" smtClean="0"/>
              <a:t>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endParaRPr lang="tr-TR" dirty="0"/>
          </a:p>
        </p:txBody>
      </p:sp>
      <p:sp>
        <p:nvSpPr>
          <p:cNvPr id="6" name="5 Dikdörtgen"/>
          <p:cNvSpPr/>
          <p:nvPr/>
        </p:nvSpPr>
        <p:spPr>
          <a:xfrm>
            <a:off x="6156176" y="1052736"/>
            <a:ext cx="2143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“</a:t>
            </a:r>
            <a:r>
              <a:rPr lang="tr-TR" sz="2400" b="1" dirty="0" err="1" smtClean="0">
                <a:solidFill>
                  <a:srgbClr val="FF0000"/>
                </a:solidFill>
              </a:rPr>
              <a:t>easily</a:t>
            </a:r>
            <a:r>
              <a:rPr lang="tr-TR" sz="2400" b="1" dirty="0" smtClean="0">
                <a:solidFill>
                  <a:srgbClr val="FF0000"/>
                </a:solidFill>
              </a:rPr>
              <a:t> </a:t>
            </a:r>
            <a:r>
              <a:rPr lang="tr-TR" sz="2400" b="1" dirty="0" err="1" smtClean="0">
                <a:solidFill>
                  <a:srgbClr val="FF0000"/>
                </a:solidFill>
              </a:rPr>
              <a:t>melted</a:t>
            </a:r>
            <a:r>
              <a:rPr lang="tr-TR" sz="2400" b="1" dirty="0" smtClean="0">
                <a:solidFill>
                  <a:srgbClr val="FF0000"/>
                </a:solidFill>
              </a:rPr>
              <a:t>”</a:t>
            </a:r>
            <a:endParaRPr lang="tr-TR" sz="2400" b="1" dirty="0">
              <a:solidFill>
                <a:srgbClr val="FF0000"/>
              </a:solidFill>
            </a:endParaRPr>
          </a:p>
        </p:txBody>
      </p:sp>
      <p:cxnSp>
        <p:nvCxnSpPr>
          <p:cNvPr id="8" name="7 Düz Ok Bağlayıcısı"/>
          <p:cNvCxnSpPr>
            <a:stCxn id="6" idx="0"/>
            <a:endCxn id="2" idx="2"/>
          </p:cNvCxnSpPr>
          <p:nvPr/>
        </p:nvCxnSpPr>
        <p:spPr>
          <a:xfrm flipH="1" flipV="1">
            <a:off x="4572000" y="764704"/>
            <a:ext cx="2656040" cy="28803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Dikdörtgen"/>
          <p:cNvSpPr/>
          <p:nvPr/>
        </p:nvSpPr>
        <p:spPr>
          <a:xfrm>
            <a:off x="5076056" y="1700808"/>
            <a:ext cx="38164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u="sng" dirty="0" err="1" smtClean="0">
                <a:solidFill>
                  <a:schemeClr val="tx2">
                    <a:lumMod val="50000"/>
                  </a:schemeClr>
                </a:solidFill>
              </a:rPr>
              <a:t>Single</a:t>
            </a:r>
            <a:r>
              <a:rPr lang="tr-TR" sz="2000" b="1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000" b="1" u="sng" dirty="0" err="1" smtClean="0">
                <a:solidFill>
                  <a:schemeClr val="tx2">
                    <a:lumMod val="50000"/>
                  </a:schemeClr>
                </a:solidFill>
              </a:rPr>
              <a:t>phase</a:t>
            </a:r>
            <a:r>
              <a:rPr lang="tr-TR" sz="2000" b="1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000" b="1" u="sng" dirty="0" err="1" smtClean="0">
                <a:solidFill>
                  <a:schemeClr val="tx2">
                    <a:lumMod val="50000"/>
                  </a:schemeClr>
                </a:solidFill>
              </a:rPr>
              <a:t>regions</a:t>
            </a:r>
            <a:r>
              <a:rPr lang="tr-TR" sz="2000" b="1" u="sng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α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-phase</a:t>
            </a:r>
            <a:r>
              <a:rPr lang="en-US" sz="2000" b="1" dirty="0" smtClean="0"/>
              <a:t> </a:t>
            </a:r>
            <a:r>
              <a:rPr lang="en-US" sz="2000" dirty="0" smtClean="0"/>
              <a:t>(solid solution rich in Cu).</a:t>
            </a:r>
          </a:p>
          <a:p>
            <a:r>
              <a:rPr lang="el-GR" sz="2000" dirty="0" smtClean="0">
                <a:solidFill>
                  <a:schemeClr val="accent3">
                    <a:lumMod val="50000"/>
                  </a:schemeClr>
                </a:solidFill>
              </a:rPr>
              <a:t>β</a:t>
            </a:r>
            <a:r>
              <a:rPr lang="el-GR" sz="2000" b="1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tr-TR" sz="2000" b="1" dirty="0" err="1" smtClean="0">
                <a:solidFill>
                  <a:schemeClr val="accent3">
                    <a:lumMod val="50000"/>
                  </a:schemeClr>
                </a:solidFill>
              </a:rPr>
              <a:t>phase</a:t>
            </a:r>
            <a:r>
              <a:rPr lang="tr-TR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000" dirty="0" smtClean="0"/>
              <a:t>(</a:t>
            </a:r>
            <a:r>
              <a:rPr lang="tr-TR" sz="2000" dirty="0" err="1" smtClean="0"/>
              <a:t>solid</a:t>
            </a:r>
            <a:r>
              <a:rPr lang="tr-TR" sz="2000" dirty="0" smtClean="0"/>
              <a:t> </a:t>
            </a:r>
            <a:r>
              <a:rPr lang="tr-TR" sz="2000" dirty="0" err="1" smtClean="0"/>
              <a:t>solution</a:t>
            </a:r>
            <a:r>
              <a:rPr lang="tr-TR" sz="2000" dirty="0" smtClean="0"/>
              <a:t> </a:t>
            </a:r>
            <a:r>
              <a:rPr lang="tr-TR" sz="2000" dirty="0" err="1" smtClean="0"/>
              <a:t>rich</a:t>
            </a:r>
            <a:r>
              <a:rPr lang="tr-TR" sz="2000" dirty="0" smtClean="0"/>
              <a:t> in </a:t>
            </a:r>
            <a:r>
              <a:rPr lang="tr-TR" sz="2000" dirty="0" err="1" smtClean="0"/>
              <a:t>Ag</a:t>
            </a:r>
            <a:r>
              <a:rPr lang="tr-TR" sz="2000" dirty="0" smtClean="0"/>
              <a:t>).</a:t>
            </a:r>
          </a:p>
          <a:p>
            <a:r>
              <a:rPr lang="tr-TR" sz="2000" b="1" dirty="0" smtClean="0">
                <a:solidFill>
                  <a:schemeClr val="accent3">
                    <a:lumMod val="50000"/>
                  </a:schemeClr>
                </a:solidFill>
              </a:rPr>
              <a:t>L-</a:t>
            </a:r>
            <a:r>
              <a:rPr lang="tr-TR" sz="2000" b="1" dirty="0" err="1" smtClean="0">
                <a:solidFill>
                  <a:schemeClr val="accent3">
                    <a:lumMod val="50000"/>
                  </a:schemeClr>
                </a:solidFill>
              </a:rPr>
              <a:t>phase</a:t>
            </a:r>
            <a:r>
              <a:rPr lang="tr-TR" sz="2000" b="1" dirty="0" smtClean="0"/>
              <a:t> </a:t>
            </a:r>
            <a:r>
              <a:rPr lang="tr-TR" sz="2000" dirty="0" smtClean="0"/>
              <a:t>(</a:t>
            </a:r>
            <a:r>
              <a:rPr lang="tr-TR" sz="2000" dirty="0" err="1" smtClean="0"/>
              <a:t>liquid</a:t>
            </a:r>
            <a:r>
              <a:rPr lang="tr-TR" sz="2000" dirty="0" smtClean="0"/>
              <a:t> </a:t>
            </a:r>
            <a:r>
              <a:rPr lang="tr-TR" sz="2000" dirty="0" err="1" smtClean="0"/>
              <a:t>solution</a:t>
            </a:r>
            <a:r>
              <a:rPr lang="tr-TR" sz="2000" dirty="0" smtClean="0"/>
              <a:t>).</a:t>
            </a:r>
          </a:p>
          <a:p>
            <a:endParaRPr lang="tr-TR" sz="2000" dirty="0" smtClean="0"/>
          </a:p>
          <a:p>
            <a:r>
              <a:rPr lang="tr-TR" sz="2000" b="1" u="sng" dirty="0" smtClean="0">
                <a:solidFill>
                  <a:schemeClr val="tx2">
                    <a:lumMod val="50000"/>
                  </a:schemeClr>
                </a:solidFill>
              </a:rPr>
              <a:t>2-</a:t>
            </a:r>
            <a:r>
              <a:rPr lang="tr-TR" sz="2000" b="1" u="sng" dirty="0" err="1" smtClean="0">
                <a:solidFill>
                  <a:schemeClr val="tx2">
                    <a:lumMod val="50000"/>
                  </a:schemeClr>
                </a:solidFill>
              </a:rPr>
              <a:t>Phase</a:t>
            </a:r>
            <a:r>
              <a:rPr lang="tr-TR" sz="2000" b="1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000" b="1" u="sng" dirty="0" err="1" smtClean="0">
                <a:solidFill>
                  <a:schemeClr val="tx2">
                    <a:lumMod val="50000"/>
                  </a:schemeClr>
                </a:solidFill>
              </a:rPr>
              <a:t>coexistence</a:t>
            </a:r>
            <a:r>
              <a:rPr lang="tr-TR" sz="2000" b="1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000" b="1" u="sng" dirty="0" err="1" smtClean="0">
                <a:solidFill>
                  <a:schemeClr val="tx2">
                    <a:lumMod val="50000"/>
                  </a:schemeClr>
                </a:solidFill>
              </a:rPr>
              <a:t>regions</a:t>
            </a:r>
            <a:r>
              <a:rPr lang="tr-TR" sz="2000" b="1" u="sng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α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+β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phases </a:t>
            </a:r>
            <a:r>
              <a:rPr lang="en-US" sz="2000" dirty="0" smtClean="0"/>
              <a:t>(limited solubility of Ag</a:t>
            </a:r>
          </a:p>
          <a:p>
            <a:r>
              <a:rPr lang="en-US" sz="2000" dirty="0" smtClean="0"/>
              <a:t>in Cu and vice versa lead to 2</a:t>
            </a:r>
          </a:p>
          <a:p>
            <a:r>
              <a:rPr lang="tr-TR" sz="2000" dirty="0" err="1" smtClean="0"/>
              <a:t>different</a:t>
            </a:r>
            <a:r>
              <a:rPr lang="tr-TR" sz="2000" dirty="0" smtClean="0"/>
              <a:t> </a:t>
            </a:r>
            <a:r>
              <a:rPr lang="tr-TR" sz="2000" dirty="0" err="1" smtClean="0"/>
              <a:t>solid</a:t>
            </a:r>
            <a:r>
              <a:rPr lang="tr-TR" sz="2000" dirty="0" smtClean="0"/>
              <a:t> </a:t>
            </a:r>
            <a:r>
              <a:rPr lang="tr-TR" sz="2000" dirty="0" err="1" smtClean="0"/>
              <a:t>solution</a:t>
            </a:r>
            <a:r>
              <a:rPr lang="tr-TR" sz="2000" dirty="0" smtClean="0"/>
              <a:t> </a:t>
            </a:r>
            <a:r>
              <a:rPr lang="tr-TR" sz="2000" dirty="0" err="1" smtClean="0"/>
              <a:t>phases</a:t>
            </a:r>
            <a:r>
              <a:rPr lang="tr-TR" sz="2000" dirty="0" smtClean="0"/>
              <a:t>).</a:t>
            </a:r>
          </a:p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α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+L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and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β+L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phase regions.</a:t>
            </a:r>
            <a:endParaRPr lang="tr-TR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b="1" dirty="0" smtClean="0"/>
              <a:t>Tie lines </a:t>
            </a:r>
            <a:r>
              <a:rPr lang="en-US" sz="2000" dirty="0" smtClean="0"/>
              <a:t>and</a:t>
            </a:r>
            <a:r>
              <a:rPr lang="en-US" sz="2000" b="1" dirty="0" smtClean="0"/>
              <a:t> Lever Rule can be</a:t>
            </a:r>
          </a:p>
          <a:p>
            <a:r>
              <a:rPr lang="en-US" sz="2000" dirty="0" smtClean="0"/>
              <a:t>applied in the 2-phase regions.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tr-TR" sz="3200" b="1" dirty="0" smtClean="0">
                <a:solidFill>
                  <a:schemeClr val="tx2">
                    <a:lumMod val="50000"/>
                  </a:schemeClr>
                </a:solidFill>
              </a:rPr>
              <a:t>BINARY EUTECTIC SYSTEMS</a:t>
            </a:r>
            <a:endParaRPr lang="tr-TR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909639"/>
            <a:ext cx="5472608" cy="407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5724128" y="1471050"/>
            <a:ext cx="3240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Eutectic point: </a:t>
            </a:r>
            <a:r>
              <a:rPr lang="en-US" dirty="0"/>
              <a:t>Where 2 </a:t>
            </a:r>
            <a:r>
              <a:rPr lang="en-US" dirty="0" err="1"/>
              <a:t>liquidus</a:t>
            </a:r>
            <a:r>
              <a:rPr lang="en-US" dirty="0"/>
              <a:t> </a:t>
            </a:r>
            <a:r>
              <a:rPr lang="en-US" dirty="0" smtClean="0"/>
              <a:t>lines</a:t>
            </a:r>
            <a:r>
              <a:rPr lang="tr-TR" dirty="0" smtClean="0"/>
              <a:t> </a:t>
            </a:r>
            <a:r>
              <a:rPr lang="en-US" dirty="0" smtClean="0"/>
              <a:t>meet </a:t>
            </a:r>
            <a:r>
              <a:rPr lang="en-US" dirty="0"/>
              <a:t>(pt. E).</a:t>
            </a:r>
          </a:p>
          <a:p>
            <a:r>
              <a:rPr lang="en-US" dirty="0"/>
              <a:t>Sometimes also referred to as </a:t>
            </a:r>
            <a:r>
              <a:rPr lang="en-US" dirty="0" smtClean="0"/>
              <a:t>invariant</a:t>
            </a:r>
            <a:r>
              <a:rPr lang="tr-TR" dirty="0" smtClean="0"/>
              <a:t> </a:t>
            </a:r>
            <a:r>
              <a:rPr lang="en-US" dirty="0" smtClean="0"/>
              <a:t>point.</a:t>
            </a:r>
            <a:endParaRPr lang="tr-TR" dirty="0" smtClean="0"/>
          </a:p>
          <a:p>
            <a:endParaRPr lang="en-US" dirty="0"/>
          </a:p>
          <a:p>
            <a:r>
              <a:rPr lang="en-US" b="1" dirty="0"/>
              <a:t>Eutectic Reaction:</a:t>
            </a:r>
            <a:endParaRPr lang="en-US" dirty="0"/>
          </a:p>
        </p:txBody>
      </p:sp>
      <p:cxnSp>
        <p:nvCxnSpPr>
          <p:cNvPr id="7" name="Düz Ok Bağlayıcısı 6"/>
          <p:cNvCxnSpPr/>
          <p:nvPr/>
        </p:nvCxnSpPr>
        <p:spPr>
          <a:xfrm flipH="1">
            <a:off x="3995936" y="1628800"/>
            <a:ext cx="1800201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25376"/>
            <a:ext cx="3352507" cy="84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5724128" y="436052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C</a:t>
            </a:r>
            <a:r>
              <a:rPr lang="en-US" i="1" baseline="-25000" dirty="0"/>
              <a:t>E</a:t>
            </a:r>
            <a:r>
              <a:rPr lang="en-US" i="1" dirty="0"/>
              <a:t> </a:t>
            </a:r>
            <a:r>
              <a:rPr lang="tr-TR" dirty="0" smtClean="0"/>
              <a:t>=</a:t>
            </a:r>
            <a:r>
              <a:rPr lang="en-US" dirty="0" smtClean="0"/>
              <a:t> eutectic</a:t>
            </a:r>
            <a:r>
              <a:rPr lang="tr-TR" dirty="0" smtClean="0"/>
              <a:t> </a:t>
            </a:r>
            <a:r>
              <a:rPr lang="en-US" dirty="0" smtClean="0"/>
              <a:t>composition </a:t>
            </a:r>
            <a:endParaRPr lang="tr-TR" dirty="0" smtClean="0"/>
          </a:p>
          <a:p>
            <a:r>
              <a:rPr lang="en-US" i="1" dirty="0" smtClean="0"/>
              <a:t>T</a:t>
            </a:r>
            <a:r>
              <a:rPr lang="en-US" i="1" baseline="-25000" dirty="0" smtClean="0"/>
              <a:t>E</a:t>
            </a:r>
            <a:r>
              <a:rPr lang="tr-TR" i="1" dirty="0" smtClean="0"/>
              <a:t>= </a:t>
            </a:r>
            <a:r>
              <a:rPr lang="en-US" dirty="0" smtClean="0"/>
              <a:t>eutectic temperature</a:t>
            </a:r>
            <a:endParaRPr lang="tr-TR" dirty="0" smtClean="0"/>
          </a:p>
          <a:p>
            <a:r>
              <a:rPr lang="en-US" i="1" dirty="0" smtClean="0"/>
              <a:t>C</a:t>
            </a:r>
            <a:r>
              <a:rPr lang="el-GR" i="1" baseline="-25000" dirty="0" smtClean="0"/>
              <a:t>α</a:t>
            </a:r>
            <a:r>
              <a:rPr lang="en-US" i="1" baseline="-25000" dirty="0" smtClean="0"/>
              <a:t>E</a:t>
            </a:r>
            <a:r>
              <a:rPr lang="en-US" i="1" dirty="0" smtClean="0"/>
              <a:t> </a:t>
            </a:r>
            <a:r>
              <a:rPr lang="tr-TR" i="1" dirty="0" smtClean="0"/>
              <a:t>=</a:t>
            </a:r>
            <a:r>
              <a:rPr lang="en-US" dirty="0"/>
              <a:t> compositions of the </a:t>
            </a:r>
            <a:r>
              <a:rPr lang="el-GR" i="1" dirty="0" smtClean="0"/>
              <a:t>α</a:t>
            </a:r>
            <a:endParaRPr lang="tr-TR" i="1" dirty="0" smtClean="0"/>
          </a:p>
          <a:p>
            <a:r>
              <a:rPr lang="en-US" i="1" dirty="0" smtClean="0"/>
              <a:t>C</a:t>
            </a:r>
            <a:r>
              <a:rPr lang="el-GR" i="1" baseline="-25000" dirty="0" smtClean="0"/>
              <a:t>β</a:t>
            </a:r>
            <a:r>
              <a:rPr lang="en-US" i="1" baseline="-25000" dirty="0" smtClean="0"/>
              <a:t>E</a:t>
            </a:r>
            <a:r>
              <a:rPr lang="tr-TR" i="1" dirty="0" smtClean="0"/>
              <a:t>= </a:t>
            </a:r>
            <a:r>
              <a:rPr lang="en-US" dirty="0"/>
              <a:t>compositions of the </a:t>
            </a:r>
            <a:r>
              <a:rPr lang="el-GR" i="1" dirty="0" smtClean="0"/>
              <a:t>β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2" y="5791671"/>
            <a:ext cx="5102696" cy="84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ikdörtgen 8"/>
          <p:cNvSpPr/>
          <p:nvPr/>
        </p:nvSpPr>
        <p:spPr>
          <a:xfrm>
            <a:off x="467544" y="5557882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 copper–silver system, </a:t>
            </a:r>
            <a:r>
              <a:rPr lang="en-US" b="1" i="1" dirty="0" smtClean="0">
                <a:solidFill>
                  <a:srgbClr val="FF0000"/>
                </a:solidFill>
              </a:rPr>
              <a:t>the</a:t>
            </a:r>
            <a:r>
              <a:rPr lang="tr-TR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eutectic </a:t>
            </a:r>
            <a:r>
              <a:rPr lang="en-US" b="1" i="1" dirty="0">
                <a:solidFill>
                  <a:srgbClr val="FF0000"/>
                </a:solidFill>
              </a:rPr>
              <a:t>reaction</a:t>
            </a:r>
          </a:p>
        </p:txBody>
      </p:sp>
    </p:spTree>
    <p:extLst>
      <p:ext uri="{BB962C8B-B14F-4D97-AF65-F5344CB8AC3E}">
        <p14:creationId xmlns:p14="http://schemas.microsoft.com/office/powerpoint/2010/main" val="30069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tr-TR" sz="2400" dirty="0" err="1" smtClean="0">
                <a:solidFill>
                  <a:srgbClr val="FF0000"/>
                </a:solidFill>
              </a:rPr>
              <a:t>Example</a:t>
            </a:r>
            <a:r>
              <a:rPr lang="tr-TR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Determination of Phases Present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tr-T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Computation</a:t>
            </a:r>
            <a:r>
              <a:rPr lang="tr-T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Phase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Compositions</a:t>
            </a:r>
            <a:r>
              <a:rPr lang="tr-T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2400" dirty="0">
                <a:solidFill>
                  <a:schemeClr val="accent1">
                    <a:lumMod val="50000"/>
                  </a:schemeClr>
                </a:solidFill>
              </a:rPr>
              <a:t>&amp;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Mass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tr-T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Volume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Fractions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95536" y="980728"/>
            <a:ext cx="842493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For a 40 </a:t>
            </a:r>
            <a:r>
              <a:rPr lang="en-US" sz="2000" dirty="0" err="1"/>
              <a:t>wt</a:t>
            </a:r>
            <a:r>
              <a:rPr lang="en-US" sz="2000" dirty="0"/>
              <a:t>% Sn–60 </a:t>
            </a:r>
            <a:r>
              <a:rPr lang="en-US" sz="2000" dirty="0" err="1"/>
              <a:t>wt</a:t>
            </a:r>
            <a:r>
              <a:rPr lang="en-US" sz="2000" dirty="0"/>
              <a:t>% </a:t>
            </a:r>
            <a:r>
              <a:rPr lang="en-US" sz="2000" dirty="0" err="1"/>
              <a:t>Pb</a:t>
            </a:r>
            <a:r>
              <a:rPr lang="en-US" sz="2000" dirty="0"/>
              <a:t> alloy at </a:t>
            </a:r>
            <a:r>
              <a:rPr lang="en-US" sz="2000" dirty="0" smtClean="0"/>
              <a:t>150</a:t>
            </a:r>
            <a:r>
              <a:rPr lang="en-US" sz="2000" dirty="0" smtClean="0">
                <a:sym typeface="Symbol"/>
              </a:rPr>
              <a:t></a:t>
            </a:r>
            <a:r>
              <a:rPr lang="tr-TR" sz="2000" dirty="0">
                <a:sym typeface="Symbol"/>
              </a:rPr>
              <a:t>C</a:t>
            </a:r>
            <a:r>
              <a:rPr lang="en-US" sz="2000" dirty="0" smtClean="0"/>
              <a:t>, </a:t>
            </a:r>
            <a:endParaRPr lang="tr-TR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/>
              <a:t>(</a:t>
            </a:r>
            <a:r>
              <a:rPr lang="en-US" sz="2000" b="1" dirty="0"/>
              <a:t>a) </a:t>
            </a:r>
            <a:r>
              <a:rPr lang="en-US" sz="2000" dirty="0"/>
              <a:t>what phase(s) is (</a:t>
            </a:r>
            <a:r>
              <a:rPr lang="en-US" sz="2000" dirty="0" smtClean="0"/>
              <a:t>are)</a:t>
            </a:r>
            <a:r>
              <a:rPr lang="tr-TR" sz="2000" dirty="0" smtClean="0"/>
              <a:t> </a:t>
            </a:r>
            <a:r>
              <a:rPr lang="en-US" sz="2000" dirty="0" smtClean="0"/>
              <a:t>present?</a:t>
            </a:r>
            <a:endParaRPr lang="tr-TR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dirty="0"/>
              <a:t>What is (are) the composition(s) of the phase(s</a:t>
            </a:r>
            <a:r>
              <a:rPr lang="en-US" sz="2000" dirty="0" smtClean="0"/>
              <a:t>)?</a:t>
            </a:r>
            <a:endParaRPr lang="tr-TR" sz="2000" dirty="0" smtClean="0"/>
          </a:p>
          <a:p>
            <a:pPr>
              <a:spcBef>
                <a:spcPts val="600"/>
              </a:spcBef>
            </a:pPr>
            <a:r>
              <a:rPr lang="en-US" sz="2000" b="1" dirty="0" smtClean="0"/>
              <a:t>(</a:t>
            </a:r>
            <a:r>
              <a:rPr lang="tr-TR" sz="2000" b="1" dirty="0" smtClean="0"/>
              <a:t>c</a:t>
            </a:r>
            <a:r>
              <a:rPr lang="en-US" sz="2000" b="1" dirty="0" smtClean="0"/>
              <a:t>) </a:t>
            </a:r>
            <a:r>
              <a:rPr lang="en-US" sz="2000" dirty="0"/>
              <a:t>calculate </a:t>
            </a:r>
            <a:r>
              <a:rPr lang="en-US" sz="2000" dirty="0" smtClean="0"/>
              <a:t>the</a:t>
            </a:r>
            <a:r>
              <a:rPr lang="tr-TR" sz="2000" dirty="0" smtClean="0"/>
              <a:t> </a:t>
            </a:r>
            <a:r>
              <a:rPr lang="en-US" sz="2000" dirty="0" smtClean="0"/>
              <a:t>mass </a:t>
            </a:r>
            <a:r>
              <a:rPr lang="en-US" sz="2000" dirty="0"/>
              <a:t>fraction </a:t>
            </a:r>
            <a:r>
              <a:rPr lang="en-US" sz="2000" dirty="0" smtClean="0"/>
              <a:t> </a:t>
            </a:r>
            <a:r>
              <a:rPr lang="tr-TR" sz="2000" dirty="0" smtClean="0"/>
              <a:t>of </a:t>
            </a:r>
            <a:r>
              <a:rPr lang="en-US" sz="2000" dirty="0" smtClean="0"/>
              <a:t>relative </a:t>
            </a:r>
            <a:r>
              <a:rPr lang="en-US" sz="2000" dirty="0"/>
              <a:t>amount </a:t>
            </a:r>
            <a:r>
              <a:rPr lang="en-US" sz="2000" dirty="0" smtClean="0"/>
              <a:t>of</a:t>
            </a:r>
            <a:r>
              <a:rPr lang="tr-TR" sz="2000" dirty="0" smtClean="0"/>
              <a:t> </a:t>
            </a:r>
            <a:r>
              <a:rPr lang="en-US" sz="2000" dirty="0" smtClean="0"/>
              <a:t>each </a:t>
            </a:r>
            <a:r>
              <a:rPr lang="en-US" sz="2000" dirty="0"/>
              <a:t>phase </a:t>
            </a:r>
            <a:r>
              <a:rPr lang="en-US" sz="2000" dirty="0" smtClean="0"/>
              <a:t>present</a:t>
            </a:r>
            <a:r>
              <a:rPr lang="tr-TR" sz="2000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en-US" sz="2000" b="1" dirty="0" smtClean="0"/>
              <a:t>(</a:t>
            </a:r>
            <a:r>
              <a:rPr lang="tr-TR" sz="2000" b="1" dirty="0" smtClean="0"/>
              <a:t>d</a:t>
            </a:r>
            <a:r>
              <a:rPr lang="en-US" sz="2000" b="1" dirty="0" smtClean="0"/>
              <a:t>) </a:t>
            </a:r>
            <a:r>
              <a:rPr lang="en-US" sz="2000" dirty="0"/>
              <a:t>calculate the</a:t>
            </a:r>
            <a:r>
              <a:rPr lang="tr-TR" sz="2000" dirty="0"/>
              <a:t> </a:t>
            </a:r>
            <a:r>
              <a:rPr lang="en-US" sz="2000" dirty="0"/>
              <a:t>volume </a:t>
            </a:r>
            <a:r>
              <a:rPr lang="en-US" sz="2000" dirty="0" smtClean="0"/>
              <a:t>fraction</a:t>
            </a:r>
            <a:r>
              <a:rPr lang="tr-TR" sz="2000" dirty="0" smtClean="0"/>
              <a:t> of </a:t>
            </a:r>
            <a:r>
              <a:rPr lang="en-US" sz="2000" dirty="0"/>
              <a:t>relative amount </a:t>
            </a:r>
            <a:r>
              <a:rPr lang="en-US" sz="2000" dirty="0" smtClean="0"/>
              <a:t>of</a:t>
            </a:r>
            <a:r>
              <a:rPr lang="tr-TR" sz="2000" dirty="0" smtClean="0"/>
              <a:t> </a:t>
            </a:r>
            <a:r>
              <a:rPr lang="en-US" sz="2000" dirty="0" smtClean="0"/>
              <a:t>each </a:t>
            </a:r>
            <a:r>
              <a:rPr lang="en-US" sz="2000" dirty="0"/>
              <a:t>phase </a:t>
            </a:r>
            <a:r>
              <a:rPr lang="en-US" sz="2000" dirty="0" smtClean="0"/>
              <a:t>present</a:t>
            </a:r>
            <a:endParaRPr lang="tr-T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8" y="3186197"/>
            <a:ext cx="4752528" cy="351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2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95536" y="980728"/>
            <a:ext cx="7776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u="sng" dirty="0" smtClean="0">
                <a:solidFill>
                  <a:srgbClr val="00B050"/>
                </a:solidFill>
              </a:rPr>
              <a:t>Solution:</a:t>
            </a:r>
          </a:p>
          <a:p>
            <a:r>
              <a:rPr lang="en-US" sz="2000" dirty="0" smtClean="0"/>
              <a:t>For </a:t>
            </a:r>
            <a:r>
              <a:rPr lang="en-US" sz="2000" dirty="0"/>
              <a:t>a 40 </a:t>
            </a:r>
            <a:r>
              <a:rPr lang="en-US" sz="2000" dirty="0" err="1"/>
              <a:t>wt</a:t>
            </a:r>
            <a:r>
              <a:rPr lang="en-US" sz="2000" dirty="0"/>
              <a:t>% Sn–60 </a:t>
            </a:r>
            <a:r>
              <a:rPr lang="en-US" sz="2000" dirty="0" err="1"/>
              <a:t>wt</a:t>
            </a:r>
            <a:r>
              <a:rPr lang="en-US" sz="2000" dirty="0"/>
              <a:t>% </a:t>
            </a:r>
            <a:r>
              <a:rPr lang="en-US" sz="2000" dirty="0" err="1"/>
              <a:t>Pb</a:t>
            </a:r>
            <a:r>
              <a:rPr lang="en-US" sz="2000" dirty="0"/>
              <a:t> alloy at </a:t>
            </a:r>
            <a:r>
              <a:rPr lang="en-US" sz="2000" dirty="0" smtClean="0"/>
              <a:t>150</a:t>
            </a:r>
            <a:r>
              <a:rPr lang="en-US" sz="2000" dirty="0" smtClean="0">
                <a:sym typeface="Symbol"/>
              </a:rPr>
              <a:t></a:t>
            </a:r>
            <a:r>
              <a:rPr lang="en-US" sz="2000" dirty="0" smtClean="0"/>
              <a:t>C</a:t>
            </a:r>
            <a:r>
              <a:rPr lang="en-US" sz="2000" dirty="0" smtClean="0"/>
              <a:t>, </a:t>
            </a:r>
            <a:endParaRPr lang="tr-TR" sz="2000" dirty="0" smtClean="0"/>
          </a:p>
          <a:p>
            <a:r>
              <a:rPr lang="en-US" sz="2000" b="1" dirty="0" smtClean="0"/>
              <a:t>(</a:t>
            </a:r>
            <a:r>
              <a:rPr lang="en-US" sz="2000" b="1" dirty="0"/>
              <a:t>a) </a:t>
            </a:r>
            <a:r>
              <a:rPr lang="en-US" sz="2000" dirty="0"/>
              <a:t>what phase(s) is (</a:t>
            </a:r>
            <a:r>
              <a:rPr lang="en-US" sz="2000" dirty="0" smtClean="0"/>
              <a:t>are)</a:t>
            </a:r>
            <a:r>
              <a:rPr lang="tr-TR" sz="2000" dirty="0" smtClean="0"/>
              <a:t> </a:t>
            </a:r>
            <a:r>
              <a:rPr lang="en-US" sz="2000" dirty="0" smtClean="0"/>
              <a:t>present?</a:t>
            </a:r>
            <a:endParaRPr lang="tr-TR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5"/>
            <a:ext cx="6264696" cy="463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Düz Bağlayıcı 4"/>
          <p:cNvCxnSpPr/>
          <p:nvPr/>
        </p:nvCxnSpPr>
        <p:spPr>
          <a:xfrm>
            <a:off x="1475656" y="4725144"/>
            <a:ext cx="45365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 flipV="1">
            <a:off x="3275856" y="4725144"/>
            <a:ext cx="0" cy="15037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6732240" y="4744879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both 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l-GR" b="1" i="1" dirty="0" smtClean="0">
                <a:solidFill>
                  <a:srgbClr val="00B050"/>
                </a:solidFill>
              </a:rPr>
              <a:t>α</a:t>
            </a:r>
            <a:r>
              <a:rPr lang="tr-TR" b="1" i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and </a:t>
            </a:r>
            <a:r>
              <a:rPr lang="el-GR" b="1" dirty="0" smtClean="0">
                <a:solidFill>
                  <a:srgbClr val="00B050"/>
                </a:solidFill>
              </a:rPr>
              <a:t>β</a:t>
            </a:r>
            <a:r>
              <a:rPr lang="tr-TR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phases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will coexist</a:t>
            </a:r>
          </a:p>
        </p:txBody>
      </p:sp>
      <p:sp>
        <p:nvSpPr>
          <p:cNvPr id="12" name="Başlık 1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smtClean="0">
                <a:solidFill>
                  <a:srgbClr val="FF0000"/>
                </a:solidFill>
              </a:rPr>
              <a:t>Example: 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Determination of Phases Present and</a:t>
            </a:r>
            <a:r>
              <a:rPr lang="tr-TR" sz="240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Computation</a:t>
            </a:r>
            <a:r>
              <a:rPr lang="tr-TR" sz="240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of Phase Compositions</a:t>
            </a:r>
            <a:r>
              <a:rPr lang="tr-TR" sz="2400" smtClean="0">
                <a:solidFill>
                  <a:schemeClr val="accent1">
                    <a:lumMod val="50000"/>
                  </a:schemeClr>
                </a:solidFill>
              </a:rPr>
              <a:t> &amp; 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Mass and</a:t>
            </a:r>
            <a:r>
              <a:rPr lang="tr-TR" sz="240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Volume Fractions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95536" y="980728"/>
            <a:ext cx="77768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tr-TR" sz="2000" b="1" u="sng" dirty="0">
                <a:solidFill>
                  <a:srgbClr val="00B050"/>
                </a:solidFill>
              </a:rPr>
              <a:t>Solution: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For </a:t>
            </a:r>
            <a:r>
              <a:rPr lang="en-US" sz="2000" dirty="0"/>
              <a:t>a 40 </a:t>
            </a:r>
            <a:r>
              <a:rPr lang="en-US" sz="2000" dirty="0" err="1"/>
              <a:t>wt</a:t>
            </a:r>
            <a:r>
              <a:rPr lang="en-US" sz="2000" dirty="0"/>
              <a:t>% Sn–60 </a:t>
            </a:r>
            <a:r>
              <a:rPr lang="en-US" sz="2000" dirty="0" err="1"/>
              <a:t>wt</a:t>
            </a:r>
            <a:r>
              <a:rPr lang="en-US" sz="2000" dirty="0"/>
              <a:t>% </a:t>
            </a:r>
            <a:r>
              <a:rPr lang="en-US" sz="2000" dirty="0" err="1"/>
              <a:t>Pb</a:t>
            </a:r>
            <a:r>
              <a:rPr lang="en-US" sz="2000" dirty="0"/>
              <a:t> alloy at </a:t>
            </a:r>
            <a:r>
              <a:rPr lang="en-US" sz="2000" dirty="0" smtClean="0"/>
              <a:t>150</a:t>
            </a:r>
            <a:r>
              <a:rPr lang="en-US" sz="2000" dirty="0" smtClean="0">
                <a:sym typeface="Symbol"/>
              </a:rPr>
              <a:t></a:t>
            </a:r>
            <a:r>
              <a:rPr lang="en-US" sz="2000" dirty="0" smtClean="0"/>
              <a:t>C</a:t>
            </a:r>
            <a:r>
              <a:rPr lang="en-US" sz="2000" dirty="0" smtClean="0"/>
              <a:t>, </a:t>
            </a:r>
            <a:endParaRPr lang="tr-TR" sz="2000" dirty="0" smtClean="0"/>
          </a:p>
          <a:p>
            <a:pPr>
              <a:spcBef>
                <a:spcPts val="600"/>
              </a:spcBef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dirty="0"/>
              <a:t>What is (are) the composition(s) of the phase(s)?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"/>
          <a:stretch/>
        </p:blipFill>
        <p:spPr bwMode="auto">
          <a:xfrm>
            <a:off x="467544" y="2132855"/>
            <a:ext cx="6264696" cy="458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Düz Bağlayıcı 5"/>
          <p:cNvCxnSpPr/>
          <p:nvPr/>
        </p:nvCxnSpPr>
        <p:spPr>
          <a:xfrm>
            <a:off x="1475656" y="4725144"/>
            <a:ext cx="45365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 flipV="1">
            <a:off x="3275856" y="4725144"/>
            <a:ext cx="0" cy="15037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1877900" y="4725144"/>
            <a:ext cx="0" cy="1656184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5982356" y="4725144"/>
            <a:ext cx="0" cy="1656184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/>
          <p:cNvSpPr txBox="1"/>
          <p:nvPr/>
        </p:nvSpPr>
        <p:spPr>
          <a:xfrm>
            <a:off x="1691680" y="63813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C</a:t>
            </a:r>
            <a:r>
              <a:rPr lang="el-GR" b="1" baseline="-25000" dirty="0" smtClean="0">
                <a:solidFill>
                  <a:srgbClr val="00B050"/>
                </a:solidFill>
              </a:rPr>
              <a:t>α</a:t>
            </a:r>
            <a:endParaRPr lang="en-US" b="1" baseline="-25000" dirty="0">
              <a:solidFill>
                <a:srgbClr val="00B050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5652120" y="63490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C</a:t>
            </a:r>
            <a:r>
              <a:rPr lang="el-GR" b="1" baseline="-25000" dirty="0" smtClean="0">
                <a:solidFill>
                  <a:srgbClr val="00B050"/>
                </a:solidFill>
              </a:rPr>
              <a:t>β</a:t>
            </a:r>
            <a:endParaRPr lang="en-US" b="1" baseline="-25000" dirty="0">
              <a:solidFill>
                <a:srgbClr val="00B050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516216" y="2996952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C</a:t>
            </a:r>
            <a:r>
              <a:rPr lang="el-GR" b="1" baseline="-25000" dirty="0" smtClean="0">
                <a:solidFill>
                  <a:srgbClr val="00B050"/>
                </a:solidFill>
              </a:rPr>
              <a:t>α</a:t>
            </a:r>
            <a:r>
              <a:rPr lang="tr-TR" b="1" baseline="-25000" dirty="0" smtClean="0">
                <a:solidFill>
                  <a:srgbClr val="00B050"/>
                </a:solidFill>
              </a:rPr>
              <a:t> </a:t>
            </a:r>
            <a:r>
              <a:rPr lang="tr-TR" b="1" dirty="0" smtClean="0">
                <a:solidFill>
                  <a:srgbClr val="00B050"/>
                </a:solidFill>
              </a:rPr>
              <a:t>=</a:t>
            </a:r>
            <a:r>
              <a:rPr lang="en-US" dirty="0"/>
              <a:t>11 </a:t>
            </a:r>
            <a:r>
              <a:rPr lang="en-US" dirty="0" err="1"/>
              <a:t>wt</a:t>
            </a:r>
            <a:r>
              <a:rPr lang="en-US" dirty="0"/>
              <a:t>% </a:t>
            </a:r>
            <a:r>
              <a:rPr lang="en-US" dirty="0" err="1"/>
              <a:t>Sn</a:t>
            </a:r>
            <a:r>
              <a:rPr lang="en-US" dirty="0"/>
              <a:t>–89 </a:t>
            </a:r>
            <a:r>
              <a:rPr lang="en-US" dirty="0" err="1" smtClean="0"/>
              <a:t>wt</a:t>
            </a:r>
            <a:r>
              <a:rPr lang="en-US" dirty="0" smtClean="0"/>
              <a:t>%</a:t>
            </a:r>
            <a:r>
              <a:rPr lang="tr-TR" dirty="0" smtClean="0"/>
              <a:t> </a:t>
            </a:r>
            <a:r>
              <a:rPr lang="en-US" dirty="0" err="1" smtClean="0"/>
              <a:t>Pb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6516216" y="3531136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C</a:t>
            </a:r>
            <a:r>
              <a:rPr lang="el-GR" b="1" baseline="-25000" dirty="0" smtClean="0">
                <a:solidFill>
                  <a:srgbClr val="00B050"/>
                </a:solidFill>
              </a:rPr>
              <a:t>β</a:t>
            </a:r>
            <a:r>
              <a:rPr lang="tr-TR" b="1" baseline="-25000" dirty="0" smtClean="0">
                <a:solidFill>
                  <a:srgbClr val="00B050"/>
                </a:solidFill>
              </a:rPr>
              <a:t> </a:t>
            </a:r>
            <a:r>
              <a:rPr lang="tr-TR" b="1" dirty="0" smtClean="0">
                <a:solidFill>
                  <a:srgbClr val="00B050"/>
                </a:solidFill>
              </a:rPr>
              <a:t>=</a:t>
            </a:r>
            <a:r>
              <a:rPr lang="en-US" dirty="0"/>
              <a:t>98 </a:t>
            </a:r>
            <a:r>
              <a:rPr lang="en-US" dirty="0" err="1" smtClean="0"/>
              <a:t>wt</a:t>
            </a:r>
            <a:r>
              <a:rPr lang="en-US" dirty="0" smtClean="0"/>
              <a:t>%</a:t>
            </a:r>
            <a:r>
              <a:rPr lang="tr-TR" dirty="0" smtClean="0"/>
              <a:t> </a:t>
            </a:r>
            <a:r>
              <a:rPr lang="en-US" dirty="0" err="1" smtClean="0"/>
              <a:t>Sn</a:t>
            </a:r>
            <a:r>
              <a:rPr lang="en-US" dirty="0" smtClean="0"/>
              <a:t>–2 </a:t>
            </a:r>
            <a:r>
              <a:rPr lang="en-US" dirty="0" err="1"/>
              <a:t>wt</a:t>
            </a:r>
            <a:r>
              <a:rPr lang="en-US" dirty="0"/>
              <a:t>% </a:t>
            </a:r>
            <a:r>
              <a:rPr lang="en-US" dirty="0" err="1"/>
              <a:t>Pb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Başlık 1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smtClean="0">
                <a:solidFill>
                  <a:srgbClr val="FF0000"/>
                </a:solidFill>
              </a:rPr>
              <a:t>Example: 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Determination of Phases Present and</a:t>
            </a:r>
            <a:r>
              <a:rPr lang="tr-TR" sz="240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Computation</a:t>
            </a:r>
            <a:r>
              <a:rPr lang="tr-TR" sz="240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of Phase Compositions</a:t>
            </a:r>
            <a:r>
              <a:rPr lang="tr-TR" sz="2400" smtClean="0">
                <a:solidFill>
                  <a:schemeClr val="accent1">
                    <a:lumMod val="50000"/>
                  </a:schemeClr>
                </a:solidFill>
              </a:rPr>
              <a:t> &amp; 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Mass and</a:t>
            </a:r>
            <a:r>
              <a:rPr lang="tr-TR" sz="240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Volume Fractions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9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tr-TR" sz="2400" dirty="0" err="1" smtClean="0">
                <a:solidFill>
                  <a:srgbClr val="FF0000"/>
                </a:solidFill>
              </a:rPr>
              <a:t>Example</a:t>
            </a:r>
            <a:r>
              <a:rPr lang="tr-TR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Determination of Phases Present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tr-T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Computation</a:t>
            </a:r>
            <a:r>
              <a:rPr lang="tr-T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Phase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Compositions</a:t>
            </a:r>
            <a:r>
              <a:rPr lang="tr-T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2400" dirty="0">
                <a:solidFill>
                  <a:schemeClr val="accent1">
                    <a:lumMod val="50000"/>
                  </a:schemeClr>
                </a:solidFill>
              </a:rPr>
              <a:t>&amp;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Mass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tr-T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Volume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Fractions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95536" y="836712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tr-TR" sz="2000" b="1" u="sng" dirty="0">
                <a:solidFill>
                  <a:srgbClr val="00B050"/>
                </a:solidFill>
              </a:rPr>
              <a:t>Solution: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For </a:t>
            </a:r>
            <a:r>
              <a:rPr lang="en-US" sz="2000" dirty="0"/>
              <a:t>a 40 </a:t>
            </a:r>
            <a:r>
              <a:rPr lang="en-US" sz="2000" dirty="0" err="1"/>
              <a:t>wt</a:t>
            </a:r>
            <a:r>
              <a:rPr lang="en-US" sz="2000" dirty="0"/>
              <a:t>% Sn–60 </a:t>
            </a:r>
            <a:r>
              <a:rPr lang="en-US" sz="2000" dirty="0" err="1"/>
              <a:t>wt</a:t>
            </a:r>
            <a:r>
              <a:rPr lang="en-US" sz="2000" dirty="0"/>
              <a:t>% </a:t>
            </a:r>
            <a:r>
              <a:rPr lang="en-US" sz="2000" dirty="0" err="1"/>
              <a:t>Pb</a:t>
            </a:r>
            <a:r>
              <a:rPr lang="en-US" sz="2000" dirty="0"/>
              <a:t> alloy at </a:t>
            </a:r>
            <a:r>
              <a:rPr lang="en-US" sz="2000" dirty="0" smtClean="0"/>
              <a:t>150</a:t>
            </a:r>
            <a:r>
              <a:rPr lang="en-US" sz="2000" dirty="0" smtClean="0">
                <a:sym typeface="Symbol"/>
              </a:rPr>
              <a:t></a:t>
            </a:r>
            <a:r>
              <a:rPr lang="en-US" sz="2000" dirty="0" smtClean="0"/>
              <a:t>C</a:t>
            </a:r>
            <a:r>
              <a:rPr lang="en-US" sz="2000" dirty="0" smtClean="0"/>
              <a:t>, </a:t>
            </a:r>
            <a:endParaRPr lang="tr-TR" sz="2000" dirty="0" smtClean="0"/>
          </a:p>
          <a:p>
            <a:pPr>
              <a:spcBef>
                <a:spcPts val="600"/>
              </a:spcBef>
            </a:pPr>
            <a:r>
              <a:rPr lang="en-US" sz="2000" b="1" dirty="0" smtClean="0"/>
              <a:t>(</a:t>
            </a:r>
            <a:r>
              <a:rPr lang="tr-TR" sz="2000" b="1" dirty="0" smtClean="0"/>
              <a:t>c</a:t>
            </a:r>
            <a:r>
              <a:rPr lang="en-US" sz="2000" b="1" dirty="0" smtClean="0"/>
              <a:t>) </a:t>
            </a:r>
            <a:r>
              <a:rPr lang="en-US" sz="2000" dirty="0"/>
              <a:t>calculate </a:t>
            </a:r>
            <a:r>
              <a:rPr lang="en-US" sz="2000" dirty="0" smtClean="0"/>
              <a:t>the</a:t>
            </a:r>
            <a:r>
              <a:rPr lang="tr-TR" sz="2000" dirty="0" smtClean="0"/>
              <a:t> </a:t>
            </a:r>
            <a:r>
              <a:rPr lang="en-US" sz="2000" dirty="0" smtClean="0"/>
              <a:t>mass </a:t>
            </a:r>
            <a:r>
              <a:rPr lang="en-US" sz="2000" dirty="0"/>
              <a:t>fraction </a:t>
            </a:r>
            <a:r>
              <a:rPr lang="en-US" sz="2000" dirty="0" smtClean="0"/>
              <a:t> </a:t>
            </a:r>
            <a:r>
              <a:rPr lang="tr-TR" sz="2000" dirty="0" smtClean="0"/>
              <a:t>of </a:t>
            </a:r>
            <a:r>
              <a:rPr lang="en-US" sz="2000" dirty="0" smtClean="0"/>
              <a:t>relative </a:t>
            </a:r>
            <a:r>
              <a:rPr lang="en-US" sz="2000" dirty="0"/>
              <a:t>amount </a:t>
            </a:r>
            <a:r>
              <a:rPr lang="en-US" sz="2000" dirty="0" smtClean="0"/>
              <a:t>of</a:t>
            </a:r>
            <a:r>
              <a:rPr lang="tr-TR" sz="2000" dirty="0" smtClean="0"/>
              <a:t> </a:t>
            </a:r>
            <a:r>
              <a:rPr lang="en-US" sz="2000" dirty="0" smtClean="0"/>
              <a:t>each </a:t>
            </a:r>
            <a:r>
              <a:rPr lang="en-US" sz="2000" dirty="0"/>
              <a:t>phase </a:t>
            </a:r>
            <a:r>
              <a:rPr lang="en-US" sz="2000" dirty="0" smtClean="0"/>
              <a:t>present</a:t>
            </a:r>
            <a:r>
              <a:rPr lang="tr-TR" sz="2000" dirty="0" smtClean="0"/>
              <a:t>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3" b="1051"/>
          <a:stretch/>
        </p:blipFill>
        <p:spPr bwMode="auto">
          <a:xfrm>
            <a:off x="152400" y="2132855"/>
            <a:ext cx="5859760" cy="458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Düz Bağlayıcı 6"/>
          <p:cNvCxnSpPr/>
          <p:nvPr/>
        </p:nvCxnSpPr>
        <p:spPr>
          <a:xfrm flipV="1">
            <a:off x="2555776" y="4725144"/>
            <a:ext cx="0" cy="15037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1115616" y="4725144"/>
            <a:ext cx="0" cy="1656184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5220072" y="4725144"/>
            <a:ext cx="0" cy="1656184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971600" y="63813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C</a:t>
            </a:r>
            <a:r>
              <a:rPr lang="el-GR" b="1" baseline="-25000" dirty="0" smtClean="0">
                <a:solidFill>
                  <a:srgbClr val="00B050"/>
                </a:solidFill>
              </a:rPr>
              <a:t>α</a:t>
            </a:r>
            <a:endParaRPr lang="en-US" b="1" baseline="-25000" dirty="0">
              <a:solidFill>
                <a:srgbClr val="00B050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4932040" y="63490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C</a:t>
            </a:r>
            <a:r>
              <a:rPr lang="el-GR" b="1" baseline="-25000" dirty="0" smtClean="0">
                <a:solidFill>
                  <a:srgbClr val="00B050"/>
                </a:solidFill>
              </a:rPr>
              <a:t>β</a:t>
            </a:r>
            <a:endParaRPr lang="en-US" b="1" baseline="-25000" dirty="0">
              <a:solidFill>
                <a:srgbClr val="00B050"/>
              </a:solidFill>
            </a:endParaRPr>
          </a:p>
        </p:txBody>
      </p:sp>
      <p:cxnSp>
        <p:nvCxnSpPr>
          <p:cNvPr id="12" name="Düz Bağlayıcı 11"/>
          <p:cNvCxnSpPr/>
          <p:nvPr/>
        </p:nvCxnSpPr>
        <p:spPr>
          <a:xfrm>
            <a:off x="755576" y="4725144"/>
            <a:ext cx="45365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/>
          <p:cNvSpPr txBox="1"/>
          <p:nvPr/>
        </p:nvSpPr>
        <p:spPr>
          <a:xfrm>
            <a:off x="2339752" y="64057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C</a:t>
            </a:r>
            <a:r>
              <a:rPr lang="tr-TR" b="1" baseline="-25000" dirty="0" smtClean="0">
                <a:solidFill>
                  <a:srgbClr val="00B050"/>
                </a:solidFill>
              </a:rPr>
              <a:t>1</a:t>
            </a:r>
            <a:endParaRPr lang="en-US" b="1" baseline="-25000" dirty="0">
              <a:solidFill>
                <a:srgbClr val="00B050"/>
              </a:solidFill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5682456" y="2505670"/>
            <a:ext cx="3461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Because the alloy consists of two phases, it is necessary to employ the </a:t>
            </a:r>
            <a:r>
              <a:rPr lang="en-US" dirty="0" smtClean="0"/>
              <a:t>lever</a:t>
            </a:r>
            <a:r>
              <a:rPr lang="tr-TR" dirty="0" smtClean="0"/>
              <a:t> </a:t>
            </a:r>
            <a:r>
              <a:rPr lang="en-US" dirty="0" smtClean="0"/>
              <a:t>rule</a:t>
            </a:r>
            <a:r>
              <a:rPr lang="en-US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65844"/>
            <a:ext cx="30099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1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tr-TR" sz="2400" dirty="0" err="1" smtClean="0">
                <a:solidFill>
                  <a:srgbClr val="FF0000"/>
                </a:solidFill>
              </a:rPr>
              <a:t>Example</a:t>
            </a:r>
            <a:r>
              <a:rPr lang="tr-TR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Determination of Phases Present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tr-T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Computation</a:t>
            </a:r>
            <a:r>
              <a:rPr lang="tr-T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Phase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Compositions</a:t>
            </a:r>
            <a:r>
              <a:rPr lang="tr-T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2400" dirty="0">
                <a:solidFill>
                  <a:schemeClr val="accent1">
                    <a:lumMod val="50000"/>
                  </a:schemeClr>
                </a:solidFill>
              </a:rPr>
              <a:t>&amp;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Mass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tr-T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Volume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Fractions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95536" y="836712"/>
            <a:ext cx="842493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tr-TR" sz="2000" b="1" u="sng" dirty="0">
                <a:solidFill>
                  <a:srgbClr val="00B050"/>
                </a:solidFill>
              </a:rPr>
              <a:t>Solution: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For </a:t>
            </a:r>
            <a:r>
              <a:rPr lang="en-US" sz="2000" dirty="0"/>
              <a:t>a 40 </a:t>
            </a:r>
            <a:r>
              <a:rPr lang="en-US" sz="2000" dirty="0" err="1"/>
              <a:t>wt</a:t>
            </a:r>
            <a:r>
              <a:rPr lang="en-US" sz="2000" dirty="0"/>
              <a:t>% Sn–60 </a:t>
            </a:r>
            <a:r>
              <a:rPr lang="en-US" sz="2000" dirty="0" err="1"/>
              <a:t>wt</a:t>
            </a:r>
            <a:r>
              <a:rPr lang="en-US" sz="2000" dirty="0"/>
              <a:t>% </a:t>
            </a:r>
            <a:r>
              <a:rPr lang="en-US" sz="2000" dirty="0" err="1"/>
              <a:t>Pb</a:t>
            </a:r>
            <a:r>
              <a:rPr lang="en-US" sz="2000" dirty="0"/>
              <a:t> alloy at </a:t>
            </a:r>
            <a:r>
              <a:rPr lang="en-US" sz="2000" dirty="0" smtClean="0"/>
              <a:t>150</a:t>
            </a:r>
            <a:r>
              <a:rPr lang="en-US" sz="2000" dirty="0" smtClean="0">
                <a:sym typeface="Symbol"/>
              </a:rPr>
              <a:t></a:t>
            </a:r>
            <a:r>
              <a:rPr lang="en-US" sz="2000" dirty="0" smtClean="0"/>
              <a:t>C</a:t>
            </a:r>
            <a:r>
              <a:rPr lang="en-US" sz="2000" dirty="0" smtClean="0"/>
              <a:t>, </a:t>
            </a:r>
            <a:endParaRPr lang="tr-TR" sz="2000" dirty="0" smtClean="0"/>
          </a:p>
          <a:p>
            <a:pPr>
              <a:spcBef>
                <a:spcPts val="600"/>
              </a:spcBef>
            </a:pPr>
            <a:r>
              <a:rPr lang="en-US" sz="2000" b="1" dirty="0" smtClean="0"/>
              <a:t>(</a:t>
            </a:r>
            <a:r>
              <a:rPr lang="tr-TR" sz="2000" b="1" dirty="0" smtClean="0"/>
              <a:t>c</a:t>
            </a:r>
            <a:r>
              <a:rPr lang="en-US" sz="2000" b="1" dirty="0" smtClean="0"/>
              <a:t>) </a:t>
            </a:r>
            <a:r>
              <a:rPr lang="en-US" sz="2000" dirty="0"/>
              <a:t>calculate the</a:t>
            </a:r>
            <a:r>
              <a:rPr lang="tr-TR" sz="2000" dirty="0"/>
              <a:t> </a:t>
            </a:r>
            <a:r>
              <a:rPr lang="en-US" sz="2000" dirty="0"/>
              <a:t>volume fraction</a:t>
            </a:r>
            <a:r>
              <a:rPr lang="tr-TR" sz="2000" dirty="0"/>
              <a:t> of </a:t>
            </a:r>
            <a:r>
              <a:rPr lang="en-US" sz="2000" dirty="0"/>
              <a:t>relative amount of</a:t>
            </a:r>
            <a:r>
              <a:rPr lang="tr-TR" sz="2000" dirty="0"/>
              <a:t> </a:t>
            </a:r>
            <a:r>
              <a:rPr lang="en-US" sz="2000" dirty="0"/>
              <a:t>each phase present</a:t>
            </a:r>
            <a:endParaRPr lang="tr-TR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the densities of </a:t>
            </a:r>
            <a:r>
              <a:rPr lang="en-US" sz="2000" dirty="0" err="1"/>
              <a:t>Pb</a:t>
            </a:r>
            <a:r>
              <a:rPr lang="en-US" sz="2000" dirty="0"/>
              <a:t> and </a:t>
            </a:r>
            <a:r>
              <a:rPr lang="en-US" sz="2000" dirty="0" err="1"/>
              <a:t>Sn</a:t>
            </a:r>
            <a:r>
              <a:rPr lang="en-US" sz="2000" dirty="0"/>
              <a:t> to be 11.23 and 7.24 g/cm</a:t>
            </a:r>
            <a:r>
              <a:rPr lang="en-US" sz="2000" baseline="30000" dirty="0"/>
              <a:t>3</a:t>
            </a:r>
            <a:r>
              <a:rPr lang="en-US" sz="2000" dirty="0"/>
              <a:t>, respectively</a:t>
            </a:r>
            <a:endParaRPr lang="tr-TR" sz="2000" dirty="0" smtClean="0"/>
          </a:p>
        </p:txBody>
      </p:sp>
      <p:sp>
        <p:nvSpPr>
          <p:cNvPr id="6" name="Dikdörtgen 5"/>
          <p:cNvSpPr/>
          <p:nvPr/>
        </p:nvSpPr>
        <p:spPr>
          <a:xfrm>
            <a:off x="395536" y="2780928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compute volume fractions it is first necessary to determine the </a:t>
            </a:r>
            <a:r>
              <a:rPr lang="en-US" dirty="0" smtClean="0"/>
              <a:t>density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each phase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4" y="3548524"/>
            <a:ext cx="2233784" cy="124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etin kutusu 7"/>
          <p:cNvSpPr txBox="1"/>
          <p:nvPr/>
        </p:nvSpPr>
        <p:spPr>
          <a:xfrm>
            <a:off x="683568" y="3101548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C</a:t>
            </a:r>
            <a:r>
              <a:rPr lang="el-GR" b="1" baseline="-25000" dirty="0" smtClean="0">
                <a:solidFill>
                  <a:srgbClr val="00B050"/>
                </a:solidFill>
              </a:rPr>
              <a:t>α</a:t>
            </a:r>
            <a:r>
              <a:rPr lang="tr-TR" b="1" baseline="-25000" dirty="0" smtClean="0">
                <a:solidFill>
                  <a:srgbClr val="00B050"/>
                </a:solidFill>
              </a:rPr>
              <a:t> </a:t>
            </a:r>
            <a:r>
              <a:rPr lang="tr-TR" b="1" dirty="0" smtClean="0">
                <a:solidFill>
                  <a:srgbClr val="00B050"/>
                </a:solidFill>
              </a:rPr>
              <a:t>=</a:t>
            </a:r>
            <a:r>
              <a:rPr lang="en-US" dirty="0"/>
              <a:t>11 </a:t>
            </a:r>
            <a:r>
              <a:rPr lang="en-US" dirty="0" err="1"/>
              <a:t>wt</a:t>
            </a:r>
            <a:r>
              <a:rPr lang="en-US" dirty="0"/>
              <a:t>% </a:t>
            </a:r>
            <a:r>
              <a:rPr lang="en-US" dirty="0" err="1"/>
              <a:t>Sn</a:t>
            </a:r>
            <a:r>
              <a:rPr lang="en-US" dirty="0"/>
              <a:t>–89 </a:t>
            </a:r>
            <a:r>
              <a:rPr lang="en-US" dirty="0" err="1" smtClean="0"/>
              <a:t>wt</a:t>
            </a:r>
            <a:r>
              <a:rPr lang="en-US" dirty="0" smtClean="0"/>
              <a:t>%</a:t>
            </a:r>
            <a:r>
              <a:rPr lang="tr-TR" dirty="0" smtClean="0"/>
              <a:t> </a:t>
            </a:r>
            <a:r>
              <a:rPr lang="en-US" dirty="0" err="1" smtClean="0"/>
              <a:t>Pb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5220072" y="3179192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C</a:t>
            </a:r>
            <a:r>
              <a:rPr lang="el-GR" b="1" baseline="-25000" dirty="0" smtClean="0">
                <a:solidFill>
                  <a:srgbClr val="00B050"/>
                </a:solidFill>
              </a:rPr>
              <a:t>β</a:t>
            </a:r>
            <a:r>
              <a:rPr lang="tr-TR" b="1" baseline="-25000" dirty="0" smtClean="0">
                <a:solidFill>
                  <a:srgbClr val="00B050"/>
                </a:solidFill>
              </a:rPr>
              <a:t> </a:t>
            </a:r>
            <a:r>
              <a:rPr lang="tr-TR" b="1" dirty="0" smtClean="0">
                <a:solidFill>
                  <a:srgbClr val="00B050"/>
                </a:solidFill>
              </a:rPr>
              <a:t>=</a:t>
            </a:r>
            <a:r>
              <a:rPr lang="en-US" dirty="0"/>
              <a:t>98 </a:t>
            </a:r>
            <a:r>
              <a:rPr lang="en-US" dirty="0" err="1" smtClean="0"/>
              <a:t>wt</a:t>
            </a:r>
            <a:r>
              <a:rPr lang="en-US" dirty="0" smtClean="0"/>
              <a:t>%</a:t>
            </a:r>
            <a:r>
              <a:rPr lang="tr-TR" dirty="0" smtClean="0"/>
              <a:t> </a:t>
            </a:r>
            <a:r>
              <a:rPr lang="en-US" dirty="0" err="1" smtClean="0"/>
              <a:t>Sn</a:t>
            </a:r>
            <a:r>
              <a:rPr lang="en-US" dirty="0" smtClean="0"/>
              <a:t>–2 </a:t>
            </a:r>
            <a:r>
              <a:rPr lang="en-US" dirty="0" err="1"/>
              <a:t>wt</a:t>
            </a:r>
            <a:r>
              <a:rPr lang="en-US" dirty="0"/>
              <a:t>% </a:t>
            </a:r>
            <a:r>
              <a:rPr lang="en-US" dirty="0" err="1"/>
              <a:t>Pb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85184"/>
            <a:ext cx="4048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01"/>
          <a:stretch/>
        </p:blipFill>
        <p:spPr bwMode="auto">
          <a:xfrm>
            <a:off x="5292080" y="3548524"/>
            <a:ext cx="2086807" cy="111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28" y="5013176"/>
            <a:ext cx="3963776" cy="101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17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tr-TR" sz="2400" dirty="0" err="1" smtClean="0">
                <a:solidFill>
                  <a:srgbClr val="FF0000"/>
                </a:solidFill>
              </a:rPr>
              <a:t>Example</a:t>
            </a:r>
            <a:r>
              <a:rPr lang="tr-TR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Determination of Phases Present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tr-T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Computation</a:t>
            </a:r>
            <a:r>
              <a:rPr lang="tr-T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Phase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Compositions</a:t>
            </a:r>
            <a:r>
              <a:rPr lang="tr-T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2400" dirty="0">
                <a:solidFill>
                  <a:schemeClr val="accent1">
                    <a:lumMod val="50000"/>
                  </a:schemeClr>
                </a:solidFill>
              </a:rPr>
              <a:t>&amp;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Mass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tr-T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Volume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Fractions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95536" y="836712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tr-TR" sz="2000" b="1" u="sng" dirty="0">
                <a:solidFill>
                  <a:srgbClr val="00B050"/>
                </a:solidFill>
              </a:rPr>
              <a:t>Solution</a:t>
            </a:r>
            <a:r>
              <a:rPr lang="tr-TR" sz="2000" b="1" u="sng" dirty="0" smtClean="0">
                <a:solidFill>
                  <a:srgbClr val="00B050"/>
                </a:solidFill>
              </a:rPr>
              <a:t>:</a:t>
            </a:r>
            <a:endParaRPr lang="tr-TR" sz="2000" b="1" u="sng" dirty="0">
              <a:solidFill>
                <a:srgbClr val="00B05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07244" y="141277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compute volume fractions it is first necessary to determine the </a:t>
            </a:r>
            <a:r>
              <a:rPr lang="en-US" dirty="0" smtClean="0"/>
              <a:t>density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each phase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683568" y="1797556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C</a:t>
            </a:r>
            <a:r>
              <a:rPr lang="el-GR" b="1" baseline="-25000" dirty="0" smtClean="0">
                <a:solidFill>
                  <a:srgbClr val="00B050"/>
                </a:solidFill>
              </a:rPr>
              <a:t>α</a:t>
            </a:r>
            <a:r>
              <a:rPr lang="tr-TR" b="1" baseline="-25000" dirty="0" smtClean="0">
                <a:solidFill>
                  <a:srgbClr val="00B050"/>
                </a:solidFill>
              </a:rPr>
              <a:t> </a:t>
            </a:r>
            <a:r>
              <a:rPr lang="tr-TR" b="1" dirty="0" smtClean="0">
                <a:solidFill>
                  <a:srgbClr val="00B050"/>
                </a:solidFill>
              </a:rPr>
              <a:t>=</a:t>
            </a:r>
            <a:r>
              <a:rPr lang="en-US" dirty="0"/>
              <a:t>11 </a:t>
            </a:r>
            <a:r>
              <a:rPr lang="en-US" dirty="0" err="1"/>
              <a:t>wt</a:t>
            </a:r>
            <a:r>
              <a:rPr lang="en-US" dirty="0"/>
              <a:t>% </a:t>
            </a:r>
            <a:r>
              <a:rPr lang="en-US" dirty="0" err="1"/>
              <a:t>Sn</a:t>
            </a:r>
            <a:r>
              <a:rPr lang="en-US" dirty="0"/>
              <a:t>–89 </a:t>
            </a:r>
            <a:r>
              <a:rPr lang="en-US" dirty="0" err="1" smtClean="0"/>
              <a:t>wt</a:t>
            </a:r>
            <a:r>
              <a:rPr lang="en-US" dirty="0" smtClean="0"/>
              <a:t>%</a:t>
            </a:r>
            <a:r>
              <a:rPr lang="tr-TR" dirty="0" smtClean="0"/>
              <a:t> </a:t>
            </a:r>
            <a:r>
              <a:rPr lang="en-US" dirty="0" err="1" smtClean="0"/>
              <a:t>Pb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5349926" y="1849036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C</a:t>
            </a:r>
            <a:r>
              <a:rPr lang="el-GR" b="1" baseline="-25000" dirty="0" smtClean="0">
                <a:solidFill>
                  <a:srgbClr val="00B050"/>
                </a:solidFill>
              </a:rPr>
              <a:t>β</a:t>
            </a:r>
            <a:r>
              <a:rPr lang="tr-TR" b="1" baseline="-25000" dirty="0" smtClean="0">
                <a:solidFill>
                  <a:srgbClr val="00B050"/>
                </a:solidFill>
              </a:rPr>
              <a:t> </a:t>
            </a:r>
            <a:r>
              <a:rPr lang="tr-TR" b="1" dirty="0" smtClean="0">
                <a:solidFill>
                  <a:srgbClr val="00B050"/>
                </a:solidFill>
              </a:rPr>
              <a:t>=</a:t>
            </a:r>
            <a:r>
              <a:rPr lang="en-US" dirty="0"/>
              <a:t>98 </a:t>
            </a:r>
            <a:r>
              <a:rPr lang="en-US" dirty="0" err="1" smtClean="0"/>
              <a:t>wt</a:t>
            </a:r>
            <a:r>
              <a:rPr lang="en-US" dirty="0" smtClean="0"/>
              <a:t>%</a:t>
            </a:r>
            <a:r>
              <a:rPr lang="tr-TR" dirty="0" smtClean="0"/>
              <a:t> </a:t>
            </a:r>
            <a:r>
              <a:rPr lang="en-US" dirty="0" err="1" smtClean="0"/>
              <a:t>Sn</a:t>
            </a:r>
            <a:r>
              <a:rPr lang="en-US" dirty="0" smtClean="0"/>
              <a:t>–2 </a:t>
            </a:r>
            <a:r>
              <a:rPr lang="en-US" dirty="0" err="1"/>
              <a:t>wt</a:t>
            </a:r>
            <a:r>
              <a:rPr lang="en-US" dirty="0"/>
              <a:t>% </a:t>
            </a:r>
            <a:r>
              <a:rPr lang="en-US" dirty="0" err="1"/>
              <a:t>Pb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3" name="Grup 2"/>
          <p:cNvGrpSpPr/>
          <p:nvPr/>
        </p:nvGrpSpPr>
        <p:grpSpPr>
          <a:xfrm>
            <a:off x="5816601" y="2308714"/>
            <a:ext cx="1713966" cy="277522"/>
            <a:chOff x="5292081" y="3826047"/>
            <a:chExt cx="1713966" cy="277522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25000" r="78862" b="50000"/>
            <a:stretch/>
          </p:blipFill>
          <p:spPr bwMode="auto">
            <a:xfrm>
              <a:off x="5292081" y="3826047"/>
              <a:ext cx="524520" cy="277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31" t="11329" b="61329"/>
            <a:stretch/>
          </p:blipFill>
          <p:spPr bwMode="auto">
            <a:xfrm>
              <a:off x="5631843" y="3826047"/>
              <a:ext cx="1374204" cy="277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up 1"/>
          <p:cNvGrpSpPr/>
          <p:nvPr/>
        </p:nvGrpSpPr>
        <p:grpSpPr>
          <a:xfrm>
            <a:off x="735795" y="2218368"/>
            <a:ext cx="1747973" cy="346536"/>
            <a:chOff x="249487" y="2730500"/>
            <a:chExt cx="1747973" cy="34653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51" r="86398" b="50000"/>
            <a:stretch/>
          </p:blipFill>
          <p:spPr bwMode="auto">
            <a:xfrm>
              <a:off x="249487" y="2730500"/>
              <a:ext cx="550614" cy="346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93" t="13251" b="50000"/>
            <a:stretch/>
          </p:blipFill>
          <p:spPr bwMode="auto">
            <a:xfrm>
              <a:off x="584361" y="2730500"/>
              <a:ext cx="1413099" cy="346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19" y="2828925"/>
            <a:ext cx="1495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2" y="4365104"/>
            <a:ext cx="3314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580" y="2765425"/>
            <a:ext cx="15144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26" y="4269854"/>
            <a:ext cx="30003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7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30313" t="12592" r="18854" b="7963"/>
          <a:stretch/>
        </p:blipFill>
        <p:spPr>
          <a:xfrm>
            <a:off x="467544" y="188640"/>
            <a:ext cx="8280920" cy="64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0" y="18864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00B050"/>
                </a:solidFill>
              </a:rPr>
              <a:t>Microstructures in Eutectic Alloys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115616" y="6515869"/>
            <a:ext cx="2861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Partial </a:t>
            </a:r>
            <a:r>
              <a:rPr lang="en-US" b="1" dirty="0" err="1"/>
              <a:t>Pb-Sn</a:t>
            </a:r>
            <a:r>
              <a:rPr lang="en-US" b="1" dirty="0"/>
              <a:t> phase diagram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37260"/>
            <a:ext cx="4088136" cy="564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4559748" y="1988840"/>
            <a:ext cx="4572000" cy="35240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US" b="1" dirty="0"/>
              <a:t>1. One component rich composition.</a:t>
            </a:r>
          </a:p>
          <a:p>
            <a:pPr>
              <a:spcBef>
                <a:spcPts val="300"/>
              </a:spcBef>
            </a:pPr>
            <a:r>
              <a:rPr lang="en-US" b="1" dirty="0"/>
              <a:t>a: </a:t>
            </a:r>
            <a:r>
              <a:rPr lang="en-US" dirty="0"/>
              <a:t>start with homogeneous liquid.</a:t>
            </a:r>
          </a:p>
          <a:p>
            <a:pPr>
              <a:spcBef>
                <a:spcPts val="300"/>
              </a:spcBef>
            </a:pPr>
            <a:r>
              <a:rPr lang="en-US" b="1" dirty="0"/>
              <a:t>b: </a:t>
            </a:r>
            <a:r>
              <a:rPr lang="en-US" dirty="0"/>
              <a:t>α-phase solids with liquid.</a:t>
            </a:r>
          </a:p>
          <a:p>
            <a:pPr>
              <a:spcBef>
                <a:spcPts val="300"/>
              </a:spcBef>
            </a:pPr>
            <a:r>
              <a:rPr lang="en-US" dirty="0"/>
              <a:t>Compositions and mass fractions can be</a:t>
            </a:r>
          </a:p>
          <a:p>
            <a:pPr>
              <a:spcBef>
                <a:spcPts val="300"/>
              </a:spcBef>
            </a:pPr>
            <a:r>
              <a:rPr lang="en-US" dirty="0"/>
              <a:t>found via tie lines and lever rule.</a:t>
            </a:r>
          </a:p>
          <a:p>
            <a:pPr>
              <a:spcBef>
                <a:spcPts val="300"/>
              </a:spcBef>
            </a:pPr>
            <a:r>
              <a:rPr lang="en-US" b="1" dirty="0"/>
              <a:t>c: </a:t>
            </a:r>
            <a:r>
              <a:rPr lang="en-US" dirty="0"/>
              <a:t>α-phase solid solution only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r>
              <a:rPr lang="en-US" dirty="0"/>
              <a:t>Net result: polycrystalline α solid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r>
              <a:rPr lang="en-US" dirty="0" smtClean="0"/>
              <a:t>Cooling </a:t>
            </a:r>
            <a:r>
              <a:rPr lang="en-US" dirty="0"/>
              <a:t>at this composition is similar to</a:t>
            </a:r>
          </a:p>
          <a:p>
            <a:pPr>
              <a:spcBef>
                <a:spcPts val="300"/>
              </a:spcBef>
            </a:pPr>
            <a:r>
              <a:rPr lang="en-US" dirty="0"/>
              <a:t>binary </a:t>
            </a:r>
            <a:r>
              <a:rPr lang="en-US" dirty="0" err="1"/>
              <a:t>isomorphous</a:t>
            </a:r>
            <a:r>
              <a:rPr lang="en-US" dirty="0"/>
              <a:t> systems.</a:t>
            </a:r>
          </a:p>
        </p:txBody>
      </p:sp>
    </p:spTree>
    <p:extLst>
      <p:ext uri="{BB962C8B-B14F-4D97-AF65-F5344CB8AC3E}">
        <p14:creationId xmlns:p14="http://schemas.microsoft.com/office/powerpoint/2010/main" val="38028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3" y="851404"/>
            <a:ext cx="4074191" cy="58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0" y="18864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00B050"/>
                </a:solidFill>
              </a:rPr>
              <a:t>Microstructures in Eutectic Alloys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115616" y="6515869"/>
            <a:ext cx="2861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Partial </a:t>
            </a:r>
            <a:r>
              <a:rPr lang="en-US" b="1" dirty="0" err="1"/>
              <a:t>Pb-Sn</a:t>
            </a:r>
            <a:r>
              <a:rPr lang="en-US" b="1" dirty="0"/>
              <a:t> phase diagram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283968" y="1443841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US" b="1" dirty="0"/>
              <a:t>2. One-component rich but cooling to </a:t>
            </a:r>
            <a:r>
              <a:rPr lang="el-GR" b="1" dirty="0"/>
              <a:t>α + β</a:t>
            </a:r>
          </a:p>
          <a:p>
            <a:pPr>
              <a:spcBef>
                <a:spcPts val="300"/>
              </a:spcBef>
            </a:pPr>
            <a:r>
              <a:rPr lang="en-US" b="1" dirty="0"/>
              <a:t>coexistence.</a:t>
            </a:r>
          </a:p>
          <a:p>
            <a:pPr>
              <a:spcBef>
                <a:spcPts val="300"/>
              </a:spcBef>
            </a:pPr>
            <a:r>
              <a:rPr lang="en-US" b="1" dirty="0"/>
              <a:t>d: </a:t>
            </a:r>
            <a:r>
              <a:rPr lang="en-US" dirty="0"/>
              <a:t>homogeneous liquid.</a:t>
            </a:r>
          </a:p>
          <a:p>
            <a:pPr>
              <a:spcBef>
                <a:spcPts val="300"/>
              </a:spcBef>
            </a:pPr>
            <a:r>
              <a:rPr lang="en-US" b="1" dirty="0"/>
              <a:t>e: </a:t>
            </a:r>
            <a:r>
              <a:rPr lang="el-GR" dirty="0"/>
              <a:t>α + </a:t>
            </a:r>
            <a:r>
              <a:rPr lang="en-US" dirty="0"/>
              <a:t>L phase (same as previous but at</a:t>
            </a:r>
          </a:p>
          <a:p>
            <a:pPr>
              <a:spcBef>
                <a:spcPts val="300"/>
              </a:spcBef>
            </a:pPr>
            <a:r>
              <a:rPr lang="en-US" dirty="0"/>
              <a:t>different compositions and mass fractions).</a:t>
            </a:r>
          </a:p>
          <a:p>
            <a:pPr>
              <a:spcBef>
                <a:spcPts val="300"/>
              </a:spcBef>
            </a:pPr>
            <a:r>
              <a:rPr lang="en-US" b="1" dirty="0"/>
              <a:t>f: </a:t>
            </a:r>
            <a:r>
              <a:rPr lang="en-US" dirty="0"/>
              <a:t>all </a:t>
            </a:r>
            <a:r>
              <a:rPr lang="el-GR" dirty="0"/>
              <a:t>α-</a:t>
            </a:r>
            <a:r>
              <a:rPr lang="en-US" dirty="0"/>
              <a:t>phase solid solution.</a:t>
            </a:r>
          </a:p>
          <a:p>
            <a:pPr>
              <a:spcBef>
                <a:spcPts val="300"/>
              </a:spcBef>
            </a:pPr>
            <a:r>
              <a:rPr lang="en-US" b="1" dirty="0"/>
              <a:t>g: </a:t>
            </a:r>
            <a:r>
              <a:rPr lang="el-GR" dirty="0"/>
              <a:t>α + β </a:t>
            </a:r>
            <a:r>
              <a:rPr lang="en-US" dirty="0"/>
              <a:t>phase (passing through </a:t>
            </a:r>
            <a:r>
              <a:rPr lang="en-US" dirty="0" err="1"/>
              <a:t>solvus</a:t>
            </a:r>
            <a:r>
              <a:rPr lang="en-US" dirty="0"/>
              <a:t> line</a:t>
            </a:r>
          </a:p>
          <a:p>
            <a:pPr>
              <a:spcBef>
                <a:spcPts val="300"/>
              </a:spcBef>
            </a:pPr>
            <a:r>
              <a:rPr lang="en-US" dirty="0"/>
              <a:t>leads to exceeding solubility limit and </a:t>
            </a:r>
            <a:r>
              <a:rPr lang="el-GR" dirty="0"/>
              <a:t>β </a:t>
            </a:r>
            <a:r>
              <a:rPr lang="en-US" dirty="0"/>
              <a:t>phase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precipitates </a:t>
            </a:r>
            <a:r>
              <a:rPr lang="en-US" dirty="0"/>
              <a:t>out</a:t>
            </a:r>
            <a:r>
              <a:rPr lang="en-US" dirty="0" smtClean="0"/>
              <a:t>).</a:t>
            </a:r>
            <a:endParaRPr lang="tr-TR" dirty="0" smtClean="0"/>
          </a:p>
          <a:p>
            <a:pPr>
              <a:spcBef>
                <a:spcPts val="300"/>
              </a:spcBef>
            </a:pPr>
            <a:endParaRPr lang="tr-TR" dirty="0"/>
          </a:p>
          <a:p>
            <a:pPr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r>
              <a:rPr lang="en-US" b="1" u="sng" dirty="0">
                <a:solidFill>
                  <a:srgbClr val="FF0000"/>
                </a:solidFill>
              </a:rPr>
              <a:t>Net result</a:t>
            </a:r>
            <a:r>
              <a:rPr lang="en-US" dirty="0">
                <a:solidFill>
                  <a:srgbClr val="FF0000"/>
                </a:solidFill>
              </a:rPr>
              <a:t>: polycrystalline </a:t>
            </a:r>
            <a:r>
              <a:rPr lang="el-GR" dirty="0">
                <a:solidFill>
                  <a:srgbClr val="FF0000"/>
                </a:solidFill>
              </a:rPr>
              <a:t>α-</a:t>
            </a:r>
            <a:r>
              <a:rPr lang="en-US" dirty="0">
                <a:solidFill>
                  <a:srgbClr val="FF0000"/>
                </a:solidFill>
              </a:rPr>
              <a:t>solid with fine </a:t>
            </a:r>
            <a:r>
              <a:rPr lang="el-GR" dirty="0">
                <a:solidFill>
                  <a:srgbClr val="FF0000"/>
                </a:solidFill>
              </a:rPr>
              <a:t>β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FF0000"/>
                </a:solidFill>
              </a:rPr>
              <a:t>crystals</a:t>
            </a:r>
          </a:p>
        </p:txBody>
      </p:sp>
    </p:spTree>
    <p:extLst>
      <p:ext uri="{BB962C8B-B14F-4D97-AF65-F5344CB8AC3E}">
        <p14:creationId xmlns:p14="http://schemas.microsoft.com/office/powerpoint/2010/main" val="30418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56" y="620688"/>
            <a:ext cx="548685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0" y="18864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00B050"/>
                </a:solidFill>
              </a:rPr>
              <a:t>Microstructures in Eutectic Alloys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69993" y="5013176"/>
            <a:ext cx="7059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3. Cooling through eutectic point.</a:t>
            </a:r>
          </a:p>
          <a:p>
            <a:r>
              <a:rPr lang="en-US" b="1" dirty="0"/>
              <a:t>h: </a:t>
            </a:r>
            <a:r>
              <a:rPr lang="en-US" dirty="0"/>
              <a:t>homogeneous liquid.</a:t>
            </a:r>
          </a:p>
          <a:p>
            <a:r>
              <a:rPr lang="en-US" b="1" dirty="0"/>
              <a:t>i: </a:t>
            </a:r>
            <a:r>
              <a:rPr lang="en-US" dirty="0"/>
              <a:t>solidification via eutectic reaction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" y="6039082"/>
            <a:ext cx="30670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4572000" y="5151675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note: </a:t>
            </a:r>
            <a:r>
              <a:rPr lang="el-GR" dirty="0"/>
              <a:t>α </a:t>
            </a:r>
            <a:r>
              <a:rPr lang="en-US" dirty="0"/>
              <a:t>and </a:t>
            </a:r>
            <a:r>
              <a:rPr lang="el-GR" dirty="0"/>
              <a:t>β </a:t>
            </a:r>
            <a:r>
              <a:rPr lang="en-US" dirty="0"/>
              <a:t>phases have very</a:t>
            </a:r>
          </a:p>
          <a:p>
            <a:r>
              <a:rPr lang="en-US" dirty="0"/>
              <a:t>different compositions than the</a:t>
            </a:r>
          </a:p>
          <a:p>
            <a:r>
              <a:rPr lang="en-US" dirty="0"/>
              <a:t>original composition of the liquid (e.g.</a:t>
            </a:r>
          </a:p>
          <a:p>
            <a:r>
              <a:rPr lang="en-US" dirty="0"/>
              <a:t>C</a:t>
            </a:r>
            <a:r>
              <a:rPr lang="el-GR" baseline="-25000" dirty="0"/>
              <a:t>α</a:t>
            </a:r>
            <a:r>
              <a:rPr lang="el-GR" dirty="0"/>
              <a:t> = 18.3 </a:t>
            </a:r>
            <a:r>
              <a:rPr lang="en-US" dirty="0" err="1"/>
              <a:t>wt</a:t>
            </a:r>
            <a:r>
              <a:rPr lang="en-US" dirty="0"/>
              <a:t>% </a:t>
            </a:r>
            <a:r>
              <a:rPr lang="en-US" dirty="0" err="1"/>
              <a:t>Sn</a:t>
            </a:r>
            <a:r>
              <a:rPr lang="en-US" dirty="0"/>
              <a:t>; C</a:t>
            </a:r>
            <a:r>
              <a:rPr lang="el-GR" baseline="-25000" dirty="0"/>
              <a:t>β</a:t>
            </a:r>
            <a:r>
              <a:rPr lang="el-GR" dirty="0"/>
              <a:t> = 97.8 </a:t>
            </a:r>
            <a:r>
              <a:rPr lang="en-US" dirty="0" err="1"/>
              <a:t>wt</a:t>
            </a:r>
            <a:r>
              <a:rPr lang="en-US" dirty="0"/>
              <a:t>% </a:t>
            </a:r>
            <a:r>
              <a:rPr lang="en-US" dirty="0" err="1"/>
              <a:t>Sn</a:t>
            </a:r>
            <a:endParaRPr lang="en-US" dirty="0"/>
          </a:p>
          <a:p>
            <a:r>
              <a:rPr lang="en-US" dirty="0"/>
              <a:t>whereas C</a:t>
            </a:r>
            <a:r>
              <a:rPr lang="en-US" baseline="-25000" dirty="0"/>
              <a:t>L</a:t>
            </a:r>
            <a:r>
              <a:rPr lang="en-US" dirty="0"/>
              <a:t> = 61.9 </a:t>
            </a:r>
            <a:r>
              <a:rPr lang="en-US" dirty="0" err="1"/>
              <a:t>wt</a:t>
            </a:r>
            <a:r>
              <a:rPr lang="en-US" dirty="0"/>
              <a:t>% </a:t>
            </a:r>
            <a:r>
              <a:rPr lang="en-US" dirty="0" err="1"/>
              <a:t>Sn</a:t>
            </a:r>
            <a:r>
              <a:rPr lang="en-US" dirty="0"/>
              <a:t>).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756487" y="2782669"/>
            <a:ext cx="2135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Eutectic Structure: </a:t>
            </a:r>
            <a:r>
              <a:rPr lang="en-US" dirty="0">
                <a:solidFill>
                  <a:srgbClr val="FF0000"/>
                </a:solidFill>
              </a:rPr>
              <a:t>layered (lamellar)</a:t>
            </a:r>
          </a:p>
          <a:p>
            <a:r>
              <a:rPr lang="en-US" dirty="0">
                <a:solidFill>
                  <a:srgbClr val="FF0000"/>
                </a:solidFill>
              </a:rPr>
              <a:t>structure</a:t>
            </a:r>
          </a:p>
        </p:txBody>
      </p:sp>
      <p:cxnSp>
        <p:nvCxnSpPr>
          <p:cNvPr id="8" name="Düz Ok Bağlayıcısı 7"/>
          <p:cNvCxnSpPr>
            <a:stCxn id="5" idx="1"/>
          </p:cNvCxnSpPr>
          <p:nvPr/>
        </p:nvCxnSpPr>
        <p:spPr>
          <a:xfrm flipH="1" flipV="1">
            <a:off x="5664243" y="2832611"/>
            <a:ext cx="1092244" cy="41172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7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0" y="18864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00B050"/>
                </a:solidFill>
              </a:rPr>
              <a:t>Microstructures in Eutectic Alloys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0" y="3239131"/>
            <a:ext cx="1944216" cy="191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11859"/>
            <a:ext cx="3429000" cy="250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3824536" y="1052736"/>
            <a:ext cx="4995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Photomicrograph </a:t>
            </a:r>
            <a:r>
              <a:rPr lang="en-US" dirty="0" smtClean="0"/>
              <a:t>showing</a:t>
            </a:r>
            <a:r>
              <a:rPr lang="tr-TR" dirty="0" smtClean="0"/>
              <a:t>  </a:t>
            </a:r>
            <a:r>
              <a:rPr lang="en-US" dirty="0" smtClean="0"/>
              <a:t>the </a:t>
            </a:r>
            <a:r>
              <a:rPr lang="en-US" dirty="0"/>
              <a:t>microstructure of a lead–tin alloy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eutectic </a:t>
            </a:r>
            <a:r>
              <a:rPr lang="en-US" dirty="0"/>
              <a:t>composition. This </a:t>
            </a:r>
            <a:r>
              <a:rPr lang="en-US" dirty="0" smtClean="0"/>
              <a:t>microstructure</a:t>
            </a:r>
            <a:r>
              <a:rPr lang="tr-TR" dirty="0" smtClean="0"/>
              <a:t> </a:t>
            </a:r>
            <a:r>
              <a:rPr lang="en-US" dirty="0" smtClean="0"/>
              <a:t>consists </a:t>
            </a:r>
            <a:r>
              <a:rPr lang="en-US" dirty="0"/>
              <a:t>of alternating layers of </a:t>
            </a:r>
            <a:r>
              <a:rPr lang="en-US" b="1" i="1" dirty="0"/>
              <a:t>a </a:t>
            </a:r>
            <a:r>
              <a:rPr lang="en-US" b="1" i="1" dirty="0" smtClean="0"/>
              <a:t>lead</a:t>
            </a:r>
            <a:r>
              <a:rPr lang="tr-TR" b="1" i="1" dirty="0" smtClean="0"/>
              <a:t> </a:t>
            </a:r>
            <a:r>
              <a:rPr lang="en-US" b="1" i="1" dirty="0" smtClean="0"/>
              <a:t>rich</a:t>
            </a:r>
            <a:r>
              <a:rPr lang="tr-TR" b="1" i="1" dirty="0" smtClean="0"/>
              <a:t> </a:t>
            </a:r>
            <a:r>
              <a:rPr lang="en-US" b="1" i="1" dirty="0" smtClean="0"/>
              <a:t>-phase </a:t>
            </a:r>
            <a:r>
              <a:rPr lang="en-US" b="1" i="1" dirty="0"/>
              <a:t>solid solution (dark layers</a:t>
            </a:r>
            <a:r>
              <a:rPr lang="en-US" dirty="0"/>
              <a:t>),</a:t>
            </a:r>
          </a:p>
          <a:p>
            <a:r>
              <a:rPr lang="en-US" dirty="0"/>
              <a:t>and </a:t>
            </a:r>
            <a:r>
              <a:rPr lang="en-US" b="1" i="1" dirty="0"/>
              <a:t>a tin-rich -phase solid solution (</a:t>
            </a:r>
            <a:r>
              <a:rPr lang="en-US" b="1" i="1" dirty="0" err="1" smtClean="0"/>
              <a:t>lightlayers</a:t>
            </a:r>
            <a:r>
              <a:rPr lang="en-US" dirty="0"/>
              <a:t>). </a:t>
            </a:r>
            <a:r>
              <a:rPr lang="en-US" dirty="0" smtClean="0"/>
              <a:t>375</a:t>
            </a:r>
            <a:r>
              <a:rPr lang="tr-TR" dirty="0" smtClean="0"/>
              <a:t>X.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76" y="5212035"/>
            <a:ext cx="34290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4036504" y="5459903"/>
            <a:ext cx="4927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order to achieve </a:t>
            </a:r>
            <a:r>
              <a:rPr lang="en-US" sz="2000" dirty="0" smtClean="0"/>
              <a:t>large</a:t>
            </a:r>
            <a:r>
              <a:rPr lang="tr-TR" sz="2000" dirty="0" smtClean="0"/>
              <a:t> </a:t>
            </a:r>
            <a:r>
              <a:rPr lang="en-US" sz="2000" dirty="0" smtClean="0"/>
              <a:t>homogeneous </a:t>
            </a:r>
            <a:r>
              <a:rPr lang="en-US" sz="2000" dirty="0"/>
              <a:t>regions, </a:t>
            </a:r>
            <a:r>
              <a:rPr lang="en-US" sz="2000" b="1" dirty="0" smtClean="0"/>
              <a:t>long</a:t>
            </a:r>
            <a:r>
              <a:rPr lang="tr-TR" sz="2000" b="1" dirty="0" smtClean="0"/>
              <a:t> </a:t>
            </a:r>
            <a:r>
              <a:rPr lang="en-US" sz="2000" b="1" dirty="0" smtClean="0"/>
              <a:t>diffusion </a:t>
            </a:r>
            <a:r>
              <a:rPr lang="en-US" sz="2000" b="1" dirty="0"/>
              <a:t>lengths </a:t>
            </a:r>
            <a:r>
              <a:rPr lang="en-US" sz="2000" dirty="0"/>
              <a:t>are required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604716" y="3844218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Lamellar structure </a:t>
            </a:r>
            <a:r>
              <a:rPr lang="en-US" sz="2000" dirty="0" smtClean="0"/>
              <a:t>forms</a:t>
            </a:r>
            <a:r>
              <a:rPr lang="tr-TR" sz="2000" dirty="0" smtClean="0"/>
              <a:t> </a:t>
            </a:r>
            <a:r>
              <a:rPr lang="en-US" sz="2000" dirty="0" smtClean="0"/>
              <a:t>because</a:t>
            </a:r>
            <a:r>
              <a:rPr lang="tr-TR" sz="2000" dirty="0" smtClean="0"/>
              <a:t> </a:t>
            </a:r>
            <a:r>
              <a:rPr lang="en-US" sz="2000" dirty="0" smtClean="0"/>
              <a:t>relatively </a:t>
            </a:r>
            <a:r>
              <a:rPr lang="en-US" sz="2000" b="1" dirty="0"/>
              <a:t>short</a:t>
            </a:r>
          </a:p>
          <a:p>
            <a:r>
              <a:rPr lang="en-US" sz="2000" b="1" dirty="0"/>
              <a:t>diffusion lengths </a:t>
            </a:r>
            <a:r>
              <a:rPr lang="en-US" sz="2000" dirty="0"/>
              <a:t>are required</a:t>
            </a:r>
          </a:p>
        </p:txBody>
      </p:sp>
    </p:spTree>
    <p:extLst>
      <p:ext uri="{BB962C8B-B14F-4D97-AF65-F5344CB8AC3E}">
        <p14:creationId xmlns:p14="http://schemas.microsoft.com/office/powerpoint/2010/main" val="7784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" y="1268760"/>
            <a:ext cx="5904657" cy="468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0" y="18864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00B050"/>
                </a:solidFill>
              </a:rPr>
              <a:t>Microstructures in Eutectic Alloys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860032" y="927735"/>
            <a:ext cx="4283968" cy="4478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</a:pPr>
            <a:r>
              <a:rPr lang="en-US" b="1" dirty="0"/>
              <a:t>4. Cooling through eutectic</a:t>
            </a:r>
          </a:p>
          <a:p>
            <a:pPr algn="just">
              <a:spcBef>
                <a:spcPts val="200"/>
              </a:spcBef>
            </a:pPr>
            <a:r>
              <a:rPr lang="en-US" b="1" dirty="0"/>
              <a:t>isotherm.</a:t>
            </a:r>
          </a:p>
          <a:p>
            <a:pPr algn="just">
              <a:spcBef>
                <a:spcPts val="200"/>
              </a:spcBef>
            </a:pPr>
            <a:r>
              <a:rPr lang="en-US" b="1" dirty="0"/>
              <a:t>j: </a:t>
            </a:r>
            <a:r>
              <a:rPr lang="en-US" dirty="0"/>
              <a:t>homogeneous liquid.</a:t>
            </a:r>
          </a:p>
          <a:p>
            <a:pPr algn="just">
              <a:spcBef>
                <a:spcPts val="200"/>
              </a:spcBef>
            </a:pPr>
            <a:r>
              <a:rPr lang="en-US" dirty="0">
                <a:solidFill>
                  <a:srgbClr val="FF0000"/>
                </a:solidFill>
              </a:rPr>
              <a:t>Hypoeutectic</a:t>
            </a:r>
          </a:p>
          <a:p>
            <a:pPr algn="just">
              <a:spcBef>
                <a:spcPts val="200"/>
              </a:spcBef>
            </a:pPr>
            <a:r>
              <a:rPr lang="en-US" b="1" dirty="0"/>
              <a:t>k: </a:t>
            </a:r>
            <a:r>
              <a:rPr lang="en-US" dirty="0"/>
              <a:t>α + L phases: use tie </a:t>
            </a:r>
            <a:r>
              <a:rPr lang="en-US" dirty="0" smtClean="0"/>
              <a:t>lines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lever rule.</a:t>
            </a:r>
          </a:p>
          <a:p>
            <a:pPr algn="just">
              <a:spcBef>
                <a:spcPts val="200"/>
              </a:spcBef>
            </a:pPr>
            <a:r>
              <a:rPr lang="en-US" b="1" dirty="0"/>
              <a:t>l: </a:t>
            </a:r>
            <a:r>
              <a:rPr lang="en-US" dirty="0"/>
              <a:t>just above eutectic </a:t>
            </a:r>
            <a:r>
              <a:rPr lang="en-US" dirty="0" smtClean="0"/>
              <a:t>isotherm</a:t>
            </a:r>
            <a:r>
              <a:rPr lang="tr-TR" dirty="0" smtClean="0"/>
              <a:t> </a:t>
            </a:r>
            <a:r>
              <a:rPr lang="en-US" dirty="0" smtClean="0"/>
              <a:t>compositions </a:t>
            </a:r>
            <a:r>
              <a:rPr lang="en-US" dirty="0"/>
              <a:t>given </a:t>
            </a:r>
            <a:endParaRPr lang="tr-TR" dirty="0" smtClean="0"/>
          </a:p>
          <a:p>
            <a:pPr algn="just">
              <a:spcBef>
                <a:spcPts val="200"/>
              </a:spcBef>
            </a:pPr>
            <a:r>
              <a:rPr lang="en-US" b="1" dirty="0" smtClean="0"/>
              <a:t>m</a:t>
            </a:r>
            <a:r>
              <a:rPr lang="en-US" b="1" dirty="0"/>
              <a:t>: </a:t>
            </a:r>
            <a:r>
              <a:rPr lang="en-US" dirty="0"/>
              <a:t>remaining liquid </a:t>
            </a:r>
            <a:r>
              <a:rPr lang="en-US" dirty="0" smtClean="0"/>
              <a:t>transforms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eutectic structure </a:t>
            </a:r>
            <a:r>
              <a:rPr lang="en-US" dirty="0" smtClean="0"/>
              <a:t>upon</a:t>
            </a:r>
            <a:r>
              <a:rPr lang="tr-TR" dirty="0" smtClean="0"/>
              <a:t> </a:t>
            </a:r>
            <a:r>
              <a:rPr lang="en-US" dirty="0" smtClean="0"/>
              <a:t>crossing </a:t>
            </a:r>
            <a:r>
              <a:rPr lang="en-US" dirty="0"/>
              <a:t>eutectic isotherm</a:t>
            </a:r>
            <a:r>
              <a:rPr lang="en-US" dirty="0" smtClean="0"/>
              <a:t>.</a:t>
            </a:r>
            <a:endParaRPr lang="tr-TR" dirty="0" smtClean="0"/>
          </a:p>
          <a:p>
            <a:pPr algn="just">
              <a:spcBef>
                <a:spcPts val="200"/>
              </a:spcBef>
            </a:pPr>
            <a:endParaRPr lang="en-US" dirty="0"/>
          </a:p>
          <a:p>
            <a:pPr algn="just">
              <a:spcBef>
                <a:spcPts val="200"/>
              </a:spcBef>
            </a:pPr>
            <a:r>
              <a:rPr lang="en-US" b="1" u="sng" dirty="0" err="1"/>
              <a:t>Microconstituent</a:t>
            </a:r>
            <a:r>
              <a:rPr lang="en-US" b="1" u="sng" dirty="0"/>
              <a:t>:</a:t>
            </a:r>
            <a:r>
              <a:rPr lang="en-US" b="1" dirty="0"/>
              <a:t> </a:t>
            </a:r>
            <a:r>
              <a:rPr lang="en-US" dirty="0"/>
              <a:t>an </a:t>
            </a:r>
            <a:r>
              <a:rPr lang="en-US" dirty="0" smtClean="0"/>
              <a:t>element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microstructure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identifiable </a:t>
            </a:r>
            <a:r>
              <a:rPr lang="en-US" dirty="0"/>
              <a:t>and </a:t>
            </a:r>
            <a:r>
              <a:rPr lang="en-US" dirty="0" smtClean="0"/>
              <a:t>characteristic</a:t>
            </a:r>
            <a:r>
              <a:rPr lang="tr-TR" dirty="0" smtClean="0"/>
              <a:t> </a:t>
            </a:r>
            <a:r>
              <a:rPr lang="en-US" dirty="0" smtClean="0"/>
              <a:t>structure </a:t>
            </a:r>
            <a:r>
              <a:rPr lang="en-US" dirty="0"/>
              <a:t>(at pt. m there are </a:t>
            </a:r>
            <a:r>
              <a:rPr lang="en-US" dirty="0" smtClean="0"/>
              <a:t>2</a:t>
            </a:r>
            <a:r>
              <a:rPr lang="tr-TR" dirty="0" smtClean="0"/>
              <a:t> </a:t>
            </a:r>
            <a:r>
              <a:rPr lang="en-US" dirty="0" err="1" smtClean="0"/>
              <a:t>microconstituents</a:t>
            </a:r>
            <a:r>
              <a:rPr lang="en-US" dirty="0"/>
              <a:t>: primary α</a:t>
            </a:r>
          </a:p>
          <a:p>
            <a:pPr algn="just">
              <a:spcBef>
                <a:spcPts val="200"/>
              </a:spcBef>
            </a:pPr>
            <a:r>
              <a:rPr lang="en-US" dirty="0"/>
              <a:t>and eutectic structures)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" y="4779418"/>
            <a:ext cx="2545805" cy="206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2574032" y="5373545"/>
            <a:ext cx="6569968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Photomicrograph</a:t>
            </a:r>
            <a:r>
              <a:rPr lang="tr-TR" dirty="0" smtClean="0"/>
              <a:t> </a:t>
            </a:r>
            <a:r>
              <a:rPr lang="en-US" dirty="0" smtClean="0"/>
              <a:t>showing </a:t>
            </a:r>
            <a:r>
              <a:rPr lang="en-US" dirty="0"/>
              <a:t>the microstructure of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lead–tin </a:t>
            </a:r>
            <a:r>
              <a:rPr lang="en-US" dirty="0"/>
              <a:t>alloy of composition 50 </a:t>
            </a:r>
            <a:r>
              <a:rPr lang="en-US" dirty="0" err="1" smtClean="0"/>
              <a:t>wt</a:t>
            </a:r>
            <a:r>
              <a:rPr lang="en-US" dirty="0" smtClean="0"/>
              <a:t>%</a:t>
            </a:r>
            <a:r>
              <a:rPr lang="tr-TR" dirty="0" smtClean="0"/>
              <a:t> </a:t>
            </a:r>
            <a:r>
              <a:rPr lang="en-US" dirty="0" err="1" smtClean="0"/>
              <a:t>Sn</a:t>
            </a:r>
            <a:r>
              <a:rPr lang="en-US" dirty="0" smtClean="0"/>
              <a:t>–50 </a:t>
            </a:r>
            <a:r>
              <a:rPr lang="en-US" dirty="0" err="1"/>
              <a:t>wt</a:t>
            </a:r>
            <a:r>
              <a:rPr lang="en-US" dirty="0"/>
              <a:t>% </a:t>
            </a:r>
            <a:r>
              <a:rPr lang="en-US" dirty="0" err="1"/>
              <a:t>Pb</a:t>
            </a:r>
            <a:r>
              <a:rPr lang="en-US" dirty="0"/>
              <a:t>. This microstructure is</a:t>
            </a:r>
          </a:p>
          <a:p>
            <a:r>
              <a:rPr lang="en-US" dirty="0"/>
              <a:t>composed of a </a:t>
            </a:r>
            <a:r>
              <a:rPr lang="en-US" dirty="0">
                <a:solidFill>
                  <a:srgbClr val="FF0000"/>
                </a:solidFill>
              </a:rPr>
              <a:t>primary lead-rich </a:t>
            </a:r>
            <a:r>
              <a:rPr lang="en-US" dirty="0" smtClean="0">
                <a:solidFill>
                  <a:srgbClr val="FF0000"/>
                </a:solidFill>
              </a:rPr>
              <a:t>phase </a:t>
            </a:r>
            <a:r>
              <a:rPr lang="en-US" dirty="0">
                <a:solidFill>
                  <a:srgbClr val="FF0000"/>
                </a:solidFill>
              </a:rPr>
              <a:t>(large dark regions)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within a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lamellar eutectic structure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consisting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 tin-rich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phase (light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layers)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 lead-rich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phase (dark layers</a:t>
            </a:r>
            <a:r>
              <a:rPr lang="en-US" dirty="0" smtClean="0"/>
              <a:t>).400</a:t>
            </a:r>
            <a:r>
              <a:rPr lang="tr-TR" dirty="0" smtClean="0"/>
              <a:t> 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5" y="768028"/>
            <a:ext cx="8111430" cy="583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0" y="18864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00B050"/>
                </a:solidFill>
              </a:rPr>
              <a:t>Microstructures in Eutectic Alloys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7812360" y="63093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968971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EQUILIBRIUM DIAGRAMS </a:t>
            </a:r>
            <a:r>
              <a:rPr lang="en-US" b="1" dirty="0" smtClean="0"/>
              <a:t>HAVING</a:t>
            </a:r>
            <a:r>
              <a:rPr lang="tr-TR" b="1" dirty="0" smtClean="0"/>
              <a:t> </a:t>
            </a:r>
            <a:r>
              <a:rPr lang="en-US" b="1" dirty="0" smtClean="0"/>
              <a:t>INTERMEDIATE </a:t>
            </a:r>
            <a:r>
              <a:rPr lang="en-US" b="1" dirty="0"/>
              <a:t>PHASES OR COMPOUNDS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7"/>
          <a:stretch/>
        </p:blipFill>
        <p:spPr bwMode="auto">
          <a:xfrm rot="5400000">
            <a:off x="1414128" y="-757941"/>
            <a:ext cx="4875588" cy="676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49684" y="5421123"/>
            <a:ext cx="89868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there are </a:t>
            </a:r>
            <a:r>
              <a:rPr lang="en-US" dirty="0" smtClean="0"/>
              <a:t>six</a:t>
            </a:r>
            <a:r>
              <a:rPr lang="tr-TR" dirty="0" smtClean="0"/>
              <a:t> </a:t>
            </a:r>
            <a:r>
              <a:rPr lang="en-US" dirty="0" smtClean="0"/>
              <a:t>different </a:t>
            </a:r>
            <a:r>
              <a:rPr lang="en-US" dirty="0"/>
              <a:t>solid solutions—two terminal ( </a:t>
            </a:r>
            <a:r>
              <a:rPr lang="el-GR" dirty="0" smtClean="0"/>
              <a:t>α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l-GR" dirty="0" smtClean="0"/>
              <a:t>η</a:t>
            </a:r>
            <a:r>
              <a:rPr lang="en-US" dirty="0" smtClean="0"/>
              <a:t>) </a:t>
            </a:r>
            <a:r>
              <a:rPr lang="en-US" dirty="0"/>
              <a:t>and four intermediate ( </a:t>
            </a:r>
            <a:r>
              <a:rPr lang="el-GR" dirty="0" smtClean="0"/>
              <a:t>β</a:t>
            </a:r>
            <a:r>
              <a:rPr lang="tr-TR" dirty="0" smtClean="0"/>
              <a:t>, </a:t>
            </a:r>
            <a:r>
              <a:rPr lang="el-GR" dirty="0" smtClean="0"/>
              <a:t>γ</a:t>
            </a:r>
            <a:r>
              <a:rPr lang="tr-TR" dirty="0" smtClean="0"/>
              <a:t>, </a:t>
            </a:r>
            <a:r>
              <a:rPr lang="el-GR" dirty="0" smtClean="0"/>
              <a:t>δ</a:t>
            </a:r>
            <a:r>
              <a:rPr lang="tr-TR" dirty="0" smtClean="0"/>
              <a:t> and </a:t>
            </a:r>
            <a:r>
              <a:rPr lang="el-GR" dirty="0" smtClean="0"/>
              <a:t>ε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 </a:t>
            </a:r>
            <a:r>
              <a:rPr lang="el-GR" dirty="0" smtClean="0"/>
              <a:t>β</a:t>
            </a:r>
            <a:r>
              <a:rPr lang="tr-TR" dirty="0" smtClean="0"/>
              <a:t>‘</a:t>
            </a:r>
            <a:r>
              <a:rPr lang="en-US" dirty="0"/>
              <a:t>phase is termed an ordered solid solution, one in which the </a:t>
            </a:r>
            <a:r>
              <a:rPr lang="en-US" dirty="0" smtClean="0"/>
              <a:t>copper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zinc atoms are situated in a specific and ordered arrangement </a:t>
            </a:r>
            <a:r>
              <a:rPr lang="en-US" dirty="0" smtClean="0"/>
              <a:t>within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unit </a:t>
            </a:r>
            <a:r>
              <a:rPr lang="en-US" dirty="0" smtClean="0"/>
              <a:t>cell</a:t>
            </a:r>
            <a:endParaRPr lang="tr-T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dashed to indicate that their positions have not been exactly determined</a:t>
            </a:r>
          </a:p>
        </p:txBody>
      </p:sp>
    </p:spTree>
    <p:extLst>
      <p:ext uri="{BB962C8B-B14F-4D97-AF65-F5344CB8AC3E}">
        <p14:creationId xmlns:p14="http://schemas.microsoft.com/office/powerpoint/2010/main" val="26742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0" y="2148982"/>
            <a:ext cx="6028703" cy="451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251520" y="188640"/>
            <a:ext cx="83529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 b="1" u="sng" dirty="0">
                <a:solidFill>
                  <a:schemeClr val="accent2">
                    <a:lumMod val="50000"/>
                  </a:schemeClr>
                </a:solidFill>
              </a:rPr>
              <a:t>Intermediate (intermetallic) compounds: </a:t>
            </a:r>
            <a:r>
              <a:rPr lang="en-US" sz="2000" dirty="0"/>
              <a:t>discrete metal compounds </a:t>
            </a:r>
            <a:r>
              <a:rPr lang="tr-TR" sz="2000" dirty="0" smtClean="0"/>
              <a:t>(</a:t>
            </a:r>
            <a:r>
              <a:rPr lang="en-US" sz="2000" dirty="0"/>
              <a:t>Mg</a:t>
            </a:r>
            <a:r>
              <a:rPr lang="en-US" sz="2000" baseline="-25000" dirty="0"/>
              <a:t>2</a:t>
            </a:r>
            <a:r>
              <a:rPr lang="en-US" sz="2000" dirty="0"/>
              <a:t>Pb</a:t>
            </a:r>
            <a:r>
              <a:rPr lang="tr-TR" sz="2000" dirty="0" smtClean="0"/>
              <a:t>) </a:t>
            </a:r>
            <a:r>
              <a:rPr lang="en-US" sz="2000" dirty="0" smtClean="0"/>
              <a:t>rather</a:t>
            </a:r>
            <a:r>
              <a:rPr lang="tr-TR" sz="2000" dirty="0" smtClean="0"/>
              <a:t> </a:t>
            </a:r>
            <a:r>
              <a:rPr lang="en-US" sz="2000" dirty="0" smtClean="0"/>
              <a:t>than </a:t>
            </a:r>
            <a:r>
              <a:rPr lang="en-US" sz="2000" dirty="0"/>
              <a:t>solutions (i.e. distinct chemical formula).</a:t>
            </a:r>
          </a:p>
          <a:p>
            <a:pPr>
              <a:spcBef>
                <a:spcPts val="200"/>
              </a:spcBef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000" b="1" baseline="-25000" dirty="0" err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2000" b="1" baseline="-25000" dirty="0" err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: in solution x and y can vary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in compounds x and y are fixed (always fixed composition of A and B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  <a:endParaRPr lang="tr-TR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tr-TR" sz="2000" b="1" dirty="0" smtClean="0">
                <a:solidFill>
                  <a:schemeClr val="accent1">
                    <a:lumMod val="50000"/>
                  </a:schemeClr>
                </a:solidFill>
              </a:rPr>
              <a:t>i.e. </a:t>
            </a:r>
            <a:r>
              <a:rPr lang="tr-TR" sz="2000" dirty="0" smtClean="0"/>
              <a:t>Mg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Pb: </a:t>
            </a:r>
            <a:r>
              <a:rPr lang="da-DK" sz="2000" dirty="0" smtClean="0"/>
              <a:t>19 </a:t>
            </a:r>
            <a:r>
              <a:rPr lang="da-DK" sz="2000" dirty="0"/>
              <a:t>wt% Mg–81 wt% </a:t>
            </a:r>
            <a:r>
              <a:rPr lang="da-DK" sz="2000" dirty="0" smtClean="0"/>
              <a:t>Pb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5979492" y="2636912"/>
            <a:ext cx="32403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compound Mg</a:t>
            </a:r>
            <a:r>
              <a:rPr lang="en-US" baseline="-25000" dirty="0"/>
              <a:t>2</a:t>
            </a:r>
            <a:r>
              <a:rPr lang="en-US" dirty="0"/>
              <a:t>Pb melts at approximately </a:t>
            </a:r>
            <a:r>
              <a:rPr lang="en-US" dirty="0" smtClean="0"/>
              <a:t>550°C, </a:t>
            </a:r>
            <a:r>
              <a:rPr lang="en-US" dirty="0"/>
              <a:t>as </a:t>
            </a:r>
            <a:r>
              <a:rPr lang="en-US" dirty="0" smtClean="0"/>
              <a:t>indicated</a:t>
            </a:r>
            <a:r>
              <a:rPr lang="tr-TR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point </a:t>
            </a:r>
            <a:r>
              <a:rPr lang="en-US" i="1" dirty="0"/>
              <a:t>M </a:t>
            </a:r>
            <a:endParaRPr lang="tr-TR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solubility of lead in magnesium is rather</a:t>
            </a:r>
            <a:r>
              <a:rPr lang="tr-TR" dirty="0"/>
              <a:t> </a:t>
            </a:r>
            <a:r>
              <a:rPr lang="en-US" dirty="0"/>
              <a:t>extensive, </a:t>
            </a:r>
            <a:r>
              <a:rPr lang="en-US" dirty="0" smtClean="0"/>
              <a:t>the </a:t>
            </a:r>
            <a:r>
              <a:rPr lang="en-US" dirty="0"/>
              <a:t>relatively large composition span for the </a:t>
            </a:r>
            <a:r>
              <a:rPr lang="el-GR" dirty="0" smtClean="0"/>
              <a:t>α</a:t>
            </a:r>
            <a:r>
              <a:rPr lang="en-US" dirty="0" smtClean="0"/>
              <a:t>-phase</a:t>
            </a:r>
            <a:r>
              <a:rPr lang="tr-TR" dirty="0" smtClean="0"/>
              <a:t> </a:t>
            </a:r>
            <a:r>
              <a:rPr lang="en-US" dirty="0" smtClean="0"/>
              <a:t>field</a:t>
            </a:r>
            <a:r>
              <a:rPr lang="tr-T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solubility of magnesium in lead is extremely </a:t>
            </a:r>
            <a:r>
              <a:rPr lang="en-US" dirty="0" smtClean="0"/>
              <a:t>limited</a:t>
            </a:r>
            <a:r>
              <a:rPr lang="tr-TR" dirty="0" smtClean="0"/>
              <a:t> (</a:t>
            </a:r>
            <a:r>
              <a:rPr lang="el-GR" dirty="0" smtClean="0"/>
              <a:t>β</a:t>
            </a:r>
            <a:r>
              <a:rPr lang="tr-TR" dirty="0" smtClean="0"/>
              <a:t> </a:t>
            </a:r>
            <a:r>
              <a:rPr lang="tr-TR" dirty="0" err="1" smtClean="0"/>
              <a:t>region</a:t>
            </a:r>
            <a:r>
              <a:rPr lang="tr-T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0" y="2636912"/>
            <a:ext cx="91440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EUTECTOID AND PERITECTIC REACTIONS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66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07504" y="116632"/>
            <a:ext cx="4095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Definitions and Basic Concepts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79512" y="692696"/>
            <a:ext cx="871296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>
                <a:solidFill>
                  <a:schemeClr val="tx2">
                    <a:lumMod val="50000"/>
                  </a:schemeClr>
                </a:solidFill>
              </a:rPr>
              <a:t>Solubility </a:t>
            </a:r>
            <a:r>
              <a:rPr lang="en-US" sz="2000" b="1" u="sng" dirty="0" smtClean="0">
                <a:solidFill>
                  <a:schemeClr val="tx2">
                    <a:lumMod val="50000"/>
                  </a:schemeClr>
                </a:solidFill>
              </a:rPr>
              <a:t>Limit:</a:t>
            </a:r>
            <a:r>
              <a:rPr lang="tr-TR" sz="2000" b="1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Max </a:t>
            </a:r>
            <a:r>
              <a:rPr lang="en-US" sz="2000" dirty="0"/>
              <a:t>concentration </a:t>
            </a:r>
            <a:r>
              <a:rPr lang="en-US" sz="2000" dirty="0" smtClean="0"/>
              <a:t>for</a:t>
            </a:r>
            <a:r>
              <a:rPr lang="tr-TR" sz="2000" dirty="0" smtClean="0"/>
              <a:t> </a:t>
            </a:r>
            <a:r>
              <a:rPr lang="en-US" sz="2000" dirty="0" smtClean="0"/>
              <a:t>which </a:t>
            </a:r>
            <a:r>
              <a:rPr lang="en-US" sz="2000" dirty="0"/>
              <a:t>only a </a:t>
            </a:r>
            <a:r>
              <a:rPr lang="en-US" sz="2000" dirty="0" smtClean="0"/>
              <a:t>solution</a:t>
            </a:r>
            <a:r>
              <a:rPr lang="tr-TR" sz="2000" dirty="0" smtClean="0"/>
              <a:t> </a:t>
            </a:r>
            <a:r>
              <a:rPr lang="en-US" sz="2000" dirty="0" smtClean="0"/>
              <a:t>occurs.</a:t>
            </a:r>
            <a:r>
              <a:rPr lang="tr-TR" sz="2000" dirty="0" smtClean="0"/>
              <a:t> (</a:t>
            </a:r>
            <a:r>
              <a:rPr lang="en-US" sz="2000" dirty="0"/>
              <a:t>a maximum </a:t>
            </a:r>
            <a:r>
              <a:rPr lang="en-US" sz="2000" dirty="0" smtClean="0"/>
              <a:t>concentration</a:t>
            </a:r>
            <a:r>
              <a:rPr lang="tr-TR" sz="2000" dirty="0" smtClean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solute atoms that may dissolve in the solvent to form a solid solution</a:t>
            </a:r>
            <a:r>
              <a:rPr lang="tr-TR" sz="2000" dirty="0" smtClean="0"/>
              <a:t>)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84784"/>
            <a:ext cx="6120680" cy="43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179512" y="2564408"/>
            <a:ext cx="2664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Solubility limit increases</a:t>
            </a:r>
          </a:p>
          <a:p>
            <a:r>
              <a:rPr lang="en-US" b="1" dirty="0"/>
              <a:t>with T:</a:t>
            </a:r>
          </a:p>
          <a:p>
            <a:r>
              <a:rPr lang="en-US" b="1" dirty="0"/>
              <a:t>e.g., if T = </a:t>
            </a:r>
            <a:r>
              <a:rPr lang="en-US" b="1" dirty="0" smtClean="0"/>
              <a:t>100°C</a:t>
            </a:r>
            <a:r>
              <a:rPr lang="en-US" b="1" dirty="0"/>
              <a:t>, </a:t>
            </a:r>
            <a:r>
              <a:rPr lang="en-US" b="1" dirty="0" smtClean="0"/>
              <a:t>solubility</a:t>
            </a:r>
            <a:r>
              <a:rPr lang="tr-TR" b="1" dirty="0" smtClean="0"/>
              <a:t> </a:t>
            </a:r>
            <a:r>
              <a:rPr lang="en-US" b="1" dirty="0" smtClean="0"/>
              <a:t>limit </a:t>
            </a:r>
            <a:r>
              <a:rPr lang="en-US" b="1" dirty="0"/>
              <a:t>= </a:t>
            </a:r>
            <a:r>
              <a:rPr lang="en-US" b="1" dirty="0" smtClean="0"/>
              <a:t>80</a:t>
            </a:r>
            <a:r>
              <a:rPr lang="tr-TR" b="1" dirty="0" smtClean="0"/>
              <a:t> </a:t>
            </a:r>
            <a:r>
              <a:rPr lang="en-US" b="1" dirty="0" err="1" smtClean="0"/>
              <a:t>wt</a:t>
            </a:r>
            <a:r>
              <a:rPr lang="tr-TR" b="1" dirty="0" smtClean="0"/>
              <a:t>.</a:t>
            </a:r>
            <a:r>
              <a:rPr lang="en-US" b="1" dirty="0" smtClean="0"/>
              <a:t>% </a:t>
            </a:r>
            <a:r>
              <a:rPr lang="en-US" b="1" dirty="0"/>
              <a:t>sugar.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79512" y="5589240"/>
            <a:ext cx="45720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b="1" dirty="0"/>
              <a:t>Question: What is the solubility limit at </a:t>
            </a:r>
            <a:r>
              <a:rPr lang="en-US" b="1" dirty="0" smtClean="0"/>
              <a:t>20°C</a:t>
            </a:r>
            <a:r>
              <a:rPr lang="en-US" b="1" dirty="0"/>
              <a:t>?</a:t>
            </a:r>
          </a:p>
          <a:p>
            <a:r>
              <a:rPr lang="en-US" b="1" dirty="0"/>
              <a:t>Answer: </a:t>
            </a:r>
            <a:r>
              <a:rPr lang="en-US" b="1" dirty="0" smtClean="0"/>
              <a:t>65</a:t>
            </a:r>
            <a:r>
              <a:rPr lang="tr-TR" b="1" dirty="0" smtClean="0"/>
              <a:t> </a:t>
            </a:r>
            <a:r>
              <a:rPr lang="en-US" b="1" dirty="0" err="1" smtClean="0"/>
              <a:t>wt</a:t>
            </a:r>
            <a:r>
              <a:rPr lang="tr-TR" b="1" dirty="0" smtClean="0"/>
              <a:t>.</a:t>
            </a:r>
            <a:r>
              <a:rPr lang="en-US" b="1" dirty="0" smtClean="0"/>
              <a:t>% </a:t>
            </a:r>
            <a:r>
              <a:rPr lang="en-US" b="1" dirty="0"/>
              <a:t>sugar.</a:t>
            </a:r>
          </a:p>
          <a:p>
            <a:r>
              <a:rPr lang="en-US" b="1" dirty="0"/>
              <a:t>If </a:t>
            </a:r>
            <a:r>
              <a:rPr lang="en-US" b="1" dirty="0" smtClean="0"/>
              <a:t>Co</a:t>
            </a:r>
            <a:r>
              <a:rPr lang="tr-TR" b="1" dirty="0" smtClean="0"/>
              <a:t>mposition</a:t>
            </a:r>
            <a:r>
              <a:rPr lang="en-US" b="1" dirty="0" smtClean="0"/>
              <a:t> </a:t>
            </a:r>
            <a:r>
              <a:rPr lang="en-US" b="1" dirty="0"/>
              <a:t>&lt; </a:t>
            </a:r>
            <a:r>
              <a:rPr lang="en-US" b="1" dirty="0" smtClean="0"/>
              <a:t>65</a:t>
            </a:r>
            <a:r>
              <a:rPr lang="tr-TR" b="1" dirty="0" smtClean="0"/>
              <a:t> </a:t>
            </a:r>
            <a:r>
              <a:rPr lang="en-US" b="1" dirty="0" err="1" smtClean="0"/>
              <a:t>wt</a:t>
            </a:r>
            <a:r>
              <a:rPr lang="tr-TR" b="1" dirty="0" smtClean="0"/>
              <a:t>.</a:t>
            </a:r>
            <a:r>
              <a:rPr lang="en-US" b="1" dirty="0" smtClean="0"/>
              <a:t>% </a:t>
            </a:r>
            <a:r>
              <a:rPr lang="en-US" b="1" dirty="0"/>
              <a:t>sugar: syrup</a:t>
            </a:r>
          </a:p>
          <a:p>
            <a:r>
              <a:rPr lang="en-US" b="1" dirty="0"/>
              <a:t>If </a:t>
            </a:r>
            <a:r>
              <a:rPr lang="en-US" b="1" dirty="0" smtClean="0"/>
              <a:t>C</a:t>
            </a:r>
            <a:r>
              <a:rPr lang="tr-TR" b="1" dirty="0" smtClean="0"/>
              <a:t>omposition</a:t>
            </a:r>
            <a:r>
              <a:rPr lang="en-US" b="1" dirty="0" smtClean="0"/>
              <a:t> </a:t>
            </a:r>
            <a:r>
              <a:rPr lang="en-US" b="1" dirty="0"/>
              <a:t>&gt; </a:t>
            </a:r>
            <a:r>
              <a:rPr lang="en-US" b="1" dirty="0" smtClean="0"/>
              <a:t>65</a:t>
            </a:r>
            <a:r>
              <a:rPr lang="tr-TR" b="1" dirty="0" smtClean="0"/>
              <a:t> </a:t>
            </a:r>
            <a:r>
              <a:rPr lang="en-US" b="1" dirty="0" err="1" smtClean="0"/>
              <a:t>wt</a:t>
            </a:r>
            <a:r>
              <a:rPr lang="tr-TR" b="1" dirty="0" smtClean="0"/>
              <a:t>.</a:t>
            </a:r>
            <a:r>
              <a:rPr lang="en-US" b="1" dirty="0" smtClean="0"/>
              <a:t>% </a:t>
            </a:r>
            <a:r>
              <a:rPr lang="en-US" b="1" dirty="0"/>
              <a:t>sugar: syrup + sugar.</a:t>
            </a:r>
          </a:p>
        </p:txBody>
      </p:sp>
    </p:spTree>
    <p:extLst>
      <p:ext uri="{BB962C8B-B14F-4D97-AF65-F5344CB8AC3E}">
        <p14:creationId xmlns:p14="http://schemas.microsoft.com/office/powerpoint/2010/main" val="29300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2"/>
            <a:ext cx="7128792" cy="435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Düz Ok Bağlayıcısı 4"/>
          <p:cNvCxnSpPr/>
          <p:nvPr/>
        </p:nvCxnSpPr>
        <p:spPr>
          <a:xfrm>
            <a:off x="3491880" y="2249317"/>
            <a:ext cx="0" cy="683884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>
            <a:off x="4211960" y="1847438"/>
            <a:ext cx="0" cy="683884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kdörtgen 5"/>
          <p:cNvSpPr/>
          <p:nvPr/>
        </p:nvSpPr>
        <p:spPr>
          <a:xfrm>
            <a:off x="0" y="4503940"/>
            <a:ext cx="8964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Eutectoid reaction: </a:t>
            </a:r>
            <a:r>
              <a:rPr lang="en-US" sz="2000" dirty="0"/>
              <a:t>one solid phase turning into two other solid phases upon cooling</a:t>
            </a:r>
          </a:p>
        </p:txBody>
      </p:sp>
      <p:sp>
        <p:nvSpPr>
          <p:cNvPr id="8" name="Dikdörtgen 7"/>
          <p:cNvSpPr/>
          <p:nvPr/>
        </p:nvSpPr>
        <p:spPr>
          <a:xfrm>
            <a:off x="33164" y="5638632"/>
            <a:ext cx="9110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err="1"/>
              <a:t>Peritectic</a:t>
            </a:r>
            <a:r>
              <a:rPr lang="en-US" sz="2000" b="1" u="sng" dirty="0"/>
              <a:t> reaction: </a:t>
            </a:r>
            <a:r>
              <a:rPr lang="en-US" sz="2000" dirty="0"/>
              <a:t>one solid phase transforms into liquid and a different </a:t>
            </a:r>
            <a:r>
              <a:rPr lang="en-US" sz="2000" dirty="0" smtClean="0"/>
              <a:t>solid</a:t>
            </a:r>
            <a:r>
              <a:rPr lang="tr-TR" sz="2000" dirty="0" smtClean="0"/>
              <a:t> </a:t>
            </a:r>
            <a:r>
              <a:rPr lang="en-US" sz="2000" dirty="0" smtClean="0"/>
              <a:t>phases </a:t>
            </a:r>
            <a:r>
              <a:rPr lang="en-US" sz="2000" dirty="0"/>
              <a:t>upon heating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9" b="15178"/>
          <a:stretch/>
        </p:blipFill>
        <p:spPr bwMode="auto">
          <a:xfrm>
            <a:off x="3131840" y="6093296"/>
            <a:ext cx="1944216" cy="65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869" y="4831432"/>
            <a:ext cx="1737722" cy="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50106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Gibbs Phase Rule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79512" y="1268760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/>
              <a:t>The construction of phase diagrams as well as some of the principles governing </a:t>
            </a:r>
            <a:r>
              <a:rPr lang="en-US" sz="2000" i="1" dirty="0" smtClean="0"/>
              <a:t>the</a:t>
            </a:r>
            <a:r>
              <a:rPr lang="tr-TR" sz="2000" i="1" dirty="0" smtClean="0"/>
              <a:t> </a:t>
            </a:r>
            <a:r>
              <a:rPr lang="en-US" sz="2000" i="1" dirty="0" smtClean="0"/>
              <a:t>conditions </a:t>
            </a:r>
            <a:r>
              <a:rPr lang="en-US" sz="2000" i="1" dirty="0"/>
              <a:t>for phase </a:t>
            </a:r>
            <a:r>
              <a:rPr lang="en-US" sz="2000" i="1" dirty="0" err="1"/>
              <a:t>equilibria</a:t>
            </a:r>
            <a:r>
              <a:rPr lang="en-US" sz="2000" i="1" dirty="0"/>
              <a:t> are dictated by laws of </a:t>
            </a:r>
            <a:r>
              <a:rPr lang="en-US" sz="2000" i="1" dirty="0" smtClean="0"/>
              <a:t>thermodynamics</a:t>
            </a:r>
            <a:r>
              <a:rPr lang="tr-TR" sz="2000" i="1" dirty="0" smtClean="0"/>
              <a:t>.</a:t>
            </a:r>
            <a:endParaRPr lang="en-US" sz="2000" i="1" dirty="0"/>
          </a:p>
        </p:txBody>
      </p:sp>
      <p:sp>
        <p:nvSpPr>
          <p:cNvPr id="5" name="Dikdörtgen 4"/>
          <p:cNvSpPr/>
          <p:nvPr/>
        </p:nvSpPr>
        <p:spPr>
          <a:xfrm>
            <a:off x="179512" y="2025714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b="1" dirty="0" err="1" smtClean="0">
                <a:solidFill>
                  <a:schemeClr val="tx2">
                    <a:lumMod val="50000"/>
                  </a:schemeClr>
                </a:solidFill>
              </a:rPr>
              <a:t>Gibbs</a:t>
            </a:r>
            <a:r>
              <a:rPr lang="tr-T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000" b="1" dirty="0" err="1" smtClean="0">
                <a:solidFill>
                  <a:schemeClr val="tx2">
                    <a:lumMod val="50000"/>
                  </a:schemeClr>
                </a:solidFill>
              </a:rPr>
              <a:t>Phase</a:t>
            </a:r>
            <a:r>
              <a:rPr lang="tr-TR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000" b="1" dirty="0" err="1" smtClean="0">
                <a:solidFill>
                  <a:schemeClr val="tx2">
                    <a:lumMod val="50000"/>
                  </a:schemeClr>
                </a:solidFill>
              </a:rPr>
              <a:t>rule</a:t>
            </a:r>
            <a:r>
              <a:rPr lang="tr-TR" sz="20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2000" dirty="0" smtClean="0"/>
              <a:t>represents </a:t>
            </a:r>
            <a:r>
              <a:rPr lang="en-US" sz="2000" dirty="0"/>
              <a:t>a criterion for the number of phases that will </a:t>
            </a:r>
            <a:r>
              <a:rPr lang="en-US" sz="2000" dirty="0" smtClean="0"/>
              <a:t>coexist</a:t>
            </a:r>
            <a:r>
              <a:rPr lang="tr-TR" sz="2000" dirty="0" smtClean="0"/>
              <a:t> </a:t>
            </a:r>
            <a:r>
              <a:rPr lang="en-US" sz="2000" dirty="0" smtClean="0"/>
              <a:t>within </a:t>
            </a:r>
            <a:r>
              <a:rPr lang="en-US" sz="2000" dirty="0"/>
              <a:t>a system at equilibrium</a:t>
            </a:r>
            <a:r>
              <a:rPr lang="en-US" sz="2000" dirty="0" smtClean="0"/>
              <a:t>,</a:t>
            </a:r>
            <a:endParaRPr lang="tr-TR" sz="2000" dirty="0" smtClean="0"/>
          </a:p>
          <a:p>
            <a:pPr algn="ctr"/>
            <a:r>
              <a:rPr lang="tr-TR" sz="2400" b="1" i="1" dirty="0" smtClean="0"/>
              <a:t>P+F = C+N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79512" y="3501008"/>
            <a:ext cx="8784976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i="1" dirty="0" smtClean="0"/>
              <a:t>P</a:t>
            </a:r>
            <a:r>
              <a:rPr lang="tr-TR" b="1" i="1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number of phases </a:t>
            </a:r>
            <a:r>
              <a:rPr lang="en-US" dirty="0" smtClean="0"/>
              <a:t>present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b="1" i="1" dirty="0" smtClean="0"/>
              <a:t>F</a:t>
            </a:r>
            <a:r>
              <a:rPr lang="tr-TR" b="1" i="1" dirty="0" smtClean="0"/>
              <a:t>: </a:t>
            </a:r>
            <a:r>
              <a:rPr lang="en-US" b="1" i="1" dirty="0" smtClean="0"/>
              <a:t> </a:t>
            </a:r>
            <a:r>
              <a:rPr lang="tr-TR" i="1" dirty="0" smtClean="0"/>
              <a:t>t</a:t>
            </a:r>
            <a:r>
              <a:rPr lang="en-US" dirty="0" smtClean="0"/>
              <a:t>he </a:t>
            </a:r>
            <a:r>
              <a:rPr lang="en-US" i="1" dirty="0"/>
              <a:t>number of degrees of freedom </a:t>
            </a:r>
            <a:r>
              <a:rPr lang="en-US" dirty="0"/>
              <a:t>or the number of </a:t>
            </a:r>
            <a:r>
              <a:rPr lang="en-US" dirty="0" smtClean="0"/>
              <a:t>externally</a:t>
            </a:r>
            <a:r>
              <a:rPr lang="tr-TR" dirty="0" smtClean="0"/>
              <a:t> </a:t>
            </a:r>
            <a:r>
              <a:rPr lang="en-US" dirty="0" smtClean="0"/>
              <a:t>controlled </a:t>
            </a:r>
            <a:r>
              <a:rPr lang="en-US" dirty="0"/>
              <a:t>variables (e.g., temperature, pressure, composition</a:t>
            </a:r>
            <a:r>
              <a:rPr lang="en-US" dirty="0" smtClean="0"/>
              <a:t>)</a:t>
            </a:r>
            <a:r>
              <a:rPr lang="tr-TR" dirty="0" smtClean="0"/>
              <a:t> (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F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is the number of these variables that can be changed independently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without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altering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number of phases that coexist at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equilibrium</a:t>
            </a:r>
            <a:r>
              <a:rPr lang="tr-TR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b="1" i="1" dirty="0" smtClean="0"/>
              <a:t>C</a:t>
            </a:r>
            <a:r>
              <a:rPr lang="tr-TR" b="1" i="1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number of components in the </a:t>
            </a:r>
            <a:r>
              <a:rPr lang="en-US" dirty="0" smtClean="0"/>
              <a:t>system</a:t>
            </a:r>
            <a:r>
              <a:rPr lang="tr-TR" dirty="0"/>
              <a:t>,</a:t>
            </a:r>
            <a:r>
              <a:rPr lang="en-US" dirty="0" smtClean="0"/>
              <a:t> </a:t>
            </a:r>
            <a:r>
              <a:rPr lang="en-US" dirty="0"/>
              <a:t>in the case of phase diagrams, are the</a:t>
            </a:r>
          </a:p>
          <a:p>
            <a:pPr>
              <a:spcBef>
                <a:spcPts val="600"/>
              </a:spcBef>
            </a:pPr>
            <a:r>
              <a:rPr lang="en-US" dirty="0"/>
              <a:t>materials at the two extremities of the horizontal compositional axis (e.g., H2O and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C12H22O11</a:t>
            </a:r>
            <a:r>
              <a:rPr lang="tr-TR" dirty="0" smtClean="0"/>
              <a:t> -</a:t>
            </a:r>
            <a:r>
              <a:rPr lang="tr-TR" dirty="0" err="1" smtClean="0"/>
              <a:t>sugar</a:t>
            </a:r>
            <a:r>
              <a:rPr lang="en-US" dirty="0" smtClean="0"/>
              <a:t>, </a:t>
            </a:r>
            <a:r>
              <a:rPr lang="tr-TR" dirty="0" err="1" smtClean="0"/>
              <a:t>or</a:t>
            </a:r>
            <a:r>
              <a:rPr lang="en-US" dirty="0" smtClean="0"/>
              <a:t> </a:t>
            </a:r>
            <a:r>
              <a:rPr lang="en-US" dirty="0"/>
              <a:t>Cu and Ni </a:t>
            </a:r>
            <a:endParaRPr lang="tr-TR" dirty="0" smtClean="0"/>
          </a:p>
          <a:p>
            <a:pPr>
              <a:spcBef>
                <a:spcPts val="600"/>
              </a:spcBef>
            </a:pPr>
            <a:r>
              <a:rPr lang="en-US" b="1" i="1" dirty="0" smtClean="0"/>
              <a:t>N</a:t>
            </a:r>
            <a:r>
              <a:rPr lang="tr-TR" b="1" i="1" dirty="0" smtClean="0"/>
              <a:t>: </a:t>
            </a:r>
            <a:r>
              <a:rPr lang="en-US" dirty="0" smtClean="0"/>
              <a:t>the number of </a:t>
            </a:r>
            <a:r>
              <a:rPr lang="en-US" dirty="0" err="1"/>
              <a:t>noncompositional</a:t>
            </a:r>
            <a:r>
              <a:rPr lang="en-US" dirty="0"/>
              <a:t> </a:t>
            </a:r>
            <a:r>
              <a:rPr lang="en-US" dirty="0" smtClean="0"/>
              <a:t>variables</a:t>
            </a:r>
            <a:r>
              <a:rPr lang="tr-TR" dirty="0" smtClean="0"/>
              <a:t> </a:t>
            </a:r>
            <a:r>
              <a:rPr lang="en-US" dirty="0" smtClean="0"/>
              <a:t>(e.g</a:t>
            </a:r>
            <a:r>
              <a:rPr lang="en-US" dirty="0"/>
              <a:t>., temperature and pressure)</a:t>
            </a:r>
          </a:p>
        </p:txBody>
      </p:sp>
    </p:spTree>
    <p:extLst>
      <p:ext uri="{BB962C8B-B14F-4D97-AF65-F5344CB8AC3E}">
        <p14:creationId xmlns:p14="http://schemas.microsoft.com/office/powerpoint/2010/main" val="9855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50106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Gibbs Phase Rule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5066903" cy="399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5390431" y="1412776"/>
            <a:ext cx="3646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Because</a:t>
            </a:r>
            <a:r>
              <a:rPr lang="tr-TR" dirty="0" smtClean="0"/>
              <a:t> </a:t>
            </a:r>
            <a:r>
              <a:rPr lang="en-US" dirty="0" smtClean="0"/>
              <a:t>pressure </a:t>
            </a:r>
            <a:r>
              <a:rPr lang="en-US" dirty="0"/>
              <a:t>is constant (1 </a:t>
            </a:r>
            <a:r>
              <a:rPr lang="en-US" dirty="0" err="1"/>
              <a:t>atm</a:t>
            </a:r>
            <a:r>
              <a:rPr lang="en-US" dirty="0"/>
              <a:t>), the parameter </a:t>
            </a:r>
            <a:r>
              <a:rPr lang="en-US" i="1" dirty="0"/>
              <a:t>N </a:t>
            </a:r>
            <a:r>
              <a:rPr lang="en-US" dirty="0"/>
              <a:t>is 1—temperature is the </a:t>
            </a:r>
            <a:r>
              <a:rPr lang="en-US" dirty="0" smtClean="0"/>
              <a:t>only</a:t>
            </a:r>
            <a:r>
              <a:rPr lang="tr-TR" dirty="0" smtClean="0"/>
              <a:t> </a:t>
            </a:r>
            <a:r>
              <a:rPr lang="en-US" dirty="0" err="1" smtClean="0"/>
              <a:t>noncompositional</a:t>
            </a:r>
            <a:r>
              <a:rPr lang="en-US" dirty="0" smtClean="0"/>
              <a:t> </a:t>
            </a:r>
            <a:r>
              <a:rPr lang="en-US" dirty="0"/>
              <a:t>variable.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580112" y="2824593"/>
            <a:ext cx="345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number of components </a:t>
            </a:r>
            <a:r>
              <a:rPr lang="en-US" i="1" dirty="0"/>
              <a:t>C </a:t>
            </a:r>
            <a:r>
              <a:rPr lang="en-US" dirty="0"/>
              <a:t>is 2 (Cu and Ag),</a:t>
            </a:r>
          </a:p>
        </p:txBody>
      </p:sp>
      <p:sp>
        <p:nvSpPr>
          <p:cNvPr id="8" name="Dikdörtgen 7"/>
          <p:cNvSpPr/>
          <p:nvPr/>
        </p:nvSpPr>
        <p:spPr>
          <a:xfrm>
            <a:off x="5478952" y="3613666"/>
            <a:ext cx="3557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 </a:t>
            </a:r>
            <a:r>
              <a:rPr lang="tr-TR" i="1" dirty="0" smtClean="0"/>
              <a:t>+</a:t>
            </a:r>
            <a:r>
              <a:rPr lang="en-US" dirty="0" smtClean="0"/>
              <a:t> </a:t>
            </a:r>
            <a:r>
              <a:rPr lang="en-US" i="1" dirty="0"/>
              <a:t>F </a:t>
            </a:r>
            <a:r>
              <a:rPr lang="en-US" dirty="0"/>
              <a:t> </a:t>
            </a:r>
            <a:r>
              <a:rPr lang="tr-TR" dirty="0" smtClean="0"/>
              <a:t>=</a:t>
            </a:r>
            <a:r>
              <a:rPr lang="en-US" dirty="0" smtClean="0"/>
              <a:t>2  </a:t>
            </a:r>
            <a:r>
              <a:rPr lang="tr-TR" dirty="0" smtClean="0"/>
              <a:t>+</a:t>
            </a:r>
            <a:r>
              <a:rPr lang="en-US" dirty="0" smtClean="0"/>
              <a:t>1</a:t>
            </a:r>
            <a:r>
              <a:rPr lang="tr-TR" dirty="0" smtClean="0"/>
              <a:t>=</a:t>
            </a:r>
            <a:r>
              <a:rPr lang="en-US" dirty="0" smtClean="0"/>
              <a:t> 3</a:t>
            </a:r>
            <a:endParaRPr lang="tr-TR" dirty="0" smtClean="0"/>
          </a:p>
          <a:p>
            <a:r>
              <a:rPr lang="en-US" i="1" dirty="0"/>
              <a:t>F </a:t>
            </a:r>
            <a:r>
              <a:rPr lang="tr-TR" i="1" dirty="0" smtClean="0"/>
              <a:t>=</a:t>
            </a:r>
            <a:r>
              <a:rPr lang="en-US" dirty="0" smtClean="0"/>
              <a:t> </a:t>
            </a:r>
            <a:r>
              <a:rPr lang="en-US" dirty="0"/>
              <a:t>3 </a:t>
            </a:r>
            <a:r>
              <a:rPr lang="tr-TR" dirty="0" smtClean="0"/>
              <a:t>–</a:t>
            </a:r>
            <a:r>
              <a:rPr lang="en-US" i="1" dirty="0" smtClean="0"/>
              <a:t>P</a:t>
            </a:r>
            <a:endParaRPr lang="tr-TR" i="1" dirty="0" smtClean="0"/>
          </a:p>
          <a:p>
            <a:r>
              <a:rPr lang="en-US" dirty="0"/>
              <a:t>Consider the case of single-phase fields on the phase diagram (</a:t>
            </a:r>
            <a:r>
              <a:rPr lang="en-US" dirty="0" smtClean="0"/>
              <a:t>e.g.</a:t>
            </a:r>
            <a:r>
              <a:rPr lang="el-GR" dirty="0" smtClean="0"/>
              <a:t>α</a:t>
            </a:r>
            <a:r>
              <a:rPr lang="tr-TR" dirty="0" smtClean="0"/>
              <a:t>,</a:t>
            </a:r>
            <a:r>
              <a:rPr lang="el-GR" dirty="0" smtClean="0"/>
              <a:t>β</a:t>
            </a:r>
            <a:r>
              <a:rPr lang="en-US" dirty="0" smtClean="0"/>
              <a:t>,and</a:t>
            </a:r>
            <a:r>
              <a:rPr lang="tr-TR" dirty="0" smtClean="0"/>
              <a:t> </a:t>
            </a:r>
            <a:r>
              <a:rPr lang="en-US" dirty="0" smtClean="0"/>
              <a:t>liquid </a:t>
            </a:r>
            <a:r>
              <a:rPr lang="en-US" dirty="0"/>
              <a:t>regions). Because only one phase is present, </a:t>
            </a:r>
            <a:r>
              <a:rPr lang="en-US" i="1" dirty="0"/>
              <a:t>P </a:t>
            </a:r>
            <a:r>
              <a:rPr lang="tr-TR" i="1" dirty="0" smtClean="0"/>
              <a:t>=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smtClean="0"/>
              <a:t>and</a:t>
            </a:r>
            <a:endParaRPr lang="tr-TR" dirty="0" smtClean="0"/>
          </a:p>
          <a:p>
            <a:r>
              <a:rPr lang="tr-TR" dirty="0" smtClean="0"/>
              <a:t>F=3-1=2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-1" y="5922328"/>
            <a:ext cx="90364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means </a:t>
            </a:r>
            <a:r>
              <a:rPr lang="tr-TR" dirty="0" smtClean="0"/>
              <a:t>:</a:t>
            </a:r>
            <a:r>
              <a:rPr lang="en-US" dirty="0" smtClean="0"/>
              <a:t>any </a:t>
            </a:r>
            <a:r>
              <a:rPr lang="en-US" dirty="0"/>
              <a:t>alloy that </a:t>
            </a:r>
            <a:r>
              <a:rPr lang="en-US" dirty="0" smtClean="0"/>
              <a:t>exists</a:t>
            </a:r>
            <a:r>
              <a:rPr lang="tr-TR" dirty="0" smtClean="0"/>
              <a:t> </a:t>
            </a:r>
            <a:r>
              <a:rPr lang="en-US" dirty="0" smtClean="0"/>
              <a:t>within </a:t>
            </a:r>
            <a:r>
              <a:rPr lang="en-US" dirty="0"/>
              <a:t>one of these phase </a:t>
            </a:r>
            <a:r>
              <a:rPr lang="en-US" dirty="0" smtClean="0"/>
              <a:t>fields</a:t>
            </a:r>
            <a:r>
              <a:rPr lang="tr-TR" dirty="0" smtClean="0"/>
              <a:t> (</a:t>
            </a:r>
            <a:r>
              <a:rPr lang="el-GR" dirty="0"/>
              <a:t>α</a:t>
            </a:r>
            <a:r>
              <a:rPr lang="tr-TR" dirty="0"/>
              <a:t>,</a:t>
            </a:r>
            <a:r>
              <a:rPr lang="el-GR" dirty="0"/>
              <a:t>β</a:t>
            </a:r>
            <a:r>
              <a:rPr lang="en-US" dirty="0"/>
              <a:t>,and</a:t>
            </a:r>
            <a:r>
              <a:rPr lang="tr-TR" dirty="0"/>
              <a:t> </a:t>
            </a:r>
            <a:r>
              <a:rPr lang="en-US" dirty="0"/>
              <a:t>liquid regions</a:t>
            </a:r>
            <a:r>
              <a:rPr lang="tr-TR" dirty="0" smtClean="0"/>
              <a:t>) </a:t>
            </a:r>
            <a:r>
              <a:rPr lang="en-US" dirty="0" smtClean="0"/>
              <a:t>, </a:t>
            </a:r>
            <a:r>
              <a:rPr lang="en-US" dirty="0"/>
              <a:t>we must specify two parameters; these are </a:t>
            </a:r>
            <a:r>
              <a:rPr lang="en-US" dirty="0" smtClean="0"/>
              <a:t>composition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temperature, which locate, respectively, the horizontal and </a:t>
            </a:r>
            <a:r>
              <a:rPr lang="en-US" dirty="0" smtClean="0"/>
              <a:t>vertical</a:t>
            </a:r>
            <a:r>
              <a:rPr lang="tr-TR" dirty="0" smtClean="0"/>
              <a:t> </a:t>
            </a:r>
            <a:r>
              <a:rPr lang="en-US" dirty="0" smtClean="0"/>
              <a:t>positions </a:t>
            </a:r>
            <a:r>
              <a:rPr lang="en-US" dirty="0"/>
              <a:t>of the alloy on the phase diagram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6" y="1397000"/>
            <a:ext cx="7848872" cy="472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91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50106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Gibbs Phase Rule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5066903" cy="399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5390431" y="1412776"/>
            <a:ext cx="3646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Because</a:t>
            </a:r>
            <a:r>
              <a:rPr lang="tr-TR" dirty="0" smtClean="0"/>
              <a:t> </a:t>
            </a:r>
            <a:r>
              <a:rPr lang="en-US" dirty="0" smtClean="0"/>
              <a:t>pressure </a:t>
            </a:r>
            <a:r>
              <a:rPr lang="en-US" dirty="0"/>
              <a:t>is constant (1 </a:t>
            </a:r>
            <a:r>
              <a:rPr lang="en-US" dirty="0" err="1"/>
              <a:t>atm</a:t>
            </a:r>
            <a:r>
              <a:rPr lang="en-US" dirty="0"/>
              <a:t>), the parameter </a:t>
            </a:r>
            <a:r>
              <a:rPr lang="en-US" i="1" dirty="0"/>
              <a:t>N </a:t>
            </a:r>
            <a:r>
              <a:rPr lang="en-US" dirty="0"/>
              <a:t>is 1—temperature is the </a:t>
            </a:r>
            <a:r>
              <a:rPr lang="en-US" dirty="0" smtClean="0"/>
              <a:t>only</a:t>
            </a:r>
            <a:r>
              <a:rPr lang="tr-TR" dirty="0" smtClean="0"/>
              <a:t> </a:t>
            </a:r>
            <a:r>
              <a:rPr lang="en-US" dirty="0" err="1" smtClean="0"/>
              <a:t>noncompositional</a:t>
            </a:r>
            <a:r>
              <a:rPr lang="en-US" dirty="0" smtClean="0"/>
              <a:t> </a:t>
            </a:r>
            <a:r>
              <a:rPr lang="en-US" dirty="0"/>
              <a:t>variable.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485271" y="2708920"/>
            <a:ext cx="345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number of components </a:t>
            </a:r>
            <a:r>
              <a:rPr lang="en-US" i="1" dirty="0"/>
              <a:t>C </a:t>
            </a:r>
            <a:r>
              <a:rPr lang="en-US" dirty="0"/>
              <a:t>is 2 (Cu and Ag),</a:t>
            </a:r>
          </a:p>
        </p:txBody>
      </p:sp>
      <p:sp>
        <p:nvSpPr>
          <p:cNvPr id="8" name="Dikdörtgen 7"/>
          <p:cNvSpPr/>
          <p:nvPr/>
        </p:nvSpPr>
        <p:spPr>
          <a:xfrm>
            <a:off x="5478952" y="3613666"/>
            <a:ext cx="3557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P </a:t>
            </a:r>
            <a:r>
              <a:rPr lang="tr-TR" i="1" dirty="0" smtClean="0"/>
              <a:t>+</a:t>
            </a:r>
            <a:r>
              <a:rPr lang="en-US" dirty="0" smtClean="0"/>
              <a:t> </a:t>
            </a:r>
            <a:r>
              <a:rPr lang="en-US" i="1" dirty="0" smtClean="0"/>
              <a:t>F </a:t>
            </a:r>
            <a:r>
              <a:rPr lang="en-US" dirty="0" smtClean="0"/>
              <a:t> </a:t>
            </a:r>
            <a:r>
              <a:rPr lang="tr-TR" dirty="0" smtClean="0"/>
              <a:t>=</a:t>
            </a:r>
            <a:r>
              <a:rPr lang="en-US" dirty="0" smtClean="0"/>
              <a:t>2  </a:t>
            </a:r>
            <a:r>
              <a:rPr lang="tr-TR" dirty="0" smtClean="0"/>
              <a:t>+</a:t>
            </a:r>
            <a:r>
              <a:rPr lang="en-US" dirty="0" smtClean="0"/>
              <a:t>1</a:t>
            </a:r>
            <a:r>
              <a:rPr lang="tr-TR" dirty="0" smtClean="0"/>
              <a:t>=</a:t>
            </a:r>
            <a:r>
              <a:rPr lang="en-US" dirty="0" smtClean="0"/>
              <a:t> 3</a:t>
            </a:r>
            <a:endParaRPr lang="tr-TR" dirty="0" smtClean="0"/>
          </a:p>
          <a:p>
            <a:r>
              <a:rPr lang="en-US" i="1" dirty="0" smtClean="0"/>
              <a:t>F </a:t>
            </a:r>
            <a:r>
              <a:rPr lang="tr-TR" i="1" dirty="0" smtClean="0"/>
              <a:t>=</a:t>
            </a:r>
            <a:r>
              <a:rPr lang="en-US" dirty="0" smtClean="0"/>
              <a:t> 3 </a:t>
            </a:r>
            <a:r>
              <a:rPr lang="tr-TR" dirty="0" smtClean="0"/>
              <a:t>–</a:t>
            </a:r>
            <a:r>
              <a:rPr lang="en-US" i="1" dirty="0" smtClean="0"/>
              <a:t>P</a:t>
            </a:r>
            <a:endParaRPr lang="tr-TR" i="1" dirty="0" smtClean="0"/>
          </a:p>
          <a:p>
            <a:r>
              <a:rPr lang="en-US" dirty="0" smtClean="0"/>
              <a:t>For </a:t>
            </a:r>
            <a:r>
              <a:rPr lang="en-US" dirty="0"/>
              <a:t>the situation wherein two phases coexist, for example, </a:t>
            </a:r>
            <a:r>
              <a:rPr lang="el-GR" dirty="0" smtClean="0"/>
              <a:t>α</a:t>
            </a:r>
            <a:r>
              <a:rPr lang="tr-TR" dirty="0" smtClean="0"/>
              <a:t>+</a:t>
            </a:r>
            <a:r>
              <a:rPr lang="en-US" dirty="0" smtClean="0"/>
              <a:t> </a:t>
            </a:r>
            <a:r>
              <a:rPr lang="en-US" i="1" dirty="0"/>
              <a:t>L</a:t>
            </a:r>
            <a:r>
              <a:rPr lang="en-US" dirty="0"/>
              <a:t>, </a:t>
            </a:r>
            <a:r>
              <a:rPr lang="el-GR" dirty="0" smtClean="0"/>
              <a:t>β</a:t>
            </a:r>
            <a:r>
              <a:rPr lang="tr-TR" dirty="0" smtClean="0"/>
              <a:t>+</a:t>
            </a:r>
            <a:r>
              <a:rPr lang="el-GR" dirty="0" smtClean="0"/>
              <a:t> </a:t>
            </a:r>
            <a:r>
              <a:rPr lang="en-US" i="1" dirty="0" smtClean="0"/>
              <a:t>L</a:t>
            </a:r>
            <a:r>
              <a:rPr lang="en-US" dirty="0"/>
              <a:t>, </a:t>
            </a:r>
            <a:r>
              <a:rPr lang="en-US" dirty="0" smtClean="0"/>
              <a:t>and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tr-TR" dirty="0" smtClean="0"/>
              <a:t>+</a:t>
            </a:r>
            <a:r>
              <a:rPr lang="el-GR" dirty="0" smtClean="0"/>
              <a:t>β</a:t>
            </a:r>
            <a:r>
              <a:rPr lang="en-US" i="1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r>
              <a:rPr lang="en-US" dirty="0"/>
              <a:t>phase regions,</a:t>
            </a:r>
            <a:endParaRPr lang="tr-TR" dirty="0"/>
          </a:p>
          <a:p>
            <a:r>
              <a:rPr lang="tr-TR" dirty="0" smtClean="0"/>
              <a:t>F=3-2=1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179512" y="5733256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Thus, it is necessary to specify either temperature or the composition of one of the</a:t>
            </a:r>
          </a:p>
          <a:p>
            <a:r>
              <a:rPr lang="en-US" dirty="0"/>
              <a:t>phases to completely define the system. For example, suppose that we decide to</a:t>
            </a:r>
          </a:p>
          <a:p>
            <a:r>
              <a:rPr lang="en-US" dirty="0"/>
              <a:t>specify temperature for the </a:t>
            </a:r>
            <a:r>
              <a:rPr lang="el-GR" dirty="0"/>
              <a:t>α</a:t>
            </a:r>
            <a:r>
              <a:rPr lang="tr-TR" dirty="0"/>
              <a:t>+</a:t>
            </a:r>
            <a:r>
              <a:rPr lang="en-US" dirty="0"/>
              <a:t> </a:t>
            </a:r>
            <a:r>
              <a:rPr lang="en-US" i="1" dirty="0" smtClean="0"/>
              <a:t>L </a:t>
            </a:r>
            <a:r>
              <a:rPr lang="en-US" dirty="0"/>
              <a:t>phase region, say, </a:t>
            </a:r>
            <a:r>
              <a:rPr lang="en-US" i="1" dirty="0" smtClean="0"/>
              <a:t>T</a:t>
            </a:r>
            <a:r>
              <a:rPr lang="en-US" dirty="0" smtClean="0"/>
              <a:t>1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0" y="1204268"/>
            <a:ext cx="8402102" cy="435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5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708920"/>
            <a:ext cx="9144000" cy="11430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THE IRON–IRON CARBIDE</a:t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(Fe–Fe</a:t>
            </a:r>
            <a:r>
              <a:rPr lang="en-US" b="1" baseline="-25000" dirty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C) PHASE DIAGRAM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36084"/>
            <a:ext cx="725805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5436096" y="2204864"/>
            <a:ext cx="1499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Eutectic point</a:t>
            </a:r>
          </a:p>
        </p:txBody>
      </p:sp>
      <p:cxnSp>
        <p:nvCxnSpPr>
          <p:cNvPr id="6" name="Düz Ok Bağlayıcısı 5"/>
          <p:cNvCxnSpPr/>
          <p:nvPr/>
        </p:nvCxnSpPr>
        <p:spPr>
          <a:xfrm flipH="1">
            <a:off x="5982740" y="2603416"/>
            <a:ext cx="173436" cy="422756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 flipH="1">
            <a:off x="2771800" y="4221088"/>
            <a:ext cx="173436" cy="422756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kdörtgen 6"/>
          <p:cNvSpPr/>
          <p:nvPr/>
        </p:nvSpPr>
        <p:spPr>
          <a:xfrm>
            <a:off x="2400182" y="3851756"/>
            <a:ext cx="1090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Eutectoid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515722"/>
            <a:ext cx="2196708" cy="265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Düz Ok Bağlayıcısı 9"/>
          <p:cNvCxnSpPr/>
          <p:nvPr/>
        </p:nvCxnSpPr>
        <p:spPr>
          <a:xfrm flipV="1">
            <a:off x="1763688" y="4643844"/>
            <a:ext cx="432048" cy="81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424" y="826130"/>
            <a:ext cx="2160240" cy="267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Düz Ok Bağlayıcısı 13"/>
          <p:cNvCxnSpPr/>
          <p:nvPr/>
        </p:nvCxnSpPr>
        <p:spPr>
          <a:xfrm>
            <a:off x="1763688" y="2245514"/>
            <a:ext cx="1094830" cy="569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kdörtgen 11"/>
          <p:cNvSpPr/>
          <p:nvPr/>
        </p:nvSpPr>
        <p:spPr>
          <a:xfrm>
            <a:off x="-72008" y="1183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Photomicrographs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/>
              <a:t>) </a:t>
            </a:r>
            <a:r>
              <a:rPr lang="el-GR" dirty="0" smtClean="0"/>
              <a:t>α</a:t>
            </a:r>
            <a:r>
              <a:rPr lang="en-US" dirty="0" smtClean="0"/>
              <a:t>-ferrite </a:t>
            </a:r>
            <a:r>
              <a:rPr lang="en-US" dirty="0"/>
              <a:t>(90)</a:t>
            </a:r>
          </a:p>
          <a:p>
            <a:r>
              <a:rPr lang="en-US" dirty="0"/>
              <a:t>and (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l-GR" dirty="0" smtClean="0"/>
              <a:t>γ</a:t>
            </a:r>
            <a:r>
              <a:rPr lang="tr-TR" dirty="0" smtClean="0"/>
              <a:t>-</a:t>
            </a:r>
            <a:r>
              <a:rPr lang="en-US" dirty="0" smtClean="0"/>
              <a:t>austenite</a:t>
            </a:r>
            <a:r>
              <a:rPr lang="tr-TR" dirty="0" smtClean="0"/>
              <a:t> </a:t>
            </a:r>
            <a:r>
              <a:rPr lang="en-US" dirty="0" smtClean="0"/>
              <a:t>(325</a:t>
            </a:r>
            <a:r>
              <a:rPr lang="en-US" dirty="0"/>
              <a:t>).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598274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 intermediate compound iron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carbide</a:t>
            </a:r>
            <a:r>
              <a:rPr lang="tr-TR" dirty="0" smtClean="0">
                <a:solidFill>
                  <a:schemeClr val="accent3">
                    <a:lumMod val="50000"/>
                  </a:schemeClr>
                </a:solidFill>
              </a:rPr>
              <a:t>,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cementite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(Fe</a:t>
            </a:r>
            <a:r>
              <a:rPr lang="en-US" baseline="-250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C)</a:t>
            </a:r>
          </a:p>
        </p:txBody>
      </p:sp>
      <p:sp>
        <p:nvSpPr>
          <p:cNvPr id="15" name="Oval 14"/>
          <p:cNvSpPr/>
          <p:nvPr/>
        </p:nvSpPr>
        <p:spPr>
          <a:xfrm>
            <a:off x="7452320" y="5373216"/>
            <a:ext cx="1353394" cy="838453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kdörtgen 15"/>
          <p:cNvSpPr/>
          <p:nvPr/>
        </p:nvSpPr>
        <p:spPr>
          <a:xfrm>
            <a:off x="0" y="62326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In </a:t>
            </a:r>
            <a:r>
              <a:rPr lang="en-US" b="1" i="1" dirty="0" smtClean="0"/>
              <a:t>practice,</a:t>
            </a:r>
            <a:r>
              <a:rPr lang="tr-TR" b="1" i="1" dirty="0" smtClean="0"/>
              <a:t> </a:t>
            </a:r>
            <a:r>
              <a:rPr lang="en-US" b="1" i="1" dirty="0" smtClean="0"/>
              <a:t>all </a:t>
            </a:r>
            <a:r>
              <a:rPr lang="en-US" b="1" i="1" dirty="0"/>
              <a:t>steels and cast irons have carbon contents less than 6.70 </a:t>
            </a:r>
            <a:r>
              <a:rPr lang="en-US" b="1" i="1" dirty="0" err="1"/>
              <a:t>wt</a:t>
            </a:r>
            <a:r>
              <a:rPr lang="en-US" b="1" i="1" dirty="0"/>
              <a:t>% C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4145117" y="256872"/>
            <a:ext cx="3848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Carbon is an interstitial impurity in iron</a:t>
            </a:r>
          </a:p>
        </p:txBody>
      </p:sp>
      <p:cxnSp>
        <p:nvCxnSpPr>
          <p:cNvPr id="19" name="Düz Ok Bağlayıcısı 18"/>
          <p:cNvCxnSpPr>
            <a:stCxn id="17" idx="1"/>
          </p:cNvCxnSpPr>
          <p:nvPr/>
        </p:nvCxnSpPr>
        <p:spPr>
          <a:xfrm flipH="1">
            <a:off x="1979712" y="441538"/>
            <a:ext cx="2165405" cy="539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727" y="3400240"/>
            <a:ext cx="1724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30" y="5016027"/>
            <a:ext cx="49625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Düz Bağlayıcı 20"/>
          <p:cNvCxnSpPr/>
          <p:nvPr/>
        </p:nvCxnSpPr>
        <p:spPr>
          <a:xfrm>
            <a:off x="4067944" y="1340768"/>
            <a:ext cx="0" cy="482878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Yuvarlatılmış Dikdörtgen 23"/>
          <p:cNvSpPr/>
          <p:nvPr/>
        </p:nvSpPr>
        <p:spPr>
          <a:xfrm>
            <a:off x="2213992" y="2245514"/>
            <a:ext cx="1637928" cy="312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etin kutusu 24"/>
          <p:cNvSpPr txBox="1"/>
          <p:nvPr/>
        </p:nvSpPr>
        <p:spPr>
          <a:xfrm>
            <a:off x="2088188" y="2305903"/>
            <a:ext cx="197975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rgbClr val="FF0000"/>
                </a:solidFill>
              </a:rPr>
              <a:t>STEEL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0.008</a:t>
            </a:r>
            <a:r>
              <a:rPr lang="tr-TR" sz="2000" b="1" dirty="0" smtClean="0">
                <a:solidFill>
                  <a:srgbClr val="FF0000"/>
                </a:solidFill>
              </a:rPr>
              <a:t>-</a:t>
            </a:r>
            <a:r>
              <a:rPr lang="en-US" sz="2000" b="1" dirty="0" smtClean="0">
                <a:solidFill>
                  <a:srgbClr val="FF0000"/>
                </a:solidFill>
              </a:rPr>
              <a:t>2.14 </a:t>
            </a:r>
            <a:endParaRPr lang="tr-T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wt</a:t>
            </a:r>
            <a:r>
              <a:rPr lang="en-US" sz="2000" b="1" dirty="0">
                <a:solidFill>
                  <a:srgbClr val="FF0000"/>
                </a:solidFill>
              </a:rPr>
              <a:t>% </a:t>
            </a:r>
            <a:r>
              <a:rPr lang="en-US" sz="2000" b="1" dirty="0" smtClean="0">
                <a:solidFill>
                  <a:srgbClr val="FF0000"/>
                </a:solidFill>
              </a:rPr>
              <a:t>C</a:t>
            </a:r>
            <a:endParaRPr lang="tr-T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dirty="0"/>
              <a:t>in practice, carbon concentrations rarely exceed </a:t>
            </a:r>
            <a:endParaRPr lang="tr-TR" sz="2000" dirty="0" smtClean="0"/>
          </a:p>
          <a:p>
            <a:pPr algn="ctr"/>
            <a:r>
              <a:rPr lang="en-US" sz="2000" dirty="0" smtClean="0"/>
              <a:t>1.0 </a:t>
            </a:r>
            <a:r>
              <a:rPr lang="en-US" sz="2000" dirty="0" err="1"/>
              <a:t>wt</a:t>
            </a:r>
            <a:r>
              <a:rPr lang="en-US" sz="2000" dirty="0"/>
              <a:t>%.</a:t>
            </a:r>
          </a:p>
          <a:p>
            <a:pPr algn="ctr"/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Dikdörtgen 25"/>
          <p:cNvSpPr/>
          <p:nvPr/>
        </p:nvSpPr>
        <p:spPr>
          <a:xfrm>
            <a:off x="72008" y="5380251"/>
            <a:ext cx="2213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Commercially pure iron contains less than 0.008 </a:t>
            </a:r>
            <a:r>
              <a:rPr lang="en-US" b="1" dirty="0" err="1">
                <a:solidFill>
                  <a:srgbClr val="FF0000"/>
                </a:solidFill>
              </a:rPr>
              <a:t>wt</a:t>
            </a:r>
            <a:r>
              <a:rPr lang="en-US" b="1" dirty="0">
                <a:solidFill>
                  <a:srgbClr val="FF0000"/>
                </a:solidFill>
              </a:rPr>
              <a:t>% C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2286000" y="3105835"/>
            <a:ext cx="1997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8" name="Yuvarlatılmış Dikdörtgen 27"/>
          <p:cNvSpPr/>
          <p:nvPr/>
        </p:nvSpPr>
        <p:spPr>
          <a:xfrm>
            <a:off x="4251710" y="3290501"/>
            <a:ext cx="3848682" cy="13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etin kutusu 28"/>
          <p:cNvSpPr txBox="1"/>
          <p:nvPr/>
        </p:nvSpPr>
        <p:spPr>
          <a:xfrm>
            <a:off x="4427984" y="3356992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CAST </a:t>
            </a:r>
            <a:r>
              <a:rPr lang="tr-TR" sz="2400" b="1" dirty="0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</a:rPr>
              <a:t>RONS </a:t>
            </a:r>
            <a:endParaRPr lang="tr-TR" sz="2400" b="1" dirty="0" smtClean="0">
              <a:solidFill>
                <a:srgbClr val="FF0000"/>
              </a:solidFill>
            </a:endParaRPr>
          </a:p>
          <a:p>
            <a:r>
              <a:rPr lang="tr-TR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2.14 </a:t>
            </a:r>
            <a:r>
              <a:rPr lang="en-US" sz="2000" dirty="0">
                <a:solidFill>
                  <a:srgbClr val="FF0000"/>
                </a:solidFill>
              </a:rPr>
              <a:t>and 6.70 </a:t>
            </a:r>
            <a:r>
              <a:rPr lang="en-US" sz="2000" dirty="0" err="1">
                <a:solidFill>
                  <a:srgbClr val="FF0000"/>
                </a:solidFill>
              </a:rPr>
              <a:t>wt</a:t>
            </a:r>
            <a:r>
              <a:rPr lang="en-US" sz="2000" dirty="0">
                <a:solidFill>
                  <a:srgbClr val="FF0000"/>
                </a:solidFill>
              </a:rPr>
              <a:t>% </a:t>
            </a:r>
            <a:r>
              <a:rPr lang="en-US" sz="2000" dirty="0" smtClean="0">
                <a:solidFill>
                  <a:srgbClr val="FF0000"/>
                </a:solidFill>
              </a:rPr>
              <a:t>C</a:t>
            </a:r>
            <a:r>
              <a:rPr lang="tr-TR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>
                <a:solidFill>
                  <a:srgbClr val="FF0000"/>
                </a:solidFill>
              </a:rPr>
              <a:t>. </a:t>
            </a:r>
            <a:r>
              <a:rPr lang="en-US" sz="2000" dirty="0" smtClean="0"/>
              <a:t>commercial </a:t>
            </a:r>
            <a:r>
              <a:rPr lang="en-US" sz="2000" dirty="0"/>
              <a:t>cast irons </a:t>
            </a:r>
            <a:r>
              <a:rPr lang="tr-TR" sz="2000" dirty="0" smtClean="0"/>
              <a:t>n</a:t>
            </a:r>
            <a:r>
              <a:rPr lang="en-US" sz="2000" dirty="0" err="1" smtClean="0"/>
              <a:t>ormally</a:t>
            </a:r>
            <a:r>
              <a:rPr lang="en-US" sz="2000" dirty="0" smtClean="0"/>
              <a:t> </a:t>
            </a:r>
            <a:r>
              <a:rPr lang="en-US" sz="2000" dirty="0"/>
              <a:t>contain less than 4.5 </a:t>
            </a:r>
            <a:r>
              <a:rPr lang="en-US" sz="2000" dirty="0" err="1"/>
              <a:t>wt</a:t>
            </a:r>
            <a:r>
              <a:rPr lang="en-US" sz="2000" dirty="0"/>
              <a:t>% C.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2411760" y="1196752"/>
            <a:ext cx="107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/>
              <a:t>Peritectic</a:t>
            </a:r>
            <a:endParaRPr lang="en-US" dirty="0"/>
          </a:p>
        </p:txBody>
      </p:sp>
      <p:cxnSp>
        <p:nvCxnSpPr>
          <p:cNvPr id="30" name="Düz Ok Bağlayıcısı 29"/>
          <p:cNvCxnSpPr/>
          <p:nvPr/>
        </p:nvCxnSpPr>
        <p:spPr>
          <a:xfrm flipH="1">
            <a:off x="2411760" y="1484784"/>
            <a:ext cx="432048" cy="27874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 8"/>
          <p:cNvGrpSpPr/>
          <p:nvPr/>
        </p:nvGrpSpPr>
        <p:grpSpPr>
          <a:xfrm>
            <a:off x="3563888" y="1124744"/>
            <a:ext cx="1944216" cy="658368"/>
            <a:chOff x="6876256" y="404664"/>
            <a:chExt cx="1944216" cy="658368"/>
          </a:xfrm>
        </p:grpSpPr>
        <p:pic>
          <p:nvPicPr>
            <p:cNvPr id="31" name="Picture 5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99" b="15178"/>
            <a:stretch/>
          </p:blipFill>
          <p:spPr bwMode="auto">
            <a:xfrm>
              <a:off x="6876256" y="404664"/>
              <a:ext cx="1944216" cy="65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Metin kutusu 4"/>
                <p:cNvSpPr txBox="1"/>
                <p:nvPr/>
              </p:nvSpPr>
              <p:spPr>
                <a:xfrm>
                  <a:off x="8460432" y="620688"/>
                  <a:ext cx="174727" cy="276999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Metin kutusu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0432" y="620688"/>
                  <a:ext cx="17472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586" r="-31034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49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  <p:bldP spid="15" grpId="0" animBg="1"/>
      <p:bldP spid="17" grpId="0"/>
      <p:bldP spid="24" grpId="0" animBg="1"/>
      <p:bldP spid="25" grpId="0"/>
      <p:bldP spid="26" grpId="0"/>
      <p:bldP spid="28" grpId="0" animBg="1"/>
      <p:bldP spid="2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1520" y="332656"/>
            <a:ext cx="4095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Definitions and Basic Concepts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51520" y="1052736"/>
            <a:ext cx="8712968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>
                <a:solidFill>
                  <a:schemeClr val="tx2">
                    <a:lumMod val="50000"/>
                  </a:schemeClr>
                </a:solidFill>
              </a:rPr>
              <a:t>Phase</a:t>
            </a:r>
            <a:r>
              <a:rPr lang="en-US" sz="2000" b="1" dirty="0"/>
              <a:t>: </a:t>
            </a:r>
            <a:r>
              <a:rPr lang="en-US" sz="2000" dirty="0"/>
              <a:t>A homogeneous portion of a system that </a:t>
            </a:r>
            <a:r>
              <a:rPr lang="en-US" sz="2000" dirty="0" smtClean="0"/>
              <a:t>has</a:t>
            </a:r>
            <a:r>
              <a:rPr lang="tr-TR" sz="2000" dirty="0" smtClean="0"/>
              <a:t> </a:t>
            </a:r>
            <a:r>
              <a:rPr lang="en-US" sz="2000" dirty="0" smtClean="0"/>
              <a:t>uniform </a:t>
            </a:r>
            <a:r>
              <a:rPr lang="en-US" sz="2000" dirty="0"/>
              <a:t>physical and chemical characteristics</a:t>
            </a:r>
          </a:p>
        </p:txBody>
      </p:sp>
      <p:sp>
        <p:nvSpPr>
          <p:cNvPr id="7" name="Dikdörtgen 6"/>
          <p:cNvSpPr/>
          <p:nvPr/>
        </p:nvSpPr>
        <p:spPr>
          <a:xfrm>
            <a:off x="179512" y="2060848"/>
            <a:ext cx="49933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Every </a:t>
            </a:r>
            <a:r>
              <a:rPr lang="en-US" sz="2000" u="sng" dirty="0"/>
              <a:t>pure material </a:t>
            </a:r>
            <a:r>
              <a:rPr lang="en-US" sz="2000" dirty="0"/>
              <a:t>is considered to be a </a:t>
            </a:r>
            <a:r>
              <a:rPr lang="en-US" sz="2000" dirty="0" smtClean="0"/>
              <a:t>phase</a:t>
            </a:r>
            <a:r>
              <a:rPr lang="tr-TR" sz="2000" dirty="0" smtClean="0"/>
              <a:t>;</a:t>
            </a:r>
          </a:p>
          <a:p>
            <a:r>
              <a:rPr lang="tr-TR" sz="2000" dirty="0" err="1" smtClean="0"/>
              <a:t>e.g</a:t>
            </a:r>
            <a:r>
              <a:rPr lang="tr-TR" sz="2000" dirty="0" smtClean="0"/>
              <a:t>. </a:t>
            </a:r>
            <a:r>
              <a:rPr lang="tr-TR" sz="2000" dirty="0" err="1" smtClean="0"/>
              <a:t>Water</a:t>
            </a:r>
            <a:r>
              <a:rPr lang="tr-TR" sz="2000" dirty="0" smtClean="0"/>
              <a:t>; </a:t>
            </a:r>
            <a:r>
              <a:rPr lang="en-US" sz="2000" dirty="0" smtClean="0"/>
              <a:t>three </a:t>
            </a:r>
            <a:r>
              <a:rPr lang="en-US" sz="2000" dirty="0"/>
              <a:t>familiar phases—solid (ice), liquid (water), and vapor (</a:t>
            </a:r>
            <a:r>
              <a:rPr lang="en-US" sz="2000" dirty="0" smtClean="0"/>
              <a:t>steam</a:t>
            </a:r>
            <a:r>
              <a:rPr lang="tr-TR" sz="2000" dirty="0" smtClean="0"/>
              <a:t>)</a:t>
            </a:r>
            <a:endParaRPr 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2" y="3645024"/>
            <a:ext cx="535999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ikdörtgen 8"/>
          <p:cNvSpPr/>
          <p:nvPr/>
        </p:nvSpPr>
        <p:spPr>
          <a:xfrm>
            <a:off x="5388856" y="2060848"/>
            <a:ext cx="3575632" cy="3477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2000" u="sng" dirty="0" smtClean="0"/>
              <a:t>T</a:t>
            </a:r>
            <a:r>
              <a:rPr lang="en-US" sz="2000" u="sng" dirty="0" smtClean="0"/>
              <a:t>he sugar–water</a:t>
            </a:r>
            <a:r>
              <a:rPr lang="tr-TR" sz="2000" u="sng" dirty="0" smtClean="0"/>
              <a:t> (</a:t>
            </a:r>
            <a:r>
              <a:rPr lang="tr-TR" sz="2000" u="sng" dirty="0" err="1" smtClean="0"/>
              <a:t>mixed</a:t>
            </a:r>
            <a:r>
              <a:rPr lang="tr-TR" sz="2000" dirty="0" smtClean="0"/>
              <a:t>)</a:t>
            </a:r>
            <a:endParaRPr lang="en-US" sz="2000" dirty="0"/>
          </a:p>
          <a:p>
            <a:r>
              <a:rPr lang="tr-TR" sz="2000" dirty="0" err="1" smtClean="0"/>
              <a:t>e.i</a:t>
            </a:r>
            <a:r>
              <a:rPr lang="tr-TR" sz="2000" dirty="0" smtClean="0"/>
              <a:t>. </a:t>
            </a:r>
            <a:r>
              <a:rPr lang="en-US" sz="2000" dirty="0" smtClean="0"/>
              <a:t>syrup </a:t>
            </a:r>
            <a:r>
              <a:rPr lang="en-US" sz="2000" dirty="0"/>
              <a:t>solution </a:t>
            </a:r>
            <a:r>
              <a:rPr lang="en-US" sz="2000" dirty="0" smtClean="0"/>
              <a:t>is </a:t>
            </a:r>
            <a:r>
              <a:rPr lang="en-US" sz="2000" dirty="0"/>
              <a:t>one phase, and solid sugar is </a:t>
            </a:r>
            <a:r>
              <a:rPr lang="en-US" sz="2000" dirty="0" smtClean="0"/>
              <a:t>another</a:t>
            </a:r>
            <a:r>
              <a:rPr lang="tr-TR" sz="20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Each has </a:t>
            </a:r>
            <a:r>
              <a:rPr lang="en-US" sz="2000" dirty="0" smtClean="0"/>
              <a:t>different</a:t>
            </a:r>
            <a:r>
              <a:rPr lang="tr-TR" sz="2000" dirty="0" smtClean="0"/>
              <a:t> </a:t>
            </a:r>
            <a:r>
              <a:rPr lang="en-US" sz="2000" dirty="0" smtClean="0"/>
              <a:t>physical </a:t>
            </a:r>
            <a:r>
              <a:rPr lang="en-US" sz="2000" dirty="0"/>
              <a:t>properties (one is a liquid, the other is a solid); </a:t>
            </a:r>
            <a:endParaRPr lang="tr-TR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tr-TR" sz="2000" dirty="0"/>
              <a:t>E</a:t>
            </a:r>
            <a:r>
              <a:rPr lang="en-US" sz="2000" dirty="0" smtClean="0"/>
              <a:t>ach is</a:t>
            </a:r>
            <a:r>
              <a:rPr lang="tr-TR" sz="2000" dirty="0" smtClean="0"/>
              <a:t> </a:t>
            </a:r>
            <a:r>
              <a:rPr lang="en-US" sz="2000" dirty="0" smtClean="0"/>
              <a:t>different </a:t>
            </a:r>
            <a:r>
              <a:rPr lang="en-US" sz="2000" dirty="0"/>
              <a:t>chemically (i.e., has a different chemical composition); one is </a:t>
            </a:r>
            <a:r>
              <a:rPr lang="en-US" sz="2000" dirty="0" smtClean="0"/>
              <a:t>pure</a:t>
            </a:r>
            <a:r>
              <a:rPr lang="tr-TR" sz="2000" dirty="0" smtClean="0"/>
              <a:t> </a:t>
            </a:r>
            <a:r>
              <a:rPr lang="en-US" sz="2000" dirty="0" smtClean="0"/>
              <a:t>sugar</a:t>
            </a:r>
            <a:r>
              <a:rPr lang="en-US" sz="2000" dirty="0"/>
              <a:t>, the other is a solution of H</a:t>
            </a:r>
            <a:r>
              <a:rPr lang="en-US" sz="2000" baseline="-25000" dirty="0"/>
              <a:t>2</a:t>
            </a:r>
            <a:r>
              <a:rPr lang="en-US" sz="2000" dirty="0"/>
              <a:t>O and C</a:t>
            </a:r>
            <a:r>
              <a:rPr lang="en-US" sz="2000" baseline="-25000" dirty="0"/>
              <a:t>12</a:t>
            </a:r>
            <a:r>
              <a:rPr lang="en-US" sz="2000" dirty="0"/>
              <a:t>H</a:t>
            </a:r>
            <a:r>
              <a:rPr lang="en-US" sz="2000" baseline="-25000" dirty="0"/>
              <a:t>22</a:t>
            </a:r>
            <a:r>
              <a:rPr lang="en-US" sz="2000" dirty="0"/>
              <a:t>O</a:t>
            </a:r>
            <a:r>
              <a:rPr lang="en-US" sz="2000" baseline="-25000" dirty="0"/>
              <a:t>11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53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1520" y="332656"/>
            <a:ext cx="4095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Definitions and Basic Concepts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51520" y="908720"/>
            <a:ext cx="8712968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u="sng" dirty="0" smtClean="0">
                <a:solidFill>
                  <a:schemeClr val="tx2">
                    <a:lumMod val="50000"/>
                  </a:schemeClr>
                </a:solidFill>
              </a:rPr>
              <a:t>Components</a:t>
            </a:r>
            <a:r>
              <a:rPr lang="tr-TR" sz="2000" u="sng" dirty="0" smtClean="0"/>
              <a:t>: </a:t>
            </a:r>
            <a:r>
              <a:rPr lang="en-US" sz="2000" dirty="0" smtClean="0"/>
              <a:t>pure </a:t>
            </a:r>
            <a:r>
              <a:rPr lang="en-US" sz="2000" dirty="0"/>
              <a:t>metals and/or compounds of which an alloy is </a:t>
            </a:r>
            <a:r>
              <a:rPr lang="en-US" sz="2000" dirty="0" smtClean="0"/>
              <a:t>composed</a:t>
            </a:r>
            <a:endParaRPr lang="tr-TR" sz="2000" dirty="0" smtClean="0"/>
          </a:p>
          <a:p>
            <a:pPr>
              <a:spcBef>
                <a:spcPts val="600"/>
              </a:spcBef>
            </a:pPr>
            <a:r>
              <a:rPr lang="tr-TR" sz="2000" b="1" u="sng" dirty="0" err="1" smtClean="0"/>
              <a:t>e.i</a:t>
            </a:r>
            <a:r>
              <a:rPr lang="tr-TR" sz="2000" b="1" u="sng" dirty="0" smtClean="0"/>
              <a:t>. </a:t>
            </a:r>
            <a:r>
              <a:rPr lang="en-US" sz="2000" dirty="0"/>
              <a:t>in a copper–zinc brass, the components are Cu and </a:t>
            </a:r>
            <a:r>
              <a:rPr lang="en-US" sz="2000" dirty="0" smtClean="0"/>
              <a:t>Zn</a:t>
            </a:r>
            <a:endParaRPr lang="tr-TR" sz="2000" dirty="0" smtClean="0"/>
          </a:p>
          <a:p>
            <a:pPr>
              <a:spcBef>
                <a:spcPts val="600"/>
              </a:spcBef>
            </a:pPr>
            <a:r>
              <a:rPr lang="tr-TR" sz="2000" dirty="0" smtClean="0"/>
              <a:t>      </a:t>
            </a:r>
            <a:r>
              <a:rPr lang="en-US" sz="2000" dirty="0" smtClean="0"/>
              <a:t>(Al </a:t>
            </a:r>
            <a:r>
              <a:rPr lang="en-US" sz="2000" dirty="0"/>
              <a:t>and Cu)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6" y="2492896"/>
            <a:ext cx="7878216" cy="37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5292080" y="2204864"/>
            <a:ext cx="3672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the physical properties and, in particular, the mechanical behavior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lang="tr-TR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material depend on the microstructure</a:t>
            </a:r>
          </a:p>
        </p:txBody>
      </p:sp>
      <p:sp>
        <p:nvSpPr>
          <p:cNvPr id="7" name="Dikdörtgen 6"/>
          <p:cNvSpPr/>
          <p:nvPr/>
        </p:nvSpPr>
        <p:spPr>
          <a:xfrm>
            <a:off x="217860" y="486916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The microstructure of an alloy depends on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their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concentrations, and the heat treatment of the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alloy</a:t>
            </a:r>
            <a:r>
              <a:rPr lang="tr-TR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(i.e</a:t>
            </a:r>
            <a:r>
              <a:rPr lang="en-US" b="1" i="1" u="sng" dirty="0">
                <a:solidFill>
                  <a:schemeClr val="accent6">
                    <a:lumMod val="50000"/>
                  </a:schemeClr>
                </a:solidFill>
              </a:rPr>
              <a:t>., the temperature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i="1" u="sng" dirty="0">
                <a:solidFill>
                  <a:schemeClr val="accent6">
                    <a:lumMod val="50000"/>
                  </a:schemeClr>
                </a:solidFill>
              </a:rPr>
              <a:t>the heating time at temperature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i="1" u="sng" dirty="0">
                <a:solidFill>
                  <a:schemeClr val="accent6">
                    <a:lumMod val="50000"/>
                  </a:schemeClr>
                </a:solidFill>
              </a:rPr>
              <a:t>and the rate of cooling </a:t>
            </a:r>
            <a:r>
              <a:rPr lang="en-US" b="1" i="1" u="sng" dirty="0" smtClean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tr-TR" b="1" i="1" u="sn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1" u="sng" dirty="0" smtClean="0">
                <a:solidFill>
                  <a:schemeClr val="accent6">
                    <a:lumMod val="50000"/>
                  </a:schemeClr>
                </a:solidFill>
              </a:rPr>
              <a:t>room </a:t>
            </a:r>
            <a:r>
              <a:rPr lang="en-US" b="1" i="1" u="sng" dirty="0">
                <a:solidFill>
                  <a:schemeClr val="accent6">
                    <a:lumMod val="50000"/>
                  </a:schemeClr>
                </a:solidFill>
              </a:rPr>
              <a:t>temperature).</a:t>
            </a:r>
          </a:p>
        </p:txBody>
      </p:sp>
    </p:spTree>
    <p:extLst>
      <p:ext uri="{BB962C8B-B14F-4D97-AF65-F5344CB8AC3E}">
        <p14:creationId xmlns:p14="http://schemas.microsoft.com/office/powerpoint/2010/main" val="36087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Temperature and composition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360325" cy="3240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259632" y="5218743"/>
            <a:ext cx="612068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A</a:t>
            </a:r>
            <a:r>
              <a:rPr lang="en-US" sz="2000" dirty="0"/>
              <a:t>: 2 phases present (liquid solution and solid sugar)</a:t>
            </a:r>
          </a:p>
          <a:p>
            <a:r>
              <a:rPr lang="en-US" sz="2000" b="1" dirty="0"/>
              <a:t>B</a:t>
            </a:r>
            <a:r>
              <a:rPr lang="en-US" sz="2000" dirty="0"/>
              <a:t>: Single phase</a:t>
            </a:r>
          </a:p>
          <a:p>
            <a:r>
              <a:rPr lang="en-US" sz="2000" b="1" dirty="0"/>
              <a:t>C</a:t>
            </a:r>
            <a:r>
              <a:rPr lang="en-US" sz="2000" dirty="0"/>
              <a:t>: back to 2 phases but at different composition</a:t>
            </a:r>
          </a:p>
        </p:txBody>
      </p:sp>
    </p:spTree>
    <p:extLst>
      <p:ext uri="{BB962C8B-B14F-4D97-AF65-F5344CB8AC3E}">
        <p14:creationId xmlns:p14="http://schemas.microsoft.com/office/powerpoint/2010/main" val="32454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79512" y="1582341"/>
            <a:ext cx="8496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>Equilibrium</a:t>
            </a:r>
            <a:r>
              <a:rPr lang="en-US" sz="2000" b="1" dirty="0"/>
              <a:t>: </a:t>
            </a:r>
            <a:r>
              <a:rPr lang="en-US" sz="2000" dirty="0"/>
              <a:t>minimum energy state for a given T, </a:t>
            </a:r>
            <a:r>
              <a:rPr lang="en-US" sz="2000" dirty="0" smtClean="0"/>
              <a:t>P,</a:t>
            </a:r>
            <a:r>
              <a:rPr lang="tr-TR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composition (i.e. equilibrium state will </a:t>
            </a:r>
            <a:r>
              <a:rPr lang="en-US" sz="2000" dirty="0" smtClean="0"/>
              <a:t>persist</a:t>
            </a:r>
            <a:r>
              <a:rPr lang="tr-TR" sz="2000" dirty="0" smtClean="0"/>
              <a:t> </a:t>
            </a:r>
            <a:r>
              <a:rPr lang="en-US" sz="2000" dirty="0" smtClean="0"/>
              <a:t>indefinitely </a:t>
            </a:r>
            <a:r>
              <a:rPr lang="en-US" sz="2000" dirty="0"/>
              <a:t>for a fixed T, P and composition</a:t>
            </a:r>
            <a:r>
              <a:rPr lang="en-US" sz="2000" dirty="0" smtClean="0"/>
              <a:t>).</a:t>
            </a:r>
            <a:endParaRPr lang="tr-TR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An </a:t>
            </a:r>
            <a:r>
              <a:rPr lang="en-US" sz="2000" b="1" dirty="0"/>
              <a:t>equilibrium phase </a:t>
            </a:r>
            <a:r>
              <a:rPr lang="en-US" sz="2000" dirty="0"/>
              <a:t>will stay constant over </a:t>
            </a:r>
            <a:r>
              <a:rPr lang="en-US" sz="2000" dirty="0" smtClean="0"/>
              <a:t>time.</a:t>
            </a:r>
            <a:r>
              <a:rPr lang="tr-TR" sz="2000" dirty="0" smtClean="0"/>
              <a:t> </a:t>
            </a:r>
          </a:p>
          <a:p>
            <a:pPr algn="just"/>
            <a:endParaRPr lang="tr-TR" sz="2000" b="1" dirty="0"/>
          </a:p>
          <a:p>
            <a:pPr algn="just"/>
            <a:r>
              <a:rPr lang="en-US" sz="2000" b="1" dirty="0" smtClean="0"/>
              <a:t>Phase </a:t>
            </a:r>
            <a:r>
              <a:rPr lang="en-US" sz="2000" b="1" dirty="0"/>
              <a:t>diagrams </a:t>
            </a:r>
            <a:r>
              <a:rPr lang="en-US" sz="2000" dirty="0"/>
              <a:t>tell us about equilibrium phases as </a:t>
            </a:r>
            <a:r>
              <a:rPr lang="en-US" sz="2000" dirty="0" smtClean="0"/>
              <a:t>a</a:t>
            </a:r>
            <a:r>
              <a:rPr lang="tr-TR" sz="2000" dirty="0" smtClean="0"/>
              <a:t> </a:t>
            </a:r>
            <a:r>
              <a:rPr lang="en-US" sz="2000" dirty="0" smtClean="0"/>
              <a:t>function </a:t>
            </a:r>
            <a:r>
              <a:rPr lang="en-US" sz="2000" dirty="0"/>
              <a:t>of T, P and composition (here, we’ll </a:t>
            </a:r>
            <a:r>
              <a:rPr lang="en-US" sz="2000" dirty="0" smtClean="0"/>
              <a:t>always</a:t>
            </a:r>
            <a:r>
              <a:rPr lang="tr-TR" sz="2000" dirty="0" smtClean="0"/>
              <a:t> </a:t>
            </a:r>
            <a:r>
              <a:rPr lang="en-US" sz="2000" dirty="0" smtClean="0"/>
              <a:t>keep </a:t>
            </a:r>
            <a:r>
              <a:rPr lang="en-US" sz="2000" dirty="0"/>
              <a:t>P constant for simplicity)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79512" y="773083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Phase Equilibrium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3865013"/>
            <a:ext cx="3852428" cy="275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1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</a:rPr>
              <a:t>ONE-COMPONENT (OR </a:t>
            </a:r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</a:rPr>
              <a:t>UNARY)</a:t>
            </a:r>
            <a:r>
              <a:rPr lang="tr-TR" sz="2800" b="1" u="sn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</a:rPr>
              <a:t>PHASE DIAGRAMS</a:t>
            </a:r>
            <a:r>
              <a:rPr lang="tr-TR" sz="2800" b="1" u="sng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tr-TR" sz="2800" b="1" u="sng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tr-TR" sz="2400" i="1" dirty="0" smtClean="0"/>
              <a:t>P</a:t>
            </a:r>
            <a:r>
              <a:rPr lang="en-US" sz="2400" i="1" dirty="0" err="1" smtClean="0"/>
              <a:t>ressure</a:t>
            </a:r>
            <a:r>
              <a:rPr lang="en-US" sz="2400" i="1" dirty="0" smtClean="0"/>
              <a:t>–temperature </a:t>
            </a:r>
            <a:r>
              <a:rPr lang="en-US" sz="2400" dirty="0"/>
              <a:t>(or </a:t>
            </a:r>
            <a:r>
              <a:rPr lang="en-US" sz="2400" i="1" dirty="0"/>
              <a:t>P–T</a:t>
            </a:r>
            <a:r>
              <a:rPr lang="en-US" sz="2400" dirty="0"/>
              <a:t>) </a:t>
            </a:r>
            <a:r>
              <a:rPr lang="en-US" sz="2400" i="1" dirty="0" smtClean="0"/>
              <a:t>diagram</a:t>
            </a:r>
            <a:endParaRPr lang="en-US" sz="24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dirty="0"/>
              <a:t>T</a:t>
            </a:r>
            <a:r>
              <a:rPr lang="en-US" sz="2000" dirty="0" smtClean="0"/>
              <a:t>here </a:t>
            </a:r>
            <a:r>
              <a:rPr lang="en-US" sz="2000" dirty="0"/>
              <a:t>are three externally </a:t>
            </a:r>
            <a:r>
              <a:rPr lang="en-US" sz="2000" dirty="0" smtClean="0"/>
              <a:t>controllable</a:t>
            </a:r>
            <a:r>
              <a:rPr lang="tr-TR" sz="2000" dirty="0" smtClean="0"/>
              <a:t> </a:t>
            </a:r>
            <a:r>
              <a:rPr lang="en-US" sz="2000" dirty="0" smtClean="0"/>
              <a:t>parameters </a:t>
            </a:r>
            <a:r>
              <a:rPr lang="en-US" sz="2000" dirty="0"/>
              <a:t>that will affect </a:t>
            </a:r>
            <a:r>
              <a:rPr lang="en-US" sz="2000" dirty="0" smtClean="0"/>
              <a:t>phase</a:t>
            </a:r>
            <a:r>
              <a:rPr lang="tr-TR" sz="2000" dirty="0" smtClean="0"/>
              <a:t> </a:t>
            </a:r>
            <a:r>
              <a:rPr lang="en-US" sz="2000" dirty="0" smtClean="0"/>
              <a:t>structure—</a:t>
            </a:r>
            <a:r>
              <a:rPr lang="en-US" sz="2000" b="1" u="sng" dirty="0" smtClean="0"/>
              <a:t>temperature</a:t>
            </a:r>
            <a:r>
              <a:rPr lang="en-US" sz="2000" b="1" u="sng" dirty="0"/>
              <a:t>, pressure, and </a:t>
            </a:r>
            <a:r>
              <a:rPr lang="en-US" sz="2000" b="1" u="sng" dirty="0" smtClean="0"/>
              <a:t>composition</a:t>
            </a:r>
            <a:endParaRPr lang="tr-TR" sz="2000" dirty="0"/>
          </a:p>
          <a:p>
            <a:pPr marL="0" indent="0">
              <a:buNone/>
            </a:pPr>
            <a:r>
              <a:rPr lang="tr-TR" sz="2000" b="1" u="sng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</a:rPr>
              <a:t>ne-component system</a:t>
            </a:r>
            <a:r>
              <a:rPr lang="tr-TR" sz="2000" b="1" u="sng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en-US" sz="2000" dirty="0" smtClean="0"/>
              <a:t>the </a:t>
            </a:r>
            <a:r>
              <a:rPr lang="en-US" sz="2000" dirty="0"/>
              <a:t>simplest and easiest type of phase diagram to understand </a:t>
            </a:r>
            <a:endParaRPr lang="tr-TR" sz="2000" dirty="0" smtClean="0"/>
          </a:p>
          <a:p>
            <a:r>
              <a:rPr lang="en-US" sz="2000" dirty="0"/>
              <a:t>composition is held constant (i.e., the </a:t>
            </a:r>
            <a:r>
              <a:rPr lang="en-US" sz="2000" dirty="0" smtClean="0"/>
              <a:t>phase</a:t>
            </a:r>
            <a:r>
              <a:rPr lang="tr-TR" sz="2000" dirty="0" smtClean="0"/>
              <a:t> </a:t>
            </a:r>
            <a:r>
              <a:rPr lang="en-US" sz="2000" dirty="0" smtClean="0"/>
              <a:t>diagram </a:t>
            </a:r>
            <a:r>
              <a:rPr lang="en-US" sz="2000" dirty="0"/>
              <a:t>is for a pure substance</a:t>
            </a:r>
            <a:r>
              <a:rPr lang="en-US" sz="2000" dirty="0" smtClean="0"/>
              <a:t>)</a:t>
            </a:r>
            <a:endParaRPr lang="tr-TR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pressure and temperature are </a:t>
            </a:r>
            <a:r>
              <a:rPr lang="en-US" sz="2000" dirty="0" smtClean="0"/>
              <a:t>the</a:t>
            </a:r>
            <a:r>
              <a:rPr lang="tr-TR" sz="2000" dirty="0" smtClean="0"/>
              <a:t> </a:t>
            </a:r>
            <a:r>
              <a:rPr lang="en-US" sz="2000" dirty="0" smtClean="0"/>
              <a:t>variables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41" y="3573016"/>
            <a:ext cx="557330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5675969" y="3501008"/>
            <a:ext cx="34680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i="1" dirty="0"/>
              <a:t>Each of the phases will exist under equilibrium conditions </a:t>
            </a:r>
            <a:r>
              <a:rPr lang="en-US" i="1" dirty="0" smtClean="0"/>
              <a:t>over</a:t>
            </a:r>
            <a:r>
              <a:rPr lang="tr-TR" i="1" dirty="0" smtClean="0"/>
              <a:t> </a:t>
            </a:r>
            <a:r>
              <a:rPr lang="en-US" i="1" dirty="0" smtClean="0"/>
              <a:t>the </a:t>
            </a:r>
            <a:r>
              <a:rPr lang="en-US" i="1" dirty="0"/>
              <a:t>temperature–pressure ranges of its corresponding area. </a:t>
            </a:r>
            <a:endParaRPr lang="tr-TR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the three</a:t>
            </a:r>
            <a:r>
              <a:rPr lang="tr-TR" i="1" dirty="0" smtClean="0"/>
              <a:t> </a:t>
            </a:r>
            <a:r>
              <a:rPr lang="en-US" i="1" dirty="0" smtClean="0"/>
              <a:t>curves </a:t>
            </a:r>
            <a:r>
              <a:rPr lang="en-US" i="1" dirty="0"/>
              <a:t>shown on the plot (labeled </a:t>
            </a:r>
            <a:r>
              <a:rPr lang="en-US" i="1" dirty="0" err="1"/>
              <a:t>aO</a:t>
            </a:r>
            <a:r>
              <a:rPr lang="en-US" i="1" dirty="0"/>
              <a:t>, </a:t>
            </a:r>
            <a:r>
              <a:rPr lang="en-US" i="1" dirty="0" err="1"/>
              <a:t>bO</a:t>
            </a:r>
            <a:r>
              <a:rPr lang="en-US" i="1" dirty="0"/>
              <a:t>, and </a:t>
            </a:r>
            <a:r>
              <a:rPr lang="en-US" i="1" dirty="0" err="1"/>
              <a:t>cO</a:t>
            </a:r>
            <a:r>
              <a:rPr lang="en-US" i="1" dirty="0"/>
              <a:t>) are phase boundaries; at </a:t>
            </a:r>
            <a:r>
              <a:rPr lang="en-US" i="1" dirty="0" smtClean="0"/>
              <a:t>any</a:t>
            </a:r>
            <a:r>
              <a:rPr lang="tr-TR" i="1" dirty="0" smtClean="0"/>
              <a:t> </a:t>
            </a:r>
            <a:r>
              <a:rPr lang="en-US" i="1" dirty="0" smtClean="0"/>
              <a:t>point </a:t>
            </a:r>
            <a:r>
              <a:rPr lang="en-US" i="1" dirty="0"/>
              <a:t>on one of these curves, the two phases on either side of the curve are in </a:t>
            </a:r>
            <a:r>
              <a:rPr lang="en-US" i="1" dirty="0" smtClean="0"/>
              <a:t>equilibrium</a:t>
            </a:r>
            <a:r>
              <a:rPr lang="tr-TR" i="1" dirty="0" smtClean="0"/>
              <a:t> </a:t>
            </a:r>
            <a:r>
              <a:rPr lang="en-US" i="1" dirty="0" smtClean="0"/>
              <a:t>(or </a:t>
            </a:r>
            <a:r>
              <a:rPr lang="en-US" i="1" dirty="0"/>
              <a:t>coexist) with one another.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992687" y="6577607"/>
            <a:ext cx="365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/>
              <a:t>Pressure–temperature phase diagram for H</a:t>
            </a:r>
            <a:r>
              <a:rPr lang="en-US" sz="1400" b="1" i="1" baseline="-25000" dirty="0"/>
              <a:t>2</a:t>
            </a:r>
            <a:r>
              <a:rPr lang="en-US" sz="1400" b="1" i="1" dirty="0"/>
              <a:t>O.</a:t>
            </a:r>
          </a:p>
        </p:txBody>
      </p:sp>
    </p:spTree>
    <p:extLst>
      <p:ext uri="{BB962C8B-B14F-4D97-AF65-F5344CB8AC3E}">
        <p14:creationId xmlns:p14="http://schemas.microsoft.com/office/powerpoint/2010/main" val="812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3795</Words>
  <Application>Microsoft Office PowerPoint</Application>
  <PresentationFormat>On-screen Show (4:3)</PresentationFormat>
  <Paragraphs>383</Paragraphs>
  <Slides>45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Ofis Teması</vt:lpstr>
      <vt:lpstr>  Why understanding of phase diagrams for alloy systems is extremely important?  In most applications of engineered metallic materials, we use alloys rather than pure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Temperature and composition</vt:lpstr>
      <vt:lpstr>PowerPoint Presentation</vt:lpstr>
      <vt:lpstr>ONE-COMPONENT (OR UNARY) PHASE DIAGRAMS Pressure–temperature (or P–T) diagram</vt:lpstr>
      <vt:lpstr>PowerPoint Presentation</vt:lpstr>
      <vt:lpstr>Example of Gibbs phase rule</vt:lpstr>
      <vt:lpstr>BINARY PHASE DIAGRAMS</vt:lpstr>
      <vt:lpstr>BINARY PHASE DIAGRAMS</vt:lpstr>
      <vt:lpstr>BINARY PHASE DIAGRAMS</vt:lpstr>
      <vt:lpstr>BINARY PHASE DIAGRAMS</vt:lpstr>
      <vt:lpstr>BINARY PHASE DIAGRAMS</vt:lpstr>
      <vt:lpstr>BINARY PHASE DIAGRAMS</vt:lpstr>
      <vt:lpstr>BINARY PHASE DIAGRAMS</vt:lpstr>
      <vt:lpstr>BINARY PHASE DIAGRAMS</vt:lpstr>
      <vt:lpstr>PowerPoint Presentation</vt:lpstr>
      <vt:lpstr>Relationship Between Properties and the Phase Diagram</vt:lpstr>
      <vt:lpstr>BINARY EUTECTIC SYSTEMS</vt:lpstr>
      <vt:lpstr>BINARY EUTECTIC SYSTEMS</vt:lpstr>
      <vt:lpstr>Example: Determination of Phases Present and Computation of Phase Compositions &amp; Mass and Volume Fractions</vt:lpstr>
      <vt:lpstr>PowerPoint Presentation</vt:lpstr>
      <vt:lpstr>PowerPoint Presentation</vt:lpstr>
      <vt:lpstr>Example: Determination of Phases Present and Computation of Phase Compositions &amp; Mass and Volume Fractions</vt:lpstr>
      <vt:lpstr>Example: Determination of Phases Present and Computation of Phase Compositions &amp; Mass and Volume Fractions</vt:lpstr>
      <vt:lpstr>Example: Determination of Phases Present and Computation of Phase Compositions &amp; Mass and Volume Fractions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Gibbs Phase Rule</vt:lpstr>
      <vt:lpstr>Gibbs Phase Rule</vt:lpstr>
      <vt:lpstr>Gibbs Phase Rule</vt:lpstr>
      <vt:lpstr>THE IRON–IRON CARBIDE (Fe–Fe3C) PHASE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Guldem Kartal</dc:creator>
  <cp:lastModifiedBy>CVD</cp:lastModifiedBy>
  <cp:revision>182</cp:revision>
  <dcterms:created xsi:type="dcterms:W3CDTF">2013-08-20T11:07:54Z</dcterms:created>
  <dcterms:modified xsi:type="dcterms:W3CDTF">2018-04-20T12:00:40Z</dcterms:modified>
</cp:coreProperties>
</file>