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Proxima Nova"/>
      <p:regular r:id="rId13"/>
      <p:bold r:id="rId14"/>
      <p:italic r:id="rId15"/>
      <p:boldItalic r:id="rId16"/>
    </p:embeddedFont>
    <p:embeddedFont>
      <p:font typeface="Montserrat"/>
      <p:regular r:id="rId17"/>
      <p:bold r:id="rId18"/>
      <p:italic r:id="rId19"/>
      <p:boldItalic r:id="rId20"/>
    </p:embeddedFont>
    <p:embeddedFont>
      <p:font typeface="Lato"/>
      <p:regular r:id="rId21"/>
      <p:bold r:id="rId22"/>
      <p:italic r:id="rId23"/>
      <p:boldItalic r:id="rId24"/>
    </p:embeddedFont>
    <p:embeddedFont>
      <p:font typeface="Open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fntdata"/><Relationship Id="rId25" Type="http://schemas.openxmlformats.org/officeDocument/2006/relationships/font" Target="fonts/OpenSans-regular.fntdata"/><Relationship Id="rId28" Type="http://schemas.openxmlformats.org/officeDocument/2006/relationships/font" Target="fonts/OpenSans-boldItalic.fntdata"/><Relationship Id="rId27" Type="http://schemas.openxmlformats.org/officeDocument/2006/relationships/font" Target="fonts/OpenSans-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regular.fntdata"/><Relationship Id="rId12" Type="http://schemas.openxmlformats.org/officeDocument/2006/relationships/slide" Target="slides/slide7.xml"/><Relationship Id="rId15" Type="http://schemas.openxmlformats.org/officeDocument/2006/relationships/font" Target="fonts/ProximaNova-italic.fntdata"/><Relationship Id="rId14" Type="http://schemas.openxmlformats.org/officeDocument/2006/relationships/font" Target="fonts/ProximaNova-bold.fntdata"/><Relationship Id="rId17" Type="http://schemas.openxmlformats.org/officeDocument/2006/relationships/font" Target="fonts/Montserrat-regular.fntdata"/><Relationship Id="rId16" Type="http://schemas.openxmlformats.org/officeDocument/2006/relationships/font" Target="fonts/ProximaNova-boldItalic.fntdata"/><Relationship Id="rId19" Type="http://schemas.openxmlformats.org/officeDocument/2006/relationships/font" Target="fonts/Montserrat-italic.fntdata"/><Relationship Id="rId18" Type="http://schemas.openxmlformats.org/officeDocument/2006/relationships/font" Target="fonts/Montserra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88989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8898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c6f88989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c6f88989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c6f889893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c6f88989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6f889893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f8898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9ce5279797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9ce5279797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9ce5279797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9ce5279797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6f889893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6f88989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992850"/>
            <a:ext cx="5017500" cy="1578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SOSYAL MEDYANIN GENÇLERİN ODAKLANMA DÜZEYİ ÜZERİNDEKİ ETKİSİ</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688"/>
              <a:buNone/>
            </a:pPr>
            <a:r>
              <a:rPr lang="tr" sz="1312">
                <a:latin typeface="Open Sans"/>
                <a:ea typeface="Open Sans"/>
                <a:cs typeface="Open Sans"/>
                <a:sym typeface="Open Sans"/>
              </a:rPr>
              <a:t>ÇİĞDEM ÇETİN</a:t>
            </a:r>
            <a:endParaRPr sz="1312">
              <a:latin typeface="Open Sans"/>
              <a:ea typeface="Open Sans"/>
              <a:cs typeface="Open Sans"/>
              <a:sym typeface="Open Sans"/>
            </a:endParaRPr>
          </a:p>
          <a:p>
            <a:pPr indent="0" lvl="0" marL="0" rtl="0" algn="l">
              <a:lnSpc>
                <a:spcPct val="80000"/>
              </a:lnSpc>
              <a:spcBef>
                <a:spcPts val="0"/>
              </a:spcBef>
              <a:spcAft>
                <a:spcPts val="0"/>
              </a:spcAft>
              <a:buSzPts val="688"/>
              <a:buNone/>
            </a:pPr>
            <a:r>
              <a:rPr lang="tr" sz="1312">
                <a:latin typeface="Open Sans"/>
                <a:ea typeface="Open Sans"/>
                <a:cs typeface="Open Sans"/>
                <a:sym typeface="Open Sans"/>
              </a:rPr>
              <a:t>BERKAY BERK</a:t>
            </a:r>
            <a:endParaRPr sz="1312">
              <a:latin typeface="Open Sans"/>
              <a:ea typeface="Open Sans"/>
              <a:cs typeface="Open Sans"/>
              <a:sym typeface="Open Sans"/>
            </a:endParaRPr>
          </a:p>
          <a:p>
            <a:pPr indent="0" lvl="0" marL="0" rtl="0" algn="l">
              <a:lnSpc>
                <a:spcPct val="80000"/>
              </a:lnSpc>
              <a:spcBef>
                <a:spcPts val="0"/>
              </a:spcBef>
              <a:spcAft>
                <a:spcPts val="0"/>
              </a:spcAft>
              <a:buSzPts val="688"/>
              <a:buNone/>
            </a:pPr>
            <a:r>
              <a:rPr lang="tr" sz="1312">
                <a:latin typeface="Open Sans"/>
                <a:ea typeface="Open Sans"/>
                <a:cs typeface="Open Sans"/>
                <a:sym typeface="Open Sans"/>
              </a:rPr>
              <a:t>HİLAL KALKAN</a:t>
            </a:r>
            <a:endParaRPr sz="1312">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641375" y="3469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Bu Araştırma Ne Hakkında? </a:t>
            </a:r>
            <a:endParaRPr/>
          </a:p>
        </p:txBody>
      </p:sp>
      <p:sp>
        <p:nvSpPr>
          <p:cNvPr id="141" name="Google Shape;141;p14"/>
          <p:cNvSpPr txBox="1"/>
          <p:nvPr>
            <p:ph idx="1" type="body"/>
          </p:nvPr>
        </p:nvSpPr>
        <p:spPr>
          <a:xfrm>
            <a:off x="828850" y="1391825"/>
            <a:ext cx="43638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tr" sz="1800">
                <a:latin typeface="Open Sans"/>
                <a:ea typeface="Open Sans"/>
                <a:cs typeface="Open Sans"/>
                <a:sym typeface="Open Sans"/>
              </a:rPr>
              <a:t>Sosyal medya gençler için bir iletişim ve eğlence aracı haline gelmiştir. Fakat sürekli bildirimler ve içerik akışı, onların derin düşünme ve odaklanma yeteneğini zorlayabilir. Bu araştırma, bu etkinin boyutlarını ortaya koymayı amaçlamaktadır.</a:t>
            </a:r>
            <a:endParaRPr sz="1800">
              <a:latin typeface="Open Sans"/>
              <a:ea typeface="Open Sans"/>
              <a:cs typeface="Open Sans"/>
              <a:sym typeface="Open Sans"/>
            </a:endParaRPr>
          </a:p>
          <a:p>
            <a:pPr indent="0" lvl="0" marL="0" rtl="0" algn="l">
              <a:spcBef>
                <a:spcPts val="1200"/>
              </a:spcBef>
              <a:spcAft>
                <a:spcPts val="1200"/>
              </a:spcAft>
              <a:buNone/>
            </a:pPr>
            <a:r>
              <a:rPr lang="tr">
                <a:latin typeface="Open Sans"/>
                <a:ea typeface="Open Sans"/>
                <a:cs typeface="Open Sans"/>
                <a:sym typeface="Open Sans"/>
              </a:rPr>
              <a:t> </a:t>
            </a:r>
            <a:endParaRPr>
              <a:latin typeface="Open Sans"/>
              <a:ea typeface="Open Sans"/>
              <a:cs typeface="Open Sans"/>
              <a:sym typeface="Open Sans"/>
            </a:endParaRPr>
          </a:p>
        </p:txBody>
      </p:sp>
      <p:pic>
        <p:nvPicPr>
          <p:cNvPr id="142" name="Google Shape;142;p14"/>
          <p:cNvPicPr preferRelativeResize="0"/>
          <p:nvPr/>
        </p:nvPicPr>
        <p:blipFill>
          <a:blip r:embed="rId3">
            <a:alphaModFix/>
          </a:blip>
          <a:stretch>
            <a:fillRect/>
          </a:stretch>
        </p:blipFill>
        <p:spPr>
          <a:xfrm>
            <a:off x="5415350" y="218375"/>
            <a:ext cx="3646549" cy="2111160"/>
          </a:xfrm>
          <a:prstGeom prst="rect">
            <a:avLst/>
          </a:prstGeom>
          <a:noFill/>
          <a:ln>
            <a:noFill/>
          </a:ln>
        </p:spPr>
      </p:pic>
      <p:pic>
        <p:nvPicPr>
          <p:cNvPr id="143" name="Google Shape;143;p14"/>
          <p:cNvPicPr preferRelativeResize="0"/>
          <p:nvPr/>
        </p:nvPicPr>
        <p:blipFill>
          <a:blip r:embed="rId4">
            <a:alphaModFix/>
          </a:blip>
          <a:stretch>
            <a:fillRect/>
          </a:stretch>
        </p:blipFill>
        <p:spPr>
          <a:xfrm>
            <a:off x="6223775" y="2470210"/>
            <a:ext cx="2509165" cy="250916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tr" sz="2600"/>
              <a:t>Neyi Amaçlıyoruz?</a:t>
            </a:r>
            <a:endParaRPr sz="2600"/>
          </a:p>
        </p:txBody>
      </p:sp>
      <p:sp>
        <p:nvSpPr>
          <p:cNvPr id="149" name="Google Shape;149;p15"/>
          <p:cNvSpPr txBox="1"/>
          <p:nvPr>
            <p:ph idx="1" type="body"/>
          </p:nvPr>
        </p:nvSpPr>
        <p:spPr>
          <a:xfrm>
            <a:off x="865700" y="1549300"/>
            <a:ext cx="4978800" cy="2911200"/>
          </a:xfrm>
          <a:prstGeom prst="rect">
            <a:avLst/>
          </a:prstGeom>
        </p:spPr>
        <p:txBody>
          <a:bodyPr anchorCtr="0" anchor="t" bIns="91425" lIns="91425" spcFirstLastPara="1" rIns="91425" wrap="square" tIns="91425">
            <a:normAutofit fontScale="92500" lnSpcReduction="20000"/>
          </a:bodyPr>
          <a:lstStyle/>
          <a:p>
            <a:pPr indent="0" lvl="0" marL="381000" marR="381000" rtl="0" algn="l">
              <a:spcBef>
                <a:spcPts val="1200"/>
              </a:spcBef>
              <a:spcAft>
                <a:spcPts val="0"/>
              </a:spcAft>
              <a:buNone/>
            </a:pPr>
            <a:r>
              <a:rPr b="1" lang="tr" sz="2100">
                <a:latin typeface="Open Sans"/>
                <a:ea typeface="Open Sans"/>
                <a:cs typeface="Open Sans"/>
                <a:sym typeface="Open Sans"/>
              </a:rPr>
              <a:t> Bu araştırmada, sosyal medyanın gençlerin odaklanma düzeyine etkilerini inceliyoruz ve farkındalık yaratarak bilinçli kullanımın önemini vurgulumak istiyoruz.</a:t>
            </a:r>
            <a:endParaRPr b="1" sz="2100">
              <a:latin typeface="Open Sans"/>
              <a:ea typeface="Open Sans"/>
              <a:cs typeface="Open Sans"/>
              <a:sym typeface="Open Sans"/>
            </a:endParaRPr>
          </a:p>
          <a:p>
            <a:pPr indent="0" lvl="0" marL="381000" marR="381000" rtl="0" algn="l">
              <a:spcBef>
                <a:spcPts val="1200"/>
              </a:spcBef>
              <a:spcAft>
                <a:spcPts val="0"/>
              </a:spcAft>
              <a:buNone/>
            </a:pPr>
            <a:r>
              <a:t/>
            </a:r>
            <a:endParaRPr b="1" sz="2100">
              <a:latin typeface="Open Sans"/>
              <a:ea typeface="Open Sans"/>
              <a:cs typeface="Open Sans"/>
              <a:sym typeface="Open Sans"/>
            </a:endParaRPr>
          </a:p>
          <a:p>
            <a:pPr indent="0" lvl="0" marL="0" rtl="0" algn="l">
              <a:spcBef>
                <a:spcPts val="1200"/>
              </a:spcBef>
              <a:spcAft>
                <a:spcPts val="1200"/>
              </a:spcAft>
              <a:buNone/>
            </a:pPr>
            <a:r>
              <a:t/>
            </a:r>
            <a:endParaRPr b="1" sz="2100">
              <a:latin typeface="Open Sans"/>
              <a:ea typeface="Open Sans"/>
              <a:cs typeface="Open Sans"/>
              <a:sym typeface="Open Sans"/>
            </a:endParaRPr>
          </a:p>
        </p:txBody>
      </p:sp>
      <p:pic>
        <p:nvPicPr>
          <p:cNvPr id="150" name="Google Shape;150;p15"/>
          <p:cNvPicPr preferRelativeResize="0"/>
          <p:nvPr/>
        </p:nvPicPr>
        <p:blipFill>
          <a:blip r:embed="rId3">
            <a:alphaModFix/>
          </a:blip>
          <a:stretch>
            <a:fillRect/>
          </a:stretch>
        </p:blipFill>
        <p:spPr>
          <a:xfrm>
            <a:off x="6987500" y="393750"/>
            <a:ext cx="1790749" cy="1790749"/>
          </a:xfrm>
          <a:prstGeom prst="rect">
            <a:avLst/>
          </a:prstGeom>
          <a:noFill/>
          <a:ln>
            <a:noFill/>
          </a:ln>
        </p:spPr>
      </p:pic>
      <p:pic>
        <p:nvPicPr>
          <p:cNvPr id="151" name="Google Shape;151;p15"/>
          <p:cNvPicPr preferRelativeResize="0"/>
          <p:nvPr/>
        </p:nvPicPr>
        <p:blipFill>
          <a:blip r:embed="rId4">
            <a:alphaModFix/>
          </a:blip>
          <a:stretch>
            <a:fillRect/>
          </a:stretch>
        </p:blipFill>
        <p:spPr>
          <a:xfrm>
            <a:off x="6897275" y="2489300"/>
            <a:ext cx="1971200" cy="1971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6"/>
          <p:cNvSpPr txBox="1"/>
          <p:nvPr>
            <p:ph idx="4294967295" type="title"/>
          </p:nvPr>
        </p:nvSpPr>
        <p:spPr>
          <a:xfrm>
            <a:off x="387900" y="458025"/>
            <a:ext cx="8368200" cy="68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Farkettiğimiz Bazı Sorunlar</a:t>
            </a:r>
            <a:endParaRPr/>
          </a:p>
        </p:txBody>
      </p:sp>
      <p:sp>
        <p:nvSpPr>
          <p:cNvPr id="157" name="Google Shape;157;p16"/>
          <p:cNvSpPr txBox="1"/>
          <p:nvPr>
            <p:ph idx="4294967295" type="body"/>
          </p:nvPr>
        </p:nvSpPr>
        <p:spPr>
          <a:xfrm>
            <a:off x="489192" y="1337725"/>
            <a:ext cx="349500" cy="82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solidFill>
                  <a:schemeClr val="lt1"/>
                </a:solidFill>
                <a:latin typeface="Open Sans"/>
                <a:ea typeface="Open Sans"/>
                <a:cs typeface="Open Sans"/>
                <a:sym typeface="Open Sans"/>
              </a:rPr>
              <a:t>1</a:t>
            </a:r>
            <a:endParaRPr>
              <a:solidFill>
                <a:schemeClr val="lt1"/>
              </a:solidFill>
              <a:latin typeface="Open Sans"/>
              <a:ea typeface="Open Sans"/>
              <a:cs typeface="Open Sans"/>
              <a:sym typeface="Open Sans"/>
            </a:endParaRPr>
          </a:p>
        </p:txBody>
      </p:sp>
      <p:cxnSp>
        <p:nvCxnSpPr>
          <p:cNvPr id="158" name="Google Shape;158;p16"/>
          <p:cNvCxnSpPr/>
          <p:nvPr/>
        </p:nvCxnSpPr>
        <p:spPr>
          <a:xfrm>
            <a:off x="857675" y="1514725"/>
            <a:ext cx="0" cy="478800"/>
          </a:xfrm>
          <a:prstGeom prst="straightConnector1">
            <a:avLst/>
          </a:prstGeom>
          <a:noFill/>
          <a:ln cap="flat" cmpd="sng" w="9525">
            <a:solidFill>
              <a:schemeClr val="lt1"/>
            </a:solidFill>
            <a:prstDash val="solid"/>
            <a:round/>
            <a:headEnd len="sm" w="sm" type="none"/>
            <a:tailEnd len="sm" w="sm" type="none"/>
          </a:ln>
        </p:spPr>
      </p:cxnSp>
      <p:sp>
        <p:nvSpPr>
          <p:cNvPr id="159" name="Google Shape;159;p16"/>
          <p:cNvSpPr txBox="1"/>
          <p:nvPr>
            <p:ph idx="4294967295" type="body"/>
          </p:nvPr>
        </p:nvSpPr>
        <p:spPr>
          <a:xfrm>
            <a:off x="933875" y="1337725"/>
            <a:ext cx="2101800" cy="8232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lang="tr" sz="6100">
                <a:latin typeface="Open Sans"/>
                <a:ea typeface="Open Sans"/>
                <a:cs typeface="Open Sans"/>
                <a:sym typeface="Open Sans"/>
              </a:rPr>
              <a:t> Sosyal medya detoksu bilincinin az olması</a:t>
            </a:r>
            <a:endParaRPr sz="6100">
              <a:latin typeface="Open Sans"/>
              <a:ea typeface="Open Sans"/>
              <a:cs typeface="Open Sans"/>
              <a:sym typeface="Open Sans"/>
            </a:endParaRPr>
          </a:p>
          <a:p>
            <a:pPr indent="0" lvl="0" marL="0" rtl="0" algn="l">
              <a:lnSpc>
                <a:spcPct val="100000"/>
              </a:lnSpc>
              <a:spcBef>
                <a:spcPts val="0"/>
              </a:spcBef>
              <a:spcAft>
                <a:spcPts val="0"/>
              </a:spcAft>
              <a:buNone/>
            </a:pPr>
            <a:r>
              <a:t/>
            </a:r>
            <a:endParaRPr sz="1500">
              <a:latin typeface="Open Sans"/>
              <a:ea typeface="Open Sans"/>
              <a:cs typeface="Open Sans"/>
              <a:sym typeface="Open Sans"/>
            </a:endParaRPr>
          </a:p>
          <a:p>
            <a:pPr indent="0" lvl="0" marL="0" rtl="0" algn="l">
              <a:lnSpc>
                <a:spcPct val="100000"/>
              </a:lnSpc>
              <a:spcBef>
                <a:spcPts val="0"/>
              </a:spcBef>
              <a:spcAft>
                <a:spcPts val="0"/>
              </a:spcAft>
              <a:buNone/>
            </a:pPr>
            <a:r>
              <a:t/>
            </a:r>
            <a:endParaRPr sz="1500">
              <a:latin typeface="Open Sans"/>
              <a:ea typeface="Open Sans"/>
              <a:cs typeface="Open Sans"/>
              <a:sym typeface="Open Sans"/>
            </a:endParaRPr>
          </a:p>
        </p:txBody>
      </p:sp>
      <p:sp>
        <p:nvSpPr>
          <p:cNvPr id="160" name="Google Shape;160;p16"/>
          <p:cNvSpPr txBox="1"/>
          <p:nvPr>
            <p:ph idx="4294967295" type="body"/>
          </p:nvPr>
        </p:nvSpPr>
        <p:spPr>
          <a:xfrm>
            <a:off x="3275767" y="1337725"/>
            <a:ext cx="349500" cy="82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solidFill>
                  <a:schemeClr val="lt1"/>
                </a:solidFill>
                <a:latin typeface="Open Sans"/>
                <a:ea typeface="Open Sans"/>
                <a:cs typeface="Open Sans"/>
                <a:sym typeface="Open Sans"/>
              </a:rPr>
              <a:t>2</a:t>
            </a:r>
            <a:endParaRPr>
              <a:solidFill>
                <a:schemeClr val="lt1"/>
              </a:solidFill>
              <a:latin typeface="Open Sans"/>
              <a:ea typeface="Open Sans"/>
              <a:cs typeface="Open Sans"/>
              <a:sym typeface="Open Sans"/>
            </a:endParaRPr>
          </a:p>
        </p:txBody>
      </p:sp>
      <p:cxnSp>
        <p:nvCxnSpPr>
          <p:cNvPr id="161" name="Google Shape;161;p16"/>
          <p:cNvCxnSpPr/>
          <p:nvPr/>
        </p:nvCxnSpPr>
        <p:spPr>
          <a:xfrm>
            <a:off x="3647550" y="1514725"/>
            <a:ext cx="0" cy="478800"/>
          </a:xfrm>
          <a:prstGeom prst="straightConnector1">
            <a:avLst/>
          </a:prstGeom>
          <a:noFill/>
          <a:ln cap="flat" cmpd="sng" w="9525">
            <a:solidFill>
              <a:schemeClr val="lt1"/>
            </a:solidFill>
            <a:prstDash val="solid"/>
            <a:round/>
            <a:headEnd len="sm" w="sm" type="none"/>
            <a:tailEnd len="sm" w="sm" type="none"/>
          </a:ln>
        </p:spPr>
      </p:cxnSp>
      <p:sp>
        <p:nvSpPr>
          <p:cNvPr id="162" name="Google Shape;162;p16"/>
          <p:cNvSpPr txBox="1"/>
          <p:nvPr>
            <p:ph idx="4294967295" type="body"/>
          </p:nvPr>
        </p:nvSpPr>
        <p:spPr>
          <a:xfrm>
            <a:off x="3723750" y="13425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tr" sz="1500">
                <a:latin typeface="Open Sans"/>
                <a:ea typeface="Open Sans"/>
                <a:cs typeface="Open Sans"/>
                <a:sym typeface="Open Sans"/>
              </a:rPr>
              <a:t> </a:t>
            </a:r>
            <a:r>
              <a:rPr lang="tr" sz="1500">
                <a:latin typeface="Arial"/>
                <a:ea typeface="Arial"/>
                <a:cs typeface="Arial"/>
                <a:sym typeface="Arial"/>
              </a:rPr>
              <a:t>Sosyal medya türlerine göre odak farkı olup olmadığının</a:t>
            </a:r>
            <a:r>
              <a:rPr b="1" lang="tr" sz="1500">
                <a:latin typeface="Arial"/>
                <a:ea typeface="Arial"/>
                <a:cs typeface="Arial"/>
                <a:sym typeface="Arial"/>
              </a:rPr>
              <a:t> belirsizliği</a:t>
            </a:r>
            <a:endParaRPr sz="1500">
              <a:latin typeface="Open Sans"/>
              <a:ea typeface="Open Sans"/>
              <a:cs typeface="Open Sans"/>
              <a:sym typeface="Open Sans"/>
            </a:endParaRPr>
          </a:p>
        </p:txBody>
      </p:sp>
      <p:sp>
        <p:nvSpPr>
          <p:cNvPr id="163" name="Google Shape;163;p16"/>
          <p:cNvSpPr txBox="1"/>
          <p:nvPr>
            <p:ph idx="4294967295" type="body"/>
          </p:nvPr>
        </p:nvSpPr>
        <p:spPr>
          <a:xfrm>
            <a:off x="6132617" y="1340125"/>
            <a:ext cx="349500" cy="82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latin typeface="Open Sans"/>
                <a:ea typeface="Open Sans"/>
                <a:cs typeface="Open Sans"/>
                <a:sym typeface="Open Sans"/>
              </a:rPr>
              <a:t>3</a:t>
            </a:r>
            <a:endParaRPr>
              <a:solidFill>
                <a:schemeClr val="lt1"/>
              </a:solidFill>
              <a:latin typeface="Open Sans"/>
              <a:ea typeface="Open Sans"/>
              <a:cs typeface="Open Sans"/>
              <a:sym typeface="Open Sans"/>
            </a:endParaRPr>
          </a:p>
        </p:txBody>
      </p:sp>
      <p:cxnSp>
        <p:nvCxnSpPr>
          <p:cNvPr id="164" name="Google Shape;164;p16"/>
          <p:cNvCxnSpPr/>
          <p:nvPr/>
        </p:nvCxnSpPr>
        <p:spPr>
          <a:xfrm>
            <a:off x="6504400" y="1517125"/>
            <a:ext cx="0" cy="478800"/>
          </a:xfrm>
          <a:prstGeom prst="straightConnector1">
            <a:avLst/>
          </a:prstGeom>
          <a:noFill/>
          <a:ln cap="flat" cmpd="sng" w="9525">
            <a:solidFill>
              <a:schemeClr val="lt1"/>
            </a:solidFill>
            <a:prstDash val="solid"/>
            <a:round/>
            <a:headEnd len="sm" w="sm" type="none"/>
            <a:tailEnd len="sm" w="sm" type="none"/>
          </a:ln>
        </p:spPr>
      </p:cxnSp>
      <p:sp>
        <p:nvSpPr>
          <p:cNvPr id="165" name="Google Shape;165;p16"/>
          <p:cNvSpPr txBox="1"/>
          <p:nvPr>
            <p:ph idx="4294967295" type="body"/>
          </p:nvPr>
        </p:nvSpPr>
        <p:spPr>
          <a:xfrm>
            <a:off x="6580600" y="1344925"/>
            <a:ext cx="2101800" cy="823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tr" sz="1500">
                <a:latin typeface="Open Sans"/>
                <a:ea typeface="Open Sans"/>
                <a:cs typeface="Open Sans"/>
                <a:sym typeface="Open Sans"/>
              </a:rPr>
              <a:t> </a:t>
            </a:r>
            <a:r>
              <a:rPr lang="tr" sz="1500">
                <a:latin typeface="Arial"/>
                <a:ea typeface="Arial"/>
                <a:cs typeface="Arial"/>
                <a:sym typeface="Arial"/>
              </a:rPr>
              <a:t>Sosyal medya kullanımının farklı kültürlerdeki etkisine değinen araştırmaların az sayıda olması</a:t>
            </a:r>
            <a:endParaRPr sz="1500">
              <a:latin typeface="Open Sans"/>
              <a:ea typeface="Open Sans"/>
              <a:cs typeface="Open Sans"/>
              <a:sym typeface="Open Sans"/>
            </a:endParaRPr>
          </a:p>
        </p:txBody>
      </p:sp>
      <p:sp>
        <p:nvSpPr>
          <p:cNvPr id="166" name="Google Shape;166;p16"/>
          <p:cNvSpPr txBox="1"/>
          <p:nvPr>
            <p:ph idx="4294967295" type="body"/>
          </p:nvPr>
        </p:nvSpPr>
        <p:spPr>
          <a:xfrm>
            <a:off x="578092" y="3293525"/>
            <a:ext cx="349500" cy="823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tr">
                <a:latin typeface="Open Sans"/>
                <a:ea typeface="Open Sans"/>
                <a:cs typeface="Open Sans"/>
                <a:sym typeface="Open Sans"/>
              </a:rPr>
              <a:t>4</a:t>
            </a:r>
            <a:endParaRPr>
              <a:solidFill>
                <a:schemeClr val="lt1"/>
              </a:solidFill>
              <a:latin typeface="Open Sans"/>
              <a:ea typeface="Open Sans"/>
              <a:cs typeface="Open Sans"/>
              <a:sym typeface="Open Sans"/>
            </a:endParaRPr>
          </a:p>
        </p:txBody>
      </p:sp>
      <p:cxnSp>
        <p:nvCxnSpPr>
          <p:cNvPr id="167" name="Google Shape;167;p16"/>
          <p:cNvCxnSpPr/>
          <p:nvPr/>
        </p:nvCxnSpPr>
        <p:spPr>
          <a:xfrm>
            <a:off x="946575" y="3470525"/>
            <a:ext cx="0" cy="478800"/>
          </a:xfrm>
          <a:prstGeom prst="straightConnector1">
            <a:avLst/>
          </a:prstGeom>
          <a:noFill/>
          <a:ln cap="flat" cmpd="sng" w="9525">
            <a:solidFill>
              <a:schemeClr val="lt1"/>
            </a:solidFill>
            <a:prstDash val="solid"/>
            <a:round/>
            <a:headEnd len="sm" w="sm" type="none"/>
            <a:tailEnd len="sm" w="sm" type="none"/>
          </a:ln>
        </p:spPr>
      </p:cxnSp>
      <p:sp>
        <p:nvSpPr>
          <p:cNvPr id="168" name="Google Shape;168;p16"/>
          <p:cNvSpPr txBox="1"/>
          <p:nvPr>
            <p:ph idx="4294967295" type="body"/>
          </p:nvPr>
        </p:nvSpPr>
        <p:spPr>
          <a:xfrm>
            <a:off x="1022775" y="3126125"/>
            <a:ext cx="2101800" cy="823200"/>
          </a:xfrm>
          <a:prstGeom prst="rect">
            <a:avLst/>
          </a:prstGeom>
        </p:spPr>
        <p:txBody>
          <a:bodyPr anchorCtr="0" anchor="ctr" bIns="91425" lIns="91425" spcFirstLastPara="1" rIns="91425" wrap="square" tIns="91425">
            <a:normAutofit fontScale="47500" lnSpcReduction="20000"/>
          </a:bodyPr>
          <a:lstStyle/>
          <a:p>
            <a:pPr indent="0" lvl="0" marL="0" rtl="0" algn="l">
              <a:lnSpc>
                <a:spcPct val="100000"/>
              </a:lnSpc>
              <a:spcBef>
                <a:spcPts val="0"/>
              </a:spcBef>
              <a:spcAft>
                <a:spcPts val="0"/>
              </a:spcAft>
              <a:buNone/>
            </a:pPr>
            <a:r>
              <a:t/>
            </a:r>
            <a:endParaRPr sz="2211">
              <a:latin typeface="Open Sans"/>
              <a:ea typeface="Open Sans"/>
              <a:cs typeface="Open Sans"/>
              <a:sym typeface="Open Sans"/>
            </a:endParaRPr>
          </a:p>
          <a:p>
            <a:pPr indent="0" lvl="0" marL="0" rtl="0" algn="l">
              <a:lnSpc>
                <a:spcPct val="100000"/>
              </a:lnSpc>
              <a:spcBef>
                <a:spcPts val="0"/>
              </a:spcBef>
              <a:spcAft>
                <a:spcPts val="0"/>
              </a:spcAft>
              <a:buNone/>
            </a:pPr>
            <a:r>
              <a:t/>
            </a:r>
            <a:endParaRPr sz="1500">
              <a:latin typeface="Open Sans"/>
              <a:ea typeface="Open Sans"/>
              <a:cs typeface="Open Sans"/>
              <a:sym typeface="Open Sans"/>
            </a:endParaRPr>
          </a:p>
          <a:p>
            <a:pPr indent="0" lvl="0" marL="0" rtl="0" algn="l">
              <a:lnSpc>
                <a:spcPct val="100000"/>
              </a:lnSpc>
              <a:spcBef>
                <a:spcPts val="0"/>
              </a:spcBef>
              <a:spcAft>
                <a:spcPts val="0"/>
              </a:spcAft>
              <a:buNone/>
            </a:pPr>
            <a:r>
              <a:rPr lang="tr" sz="3150">
                <a:latin typeface="Open Sans"/>
                <a:ea typeface="Open Sans"/>
                <a:cs typeface="Open Sans"/>
                <a:sym typeface="Open Sans"/>
              </a:rPr>
              <a:t>Türkçe araştırmaların sayısının yetersizliği </a:t>
            </a:r>
            <a:endParaRPr sz="3150">
              <a:latin typeface="Open Sans"/>
              <a:ea typeface="Open Sans"/>
              <a:cs typeface="Open Sans"/>
              <a:sym typeface="Open Sans"/>
            </a:endParaRPr>
          </a:p>
        </p:txBody>
      </p:sp>
      <p:pic>
        <p:nvPicPr>
          <p:cNvPr id="169" name="Google Shape;169;p16"/>
          <p:cNvPicPr preferRelativeResize="0"/>
          <p:nvPr/>
        </p:nvPicPr>
        <p:blipFill>
          <a:blip r:embed="rId3">
            <a:alphaModFix/>
          </a:blip>
          <a:stretch>
            <a:fillRect/>
          </a:stretch>
        </p:blipFill>
        <p:spPr>
          <a:xfrm>
            <a:off x="5664575" y="2201237"/>
            <a:ext cx="2672975" cy="2672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7"/>
          <p:cNvSpPr txBox="1"/>
          <p:nvPr>
            <p:ph type="title"/>
          </p:nvPr>
        </p:nvSpPr>
        <p:spPr>
          <a:xfrm>
            <a:off x="700600" y="127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Bağımlı Değişkenler</a:t>
            </a:r>
            <a:endParaRPr/>
          </a:p>
        </p:txBody>
      </p:sp>
      <p:sp>
        <p:nvSpPr>
          <p:cNvPr id="175" name="Google Shape;175;p17"/>
          <p:cNvSpPr txBox="1"/>
          <p:nvPr>
            <p:ph idx="1" type="body"/>
          </p:nvPr>
        </p:nvSpPr>
        <p:spPr>
          <a:xfrm>
            <a:off x="1052550" y="252325"/>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sz="2500"/>
          </a:p>
          <a:p>
            <a:pPr indent="0" lvl="0" marL="0" rtl="0" algn="l">
              <a:spcBef>
                <a:spcPts val="1200"/>
              </a:spcBef>
              <a:spcAft>
                <a:spcPts val="0"/>
              </a:spcAft>
              <a:buNone/>
            </a:pPr>
            <a:r>
              <a:rPr lang="tr" sz="2500"/>
              <a:t> Sosyal medya kullanımı</a:t>
            </a:r>
            <a:endParaRPr sz="2500"/>
          </a:p>
          <a:p>
            <a:pPr indent="0" lvl="0" marL="0" rtl="0" algn="l">
              <a:spcBef>
                <a:spcPts val="1200"/>
              </a:spcBef>
              <a:spcAft>
                <a:spcPts val="0"/>
              </a:spcAft>
              <a:buNone/>
            </a:pPr>
            <a:r>
              <a:rPr lang="tr" sz="2500"/>
              <a:t>Süresi (günlük kullanım saati)</a:t>
            </a:r>
            <a:endParaRPr sz="2500"/>
          </a:p>
          <a:p>
            <a:pPr indent="0" lvl="0" marL="0" rtl="0" algn="l">
              <a:spcBef>
                <a:spcPts val="1200"/>
              </a:spcBef>
              <a:spcAft>
                <a:spcPts val="0"/>
              </a:spcAft>
              <a:buNone/>
            </a:pPr>
            <a:r>
              <a:rPr lang="tr" sz="2500"/>
              <a:t>İçerik türü (kısa videolar, uzun içerikler vb.)</a:t>
            </a:r>
            <a:endParaRPr sz="2500"/>
          </a:p>
          <a:p>
            <a:pPr indent="0" lvl="0" marL="0" rtl="0" algn="l">
              <a:spcBef>
                <a:spcPts val="1200"/>
              </a:spcBef>
              <a:spcAft>
                <a:spcPts val="0"/>
              </a:spcAft>
              <a:buNone/>
            </a:pPr>
            <a:r>
              <a:rPr lang="tr"/>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6" name="Google Shape;176;p17"/>
          <p:cNvSpPr txBox="1"/>
          <p:nvPr>
            <p:ph type="title"/>
          </p:nvPr>
        </p:nvSpPr>
        <p:spPr>
          <a:xfrm>
            <a:off x="3939100" y="23431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Bağımsız Değişkenler</a:t>
            </a:r>
            <a:endParaRPr/>
          </a:p>
        </p:txBody>
      </p:sp>
      <p:sp>
        <p:nvSpPr>
          <p:cNvPr id="177" name="Google Shape;177;p17"/>
          <p:cNvSpPr txBox="1"/>
          <p:nvPr/>
        </p:nvSpPr>
        <p:spPr>
          <a:xfrm>
            <a:off x="4018500" y="3053075"/>
            <a:ext cx="4737000" cy="85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tr" sz="2100">
                <a:solidFill>
                  <a:schemeClr val="lt1"/>
                </a:solidFill>
                <a:latin typeface="Lato"/>
                <a:ea typeface="Lato"/>
                <a:cs typeface="Lato"/>
                <a:sym typeface="Lato"/>
              </a:rPr>
              <a:t>Gençlerin odaklanma düzeyi</a:t>
            </a:r>
            <a:endParaRPr sz="2100">
              <a:solidFill>
                <a:schemeClr val="lt1"/>
              </a:solidFill>
              <a:latin typeface="Lato"/>
              <a:ea typeface="Lato"/>
              <a:cs typeface="Lato"/>
              <a:sym typeface="Lato"/>
            </a:endParaRPr>
          </a:p>
          <a:p>
            <a:pPr indent="0" lvl="0" marL="457200" rtl="0" algn="l">
              <a:lnSpc>
                <a:spcPct val="115000"/>
              </a:lnSpc>
              <a:spcBef>
                <a:spcPts val="1200"/>
              </a:spcBef>
              <a:spcAft>
                <a:spcPts val="0"/>
              </a:spcAft>
              <a:buNone/>
            </a:pPr>
            <a:r>
              <a:rPr lang="tr" sz="2100">
                <a:solidFill>
                  <a:schemeClr val="lt1"/>
                </a:solidFill>
                <a:latin typeface="Lato"/>
                <a:ea typeface="Lato"/>
                <a:cs typeface="Lato"/>
                <a:sym typeface="Lato"/>
              </a:rPr>
              <a:t>Göreve odaklanma süresi</a:t>
            </a:r>
            <a:endParaRPr sz="2100">
              <a:solidFill>
                <a:schemeClr val="lt1"/>
              </a:solidFill>
              <a:latin typeface="Lato"/>
              <a:ea typeface="Lato"/>
              <a:cs typeface="Lato"/>
              <a:sym typeface="Lato"/>
            </a:endParaRPr>
          </a:p>
          <a:p>
            <a:pPr indent="0" lvl="0" marL="457200" rtl="0" algn="l">
              <a:lnSpc>
                <a:spcPct val="115000"/>
              </a:lnSpc>
              <a:spcBef>
                <a:spcPts val="1200"/>
              </a:spcBef>
              <a:spcAft>
                <a:spcPts val="0"/>
              </a:spcAft>
              <a:buNone/>
            </a:pPr>
            <a:r>
              <a:rPr lang="tr" sz="2100">
                <a:solidFill>
                  <a:schemeClr val="lt1"/>
                </a:solidFill>
                <a:latin typeface="Lato"/>
                <a:ea typeface="Lato"/>
                <a:cs typeface="Lato"/>
                <a:sym typeface="Lato"/>
              </a:rPr>
              <a:t>Dikkatin dağılma sıklığı</a:t>
            </a:r>
            <a:endParaRPr sz="2100">
              <a:solidFill>
                <a:schemeClr val="lt1"/>
              </a:solidFill>
              <a:latin typeface="Lato"/>
              <a:ea typeface="Lato"/>
              <a:cs typeface="Lato"/>
              <a:sym typeface="Lato"/>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p:txBody>
      </p:sp>
      <p:pic>
        <p:nvPicPr>
          <p:cNvPr id="178" name="Google Shape;178;p17"/>
          <p:cNvPicPr preferRelativeResize="0"/>
          <p:nvPr/>
        </p:nvPicPr>
        <p:blipFill>
          <a:blip r:embed="rId3">
            <a:alphaModFix/>
          </a:blip>
          <a:stretch>
            <a:fillRect/>
          </a:stretch>
        </p:blipFill>
        <p:spPr>
          <a:xfrm>
            <a:off x="610475" y="2724075"/>
            <a:ext cx="2215525" cy="2215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type="title"/>
          </p:nvPr>
        </p:nvSpPr>
        <p:spPr>
          <a:xfrm>
            <a:off x="1297500" y="5969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Hipotezimiz;</a:t>
            </a:r>
            <a:endParaRPr/>
          </a:p>
        </p:txBody>
      </p:sp>
      <p:sp>
        <p:nvSpPr>
          <p:cNvPr id="184" name="Google Shape;184;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20000"/>
          </a:bodyPr>
          <a:lstStyle/>
          <a:p>
            <a:pPr indent="0" lvl="0" marL="381000" marR="381000" rtl="0" algn="l">
              <a:spcBef>
                <a:spcPts val="1200"/>
              </a:spcBef>
              <a:spcAft>
                <a:spcPts val="0"/>
              </a:spcAft>
              <a:buNone/>
            </a:pPr>
            <a:r>
              <a:rPr lang="tr" sz="6550"/>
              <a:t>Kısa süreli sosyal medya videoları (TikTok, Instagram Reels vb.), uzun içeriklere göre ergenlerin odaklanma süresini daha fazla azaltır.</a:t>
            </a:r>
            <a:endParaRPr sz="6550"/>
          </a:p>
          <a:p>
            <a:pPr indent="0" lvl="0" marL="381000" marR="381000" rtl="0" algn="l">
              <a:spcBef>
                <a:spcPts val="1200"/>
              </a:spcBef>
              <a:spcAft>
                <a:spcPts val="0"/>
              </a:spcAft>
              <a:buNone/>
            </a:pPr>
            <a:r>
              <a:t/>
            </a:r>
            <a:endParaRPr sz="6550"/>
          </a:p>
          <a:p>
            <a:pPr indent="0" lvl="0" marL="381000" marR="381000" rtl="0" algn="l">
              <a:spcBef>
                <a:spcPts val="1200"/>
              </a:spcBef>
              <a:spcAft>
                <a:spcPts val="0"/>
              </a:spcAft>
              <a:buNone/>
            </a:pPr>
            <a:r>
              <a:rPr lang="tr" sz="6550"/>
              <a:t>Sosyal medya kullanımının odaklanma üzerindeki etkisi, farklı kültürlerde farklı düzeylerde ortaya çıkar.</a:t>
            </a:r>
            <a:endParaRPr sz="6550"/>
          </a:p>
          <a:p>
            <a:pPr indent="0" lvl="0" marL="381000" marR="381000" rtl="0" algn="l">
              <a:spcBef>
                <a:spcPts val="1200"/>
              </a:spcBef>
              <a:spcAft>
                <a:spcPts val="0"/>
              </a:spcAft>
              <a:buNone/>
            </a:pPr>
            <a:r>
              <a:t/>
            </a:r>
            <a:endParaRPr sz="6550"/>
          </a:p>
          <a:p>
            <a:pPr indent="0" lvl="0" marL="381000" marR="381000" rtl="0" algn="l">
              <a:spcBef>
                <a:spcPts val="1200"/>
              </a:spcBef>
              <a:spcAft>
                <a:spcPts val="0"/>
              </a:spcAft>
              <a:buNone/>
            </a:pPr>
            <a:r>
              <a:rPr lang="tr" sz="6550"/>
              <a:t> Sosyal medya kullanım sıklığı arttıkça, ergenlerin ders çalışma sırasında dikkatin dağılma sıklığı artar.</a:t>
            </a:r>
            <a:br>
              <a:rPr lang="tr" sz="6550"/>
            </a:br>
            <a:endParaRPr sz="6550"/>
          </a:p>
          <a:p>
            <a:pPr indent="0" lvl="0" marL="381000" marR="381000" rtl="0" algn="l">
              <a:spcBef>
                <a:spcPts val="1200"/>
              </a:spcBef>
              <a:spcAft>
                <a:spcPts val="0"/>
              </a:spcAft>
              <a:buNone/>
            </a:pPr>
            <a:r>
              <a:t/>
            </a:r>
            <a:endParaRPr sz="1900"/>
          </a:p>
          <a:p>
            <a:pPr indent="0" lvl="0" marL="381000" marR="381000" rtl="0" algn="l">
              <a:spcBef>
                <a:spcPts val="1200"/>
              </a:spcBef>
              <a:spcAft>
                <a:spcPts val="0"/>
              </a:spcAft>
              <a:buNone/>
            </a:pPr>
            <a:r>
              <a:t/>
            </a:r>
            <a:endParaRPr sz="1900"/>
          </a:p>
          <a:p>
            <a:pPr indent="0" lvl="0" marL="381000" marR="381000" rtl="0" algn="l">
              <a:spcBef>
                <a:spcPts val="1200"/>
              </a:spcBef>
              <a:spcAft>
                <a:spcPts val="0"/>
              </a:spcAft>
              <a:buNone/>
            </a:pPr>
            <a:r>
              <a:t/>
            </a:r>
            <a:endParaRPr sz="1900"/>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a:t>Kaynakça </a:t>
            </a:r>
            <a:endParaRPr/>
          </a:p>
        </p:txBody>
      </p:sp>
      <p:sp>
        <p:nvSpPr>
          <p:cNvPr id="190" name="Google Shape;190;p1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latin typeface="Open Sans"/>
              <a:ea typeface="Open Sans"/>
              <a:cs typeface="Open Sans"/>
              <a:sym typeface="Open Sans"/>
            </a:endParaRPr>
          </a:p>
        </p:txBody>
      </p:sp>
      <p:sp>
        <p:nvSpPr>
          <p:cNvPr id="191" name="Google Shape;191;p19"/>
          <p:cNvSpPr txBox="1"/>
          <p:nvPr/>
        </p:nvSpPr>
        <p:spPr>
          <a:xfrm>
            <a:off x="4676150" y="360675"/>
            <a:ext cx="4737000" cy="3911700"/>
          </a:xfrm>
          <a:prstGeom prst="rect">
            <a:avLst/>
          </a:prstGeom>
          <a:noFill/>
          <a:ln>
            <a:noFill/>
          </a:ln>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None/>
            </a:pPr>
            <a:r>
              <a:rPr b="1" lang="tr" sz="1100"/>
              <a:t> </a:t>
            </a:r>
            <a:endParaRPr b="1" sz="800"/>
          </a:p>
          <a:p>
            <a:pPr indent="0" lvl="0" marL="381000" marR="381000" rtl="0" algn="l">
              <a:lnSpc>
                <a:spcPct val="115000"/>
              </a:lnSpc>
              <a:spcBef>
                <a:spcPts val="1200"/>
              </a:spcBef>
              <a:spcAft>
                <a:spcPts val="0"/>
              </a:spcAft>
              <a:buNone/>
            </a:pPr>
            <a:r>
              <a:rPr lang="tr">
                <a:solidFill>
                  <a:schemeClr val="lt1"/>
                </a:solidFill>
                <a:latin typeface="Proxima Nova"/>
                <a:ea typeface="Proxima Nova"/>
                <a:cs typeface="Proxima Nova"/>
                <a:sym typeface="Proxima Nova"/>
              </a:rPr>
              <a:t>  M. Uslu, "Türkiye'de Sosyal Medya Bağımlılığı ve Kullanımı," Ankara Sağlık Bilimleri Dergisi, vol. 7, no. 2, pp. 85–94, 2020.</a:t>
            </a:r>
            <a:endParaRPr>
              <a:solidFill>
                <a:schemeClr val="lt1"/>
              </a:solidFill>
              <a:latin typeface="Proxima Nova"/>
              <a:ea typeface="Proxima Nova"/>
              <a:cs typeface="Proxima Nova"/>
              <a:sym typeface="Proxima Nova"/>
            </a:endParaRPr>
          </a:p>
          <a:p>
            <a:pPr indent="0" lvl="0" marL="381000" marR="381000" rtl="0" algn="l">
              <a:lnSpc>
                <a:spcPct val="115000"/>
              </a:lnSpc>
              <a:spcBef>
                <a:spcPts val="1200"/>
              </a:spcBef>
              <a:spcAft>
                <a:spcPts val="0"/>
              </a:spcAft>
              <a:buNone/>
            </a:pPr>
            <a:r>
              <a:rPr lang="tr">
                <a:solidFill>
                  <a:schemeClr val="lt1"/>
                </a:solidFill>
                <a:latin typeface="Proxima Nova"/>
                <a:ea typeface="Proxima Nova"/>
                <a:cs typeface="Proxima Nova"/>
                <a:sym typeface="Proxima Nova"/>
              </a:rPr>
              <a:t>Ö. Uzun, V. Yıldırım ve E. Uzun, "Dikkat Eksikliği Hiperaktivite Bozukluğu Olan Ergenlerde Sosyal Medya Kullanım Alışkanlıkları ve Sosyal Medya Bağımlılığı, Benlik Saygısı ve Algılanan Sosyal Destek İlişkisi," Turkish Journal of Family Medicine and Primary Care, vol. 10, no. 3, pp. 142–147, 2016.</a:t>
            </a:r>
            <a:endParaRPr>
              <a:solidFill>
                <a:schemeClr val="lt1"/>
              </a:solidFill>
              <a:latin typeface="Proxima Nova"/>
              <a:ea typeface="Proxima Nova"/>
              <a:cs typeface="Proxima Nova"/>
              <a:sym typeface="Proxima Nova"/>
            </a:endParaRPr>
          </a:p>
          <a:p>
            <a:pPr indent="0" lvl="0" marL="381000" marR="381000" rtl="0" algn="l">
              <a:lnSpc>
                <a:spcPct val="115000"/>
              </a:lnSpc>
              <a:spcBef>
                <a:spcPts val="1200"/>
              </a:spcBef>
              <a:spcAft>
                <a:spcPts val="0"/>
              </a:spcAft>
              <a:buNone/>
            </a:pPr>
            <a:r>
              <a:rPr lang="tr">
                <a:solidFill>
                  <a:schemeClr val="lt1"/>
                </a:solidFill>
                <a:latin typeface="Proxima Nova"/>
                <a:ea typeface="Proxima Nova"/>
                <a:cs typeface="Proxima Nova"/>
                <a:sym typeface="Proxima Nova"/>
              </a:rPr>
              <a:t>M. Güney ve T. Taştepe, "Ergenlerde Sosyal Medya Kullanımı ve Sosyal Medya Bağımlılığı," Ankara Sağlık Bilimleri Dergisi, vol. 7, no. 2, pp. 85–94, 2020.</a:t>
            </a:r>
            <a:endParaRPr>
              <a:solidFill>
                <a:schemeClr val="lt1"/>
              </a:solidFill>
              <a:latin typeface="Proxima Nova"/>
              <a:ea typeface="Proxima Nova"/>
              <a:cs typeface="Proxima Nova"/>
              <a:sym typeface="Proxima Nova"/>
            </a:endParaRPr>
          </a:p>
          <a:p>
            <a:pPr indent="0" lvl="0" marL="0" rtl="0" algn="l">
              <a:spcBef>
                <a:spcPts val="1200"/>
              </a:spcBef>
              <a:spcAft>
                <a:spcPts val="0"/>
              </a:spcAft>
              <a:buNone/>
            </a:pPr>
            <a:r>
              <a:t/>
            </a:r>
            <a:endParaRPr sz="10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