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63204-128D-4D24-BE37-0C1250135F81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DC3E345-3DD0-4ECA-AA38-3DA6069732C8}">
      <dgm:prSet/>
      <dgm:spPr/>
      <dgm:t>
        <a:bodyPr/>
        <a:lstStyle/>
        <a:p>
          <a:r>
            <a:rPr lang="tr-TR"/>
            <a:t> Pytorch Facebook tarafın dan geliştiilen derin öğrenme ve yapay zeka kütüphanesidir.</a:t>
          </a:r>
          <a:endParaRPr lang="en-US"/>
        </a:p>
      </dgm:t>
    </dgm:pt>
    <dgm:pt modelId="{9480D54B-1A69-405A-87BC-127BC658B0B4}" type="parTrans" cxnId="{5C9A9F4F-C4C6-422B-9600-2B7A3A0EFB2F}">
      <dgm:prSet/>
      <dgm:spPr/>
      <dgm:t>
        <a:bodyPr/>
        <a:lstStyle/>
        <a:p>
          <a:endParaRPr lang="en-US"/>
        </a:p>
      </dgm:t>
    </dgm:pt>
    <dgm:pt modelId="{B731C89B-9FC8-4938-8429-C0F8B7C67C1A}" type="sibTrans" cxnId="{5C9A9F4F-C4C6-422B-9600-2B7A3A0EFB2F}">
      <dgm:prSet/>
      <dgm:spPr/>
      <dgm:t>
        <a:bodyPr/>
        <a:lstStyle/>
        <a:p>
          <a:endParaRPr lang="en-US"/>
        </a:p>
      </dgm:t>
    </dgm:pt>
    <dgm:pt modelId="{FC462BE3-6B93-4481-9EDC-4B905C2C2BD0}">
      <dgm:prSet/>
      <dgm:spPr/>
      <dgm:t>
        <a:bodyPr/>
        <a:lstStyle/>
        <a:p>
          <a:r>
            <a:rPr lang="tr-TR"/>
            <a:t> PyTorch, grafik işlem birimlerinin gücünü kullanarak derin öğrenme modelleri oluştururken kullanılan Python kütüphanesidir.</a:t>
          </a:r>
          <a:endParaRPr lang="en-US"/>
        </a:p>
      </dgm:t>
    </dgm:pt>
    <dgm:pt modelId="{323C10FD-9E0A-42DB-9823-37C0FD67DCC6}" type="parTrans" cxnId="{4A6D29F6-6492-4361-AD2C-60EBA46A45DA}">
      <dgm:prSet/>
      <dgm:spPr/>
      <dgm:t>
        <a:bodyPr/>
        <a:lstStyle/>
        <a:p>
          <a:endParaRPr lang="en-US"/>
        </a:p>
      </dgm:t>
    </dgm:pt>
    <dgm:pt modelId="{CA81F0F7-8E96-4E27-83DE-C1DD43D1F7DA}" type="sibTrans" cxnId="{4A6D29F6-6492-4361-AD2C-60EBA46A45DA}">
      <dgm:prSet/>
      <dgm:spPr/>
      <dgm:t>
        <a:bodyPr/>
        <a:lstStyle/>
        <a:p>
          <a:endParaRPr lang="en-US"/>
        </a:p>
      </dgm:t>
    </dgm:pt>
    <dgm:pt modelId="{7E65E3B0-7FD4-4707-ACF6-62FD6BD05541}">
      <dgm:prSet/>
      <dgm:spPr/>
      <dgm:t>
        <a:bodyPr/>
        <a:lstStyle/>
        <a:p>
          <a:r>
            <a:rPr lang="tr-TR"/>
            <a:t> Pytorch kütüphanesi Image Processing de kulanılabildiği gibi otonom araçlarda, Rota belirleme,Oyun ve Sinema sektörleri gibi daha bir çok alanda kullanılmaktadır.</a:t>
          </a:r>
          <a:endParaRPr lang="en-US"/>
        </a:p>
      </dgm:t>
    </dgm:pt>
    <dgm:pt modelId="{EA80F6DD-C843-461A-B758-F4F95B583EB0}" type="parTrans" cxnId="{0E0ABD3B-A712-4207-A8BE-5550D7BAB471}">
      <dgm:prSet/>
      <dgm:spPr/>
      <dgm:t>
        <a:bodyPr/>
        <a:lstStyle/>
        <a:p>
          <a:endParaRPr lang="en-US"/>
        </a:p>
      </dgm:t>
    </dgm:pt>
    <dgm:pt modelId="{5390FB44-AA0E-479C-AF3C-40B2CB1D6288}" type="sibTrans" cxnId="{0E0ABD3B-A712-4207-A8BE-5550D7BAB471}">
      <dgm:prSet/>
      <dgm:spPr/>
      <dgm:t>
        <a:bodyPr/>
        <a:lstStyle/>
        <a:p>
          <a:endParaRPr lang="en-US"/>
        </a:p>
      </dgm:t>
    </dgm:pt>
    <dgm:pt modelId="{D7E962CA-D0C2-4ED5-B919-BB9D175EA9AF}" type="pres">
      <dgm:prSet presAssocID="{87763204-128D-4D24-BE37-0C1250135F81}" presName="outerComposite" presStyleCnt="0">
        <dgm:presLayoutVars>
          <dgm:chMax val="5"/>
          <dgm:dir/>
          <dgm:resizeHandles val="exact"/>
        </dgm:presLayoutVars>
      </dgm:prSet>
      <dgm:spPr/>
    </dgm:pt>
    <dgm:pt modelId="{7D132651-00C3-4CC1-B1DD-8FFE80201775}" type="pres">
      <dgm:prSet presAssocID="{87763204-128D-4D24-BE37-0C1250135F81}" presName="dummyMaxCanvas" presStyleCnt="0">
        <dgm:presLayoutVars/>
      </dgm:prSet>
      <dgm:spPr/>
    </dgm:pt>
    <dgm:pt modelId="{A0DE4FD8-3119-4DA0-81C5-DE9946C123AD}" type="pres">
      <dgm:prSet presAssocID="{87763204-128D-4D24-BE37-0C1250135F81}" presName="ThreeNodes_1" presStyleLbl="node1" presStyleIdx="0" presStyleCnt="3">
        <dgm:presLayoutVars>
          <dgm:bulletEnabled val="1"/>
        </dgm:presLayoutVars>
      </dgm:prSet>
      <dgm:spPr/>
    </dgm:pt>
    <dgm:pt modelId="{94417F21-3652-4E66-B282-C731471F5257}" type="pres">
      <dgm:prSet presAssocID="{87763204-128D-4D24-BE37-0C1250135F81}" presName="ThreeNodes_2" presStyleLbl="node1" presStyleIdx="1" presStyleCnt="3">
        <dgm:presLayoutVars>
          <dgm:bulletEnabled val="1"/>
        </dgm:presLayoutVars>
      </dgm:prSet>
      <dgm:spPr/>
    </dgm:pt>
    <dgm:pt modelId="{A54416C7-9FAA-4833-BD4B-803D95218F40}" type="pres">
      <dgm:prSet presAssocID="{87763204-128D-4D24-BE37-0C1250135F81}" presName="ThreeNodes_3" presStyleLbl="node1" presStyleIdx="2" presStyleCnt="3">
        <dgm:presLayoutVars>
          <dgm:bulletEnabled val="1"/>
        </dgm:presLayoutVars>
      </dgm:prSet>
      <dgm:spPr/>
    </dgm:pt>
    <dgm:pt modelId="{AC93D5B4-AA2E-485F-AAF5-CD68A27A90A4}" type="pres">
      <dgm:prSet presAssocID="{87763204-128D-4D24-BE37-0C1250135F81}" presName="ThreeConn_1-2" presStyleLbl="fgAccFollowNode1" presStyleIdx="0" presStyleCnt="2">
        <dgm:presLayoutVars>
          <dgm:bulletEnabled val="1"/>
        </dgm:presLayoutVars>
      </dgm:prSet>
      <dgm:spPr/>
    </dgm:pt>
    <dgm:pt modelId="{FBFEE512-BD77-4509-BA3A-6AD46ED2FE59}" type="pres">
      <dgm:prSet presAssocID="{87763204-128D-4D24-BE37-0C1250135F81}" presName="ThreeConn_2-3" presStyleLbl="fgAccFollowNode1" presStyleIdx="1" presStyleCnt="2">
        <dgm:presLayoutVars>
          <dgm:bulletEnabled val="1"/>
        </dgm:presLayoutVars>
      </dgm:prSet>
      <dgm:spPr/>
    </dgm:pt>
    <dgm:pt modelId="{93B6308B-3E0C-4473-9D75-968F6EA989BA}" type="pres">
      <dgm:prSet presAssocID="{87763204-128D-4D24-BE37-0C1250135F81}" presName="ThreeNodes_1_text" presStyleLbl="node1" presStyleIdx="2" presStyleCnt="3">
        <dgm:presLayoutVars>
          <dgm:bulletEnabled val="1"/>
        </dgm:presLayoutVars>
      </dgm:prSet>
      <dgm:spPr/>
    </dgm:pt>
    <dgm:pt modelId="{9324FC22-ED34-49C7-92C4-DEED297B5231}" type="pres">
      <dgm:prSet presAssocID="{87763204-128D-4D24-BE37-0C1250135F81}" presName="ThreeNodes_2_text" presStyleLbl="node1" presStyleIdx="2" presStyleCnt="3">
        <dgm:presLayoutVars>
          <dgm:bulletEnabled val="1"/>
        </dgm:presLayoutVars>
      </dgm:prSet>
      <dgm:spPr/>
    </dgm:pt>
    <dgm:pt modelId="{93DF485F-5D8F-4258-85C5-C2099B091953}" type="pres">
      <dgm:prSet presAssocID="{87763204-128D-4D24-BE37-0C1250135F8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0ABD3B-A712-4207-A8BE-5550D7BAB471}" srcId="{87763204-128D-4D24-BE37-0C1250135F81}" destId="{7E65E3B0-7FD4-4707-ACF6-62FD6BD05541}" srcOrd="2" destOrd="0" parTransId="{EA80F6DD-C843-461A-B758-F4F95B583EB0}" sibTransId="{5390FB44-AA0E-479C-AF3C-40B2CB1D6288}"/>
    <dgm:cxn modelId="{5F102D3E-2C9E-4A32-980E-EE5A59448BC5}" type="presOf" srcId="{FC462BE3-6B93-4481-9EDC-4B905C2C2BD0}" destId="{9324FC22-ED34-49C7-92C4-DEED297B5231}" srcOrd="1" destOrd="0" presId="urn:microsoft.com/office/officeart/2005/8/layout/vProcess5"/>
    <dgm:cxn modelId="{5C9A9F4F-C4C6-422B-9600-2B7A3A0EFB2F}" srcId="{87763204-128D-4D24-BE37-0C1250135F81}" destId="{3DC3E345-3DD0-4ECA-AA38-3DA6069732C8}" srcOrd="0" destOrd="0" parTransId="{9480D54B-1A69-405A-87BC-127BC658B0B4}" sibTransId="{B731C89B-9FC8-4938-8429-C0F8B7C67C1A}"/>
    <dgm:cxn modelId="{14614E55-4993-4C92-A52C-56550EB130D9}" type="presOf" srcId="{3DC3E345-3DD0-4ECA-AA38-3DA6069732C8}" destId="{A0DE4FD8-3119-4DA0-81C5-DE9946C123AD}" srcOrd="0" destOrd="0" presId="urn:microsoft.com/office/officeart/2005/8/layout/vProcess5"/>
    <dgm:cxn modelId="{55F12E7B-54B0-4BBE-AFC8-D5C4105A6E3F}" type="presOf" srcId="{87763204-128D-4D24-BE37-0C1250135F81}" destId="{D7E962CA-D0C2-4ED5-B919-BB9D175EA9AF}" srcOrd="0" destOrd="0" presId="urn:microsoft.com/office/officeart/2005/8/layout/vProcess5"/>
    <dgm:cxn modelId="{E84A837D-5851-4D92-AD8A-BFD71F7F9C0E}" type="presOf" srcId="{3DC3E345-3DD0-4ECA-AA38-3DA6069732C8}" destId="{93B6308B-3E0C-4473-9D75-968F6EA989BA}" srcOrd="1" destOrd="0" presId="urn:microsoft.com/office/officeart/2005/8/layout/vProcess5"/>
    <dgm:cxn modelId="{F7B065AE-1DD8-4B21-A53F-EE011445D042}" type="presOf" srcId="{FC462BE3-6B93-4481-9EDC-4B905C2C2BD0}" destId="{94417F21-3652-4E66-B282-C731471F5257}" srcOrd="0" destOrd="0" presId="urn:microsoft.com/office/officeart/2005/8/layout/vProcess5"/>
    <dgm:cxn modelId="{0F35C1D1-D0D1-4853-920B-1BB91AF3E7F2}" type="presOf" srcId="{7E65E3B0-7FD4-4707-ACF6-62FD6BD05541}" destId="{A54416C7-9FAA-4833-BD4B-803D95218F40}" srcOrd="0" destOrd="0" presId="urn:microsoft.com/office/officeart/2005/8/layout/vProcess5"/>
    <dgm:cxn modelId="{839457E8-5EAF-4B28-A692-B3DC4294DFB5}" type="presOf" srcId="{7E65E3B0-7FD4-4707-ACF6-62FD6BD05541}" destId="{93DF485F-5D8F-4258-85C5-C2099B091953}" srcOrd="1" destOrd="0" presId="urn:microsoft.com/office/officeart/2005/8/layout/vProcess5"/>
    <dgm:cxn modelId="{B5F1D6E9-2BE6-4BF8-912B-DFC68E98C0CE}" type="presOf" srcId="{B731C89B-9FC8-4938-8429-C0F8B7C67C1A}" destId="{AC93D5B4-AA2E-485F-AAF5-CD68A27A90A4}" srcOrd="0" destOrd="0" presId="urn:microsoft.com/office/officeart/2005/8/layout/vProcess5"/>
    <dgm:cxn modelId="{4A6D29F6-6492-4361-AD2C-60EBA46A45DA}" srcId="{87763204-128D-4D24-BE37-0C1250135F81}" destId="{FC462BE3-6B93-4481-9EDC-4B905C2C2BD0}" srcOrd="1" destOrd="0" parTransId="{323C10FD-9E0A-42DB-9823-37C0FD67DCC6}" sibTransId="{CA81F0F7-8E96-4E27-83DE-C1DD43D1F7DA}"/>
    <dgm:cxn modelId="{A713C0FD-32AB-4706-9E3D-81EDC18E12C6}" type="presOf" srcId="{CA81F0F7-8E96-4E27-83DE-C1DD43D1F7DA}" destId="{FBFEE512-BD77-4509-BA3A-6AD46ED2FE59}" srcOrd="0" destOrd="0" presId="urn:microsoft.com/office/officeart/2005/8/layout/vProcess5"/>
    <dgm:cxn modelId="{22A5D07D-B23F-40B9-8A33-EBC83E358875}" type="presParOf" srcId="{D7E962CA-D0C2-4ED5-B919-BB9D175EA9AF}" destId="{7D132651-00C3-4CC1-B1DD-8FFE80201775}" srcOrd="0" destOrd="0" presId="urn:microsoft.com/office/officeart/2005/8/layout/vProcess5"/>
    <dgm:cxn modelId="{7946916D-20FB-4FFA-8F49-2FC616B642D6}" type="presParOf" srcId="{D7E962CA-D0C2-4ED5-B919-BB9D175EA9AF}" destId="{A0DE4FD8-3119-4DA0-81C5-DE9946C123AD}" srcOrd="1" destOrd="0" presId="urn:microsoft.com/office/officeart/2005/8/layout/vProcess5"/>
    <dgm:cxn modelId="{9F41388A-EE86-4911-ADBC-9A82FA6E1C7F}" type="presParOf" srcId="{D7E962CA-D0C2-4ED5-B919-BB9D175EA9AF}" destId="{94417F21-3652-4E66-B282-C731471F5257}" srcOrd="2" destOrd="0" presId="urn:microsoft.com/office/officeart/2005/8/layout/vProcess5"/>
    <dgm:cxn modelId="{A8107B39-71DA-4301-8329-90B255582E3B}" type="presParOf" srcId="{D7E962CA-D0C2-4ED5-B919-BB9D175EA9AF}" destId="{A54416C7-9FAA-4833-BD4B-803D95218F40}" srcOrd="3" destOrd="0" presId="urn:microsoft.com/office/officeart/2005/8/layout/vProcess5"/>
    <dgm:cxn modelId="{5D75DDE7-22C2-43D8-B783-AF226BF8C6D0}" type="presParOf" srcId="{D7E962CA-D0C2-4ED5-B919-BB9D175EA9AF}" destId="{AC93D5B4-AA2E-485F-AAF5-CD68A27A90A4}" srcOrd="4" destOrd="0" presId="urn:microsoft.com/office/officeart/2005/8/layout/vProcess5"/>
    <dgm:cxn modelId="{C4A94DB3-99BF-4ADF-93B5-0F63E463C51B}" type="presParOf" srcId="{D7E962CA-D0C2-4ED5-B919-BB9D175EA9AF}" destId="{FBFEE512-BD77-4509-BA3A-6AD46ED2FE59}" srcOrd="5" destOrd="0" presId="urn:microsoft.com/office/officeart/2005/8/layout/vProcess5"/>
    <dgm:cxn modelId="{CB46A425-021C-46B1-81E1-F1A0947879E0}" type="presParOf" srcId="{D7E962CA-D0C2-4ED5-B919-BB9D175EA9AF}" destId="{93B6308B-3E0C-4473-9D75-968F6EA989BA}" srcOrd="6" destOrd="0" presId="urn:microsoft.com/office/officeart/2005/8/layout/vProcess5"/>
    <dgm:cxn modelId="{EBB835A8-CA30-49DC-9011-65B66860915D}" type="presParOf" srcId="{D7E962CA-D0C2-4ED5-B919-BB9D175EA9AF}" destId="{9324FC22-ED34-49C7-92C4-DEED297B5231}" srcOrd="7" destOrd="0" presId="urn:microsoft.com/office/officeart/2005/8/layout/vProcess5"/>
    <dgm:cxn modelId="{D61C4C6F-A613-415A-8B2C-30D6112CFF1D}" type="presParOf" srcId="{D7E962CA-D0C2-4ED5-B919-BB9D175EA9AF}" destId="{93DF485F-5D8F-4258-85C5-C2099B09195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E4FD8-3119-4DA0-81C5-DE9946C123AD}">
      <dsp:nvSpPr>
        <dsp:cNvPr id="0" name=""/>
        <dsp:cNvSpPr/>
      </dsp:nvSpPr>
      <dsp:spPr>
        <a:xfrm>
          <a:off x="0" y="0"/>
          <a:ext cx="9206044" cy="10796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 Pytorch Facebook tarafın dan geliştiilen derin öğrenme ve yapay zeka kütüphanesidir.</a:t>
          </a:r>
          <a:endParaRPr lang="en-US" sz="2100" kern="1200"/>
        </a:p>
      </dsp:txBody>
      <dsp:txXfrm>
        <a:off x="31622" y="31622"/>
        <a:ext cx="8041008" cy="1016414"/>
      </dsp:txXfrm>
    </dsp:sp>
    <dsp:sp modelId="{94417F21-3652-4E66-B282-C731471F5257}">
      <dsp:nvSpPr>
        <dsp:cNvPr id="0" name=""/>
        <dsp:cNvSpPr/>
      </dsp:nvSpPr>
      <dsp:spPr>
        <a:xfrm>
          <a:off x="812298" y="1259602"/>
          <a:ext cx="9206044" cy="10796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 PyTorch, grafik işlem birimlerinin gücünü kullanarak derin öğrenme modelleri oluştururken kullanılan Python kütüphanesidir.</a:t>
          </a:r>
          <a:endParaRPr lang="en-US" sz="2100" kern="1200"/>
        </a:p>
      </dsp:txBody>
      <dsp:txXfrm>
        <a:off x="843920" y="1291224"/>
        <a:ext cx="7628724" cy="1016414"/>
      </dsp:txXfrm>
    </dsp:sp>
    <dsp:sp modelId="{A54416C7-9FAA-4833-BD4B-803D95218F40}">
      <dsp:nvSpPr>
        <dsp:cNvPr id="0" name=""/>
        <dsp:cNvSpPr/>
      </dsp:nvSpPr>
      <dsp:spPr>
        <a:xfrm>
          <a:off x="1624596" y="2519204"/>
          <a:ext cx="9206044" cy="10796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 Pytorch kütüphanesi Image Processing de kulanılabildiği gibi otonom araçlarda, Rota belirleme,Oyun ve Sinema sektörleri gibi daha bir çok alanda kullanılmaktadır.</a:t>
          </a:r>
          <a:endParaRPr lang="en-US" sz="2100" kern="1200"/>
        </a:p>
      </dsp:txBody>
      <dsp:txXfrm>
        <a:off x="1656218" y="2550826"/>
        <a:ext cx="7628724" cy="1016414"/>
      </dsp:txXfrm>
    </dsp:sp>
    <dsp:sp modelId="{AC93D5B4-AA2E-485F-AAF5-CD68A27A90A4}">
      <dsp:nvSpPr>
        <dsp:cNvPr id="0" name=""/>
        <dsp:cNvSpPr/>
      </dsp:nvSpPr>
      <dsp:spPr>
        <a:xfrm>
          <a:off x="8504266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62166" y="818741"/>
        <a:ext cx="385978" cy="528088"/>
      </dsp:txXfrm>
    </dsp:sp>
    <dsp:sp modelId="{FBFEE512-BD77-4509-BA3A-6AD46ED2FE59}">
      <dsp:nvSpPr>
        <dsp:cNvPr id="0" name=""/>
        <dsp:cNvSpPr/>
      </dsp:nvSpPr>
      <dsp:spPr>
        <a:xfrm>
          <a:off x="9316564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74464" y="2071145"/>
        <a:ext cx="385978" cy="528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5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5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72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2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14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75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99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53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9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6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2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4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1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4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8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4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5E5B-8416-4110-8550-6E1637000642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55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4UJ26WkceqONNF5S26OiVw" TargetMode="External"/><Relationship Id="rId2" Type="http://schemas.openxmlformats.org/officeDocument/2006/relationships/hyperlink" Target="https://pytorch.org/tuto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coursera.org/learn/deep-neural-networks-with-pyto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641D5A-E6AF-41EC-BED1-85BBDE1B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tr-TR"/>
              <a:t>Neden Pytorch ?</a:t>
            </a:r>
          </a:p>
        </p:txBody>
      </p:sp>
      <p:graphicFrame>
        <p:nvGraphicFramePr>
          <p:cNvPr id="24" name="İçerik Yer Tutucusu 2">
            <a:extLst>
              <a:ext uri="{FF2B5EF4-FFF2-40B4-BE49-F238E27FC236}">
                <a16:creationId xmlns:a16="http://schemas.microsoft.com/office/drawing/2014/main" id="{207A3767-7C64-4DF1-BE03-229B53E2B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6246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97ADF-D950-42DE-873A-48367C49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Pytorch</a:t>
            </a:r>
            <a:r>
              <a:rPr lang="tr-TR" dirty="0"/>
              <a:t> </a:t>
            </a:r>
            <a:r>
              <a:rPr lang="tr-TR" dirty="0" err="1"/>
              <a:t>Tutorial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3E05C8-2EEE-45BF-9049-73EFE5F5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53567" cy="3599316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https://pytorch.org/tutorials/</a:t>
            </a:r>
            <a:r>
              <a:rPr lang="tr-TR" dirty="0"/>
              <a:t> </a:t>
            </a:r>
            <a:r>
              <a:rPr lang="tr-TR" dirty="0" err="1"/>
              <a:t>Pytorch</a:t>
            </a:r>
            <a:r>
              <a:rPr lang="tr-TR" dirty="0"/>
              <a:t> ve derin öğrenme ile ilgili çoğu komutu içeren </a:t>
            </a:r>
            <a:r>
              <a:rPr lang="tr-TR" dirty="0" err="1"/>
              <a:t>pytorcun</a:t>
            </a:r>
            <a:r>
              <a:rPr lang="tr-TR" dirty="0"/>
              <a:t> kendi </a:t>
            </a:r>
            <a:r>
              <a:rPr lang="tr-TR" dirty="0" err="1"/>
              <a:t>tutorialıdır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https://www.youtube.com/channel/UC4UJ26WkceqONNF5S26OiVw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https://es.coursera.org/learn/deep-neural-networks-with-pytorch</a:t>
            </a:r>
            <a:endParaRPr lang="tr-TR" dirty="0"/>
          </a:p>
          <a:p>
            <a:endParaRPr lang="tr-TR" dirty="0"/>
          </a:p>
          <a:p>
            <a:r>
              <a:rPr lang="tr-TR" dirty="0"/>
              <a:t>https://www.udacity.com/course/deep-learning-pytorch--ud188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26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ABA6EE-4396-4DCB-9AC1-22E0C3E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Pytorch</a:t>
            </a:r>
            <a:r>
              <a:rPr lang="tr-TR" dirty="0">
                <a:solidFill>
                  <a:srgbClr val="FFFFFF"/>
                </a:solidFill>
              </a:rPr>
              <a:t> Özellikleri Nelerdir 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059B8D-F31E-4990-9D41-5CAE205B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tr-TR" sz="1700" b="0" i="0" u="sng">
                <a:solidFill>
                  <a:srgbClr val="FFFFFF"/>
                </a:solidFill>
                <a:effectLst/>
                <a:latin typeface="Rubik"/>
              </a:rPr>
              <a:t>Basit Arayüz: </a:t>
            </a:r>
            <a:r>
              <a:rPr lang="tr-TR" sz="1700" b="0" i="0">
                <a:solidFill>
                  <a:srgbClr val="FFFFFF"/>
                </a:solidFill>
                <a:effectLst/>
                <a:latin typeface="Rubik"/>
              </a:rPr>
              <a:t>Kullanımı kolay API sağlaması nedeniyle Python benzeri olarak çalıştırılması basit yapıya sahiptir.</a:t>
            </a:r>
          </a:p>
          <a:p>
            <a:pPr marL="0" indent="0">
              <a:buNone/>
            </a:pPr>
            <a:endParaRPr lang="tr-TR" sz="1700" b="0" i="0">
              <a:solidFill>
                <a:srgbClr val="FFFFFF"/>
              </a:solidFill>
              <a:effectLst/>
              <a:latin typeface="Rubik"/>
            </a:endParaRPr>
          </a:p>
          <a:p>
            <a:r>
              <a:rPr lang="tr-TR" sz="1700" b="0" i="0" u="sng">
                <a:solidFill>
                  <a:srgbClr val="FFFFFF"/>
                </a:solidFill>
                <a:effectLst/>
                <a:latin typeface="Rubik"/>
              </a:rPr>
              <a:t>Pythonic in nature:</a:t>
            </a:r>
            <a:r>
              <a:rPr lang="tr-TR" sz="1700" b="0" i="0">
                <a:solidFill>
                  <a:srgbClr val="FFFFFF"/>
                </a:solidFill>
                <a:effectLst/>
                <a:latin typeface="Rubik"/>
              </a:rPr>
              <a:t>  Pythonic olan bu kütüphane, Python veri bilimi ile kullanılır. Bu sayede, Python ortamı tarafından sunulan hizmetlerden yararlanabilir durumdadır.</a:t>
            </a:r>
          </a:p>
          <a:p>
            <a:pPr marL="0" indent="0">
              <a:buNone/>
            </a:pPr>
            <a:endParaRPr lang="tr-TR" sz="1700" b="0" i="0">
              <a:solidFill>
                <a:srgbClr val="FFFFFF"/>
              </a:solidFill>
              <a:effectLst/>
              <a:latin typeface="Rubik"/>
            </a:endParaRPr>
          </a:p>
          <a:p>
            <a:r>
              <a:rPr lang="tr-TR" sz="1700" b="0" i="0" u="sng">
                <a:solidFill>
                  <a:srgbClr val="FFFFFF"/>
                </a:solidFill>
                <a:effectLst/>
                <a:latin typeface="Rubik"/>
              </a:rPr>
              <a:t>Hesaplamalı grafikler: </a:t>
            </a:r>
            <a:r>
              <a:rPr lang="tr-TR" sz="1700" b="0" i="0">
                <a:solidFill>
                  <a:srgbClr val="FFFFFF"/>
                </a:solidFill>
                <a:effectLst/>
                <a:latin typeface="Rubik"/>
              </a:rPr>
              <a:t>PyTorch, dinamik hesaplama grafikleri sunan bir platform sağlar, bu sayede çalışma esnasında değiştirme özelliğine sahiptir.</a:t>
            </a:r>
          </a:p>
          <a:p>
            <a:endParaRPr lang="tr-TR" sz="1700" u="sng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F58A30-8A56-4F55-B623-E35C8A369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2316257"/>
            <a:ext cx="4178419" cy="221869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475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042304-6EBF-462D-A836-EE333CD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Pytorch Özellikleri Nelerdir 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58B4CC-A502-4E02-84F3-D0EFCBEA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tr-TR" sz="1700" i="0" u="sng" dirty="0">
                <a:solidFill>
                  <a:srgbClr val="FFFFFF"/>
                </a:solidFill>
                <a:effectLst/>
                <a:latin typeface="Rubik"/>
              </a:rPr>
              <a:t>Farklı </a:t>
            </a:r>
            <a:r>
              <a:rPr lang="tr-TR" sz="1700" i="0" u="sng" dirty="0" err="1">
                <a:solidFill>
                  <a:srgbClr val="FFFFFF"/>
                </a:solidFill>
                <a:effectLst/>
                <a:latin typeface="Rubik"/>
              </a:rPr>
              <a:t>Back-End</a:t>
            </a:r>
            <a:r>
              <a:rPr lang="tr-TR" sz="1700" i="0" u="sng" dirty="0">
                <a:solidFill>
                  <a:srgbClr val="FFFFFF"/>
                </a:solidFill>
                <a:effectLst/>
                <a:latin typeface="Rubik"/>
              </a:rPr>
              <a:t> Desteği: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PyTorch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, tek bir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backend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kullanmak yerine CPU, GPU ve çeşitli işlevsel özellikler için farklı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back-end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kullanır.</a:t>
            </a:r>
          </a:p>
          <a:p>
            <a:r>
              <a:rPr lang="tr-TR" sz="1700" i="0" u="sng" dirty="0">
                <a:solidFill>
                  <a:srgbClr val="FFFFFF"/>
                </a:solidFill>
                <a:effectLst/>
                <a:latin typeface="Rubik"/>
              </a:rPr>
              <a:t>Genişletilebilir:</a:t>
            </a:r>
            <a:r>
              <a:rPr lang="tr-TR" sz="1700" i="0" dirty="0">
                <a:solidFill>
                  <a:srgbClr val="FFFFFF"/>
                </a:solidFill>
                <a:effectLst/>
                <a:latin typeface="Rubik"/>
              </a:rPr>
              <a:t> </a:t>
            </a:r>
            <a:r>
              <a:rPr lang="tr-TR" sz="1700" i="0" dirty="0" err="1">
                <a:solidFill>
                  <a:srgbClr val="FFFFFF"/>
                </a:solidFill>
                <a:effectLst/>
                <a:latin typeface="Rubik"/>
              </a:rPr>
              <a:t>Pytorch</a:t>
            </a:r>
            <a:r>
              <a:rPr lang="tr-TR" sz="1700" i="0" dirty="0">
                <a:solidFill>
                  <a:srgbClr val="FFFFFF"/>
                </a:solidFill>
                <a:effectLst/>
                <a:latin typeface="Rubik"/>
              </a:rPr>
              <a:t> C++ ile entegre olduğundan derin öğrenme çerçevesi </a:t>
            </a:r>
            <a:r>
              <a:rPr lang="tr-TR" sz="1700" i="0" dirty="0" err="1">
                <a:solidFill>
                  <a:srgbClr val="FFFFFF"/>
                </a:solidFill>
                <a:effectLst/>
                <a:latin typeface="Rubik"/>
              </a:rPr>
              <a:t>Torchiel</a:t>
            </a:r>
            <a:r>
              <a:rPr lang="tr-TR" sz="1700" i="0" dirty="0">
                <a:solidFill>
                  <a:srgbClr val="FFFFFF"/>
                </a:solidFill>
                <a:effectLst/>
                <a:latin typeface="Rubik"/>
              </a:rPr>
              <a:t> bazı C++ </a:t>
            </a:r>
            <a:r>
              <a:rPr lang="tr-TR" sz="1700" i="0" dirty="0" err="1">
                <a:solidFill>
                  <a:srgbClr val="FFFFFF"/>
                </a:solidFill>
                <a:effectLst/>
                <a:latin typeface="Rubik"/>
              </a:rPr>
              <a:t>backendlerini</a:t>
            </a:r>
            <a:r>
              <a:rPr lang="tr-TR" sz="1700" i="0" dirty="0">
                <a:solidFill>
                  <a:srgbClr val="FFFFFF"/>
                </a:solidFill>
                <a:effectLst/>
                <a:latin typeface="Rubik"/>
              </a:rPr>
              <a:t> paylaşır.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Bu sayede, kullanıcıların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Python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için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cFFI’ye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dayalı ve GPU işlemi için CPU için derlenmiş bir uzantı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API’si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 kullanarak C/C ++ ‘da program geliştirmelerine izin verir.</a:t>
            </a:r>
          </a:p>
          <a:p>
            <a:r>
              <a:rPr lang="tr-TR" sz="1700" i="0" u="sng" dirty="0" err="1">
                <a:solidFill>
                  <a:srgbClr val="FFFFFF"/>
                </a:solidFill>
                <a:effectLst/>
                <a:latin typeface="Rubik"/>
              </a:rPr>
              <a:t>Numpy</a:t>
            </a:r>
            <a:r>
              <a:rPr lang="tr-TR" sz="1700" i="0" u="sng" dirty="0">
                <a:solidFill>
                  <a:srgbClr val="FFFFFF"/>
                </a:solidFill>
                <a:effectLst/>
                <a:latin typeface="Rubik"/>
              </a:rPr>
              <a:t> Dostu: 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PyTorch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 , tümü GPU uyumlu olan hesaplamalar için 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NumPy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 benzeri </a:t>
            </a:r>
            <a:r>
              <a:rPr lang="tr-TR" sz="1700" b="0" i="0" dirty="0" err="1">
                <a:solidFill>
                  <a:srgbClr val="FFFFFF"/>
                </a:solidFill>
                <a:effectLst/>
                <a:latin typeface="Rubik"/>
              </a:rPr>
              <a:t>tensör</a:t>
            </a:r>
            <a:r>
              <a:rPr lang="tr-TR" sz="1700" b="0" i="0" dirty="0">
                <a:solidFill>
                  <a:srgbClr val="FFFFFF"/>
                </a:solidFill>
                <a:effectLst/>
                <a:latin typeface="Rubik"/>
              </a:rPr>
              <a:t> yapıları ile çalışır.</a:t>
            </a:r>
            <a:endParaRPr lang="tr-TR" sz="1700" u="sng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4FDF14-28D3-4481-9DD6-DA50A960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58696"/>
            <a:ext cx="4178419" cy="31338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3326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62" name="Picture 5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Rectangle 5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ED130D-12EF-4406-BCD6-D8624B86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Neden </a:t>
            </a:r>
            <a:r>
              <a:rPr lang="tr-TR" dirty="0" err="1">
                <a:solidFill>
                  <a:srgbClr val="FFFFFF"/>
                </a:solidFill>
              </a:rPr>
              <a:t>Pythorch</a:t>
            </a:r>
            <a:r>
              <a:rPr lang="tr-TR" dirty="0">
                <a:solidFill>
                  <a:srgbClr val="FFFFFF"/>
                </a:solidFill>
              </a:rPr>
              <a:t> ?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3DAC7-3C58-41BE-B790-E77C598A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Günümüzde makine öğrenmesi ,Derin öğrenme ve Yapay zeka alanlarında </a:t>
            </a:r>
            <a:r>
              <a:rPr lang="tr-TR" sz="2000" dirty="0" err="1">
                <a:solidFill>
                  <a:srgbClr val="FFFFFF"/>
                </a:solidFill>
              </a:rPr>
              <a:t>Pytorch</a:t>
            </a:r>
            <a:r>
              <a:rPr lang="tr-TR" sz="2000" dirty="0">
                <a:solidFill>
                  <a:srgbClr val="FFFFFF"/>
                </a:solidFill>
              </a:rPr>
              <a:t>, </a:t>
            </a:r>
            <a:r>
              <a:rPr lang="tr-TR" sz="2000" dirty="0" err="1">
                <a:solidFill>
                  <a:srgbClr val="FFFFFF"/>
                </a:solidFill>
              </a:rPr>
              <a:t>Keras</a:t>
            </a:r>
            <a:r>
              <a:rPr lang="tr-TR" sz="2000" dirty="0">
                <a:solidFill>
                  <a:srgbClr val="FFFFFF"/>
                </a:solidFill>
              </a:rPr>
              <a:t>, </a:t>
            </a:r>
            <a:r>
              <a:rPr lang="tr-TR" sz="2000" dirty="0" err="1">
                <a:solidFill>
                  <a:srgbClr val="FFFFFF"/>
                </a:solidFill>
              </a:rPr>
              <a:t>Tensorflow</a:t>
            </a:r>
            <a:r>
              <a:rPr lang="tr-TR" sz="2000" dirty="0">
                <a:solidFill>
                  <a:srgbClr val="FFFFFF"/>
                </a:solidFill>
              </a:rPr>
              <a:t> ve </a:t>
            </a:r>
            <a:r>
              <a:rPr lang="tr-TR" sz="2000" dirty="0" err="1">
                <a:solidFill>
                  <a:srgbClr val="FFFFFF"/>
                </a:solidFill>
              </a:rPr>
              <a:t>chainer</a:t>
            </a:r>
            <a:r>
              <a:rPr lang="tr-TR" sz="2000" dirty="0">
                <a:solidFill>
                  <a:srgbClr val="FFFFFF"/>
                </a:solidFill>
              </a:rPr>
              <a:t> gibi teknolojiler kullanılmaktadır.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r>
              <a:rPr lang="tr-TR" sz="2000" dirty="0" err="1">
                <a:solidFill>
                  <a:srgbClr val="FFFFFF"/>
                </a:solidFill>
              </a:rPr>
              <a:t>Pytorch</a:t>
            </a:r>
            <a:r>
              <a:rPr lang="tr-TR" sz="2000" dirty="0">
                <a:solidFill>
                  <a:srgbClr val="FFFFFF"/>
                </a:solidFill>
              </a:rPr>
              <a:t> ‘un popüler olmasının temel sebepler ;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FFFFFF"/>
                </a:solidFill>
              </a:rPr>
              <a:t>    1) Kolay </a:t>
            </a:r>
            <a:r>
              <a:rPr lang="tr-TR" sz="2000" dirty="0" err="1">
                <a:solidFill>
                  <a:srgbClr val="FFFFFF"/>
                </a:solidFill>
              </a:rPr>
              <a:t>yazılabir</a:t>
            </a:r>
            <a:r>
              <a:rPr lang="tr-TR" sz="2000" dirty="0">
                <a:solidFill>
                  <a:srgbClr val="FFFFFF"/>
                </a:solidFill>
              </a:rPr>
              <a:t> olması.</a:t>
            </a:r>
          </a:p>
          <a:p>
            <a:pPr marL="0" indent="0">
              <a:buNone/>
            </a:pPr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D8EA2E-6899-4440-81A1-601D7CAAE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84811"/>
            <a:ext cx="4178419" cy="308158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034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A7FB50-8C70-4F0C-8569-B244BDFD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tr-TR" sz="2400" dirty="0"/>
              <a:t>Neden </a:t>
            </a:r>
            <a:r>
              <a:rPr lang="tr-TR" sz="2400" dirty="0" err="1"/>
              <a:t>Pythorch</a:t>
            </a:r>
            <a:r>
              <a:rPr lang="tr-TR" sz="2400" dirty="0"/>
              <a:t> ?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5F2B07-F34A-4E43-9371-02DA8857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/>
              <a:t>2) GPU desteği olması ve bundan dolayı hızlı olaması</a:t>
            </a:r>
          </a:p>
          <a:p>
            <a:pPr marL="0" indent="0">
              <a:buNone/>
            </a:pPr>
            <a:endParaRPr lang="tr-TR" sz="1400"/>
          </a:p>
          <a:p>
            <a:pPr marL="0" indent="0">
              <a:buNone/>
            </a:pPr>
            <a:r>
              <a:rPr lang="tr-TR" sz="1400"/>
              <a:t>3) Birden çok kütüphane ve algoritmayı içinde hazır oarak barındırması</a:t>
            </a:r>
          </a:p>
          <a:p>
            <a:pPr marL="0" indent="0">
              <a:buNone/>
            </a:pPr>
            <a:endParaRPr lang="tr-TR" sz="1400"/>
          </a:p>
          <a:p>
            <a:pPr marL="0" indent="0">
              <a:buNone/>
            </a:pPr>
            <a:r>
              <a:rPr lang="tr-TR" sz="1400"/>
              <a:t>4) NumPy benzemesi bunun anlamı Numpy daki gibi matris ve dizi tabanlı işlem ler yapmasıdır.</a:t>
            </a:r>
          </a:p>
          <a:p>
            <a:endParaRPr lang="tr-TR" sz="14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B1F8C93-880A-41CE-BC2C-11438A98F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50" y="1977797"/>
            <a:ext cx="6962681" cy="36031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2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B00D37-EB6A-4DC8-B9C8-50745A85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6" y="2106357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tr-TR" sz="4400" dirty="0">
                <a:solidFill>
                  <a:srgbClr val="FFFFFF"/>
                </a:solidFill>
              </a:rPr>
              <a:t>Neden </a:t>
            </a:r>
            <a:r>
              <a:rPr lang="tr-TR" sz="4400" dirty="0" err="1">
                <a:solidFill>
                  <a:srgbClr val="FFFFFF"/>
                </a:solidFill>
              </a:rPr>
              <a:t>Pythorch</a:t>
            </a:r>
            <a:r>
              <a:rPr lang="tr-TR" sz="4400" dirty="0">
                <a:solidFill>
                  <a:srgbClr val="FFFFFF"/>
                </a:solidFill>
              </a:rPr>
              <a:t> ?</a:t>
            </a:r>
          </a:p>
        </p:txBody>
      </p:sp>
      <p:pic>
        <p:nvPicPr>
          <p:cNvPr id="23" name="İçerik Yer Tutucusu 22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6CA2CEA6-122A-4227-B6C5-689A8F789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1" y="1308538"/>
            <a:ext cx="6881872" cy="4256690"/>
          </a:xfrm>
        </p:spPr>
      </p:pic>
    </p:spTree>
    <p:extLst>
      <p:ext uri="{BB962C8B-B14F-4D97-AF65-F5344CB8AC3E}">
        <p14:creationId xmlns:p14="http://schemas.microsoft.com/office/powerpoint/2010/main" val="207842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618B81-BBEB-4BA3-8D91-ED5DE861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tr-TR" sz="4400">
                <a:solidFill>
                  <a:srgbClr val="FFFFFF"/>
                </a:solidFill>
              </a:rPr>
              <a:t>Neden Pythorch ?</a:t>
            </a:r>
          </a:p>
        </p:txBody>
      </p:sp>
      <p:pic>
        <p:nvPicPr>
          <p:cNvPr id="9" name="İçerik Yer Tutucusu 8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281195FC-F48F-48CB-808E-B8AD81E78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3" y="1324303"/>
            <a:ext cx="6709596" cy="4162097"/>
          </a:xfrm>
        </p:spPr>
      </p:pic>
    </p:spTree>
    <p:extLst>
      <p:ext uri="{BB962C8B-B14F-4D97-AF65-F5344CB8AC3E}">
        <p14:creationId xmlns:p14="http://schemas.microsoft.com/office/powerpoint/2010/main" val="304375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2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94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5" name="Rectangle 96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98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07" name="Rectangle 100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890D45-6EBF-4542-91CC-355D61FF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tr-TR" sz="4400">
                <a:solidFill>
                  <a:srgbClr val="FFFFFF"/>
                </a:solidFill>
              </a:rPr>
              <a:t>Neural Networks</a:t>
            </a:r>
          </a:p>
        </p:txBody>
      </p:sp>
      <p:sp>
        <p:nvSpPr>
          <p:cNvPr id="73" name="İçerik Yer Tutucusu 2">
            <a:extLst>
              <a:ext uri="{FF2B5EF4-FFF2-40B4-BE49-F238E27FC236}">
                <a16:creationId xmlns:a16="http://schemas.microsoft.com/office/drawing/2014/main" id="{C22B8160-6B1D-4556-948D-56C02FB3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rgbClr val="FFFFFF"/>
                </a:solidFill>
              </a:rPr>
              <a:t>Neural Networks'ten önce görüntüdeki pikseller arasındaki farktan yola çıkarak sift vb. yöntemler ile görüntülerin özeti çıkarılıp buna göre sınıflandırılma ve tahminleme yapılıyordu.</a:t>
            </a:r>
          </a:p>
          <a:p>
            <a:r>
              <a:rPr lang="tr-TR" sz="2000">
                <a:solidFill>
                  <a:srgbClr val="FFFFFF"/>
                </a:solidFill>
              </a:rPr>
              <a:t>Makine öğrenmesi ile birlikte kullanılan SVM(Support Vektor Machine) vb. yöntemler ile daha doğru sonuçlar elde edilmeye başlandı.</a:t>
            </a:r>
          </a:p>
          <a:p>
            <a:r>
              <a:rPr lang="tr-TR" sz="2000">
                <a:solidFill>
                  <a:srgbClr val="FFFFFF"/>
                </a:solidFill>
              </a:rPr>
              <a:t>Neural Networks ise bundan önce kullanılan yöntemleri toplayarak daha derli bir hale getirdi.</a:t>
            </a:r>
          </a:p>
          <a:p>
            <a:endParaRPr lang="tr-T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4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E44F75F-8A5D-4BC2-BB95-72F518F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FFFFF"/>
                </a:solidFill>
              </a:rPr>
              <a:t>Neural</a:t>
            </a:r>
            <a:r>
              <a:rPr lang="tr-TR" sz="2400">
                <a:solidFill>
                  <a:srgbClr val="FFFFFF"/>
                </a:solidFill>
              </a:rPr>
              <a:t> Networks Yapısı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0537E-5F98-48B5-85BA-9D69D187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tr-TR" sz="1400">
                <a:solidFill>
                  <a:srgbClr val="FFFFFF"/>
                </a:solidFill>
              </a:rPr>
              <a:t>Neureal Networks yapısı giriş katmanı, ara katman ve çıkış katmanı olarak üç katmandan oluşur.</a:t>
            </a:r>
          </a:p>
          <a:p>
            <a:r>
              <a:rPr lang="tr-TR" sz="1400">
                <a:solidFill>
                  <a:srgbClr val="FFFFFF"/>
                </a:solidFill>
              </a:rPr>
              <a:t>Giriş katmanı elimizde sınıflandırmak istediğimiz herhangi türde bir datayı alır.</a:t>
            </a:r>
          </a:p>
          <a:p>
            <a:r>
              <a:rPr lang="tr-TR" sz="1400">
                <a:solidFill>
                  <a:srgbClr val="FFFFFF"/>
                </a:solidFill>
              </a:rPr>
              <a:t>Ara katman ise verilen datayı alıp farklı işlemlerden geçirir ara katman birden fazla katmandan oluşabilir.</a:t>
            </a:r>
          </a:p>
          <a:p>
            <a:r>
              <a:rPr lang="tr-TR" sz="1400">
                <a:solidFill>
                  <a:srgbClr val="FFFFFF"/>
                </a:solidFill>
              </a:rPr>
              <a:t>Çıkış katmanı ise ara katmanda işlem gören datanın çıktısını verir.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B28274-32B6-4D86-A87C-AEDE8B0FA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2391225"/>
            <a:ext cx="5629268" cy="20687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969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2293</TotalTime>
  <Words>480</Words>
  <Application>Microsoft Office PowerPoint</Application>
  <PresentationFormat>Geniş ekran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Rubik</vt:lpstr>
      <vt:lpstr>Trebuchet MS</vt:lpstr>
      <vt:lpstr>Berlin</vt:lpstr>
      <vt:lpstr>Neden Pytorch ?</vt:lpstr>
      <vt:lpstr>Pytorch Özellikleri Nelerdir ?</vt:lpstr>
      <vt:lpstr>Pytorch Özellikleri Nelerdir ?</vt:lpstr>
      <vt:lpstr>Neden Pythorch ?</vt:lpstr>
      <vt:lpstr>Neden Pythorch ?</vt:lpstr>
      <vt:lpstr>Neden Pythorch ?</vt:lpstr>
      <vt:lpstr>Neden Pythorch ?</vt:lpstr>
      <vt:lpstr>Neural Networks</vt:lpstr>
      <vt:lpstr>Neural Networks Yapısı</vt:lpstr>
      <vt:lpstr>Pytorch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Kurulumlar</dc:title>
  <dc:creator>Çetin Erçelik</dc:creator>
  <cp:lastModifiedBy>Çetin Erçelik</cp:lastModifiedBy>
  <cp:revision>22</cp:revision>
  <dcterms:created xsi:type="dcterms:W3CDTF">2022-02-13T09:10:26Z</dcterms:created>
  <dcterms:modified xsi:type="dcterms:W3CDTF">2022-03-03T13:43:34Z</dcterms:modified>
</cp:coreProperties>
</file>