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8" r:id="rId3"/>
    <p:sldId id="270" r:id="rId4"/>
    <p:sldId id="26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7589"/>
  </p:normalViewPr>
  <p:slideViewPr>
    <p:cSldViewPr>
      <p:cViewPr varScale="1">
        <p:scale>
          <a:sx n="200" d="100"/>
          <a:sy n="200" d="100"/>
        </p:scale>
        <p:origin x="1696"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3C203-A5EE-BB41-AD80-5EB0DDB636E6}" type="datetimeFigureOut">
              <a:rPr lang="en-US" smtClean="0"/>
              <a:t>4/26/23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F87F1-3F35-044A-9328-B448AE01DB77}" type="slidenum">
              <a:rPr lang="en-US" smtClean="0"/>
              <a:t>‹#›</a:t>
            </a:fld>
            <a:endParaRPr lang="en-US"/>
          </a:p>
        </p:txBody>
      </p:sp>
    </p:spTree>
    <p:extLst>
      <p:ext uri="{BB962C8B-B14F-4D97-AF65-F5344CB8AC3E}">
        <p14:creationId xmlns:p14="http://schemas.microsoft.com/office/powerpoint/2010/main" val="12310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Lattice is a discrete subgroup of the real vector space that generated by a basis of linearly independent vectors. This means that the lattice is a set of points that can be written as integer linear combinations of a fixed set of vectors. For example, the points in a square grid or a cubic lattice in three-dimensional space are examples of lattices.</a:t>
            </a:r>
          </a:p>
          <a:p>
            <a:pPr algn="l"/>
            <a:r>
              <a:rPr lang="en-US" b="0" i="0" dirty="0">
                <a:solidFill>
                  <a:srgbClr val="D1D5DB"/>
                </a:solidFill>
                <a:effectLst/>
                <a:latin typeface="Söhne"/>
              </a:rPr>
              <a:t>Lattices are used in many areas of mathematics and science, including number theory, geometry, crystallography, and cryptography. They also have applications in computer science, particularly in the design of algorithms for optimization and computational geometry.</a:t>
            </a:r>
          </a:p>
        </p:txBody>
      </p:sp>
      <p:sp>
        <p:nvSpPr>
          <p:cNvPr id="4" name="Slide Number Placeholder 3"/>
          <p:cNvSpPr>
            <a:spLocks noGrp="1"/>
          </p:cNvSpPr>
          <p:nvPr>
            <p:ph type="sldNum" sz="quarter" idx="5"/>
          </p:nvPr>
        </p:nvSpPr>
        <p:spPr/>
        <p:txBody>
          <a:bodyPr/>
          <a:lstStyle/>
          <a:p>
            <a:fld id="{E3EF87F1-3F35-044A-9328-B448AE01DB77}" type="slidenum">
              <a:rPr lang="en-US" smtClean="0"/>
              <a:t>2</a:t>
            </a:fld>
            <a:endParaRPr lang="en-US"/>
          </a:p>
        </p:txBody>
      </p:sp>
    </p:spTree>
    <p:extLst>
      <p:ext uri="{BB962C8B-B14F-4D97-AF65-F5344CB8AC3E}">
        <p14:creationId xmlns:p14="http://schemas.microsoft.com/office/powerpoint/2010/main" val="26014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EF87F1-3F35-044A-9328-B448AE01DB77}" type="slidenum">
              <a:rPr lang="en-US" smtClean="0"/>
              <a:t>3</a:t>
            </a:fld>
            <a:endParaRPr lang="en-US"/>
          </a:p>
        </p:txBody>
      </p:sp>
    </p:spTree>
    <p:extLst>
      <p:ext uri="{BB962C8B-B14F-4D97-AF65-F5344CB8AC3E}">
        <p14:creationId xmlns:p14="http://schemas.microsoft.com/office/powerpoint/2010/main" val="425866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381000" y="5807075"/>
            <a:ext cx="2133600" cy="365125"/>
          </a:xfrm>
        </p:spPr>
        <p:txBody>
          <a:bodyPr/>
          <a:lstStyle/>
          <a:p>
            <a:endParaRPr lang="en-US" dirty="0"/>
          </a:p>
        </p:txBody>
      </p:sp>
      <p:sp>
        <p:nvSpPr>
          <p:cNvPr id="5" name="Footer Placeholder 4"/>
          <p:cNvSpPr>
            <a:spLocks noGrp="1"/>
          </p:cNvSpPr>
          <p:nvPr>
            <p:ph type="ftr" sz="quarter" idx="11"/>
          </p:nvPr>
        </p:nvSpPr>
        <p:spPr>
          <a:xfrm>
            <a:off x="3124200" y="5807075"/>
            <a:ext cx="2895600" cy="365125"/>
          </a:xfrm>
        </p:spPr>
        <p:txBody>
          <a:bodyPr/>
          <a:lstStyle/>
          <a:p>
            <a:endParaRPr lang="en-US" dirty="0"/>
          </a:p>
        </p:txBody>
      </p:sp>
      <p:sp>
        <p:nvSpPr>
          <p:cNvPr id="6"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381000" y="5807075"/>
            <a:ext cx="2133600" cy="365125"/>
          </a:xfrm>
        </p:spPr>
        <p:txBody>
          <a:bodyPr/>
          <a:lstStyle/>
          <a:p>
            <a:endParaRPr lang="en-US" dirty="0"/>
          </a:p>
        </p:txBody>
      </p:sp>
      <p:sp>
        <p:nvSpPr>
          <p:cNvPr id="8" name="Footer Placeholder 4"/>
          <p:cNvSpPr>
            <a:spLocks noGrp="1"/>
          </p:cNvSpPr>
          <p:nvPr>
            <p:ph type="ftr" sz="quarter" idx="11"/>
          </p:nvPr>
        </p:nvSpPr>
        <p:spPr>
          <a:xfrm>
            <a:off x="3124200" y="5807075"/>
            <a:ext cx="2895600" cy="365125"/>
          </a:xfrm>
        </p:spPr>
        <p:txBody>
          <a:bodyPr/>
          <a:lstStyle/>
          <a:p>
            <a:endParaRPr lang="en-US" dirty="0"/>
          </a:p>
        </p:txBody>
      </p:sp>
      <p:sp>
        <p:nvSpPr>
          <p:cNvPr id="9"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381000" y="5807075"/>
            <a:ext cx="2133600" cy="365125"/>
          </a:xfrm>
        </p:spPr>
        <p:txBody>
          <a:bodyPr/>
          <a:lstStyle/>
          <a:p>
            <a:endParaRPr lang="en-US" dirty="0"/>
          </a:p>
        </p:txBody>
      </p:sp>
      <p:sp>
        <p:nvSpPr>
          <p:cNvPr id="8" name="Footer Placeholder 4"/>
          <p:cNvSpPr>
            <a:spLocks noGrp="1"/>
          </p:cNvSpPr>
          <p:nvPr>
            <p:ph type="ftr" sz="quarter" idx="11"/>
          </p:nvPr>
        </p:nvSpPr>
        <p:spPr>
          <a:xfrm>
            <a:off x="3124200" y="5807075"/>
            <a:ext cx="2895600" cy="365125"/>
          </a:xfrm>
        </p:spPr>
        <p:txBody>
          <a:bodyPr/>
          <a:lstStyle/>
          <a:p>
            <a:endParaRPr lang="en-US" dirty="0"/>
          </a:p>
        </p:txBody>
      </p:sp>
      <p:sp>
        <p:nvSpPr>
          <p:cNvPr id="9"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10" name="Picture 9" descr="UCCS Signature - Revers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6300" y="2438400"/>
            <a:ext cx="7391400" cy="1023257"/>
          </a:xfrm>
          <a:prstGeom prst="rect">
            <a:avLst/>
          </a:prstGeom>
        </p:spPr>
      </p:pic>
      <p:pic>
        <p:nvPicPr>
          <p:cNvPr id="5" name="Picture 4" descr="UCwCampusesRev.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0" y="4191000"/>
            <a:ext cx="5029200" cy="960704"/>
          </a:xfrm>
          <a:prstGeom prst="rect">
            <a:avLst/>
          </a:prstGeom>
        </p:spPr>
      </p:pic>
    </p:spTree>
    <p:extLst>
      <p:ext uri="{BB962C8B-B14F-4D97-AF65-F5344CB8AC3E}">
        <p14:creationId xmlns:p14="http://schemas.microsoft.com/office/powerpoint/2010/main" val="17374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381000" y="5807075"/>
            <a:ext cx="2133600" cy="365125"/>
          </a:xfrm>
        </p:spPr>
        <p:txBody>
          <a:bodyPr/>
          <a:lstStyle/>
          <a:p>
            <a:endParaRPr lang="en-US" dirty="0"/>
          </a:p>
        </p:txBody>
      </p:sp>
      <p:sp>
        <p:nvSpPr>
          <p:cNvPr id="11" name="Footer Placeholder 4"/>
          <p:cNvSpPr>
            <a:spLocks noGrp="1"/>
          </p:cNvSpPr>
          <p:nvPr>
            <p:ph type="ftr" sz="quarter" idx="11"/>
          </p:nvPr>
        </p:nvSpPr>
        <p:spPr>
          <a:xfrm>
            <a:off x="3124200" y="5807075"/>
            <a:ext cx="2895600" cy="365125"/>
          </a:xfrm>
        </p:spPr>
        <p:txBody>
          <a:bodyPr/>
          <a:lstStyle/>
          <a:p>
            <a:endParaRPr lang="en-US" dirty="0"/>
          </a:p>
        </p:txBody>
      </p:sp>
      <p:sp>
        <p:nvSpPr>
          <p:cNvPr id="12"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a:xfrm>
            <a:off x="381000" y="5807075"/>
            <a:ext cx="2133600" cy="365125"/>
          </a:xfrm>
        </p:spPr>
        <p:txBody>
          <a:bodyPr/>
          <a:lstStyle/>
          <a:p>
            <a:endParaRPr lang="en-US" dirty="0"/>
          </a:p>
        </p:txBody>
      </p:sp>
      <p:sp>
        <p:nvSpPr>
          <p:cNvPr id="8" name="Footer Placeholder 4"/>
          <p:cNvSpPr>
            <a:spLocks noGrp="1"/>
          </p:cNvSpPr>
          <p:nvPr>
            <p:ph type="ftr" sz="quarter" idx="11"/>
          </p:nvPr>
        </p:nvSpPr>
        <p:spPr>
          <a:xfrm>
            <a:off x="3124200" y="5807075"/>
            <a:ext cx="2895600" cy="365125"/>
          </a:xfrm>
        </p:spPr>
        <p:txBody>
          <a:bodyPr/>
          <a:lstStyle/>
          <a:p>
            <a:endParaRPr lang="en-US" dirty="0"/>
          </a:p>
        </p:txBody>
      </p:sp>
      <p:sp>
        <p:nvSpPr>
          <p:cNvPr id="9"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381000" y="5807075"/>
            <a:ext cx="2133600" cy="365125"/>
          </a:xfrm>
        </p:spPr>
        <p:txBody>
          <a:bodyPr/>
          <a:lstStyle/>
          <a:p>
            <a:endParaRPr lang="en-US" dirty="0"/>
          </a:p>
        </p:txBody>
      </p:sp>
      <p:sp>
        <p:nvSpPr>
          <p:cNvPr id="9" name="Footer Placeholder 4"/>
          <p:cNvSpPr>
            <a:spLocks noGrp="1"/>
          </p:cNvSpPr>
          <p:nvPr>
            <p:ph type="ftr" sz="quarter" idx="11"/>
          </p:nvPr>
        </p:nvSpPr>
        <p:spPr>
          <a:xfrm>
            <a:off x="3124200" y="5807075"/>
            <a:ext cx="2895600" cy="365125"/>
          </a:xfrm>
        </p:spPr>
        <p:txBody>
          <a:bodyPr/>
          <a:lstStyle/>
          <a:p>
            <a:endParaRPr lang="en-US" dirty="0"/>
          </a:p>
        </p:txBody>
      </p:sp>
      <p:sp>
        <p:nvSpPr>
          <p:cNvPr id="10"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381000" y="5807075"/>
            <a:ext cx="2133600" cy="365125"/>
          </a:xfrm>
        </p:spPr>
        <p:txBody>
          <a:bodyPr/>
          <a:lstStyle/>
          <a:p>
            <a:endParaRPr lang="en-US" dirty="0"/>
          </a:p>
        </p:txBody>
      </p:sp>
      <p:sp>
        <p:nvSpPr>
          <p:cNvPr id="11" name="Footer Placeholder 4"/>
          <p:cNvSpPr>
            <a:spLocks noGrp="1"/>
          </p:cNvSpPr>
          <p:nvPr>
            <p:ph type="ftr" sz="quarter" idx="11"/>
          </p:nvPr>
        </p:nvSpPr>
        <p:spPr>
          <a:xfrm>
            <a:off x="3124200" y="5807075"/>
            <a:ext cx="2895600" cy="365125"/>
          </a:xfrm>
        </p:spPr>
        <p:txBody>
          <a:bodyPr/>
          <a:lstStyle/>
          <a:p>
            <a:endParaRPr lang="en-US" dirty="0"/>
          </a:p>
        </p:txBody>
      </p:sp>
      <p:sp>
        <p:nvSpPr>
          <p:cNvPr id="12"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10"/>
          </p:nvPr>
        </p:nvSpPr>
        <p:spPr>
          <a:xfrm>
            <a:off x="381000" y="5807075"/>
            <a:ext cx="2133600" cy="365125"/>
          </a:xfrm>
        </p:spPr>
        <p:txBody>
          <a:bodyPr/>
          <a:lstStyle/>
          <a:p>
            <a:endParaRPr lang="en-US" dirty="0"/>
          </a:p>
        </p:txBody>
      </p:sp>
      <p:sp>
        <p:nvSpPr>
          <p:cNvPr id="7" name="Footer Placeholder 4"/>
          <p:cNvSpPr>
            <a:spLocks noGrp="1"/>
          </p:cNvSpPr>
          <p:nvPr>
            <p:ph type="ftr" sz="quarter" idx="11"/>
          </p:nvPr>
        </p:nvSpPr>
        <p:spPr>
          <a:xfrm>
            <a:off x="3124200" y="5807075"/>
            <a:ext cx="2895600" cy="365125"/>
          </a:xfrm>
        </p:spPr>
        <p:txBody>
          <a:bodyPr/>
          <a:lstStyle/>
          <a:p>
            <a:endParaRPr lang="en-US" dirty="0"/>
          </a:p>
        </p:txBody>
      </p:sp>
      <p:sp>
        <p:nvSpPr>
          <p:cNvPr id="8"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381000" y="5807075"/>
            <a:ext cx="2133600" cy="365125"/>
          </a:xfrm>
        </p:spPr>
        <p:txBody>
          <a:bodyPr/>
          <a:lstStyle/>
          <a:p>
            <a:endParaRPr lang="en-US" dirty="0"/>
          </a:p>
        </p:txBody>
      </p:sp>
      <p:sp>
        <p:nvSpPr>
          <p:cNvPr id="6" name="Footer Placeholder 4"/>
          <p:cNvSpPr>
            <a:spLocks noGrp="1"/>
          </p:cNvSpPr>
          <p:nvPr>
            <p:ph type="ftr" sz="quarter" idx="11"/>
          </p:nvPr>
        </p:nvSpPr>
        <p:spPr>
          <a:xfrm>
            <a:off x="3124200" y="5807075"/>
            <a:ext cx="2895600" cy="365125"/>
          </a:xfrm>
        </p:spPr>
        <p:txBody>
          <a:bodyPr/>
          <a:lstStyle/>
          <a:p>
            <a:endParaRPr lang="en-US" dirty="0"/>
          </a:p>
        </p:txBody>
      </p:sp>
      <p:sp>
        <p:nvSpPr>
          <p:cNvPr id="7"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3"/>
          <p:cNvSpPr>
            <a:spLocks noGrp="1"/>
          </p:cNvSpPr>
          <p:nvPr>
            <p:ph type="dt" sz="half" idx="10"/>
          </p:nvPr>
        </p:nvSpPr>
        <p:spPr>
          <a:xfrm>
            <a:off x="381000" y="5807075"/>
            <a:ext cx="2133600" cy="365125"/>
          </a:xfrm>
        </p:spPr>
        <p:txBody>
          <a:bodyPr/>
          <a:lstStyle/>
          <a:p>
            <a:endParaRPr lang="en-US" dirty="0"/>
          </a:p>
        </p:txBody>
      </p:sp>
      <p:sp>
        <p:nvSpPr>
          <p:cNvPr id="9" name="Footer Placeholder 4"/>
          <p:cNvSpPr>
            <a:spLocks noGrp="1"/>
          </p:cNvSpPr>
          <p:nvPr>
            <p:ph type="ftr" sz="quarter" idx="11"/>
          </p:nvPr>
        </p:nvSpPr>
        <p:spPr>
          <a:xfrm>
            <a:off x="3124200" y="5807075"/>
            <a:ext cx="2895600" cy="365125"/>
          </a:xfrm>
        </p:spPr>
        <p:txBody>
          <a:bodyPr/>
          <a:lstStyle/>
          <a:p>
            <a:endParaRPr lang="en-US" dirty="0"/>
          </a:p>
        </p:txBody>
      </p:sp>
      <p:sp>
        <p:nvSpPr>
          <p:cNvPr id="10"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3"/>
          <p:cNvSpPr>
            <a:spLocks noGrp="1"/>
          </p:cNvSpPr>
          <p:nvPr>
            <p:ph type="dt" sz="half" idx="10"/>
          </p:nvPr>
        </p:nvSpPr>
        <p:spPr>
          <a:xfrm>
            <a:off x="381000" y="5807075"/>
            <a:ext cx="2133600" cy="365125"/>
          </a:xfrm>
        </p:spPr>
        <p:txBody>
          <a:bodyPr/>
          <a:lstStyle/>
          <a:p>
            <a:endParaRPr lang="en-US" dirty="0"/>
          </a:p>
        </p:txBody>
      </p:sp>
      <p:sp>
        <p:nvSpPr>
          <p:cNvPr id="9" name="Footer Placeholder 4"/>
          <p:cNvSpPr>
            <a:spLocks noGrp="1"/>
          </p:cNvSpPr>
          <p:nvPr>
            <p:ph type="ftr" sz="quarter" idx="11"/>
          </p:nvPr>
        </p:nvSpPr>
        <p:spPr>
          <a:xfrm>
            <a:off x="3124200" y="5807075"/>
            <a:ext cx="2895600" cy="365125"/>
          </a:xfrm>
        </p:spPr>
        <p:txBody>
          <a:bodyPr/>
          <a:lstStyle/>
          <a:p>
            <a:endParaRPr lang="en-US" dirty="0"/>
          </a:p>
        </p:txBody>
      </p:sp>
      <p:sp>
        <p:nvSpPr>
          <p:cNvPr id="10"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4/26/23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p:nvSpPr>
        <p:spPr>
          <a:xfrm>
            <a:off x="0" y="6172200"/>
            <a:ext cx="9144000" cy="685800"/>
          </a:xfrm>
          <a:prstGeom prst="rect">
            <a:avLst/>
          </a:prstGeom>
          <a:solidFill>
            <a:schemeClr val="tx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UCCS Signature - Reverse.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7200" y="6351379"/>
            <a:ext cx="2581774" cy="354221"/>
          </a:xfrm>
          <a:prstGeom prst="rect">
            <a:avLst/>
          </a:prstGeom>
        </p:spPr>
      </p:pic>
      <p:pic>
        <p:nvPicPr>
          <p:cNvPr id="12" name="Picture 11" descr="UCwCampusesRev.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477000" y="6283472"/>
            <a:ext cx="2209801" cy="4221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microsoft.com/en-us/research/project/microsoft-seal/" TargetMode="External"/><Relationship Id="rId3" Type="http://schemas.openxmlformats.org/officeDocument/2006/relationships/hyperlink" Target="https://github.com/data61/python-paillier" TargetMode="External"/><Relationship Id="rId7" Type="http://schemas.openxmlformats.org/officeDocument/2006/relationships/hyperlink" Target="https://www.intel.com/content/www/us/en/developer/articles/technical/homomorphic-encryption/iso-compliant-paillier-cryptosystem-library.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tfhe/tfhe" TargetMode="External"/><Relationship Id="rId5" Type="http://schemas.openxmlformats.org/officeDocument/2006/relationships/hyperlink" Target="https://www.openfhe.org/" TargetMode="External"/><Relationship Id="rId4" Type="http://schemas.openxmlformats.org/officeDocument/2006/relationships/hyperlink" Target="https://asecuritysite.com/elgamal/el_homomorphic01" TargetMode="External"/><Relationship Id="rId9" Type="http://schemas.openxmlformats.org/officeDocument/2006/relationships/hyperlink" Target="https://github.com/homenc/HEli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1000" y="1676401"/>
            <a:ext cx="8382000" cy="1924050"/>
          </a:xfrm>
        </p:spPr>
        <p:txBody>
          <a:bodyPr>
            <a:normAutofit/>
          </a:bodyPr>
          <a:lstStyle/>
          <a:p>
            <a:r>
              <a:rPr lang="en-US" dirty="0"/>
              <a:t>Homomorphic Encryption: What Is It and How Can It Help Secure Healthcare Systems</a:t>
            </a:r>
          </a:p>
        </p:txBody>
      </p:sp>
      <p:sp>
        <p:nvSpPr>
          <p:cNvPr id="5" name="Subtitle 4"/>
          <p:cNvSpPr>
            <a:spLocks noGrp="1"/>
          </p:cNvSpPr>
          <p:nvPr>
            <p:ph type="subTitle" idx="1"/>
          </p:nvPr>
        </p:nvSpPr>
        <p:spPr>
          <a:xfrm>
            <a:off x="1371600" y="4191000"/>
            <a:ext cx="6400800" cy="533400"/>
          </a:xfrm>
        </p:spPr>
        <p:txBody>
          <a:bodyPr/>
          <a:lstStyle/>
          <a:p>
            <a:r>
              <a:rPr lang="en-US" dirty="0"/>
              <a:t>Carlos E. Torres</a:t>
            </a:r>
          </a:p>
        </p:txBody>
      </p:sp>
      <p:sp>
        <p:nvSpPr>
          <p:cNvPr id="2" name="TextBox 1">
            <a:extLst>
              <a:ext uri="{FF2B5EF4-FFF2-40B4-BE49-F238E27FC236}">
                <a16:creationId xmlns:a16="http://schemas.microsoft.com/office/drawing/2014/main" id="{666C0C0B-F17B-6304-D923-472F760D1407}"/>
              </a:ext>
            </a:extLst>
          </p:cNvPr>
          <p:cNvSpPr txBox="1"/>
          <p:nvPr/>
        </p:nvSpPr>
        <p:spPr>
          <a:xfrm>
            <a:off x="3210890" y="5194299"/>
            <a:ext cx="2722220" cy="600164"/>
          </a:xfrm>
          <a:prstGeom prst="rect">
            <a:avLst/>
          </a:prstGeom>
          <a:noFill/>
        </p:spPr>
        <p:txBody>
          <a:bodyPr wrap="none" rtlCol="0">
            <a:spAutoFit/>
          </a:bodyPr>
          <a:lstStyle/>
          <a:p>
            <a:pPr algn="ctr"/>
            <a:r>
              <a:rPr lang="en-US" sz="1100" dirty="0"/>
              <a:t>Class Project – Milestone II Presentation</a:t>
            </a:r>
            <a:br>
              <a:rPr lang="en-US" sz="1100" dirty="0"/>
            </a:br>
            <a:r>
              <a:rPr lang="en-US" sz="1100" dirty="0"/>
              <a:t>CS 5920 Intro to Applied Cryptography</a:t>
            </a:r>
          </a:p>
          <a:p>
            <a:pPr algn="ctr"/>
            <a:r>
              <a:rPr lang="en-US" sz="1100" dirty="0"/>
              <a:t>Spring 2023 – 04/26/2023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9590994B-12FA-ACF4-D5C1-1E5F13DA9AED}"/>
              </a:ext>
            </a:extLst>
          </p:cNvPr>
          <p:cNvSpPr txBox="1"/>
          <p:nvPr/>
        </p:nvSpPr>
        <p:spPr>
          <a:xfrm>
            <a:off x="3202736" y="607617"/>
            <a:ext cx="3043462" cy="3631763"/>
          </a:xfrm>
          <a:prstGeom prst="rect">
            <a:avLst/>
          </a:prstGeom>
          <a:noFill/>
        </p:spPr>
        <p:txBody>
          <a:bodyPr wrap="none" rtlCol="0">
            <a:spAutoFit/>
          </a:bodyPr>
          <a:lstStyle/>
          <a:p>
            <a:r>
              <a:rPr lang="en-US" sz="1000" b="1" dirty="0"/>
              <a:t>Libraries</a:t>
            </a:r>
          </a:p>
          <a:p>
            <a:endParaRPr lang="en-US" sz="1000" dirty="0"/>
          </a:p>
          <a:p>
            <a:pPr marL="171450" indent="-171450">
              <a:buFont typeface="Arial" panose="020B0604020202020204" pitchFamily="34" charset="0"/>
              <a:buChar char="•"/>
            </a:pPr>
            <a:r>
              <a:rPr lang="en-US" sz="1000" dirty="0">
                <a:hlinkClick r:id="rId3"/>
              </a:rPr>
              <a:t>PythonPaillier</a:t>
            </a:r>
            <a:endParaRPr lang="en-US" sz="1000" dirty="0"/>
          </a:p>
          <a:p>
            <a:pPr marL="448056" lvl="1" indent="-171450">
              <a:buFont typeface="Arial" panose="020B0604020202020204" pitchFamily="34" charset="0"/>
              <a:buChar char="•"/>
            </a:pPr>
            <a:r>
              <a:rPr lang="en-US" sz="1000" dirty="0"/>
              <a:t>Implements Paillier (1999) additive</a:t>
            </a:r>
          </a:p>
          <a:p>
            <a:pPr marL="276606" lvl="1"/>
            <a:r>
              <a:rPr lang="en-US" sz="1000" dirty="0"/>
              <a:t>     PHE scheme in Python.</a:t>
            </a:r>
          </a:p>
          <a:p>
            <a:pPr indent="-180594">
              <a:buFont typeface="Arial" panose="020B0604020202020204" pitchFamily="34" charset="0"/>
              <a:buChar char="•"/>
            </a:pPr>
            <a:r>
              <a:rPr lang="en-US" sz="1000" dirty="0">
                <a:hlinkClick r:id="rId4"/>
              </a:rPr>
              <a:t>Elgamal-Python</a:t>
            </a:r>
            <a:endParaRPr lang="en-US" sz="1000" dirty="0"/>
          </a:p>
          <a:p>
            <a:pPr lvl="1" indent="-180594">
              <a:buFont typeface="Arial" panose="020B0604020202020204" pitchFamily="34" charset="0"/>
              <a:buChar char="•"/>
            </a:pPr>
            <a:r>
              <a:rPr lang="en-US" sz="1000" dirty="0"/>
              <a:t>Implementation of Elgamal (1985)</a:t>
            </a:r>
          </a:p>
          <a:p>
            <a:pPr marL="276606" lvl="1"/>
            <a:r>
              <a:rPr lang="en-US" sz="1000" dirty="0"/>
              <a:t>     multiplicative PHE scheme in Python.</a:t>
            </a:r>
          </a:p>
          <a:p>
            <a:pPr marL="171450" indent="-171450">
              <a:buFont typeface="Arial" panose="020B0604020202020204" pitchFamily="34" charset="0"/>
              <a:buChar char="•"/>
            </a:pPr>
            <a:r>
              <a:rPr lang="en-US" sz="1000" dirty="0">
                <a:hlinkClick r:id="rId5"/>
              </a:rPr>
              <a:t>OpenFHE</a:t>
            </a:r>
            <a:endParaRPr lang="en-US" sz="1000" dirty="0"/>
          </a:p>
          <a:p>
            <a:pPr marL="448056" lvl="1" indent="-171450">
              <a:buFont typeface="Arial" panose="020B0604020202020204" pitchFamily="34" charset="0"/>
              <a:buChar char="•"/>
            </a:pPr>
            <a:r>
              <a:rPr lang="en-US" sz="1000" dirty="0"/>
              <a:t>Open source FHE implementation in C++, </a:t>
            </a:r>
            <a:br>
              <a:rPr lang="en-US" sz="1000" dirty="0"/>
            </a:br>
            <a:r>
              <a:rPr lang="en-US" sz="1000" dirty="0"/>
              <a:t>community maintained.</a:t>
            </a:r>
            <a:endParaRPr lang="en-US" sz="1000" dirty="0">
              <a:hlinkClick r:id="rId6"/>
            </a:endParaRPr>
          </a:p>
          <a:p>
            <a:pPr marL="171450" indent="-171450">
              <a:buFont typeface="Arial" panose="020B0604020202020204" pitchFamily="34" charset="0"/>
              <a:buChar char="•"/>
            </a:pPr>
            <a:r>
              <a:rPr lang="en-US" sz="1000" dirty="0">
                <a:hlinkClick r:id="rId6"/>
              </a:rPr>
              <a:t>TFHE</a:t>
            </a:r>
            <a:endParaRPr lang="en-US" sz="1000" dirty="0"/>
          </a:p>
          <a:p>
            <a:pPr marL="448056" lvl="1" indent="-171450">
              <a:buFont typeface="Arial" panose="020B0604020202020204" pitchFamily="34" charset="0"/>
              <a:buChar char="•"/>
            </a:pPr>
            <a:r>
              <a:rPr lang="en-US" sz="1000" dirty="0"/>
              <a:t>Fast Fully Homomorphic Encryption</a:t>
            </a:r>
          </a:p>
          <a:p>
            <a:pPr lvl="1"/>
            <a:r>
              <a:rPr lang="en-US" sz="1000" dirty="0"/>
              <a:t>for C/C++. (not production ready)	</a:t>
            </a:r>
          </a:p>
          <a:p>
            <a:pPr marL="171450" indent="-171450">
              <a:buFont typeface="Arial" panose="020B0604020202020204" pitchFamily="34" charset="0"/>
              <a:buChar char="•"/>
            </a:pPr>
            <a:r>
              <a:rPr lang="en-US" sz="1000" dirty="0"/>
              <a:t>Intel</a:t>
            </a:r>
          </a:p>
          <a:p>
            <a:pPr marL="448056" lvl="1" indent="-171450">
              <a:buFont typeface="Arial" panose="020B0604020202020204" pitchFamily="34" charset="0"/>
              <a:buChar char="•"/>
            </a:pPr>
            <a:r>
              <a:rPr lang="en-US" sz="1000" dirty="0">
                <a:hlinkClick r:id="rId7"/>
              </a:rPr>
              <a:t>Paillier cryptosystem</a:t>
            </a:r>
            <a:endParaRPr lang="en-US" sz="1000" dirty="0"/>
          </a:p>
          <a:p>
            <a:pPr marL="171450" indent="-171450">
              <a:buFont typeface="Arial" panose="020B0604020202020204" pitchFamily="34" charset="0"/>
              <a:buChar char="•"/>
            </a:pPr>
            <a:r>
              <a:rPr lang="en-US" sz="1000" dirty="0"/>
              <a:t>Microsoft</a:t>
            </a:r>
          </a:p>
          <a:p>
            <a:pPr marL="448056" lvl="1" indent="-171450">
              <a:buFont typeface="Arial" panose="020B0604020202020204" pitchFamily="34" charset="0"/>
              <a:buChar char="•"/>
            </a:pPr>
            <a:r>
              <a:rPr lang="en-US" sz="1000" dirty="0">
                <a:hlinkClick r:id="rId8"/>
              </a:rPr>
              <a:t>SEAL</a:t>
            </a:r>
            <a:r>
              <a:rPr lang="en-US" sz="1000" dirty="0"/>
              <a:t> (simple encrypted arithmetic library)</a:t>
            </a:r>
          </a:p>
          <a:p>
            <a:pPr marL="171450" indent="-171450">
              <a:buFont typeface="Arial" panose="020B0604020202020204" pitchFamily="34" charset="0"/>
              <a:buChar char="•"/>
            </a:pPr>
            <a:r>
              <a:rPr lang="en-US" sz="1000" dirty="0"/>
              <a:t>IBM</a:t>
            </a:r>
          </a:p>
          <a:p>
            <a:pPr marL="448056" lvl="1" indent="-171450">
              <a:buFont typeface="Arial" panose="020B0604020202020204" pitchFamily="34" charset="0"/>
              <a:buChar char="•"/>
            </a:pPr>
            <a:r>
              <a:rPr lang="en-US" sz="1000" dirty="0">
                <a:hlinkClick r:id="rId9"/>
              </a:rPr>
              <a:t>HELib</a:t>
            </a:r>
            <a:r>
              <a:rPr lang="en-US" sz="1000" dirty="0"/>
              <a:t> (FHE library supports an "assembly</a:t>
            </a:r>
            <a:br>
              <a:rPr lang="en-US" sz="1000" dirty="0"/>
            </a:br>
            <a:r>
              <a:rPr lang="en-US" sz="1000" dirty="0"/>
              <a:t>language for HE")</a:t>
            </a:r>
          </a:p>
          <a:p>
            <a:pPr marL="628650" lvl="1" indent="-171450">
              <a:buFont typeface="Arial" panose="020B0604020202020204" pitchFamily="34" charset="0"/>
              <a:buChar char="•"/>
            </a:pPr>
            <a:endParaRPr lang="en-US" sz="1000" dirty="0"/>
          </a:p>
          <a:p>
            <a:pPr lvl="1"/>
            <a:endParaRPr lang="en-US" sz="1000" dirty="0"/>
          </a:p>
        </p:txBody>
      </p:sp>
      <p:grpSp>
        <p:nvGrpSpPr>
          <p:cNvPr id="49" name="Group 48">
            <a:extLst>
              <a:ext uri="{FF2B5EF4-FFF2-40B4-BE49-F238E27FC236}">
                <a16:creationId xmlns:a16="http://schemas.microsoft.com/office/drawing/2014/main" id="{B45E3C44-9D98-2864-4C2C-2A6C956858A5}"/>
              </a:ext>
            </a:extLst>
          </p:cNvPr>
          <p:cNvGrpSpPr/>
          <p:nvPr/>
        </p:nvGrpSpPr>
        <p:grpSpPr>
          <a:xfrm>
            <a:off x="264597" y="152400"/>
            <a:ext cx="8645565" cy="369332"/>
            <a:chOff x="264597" y="3608709"/>
            <a:chExt cx="8645565" cy="369332"/>
          </a:xfrm>
        </p:grpSpPr>
        <p:sp>
          <p:nvSpPr>
            <p:cNvPr id="6" name="TextBox 5">
              <a:extLst>
                <a:ext uri="{FF2B5EF4-FFF2-40B4-BE49-F238E27FC236}">
                  <a16:creationId xmlns:a16="http://schemas.microsoft.com/office/drawing/2014/main" id="{5758C9D5-33FD-3F2E-C6F2-D116857BDFF9}"/>
                </a:ext>
              </a:extLst>
            </p:cNvPr>
            <p:cNvSpPr txBox="1"/>
            <p:nvPr/>
          </p:nvSpPr>
          <p:spPr>
            <a:xfrm>
              <a:off x="3145516" y="3608709"/>
              <a:ext cx="2852968" cy="369332"/>
            </a:xfrm>
            <a:prstGeom prst="rect">
              <a:avLst/>
            </a:prstGeom>
            <a:noFill/>
          </p:spPr>
          <p:txBody>
            <a:bodyPr wrap="square" rtlCol="0">
              <a:spAutoFit/>
            </a:bodyPr>
            <a:lstStyle/>
            <a:p>
              <a:pPr algn="ctr"/>
              <a:r>
                <a:rPr lang="en-US" dirty="0"/>
                <a:t>Homomorphic Encryption</a:t>
              </a:r>
            </a:p>
          </p:txBody>
        </p:sp>
        <p:cxnSp>
          <p:nvCxnSpPr>
            <p:cNvPr id="43" name="Straight Connector 42">
              <a:extLst>
                <a:ext uri="{FF2B5EF4-FFF2-40B4-BE49-F238E27FC236}">
                  <a16:creationId xmlns:a16="http://schemas.microsoft.com/office/drawing/2014/main" id="{40B5341C-7E70-8284-F8EC-5B9DFD3A9401}"/>
                </a:ext>
              </a:extLst>
            </p:cNvPr>
            <p:cNvCxnSpPr>
              <a:cxnSpLocks/>
            </p:cNvCxnSpPr>
            <p:nvPr/>
          </p:nvCxnSpPr>
          <p:spPr>
            <a:xfrm>
              <a:off x="264597" y="3793375"/>
              <a:ext cx="2783403"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7ED6A81-97F3-800F-B83B-7EA3ACB56EC9}"/>
                </a:ext>
              </a:extLst>
            </p:cNvPr>
            <p:cNvCxnSpPr>
              <a:cxnSpLocks/>
            </p:cNvCxnSpPr>
            <p:nvPr/>
          </p:nvCxnSpPr>
          <p:spPr>
            <a:xfrm>
              <a:off x="6031507" y="3795800"/>
              <a:ext cx="2878655" cy="0"/>
            </a:xfrm>
            <a:prstGeom prst="line">
              <a:avLst/>
            </a:prstGeom>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8009948B-61DA-340C-A150-724C466698CC}"/>
              </a:ext>
            </a:extLst>
          </p:cNvPr>
          <p:cNvSpPr txBox="1"/>
          <p:nvPr/>
        </p:nvSpPr>
        <p:spPr>
          <a:xfrm>
            <a:off x="208494" y="608930"/>
            <a:ext cx="2937022" cy="2246769"/>
          </a:xfrm>
          <a:prstGeom prst="rect">
            <a:avLst/>
          </a:prstGeom>
          <a:noFill/>
        </p:spPr>
        <p:txBody>
          <a:bodyPr wrap="none" rtlCol="0">
            <a:spAutoFit/>
          </a:bodyPr>
          <a:lstStyle/>
          <a:p>
            <a:r>
              <a:rPr lang="en-US" sz="1000" b="1" dirty="0"/>
              <a:t>Classification</a:t>
            </a:r>
          </a:p>
          <a:p>
            <a:endParaRPr lang="en-US" sz="1000" dirty="0"/>
          </a:p>
          <a:p>
            <a:pPr marL="171450" indent="-171450">
              <a:buFont typeface="Arial" panose="020B0604020202020204" pitchFamily="34" charset="0"/>
              <a:buChar char="•"/>
            </a:pPr>
            <a:r>
              <a:rPr lang="en-US" sz="1000" dirty="0"/>
              <a:t>Partially Homomorphic Encryption (PHE)</a:t>
            </a:r>
          </a:p>
          <a:p>
            <a:pPr marL="448056" lvl="1" indent="-171450">
              <a:buFont typeface="Arial" panose="020B0604020202020204" pitchFamily="34" charset="0"/>
              <a:buChar char="•"/>
            </a:pPr>
            <a:r>
              <a:rPr lang="en-US" sz="1000" dirty="0"/>
              <a:t>One operation, unlimited times.</a:t>
            </a:r>
          </a:p>
          <a:p>
            <a:pPr marL="905256" lvl="2" indent="-171450">
              <a:buFont typeface="Arial" panose="020B0604020202020204" pitchFamily="34" charset="0"/>
              <a:buChar char="•"/>
            </a:pPr>
            <a:r>
              <a:rPr lang="en-US" sz="1000" u="sng" dirty="0"/>
              <a:t>Additive (Paillier 1999)</a:t>
            </a:r>
          </a:p>
          <a:p>
            <a:pPr marL="905256" lvl="2" indent="-171450">
              <a:buFont typeface="Arial" panose="020B0604020202020204" pitchFamily="34" charset="0"/>
              <a:buChar char="•"/>
            </a:pPr>
            <a:r>
              <a:rPr lang="en-US" sz="1000" u="sng" dirty="0"/>
              <a:t>Multiplicative (Elgamal 1985)</a:t>
            </a:r>
          </a:p>
          <a:p>
            <a:pPr marL="171450" indent="-171450">
              <a:buFont typeface="Arial" panose="020B0604020202020204" pitchFamily="34" charset="0"/>
              <a:buChar char="•"/>
            </a:pPr>
            <a:r>
              <a:rPr lang="en-US" sz="1000" dirty="0"/>
              <a:t>Somewhat Homomorphic Encryption (SWHE)</a:t>
            </a:r>
          </a:p>
          <a:p>
            <a:pPr marL="448056" lvl="1" indent="-171450">
              <a:buFont typeface="Arial" panose="020B0604020202020204" pitchFamily="34" charset="0"/>
              <a:buChar char="•"/>
            </a:pPr>
            <a:r>
              <a:rPr lang="en-US" sz="1000" dirty="0"/>
              <a:t>Both operations, limited times.</a:t>
            </a:r>
          </a:p>
          <a:p>
            <a:pPr marL="171450" indent="-171450">
              <a:buFont typeface="Arial" panose="020B0604020202020204" pitchFamily="34" charset="0"/>
              <a:buChar char="•"/>
            </a:pPr>
            <a:r>
              <a:rPr lang="en-US" sz="1000" dirty="0"/>
              <a:t>Fully Homomorphic Encryption (FHE)</a:t>
            </a:r>
          </a:p>
          <a:p>
            <a:pPr marL="448056" lvl="1" indent="-171450">
              <a:buFont typeface="Arial" panose="020B0604020202020204" pitchFamily="34" charset="0"/>
              <a:buChar char="•"/>
            </a:pPr>
            <a:r>
              <a:rPr lang="en-US" sz="1000" dirty="0"/>
              <a:t>Both operations, unlimited times.</a:t>
            </a:r>
          </a:p>
          <a:p>
            <a:pPr marL="905256" lvl="2" indent="-171450">
              <a:buFont typeface="Arial" panose="020B0604020202020204" pitchFamily="34" charset="0"/>
              <a:buChar char="•"/>
            </a:pPr>
            <a:r>
              <a:rPr lang="en-US" sz="1000" u="sng" dirty="0"/>
              <a:t>Lattice-based (Gentry 2009)</a:t>
            </a:r>
          </a:p>
          <a:p>
            <a:pPr marL="905256" lvl="2" indent="-171450">
              <a:buFont typeface="Arial" panose="020B0604020202020204" pitchFamily="34" charset="0"/>
              <a:buChar char="•"/>
            </a:pPr>
            <a:r>
              <a:rPr lang="en-US" sz="1000" dirty="0"/>
              <a:t>Integer based</a:t>
            </a:r>
          </a:p>
          <a:p>
            <a:pPr marL="905256" lvl="2" indent="-171450">
              <a:buFont typeface="Arial" panose="020B0604020202020204" pitchFamily="34" charset="0"/>
              <a:buChar char="•"/>
            </a:pPr>
            <a:r>
              <a:rPr lang="en-US" sz="1000" dirty="0"/>
              <a:t>(R)LWE</a:t>
            </a:r>
          </a:p>
          <a:p>
            <a:pPr marL="905256" lvl="2" indent="-171450">
              <a:buFont typeface="Arial" panose="020B0604020202020204" pitchFamily="34" charset="0"/>
              <a:buChar char="•"/>
            </a:pPr>
            <a:r>
              <a:rPr lang="en-US" sz="1000" dirty="0"/>
              <a:t>NTRU</a:t>
            </a:r>
          </a:p>
        </p:txBody>
      </p:sp>
      <p:sp>
        <p:nvSpPr>
          <p:cNvPr id="25" name="TextBox 24">
            <a:extLst>
              <a:ext uri="{FF2B5EF4-FFF2-40B4-BE49-F238E27FC236}">
                <a16:creationId xmlns:a16="http://schemas.microsoft.com/office/drawing/2014/main" id="{B0629506-E0DD-CBE0-24C6-82FE1F292DE3}"/>
              </a:ext>
            </a:extLst>
          </p:cNvPr>
          <p:cNvSpPr txBox="1"/>
          <p:nvPr/>
        </p:nvSpPr>
        <p:spPr>
          <a:xfrm>
            <a:off x="6311900" y="607617"/>
            <a:ext cx="1232581" cy="246221"/>
          </a:xfrm>
          <a:prstGeom prst="rect">
            <a:avLst/>
          </a:prstGeom>
          <a:noFill/>
        </p:spPr>
        <p:txBody>
          <a:bodyPr wrap="square" rtlCol="0">
            <a:spAutoFit/>
          </a:bodyPr>
          <a:lstStyle/>
          <a:p>
            <a:r>
              <a:rPr lang="en-US" sz="1000" b="1" dirty="0"/>
              <a:t>Pros</a:t>
            </a:r>
          </a:p>
        </p:txBody>
      </p:sp>
      <p:sp>
        <p:nvSpPr>
          <p:cNvPr id="29" name="TextBox 28">
            <a:extLst>
              <a:ext uri="{FF2B5EF4-FFF2-40B4-BE49-F238E27FC236}">
                <a16:creationId xmlns:a16="http://schemas.microsoft.com/office/drawing/2014/main" id="{D288887E-9B26-55D3-6F1E-16E68557AFEE}"/>
              </a:ext>
            </a:extLst>
          </p:cNvPr>
          <p:cNvSpPr txBox="1"/>
          <p:nvPr/>
        </p:nvSpPr>
        <p:spPr>
          <a:xfrm>
            <a:off x="6311900" y="880667"/>
            <a:ext cx="2527300" cy="1015663"/>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333333"/>
                </a:solidFill>
              </a:rPr>
              <a:t>Computations in ciphertexts</a:t>
            </a:r>
          </a:p>
          <a:p>
            <a:pPr marL="171450" indent="-171450">
              <a:buFont typeface="Arial" panose="020B0604020202020204" pitchFamily="34" charset="0"/>
              <a:buChar char="•"/>
            </a:pPr>
            <a:r>
              <a:rPr lang="en-US" sz="1000" dirty="0">
                <a:solidFill>
                  <a:srgbClr val="333333"/>
                </a:solidFill>
              </a:rPr>
              <a:t>Secure and efficient cloud use</a:t>
            </a:r>
          </a:p>
          <a:p>
            <a:pPr marL="171450" indent="-171450">
              <a:buFont typeface="Arial" panose="020B0604020202020204" pitchFamily="34" charset="0"/>
              <a:buChar char="•"/>
            </a:pPr>
            <a:r>
              <a:rPr lang="en-US" sz="1000" dirty="0">
                <a:solidFill>
                  <a:srgbClr val="333333"/>
                </a:solidFill>
              </a:rPr>
              <a:t>Regulatory compliance</a:t>
            </a:r>
          </a:p>
          <a:p>
            <a:pPr marL="171450" indent="-171450">
              <a:buFont typeface="Arial" panose="020B0604020202020204" pitchFamily="34" charset="0"/>
              <a:buChar char="•"/>
            </a:pPr>
            <a:r>
              <a:rPr lang="en-US" sz="1000" dirty="0">
                <a:solidFill>
                  <a:srgbClr val="333333"/>
                </a:solidFill>
              </a:rPr>
              <a:t>Data sharing</a:t>
            </a:r>
          </a:p>
          <a:p>
            <a:pPr marL="171450" indent="-171450">
              <a:buFont typeface="Arial" panose="020B0604020202020204" pitchFamily="34" charset="0"/>
              <a:buChar char="•"/>
            </a:pPr>
            <a:r>
              <a:rPr lang="en-US" sz="1000" dirty="0">
                <a:solidFill>
                  <a:srgbClr val="333333"/>
                </a:solidFill>
              </a:rPr>
              <a:t>Post quantum cryptography (Lattice)</a:t>
            </a:r>
          </a:p>
          <a:p>
            <a:pPr marL="171450" indent="-171450">
              <a:buFont typeface="Arial" panose="020B0604020202020204" pitchFamily="34" charset="0"/>
              <a:buChar char="•"/>
            </a:pPr>
            <a:r>
              <a:rPr lang="en-US" sz="1000" dirty="0">
                <a:solidFill>
                  <a:srgbClr val="333333"/>
                </a:solidFill>
              </a:rPr>
              <a:t>E-Health, E-cash, E-voting, Ad privacy</a:t>
            </a:r>
            <a:endParaRPr lang="en-US" sz="1000" dirty="0"/>
          </a:p>
        </p:txBody>
      </p:sp>
      <p:sp>
        <p:nvSpPr>
          <p:cNvPr id="2" name="TextBox 1">
            <a:extLst>
              <a:ext uri="{FF2B5EF4-FFF2-40B4-BE49-F238E27FC236}">
                <a16:creationId xmlns:a16="http://schemas.microsoft.com/office/drawing/2014/main" id="{A63BC6E9-C979-7D69-3909-B195CDF5F7B8}"/>
              </a:ext>
            </a:extLst>
          </p:cNvPr>
          <p:cNvSpPr txBox="1"/>
          <p:nvPr/>
        </p:nvSpPr>
        <p:spPr>
          <a:xfrm>
            <a:off x="208494" y="3841750"/>
            <a:ext cx="2229906" cy="246221"/>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000" b="1" dirty="0"/>
              <a:t>Elgamal Cryptosystem Scheme</a:t>
            </a:r>
          </a:p>
        </p:txBody>
      </p:sp>
      <p:sp>
        <p:nvSpPr>
          <p:cNvPr id="19" name="TextBox 18">
            <a:extLst>
              <a:ext uri="{FF2B5EF4-FFF2-40B4-BE49-F238E27FC236}">
                <a16:creationId xmlns:a16="http://schemas.microsoft.com/office/drawing/2014/main" id="{BDA1811E-12BC-43B6-77D2-0EA9A8BA5E36}"/>
              </a:ext>
            </a:extLst>
          </p:cNvPr>
          <p:cNvSpPr txBox="1"/>
          <p:nvPr/>
        </p:nvSpPr>
        <p:spPr>
          <a:xfrm>
            <a:off x="208494" y="4114800"/>
            <a:ext cx="6037704" cy="1938992"/>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000" b="0" i="0" dirty="0">
                <a:solidFill>
                  <a:srgbClr val="333333"/>
                </a:solidFill>
                <a:effectLst/>
              </a:rPr>
              <a:t>A public-private key PHE scheme that allows multiplication of ciphertexts. It was proposed by Taher Elgamal in 1985 and is based on the discrete logarithm problem.</a:t>
            </a:r>
          </a:p>
          <a:p>
            <a:endParaRPr lang="en-US" sz="1000" dirty="0">
              <a:solidFill>
                <a:srgbClr val="333333"/>
              </a:solidFill>
            </a:endParaRPr>
          </a:p>
          <a:p>
            <a:pPr marL="171450" indent="-171450">
              <a:buFont typeface="Arial" panose="020B0604020202020204" pitchFamily="34" charset="0"/>
              <a:buChar char="•"/>
            </a:pPr>
            <a:r>
              <a:rPr lang="en-US" sz="1000" u="sng" dirty="0">
                <a:solidFill>
                  <a:srgbClr val="333333"/>
                </a:solidFill>
              </a:rPr>
              <a:t>Public key generation</a:t>
            </a:r>
            <a:r>
              <a:rPr lang="en-US" sz="1000" dirty="0">
                <a:solidFill>
                  <a:srgbClr val="333333"/>
                </a:solidFill>
              </a:rPr>
              <a:t>: The public key consists of a prime number p, a generator g of the multiplicative group of integers modulo p, and an element Y = </a:t>
            </a:r>
            <a:r>
              <a:rPr lang="en-US" sz="1000" dirty="0" err="1">
                <a:solidFill>
                  <a:srgbClr val="333333"/>
                </a:solidFill>
              </a:rPr>
              <a:t>g^x</a:t>
            </a:r>
            <a:r>
              <a:rPr lang="en-US" sz="1000" dirty="0">
                <a:solidFill>
                  <a:srgbClr val="333333"/>
                </a:solidFill>
              </a:rPr>
              <a:t> mod p, where x is a randomly chosen secret integer. The private key is the secret integer x.</a:t>
            </a:r>
          </a:p>
          <a:p>
            <a:pPr marL="171450" indent="-171450">
              <a:buFont typeface="Arial" panose="020B0604020202020204" pitchFamily="34" charset="0"/>
              <a:buChar char="•"/>
            </a:pPr>
            <a:r>
              <a:rPr lang="en-US" sz="1000" u="sng" dirty="0">
                <a:solidFill>
                  <a:srgbClr val="333333"/>
                </a:solidFill>
              </a:rPr>
              <a:t>Encryption a message m</a:t>
            </a:r>
            <a:r>
              <a:rPr lang="en-US" sz="1000" dirty="0">
                <a:solidFill>
                  <a:srgbClr val="333333"/>
                </a:solidFill>
              </a:rPr>
              <a:t>: the sender chooses a random integer k and computes the ciphertext (c1, c2), where c1 = </a:t>
            </a:r>
            <a:r>
              <a:rPr lang="en-US" sz="1000" dirty="0" err="1">
                <a:solidFill>
                  <a:srgbClr val="333333"/>
                </a:solidFill>
              </a:rPr>
              <a:t>g^k</a:t>
            </a:r>
            <a:r>
              <a:rPr lang="en-US" sz="1000" dirty="0">
                <a:solidFill>
                  <a:srgbClr val="333333"/>
                </a:solidFill>
              </a:rPr>
              <a:t> mod p and c2 = </a:t>
            </a:r>
            <a:r>
              <a:rPr lang="en-US" sz="1000" dirty="0" err="1">
                <a:solidFill>
                  <a:srgbClr val="333333"/>
                </a:solidFill>
              </a:rPr>
              <a:t>Y^k</a:t>
            </a:r>
            <a:r>
              <a:rPr lang="en-US" sz="1000" dirty="0">
                <a:solidFill>
                  <a:srgbClr val="333333"/>
                </a:solidFill>
              </a:rPr>
              <a:t> * m mod p. The ciphertext (c1, c2) can be sent securely to the receiver.</a:t>
            </a:r>
          </a:p>
          <a:p>
            <a:pPr marL="171450" indent="-171450">
              <a:buFont typeface="Arial" panose="020B0604020202020204" pitchFamily="34" charset="0"/>
              <a:buChar char="•"/>
            </a:pPr>
            <a:r>
              <a:rPr lang="en-US" sz="1000" u="sng" dirty="0">
                <a:solidFill>
                  <a:srgbClr val="333333"/>
                </a:solidFill>
              </a:rPr>
              <a:t>Decryption of ciphertext (c1, c2)</a:t>
            </a:r>
            <a:r>
              <a:rPr lang="en-US" sz="1000" dirty="0">
                <a:solidFill>
                  <a:srgbClr val="333333"/>
                </a:solidFill>
              </a:rPr>
              <a:t>: the receiver uses their private key x to compute c1^x mod p, which equals </a:t>
            </a:r>
            <a:r>
              <a:rPr lang="en-US" sz="1000" dirty="0" err="1">
                <a:solidFill>
                  <a:srgbClr val="333333"/>
                </a:solidFill>
              </a:rPr>
              <a:t>Y^k</a:t>
            </a:r>
            <a:r>
              <a:rPr lang="en-US" sz="1000" dirty="0">
                <a:solidFill>
                  <a:srgbClr val="333333"/>
                </a:solidFill>
              </a:rPr>
              <a:t> mod p. The receiver can then multiply c2 by the inverse of this value modulo p, which gives m = c2 * (c1^x)^-1 mod p.</a:t>
            </a:r>
          </a:p>
        </p:txBody>
      </p:sp>
      <p:sp>
        <p:nvSpPr>
          <p:cNvPr id="22" name="TextBox 21">
            <a:extLst>
              <a:ext uri="{FF2B5EF4-FFF2-40B4-BE49-F238E27FC236}">
                <a16:creationId xmlns:a16="http://schemas.microsoft.com/office/drawing/2014/main" id="{34C2F872-AE24-A11D-7AB4-2034B60B7E8C}"/>
              </a:ext>
            </a:extLst>
          </p:cNvPr>
          <p:cNvSpPr txBox="1"/>
          <p:nvPr/>
        </p:nvSpPr>
        <p:spPr>
          <a:xfrm>
            <a:off x="6311900" y="1952836"/>
            <a:ext cx="1232581" cy="246221"/>
          </a:xfrm>
          <a:prstGeom prst="rect">
            <a:avLst/>
          </a:prstGeom>
          <a:noFill/>
        </p:spPr>
        <p:txBody>
          <a:bodyPr wrap="square" rtlCol="0">
            <a:spAutoFit/>
          </a:bodyPr>
          <a:lstStyle/>
          <a:p>
            <a:r>
              <a:rPr lang="en-US" sz="1000" b="1" dirty="0"/>
              <a:t>Cons</a:t>
            </a:r>
          </a:p>
        </p:txBody>
      </p:sp>
      <p:sp>
        <p:nvSpPr>
          <p:cNvPr id="24" name="TextBox 23">
            <a:extLst>
              <a:ext uri="{FF2B5EF4-FFF2-40B4-BE49-F238E27FC236}">
                <a16:creationId xmlns:a16="http://schemas.microsoft.com/office/drawing/2014/main" id="{53429A40-2B51-912F-2FD0-3BD173F83D06}"/>
              </a:ext>
            </a:extLst>
          </p:cNvPr>
          <p:cNvSpPr txBox="1"/>
          <p:nvPr/>
        </p:nvSpPr>
        <p:spPr>
          <a:xfrm>
            <a:off x="6311900" y="2225886"/>
            <a:ext cx="2374900" cy="1323439"/>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333333"/>
                </a:solidFill>
              </a:rPr>
              <a:t>FHE not efficient yet</a:t>
            </a:r>
          </a:p>
          <a:p>
            <a:pPr marL="171450" indent="-171450">
              <a:buFont typeface="Arial" panose="020B0604020202020204" pitchFamily="34" charset="0"/>
              <a:buChar char="•"/>
            </a:pPr>
            <a:r>
              <a:rPr lang="en-US" sz="1000" dirty="0">
                <a:solidFill>
                  <a:srgbClr val="333333"/>
                </a:solidFill>
              </a:rPr>
              <a:t>Need a lot of computing power</a:t>
            </a:r>
          </a:p>
          <a:p>
            <a:pPr marL="171450" indent="-171450">
              <a:buFont typeface="Arial" panose="020B0604020202020204" pitchFamily="34" charset="0"/>
              <a:buChar char="•"/>
            </a:pPr>
            <a:r>
              <a:rPr lang="en-US" sz="1000" dirty="0">
                <a:solidFill>
                  <a:srgbClr val="333333"/>
                </a:solidFill>
              </a:rPr>
              <a:t>Lack of maturity</a:t>
            </a:r>
          </a:p>
          <a:p>
            <a:pPr marL="171450" indent="-171450">
              <a:buFont typeface="Arial" panose="020B0604020202020204" pitchFamily="34" charset="0"/>
              <a:buChar char="•"/>
            </a:pPr>
            <a:r>
              <a:rPr lang="en-US" sz="1000" dirty="0">
                <a:solidFill>
                  <a:srgbClr val="333333"/>
                </a:solidFill>
              </a:rPr>
              <a:t>No support for multiple users</a:t>
            </a:r>
          </a:p>
          <a:p>
            <a:pPr marL="171450" indent="-171450">
              <a:buFont typeface="Arial" panose="020B0604020202020204" pitchFamily="34" charset="0"/>
              <a:buChar char="•"/>
            </a:pPr>
            <a:r>
              <a:rPr lang="en-US" sz="1000" dirty="0">
                <a:solidFill>
                  <a:srgbClr val="333333"/>
                </a:solidFill>
              </a:rPr>
              <a:t>High data noise</a:t>
            </a:r>
          </a:p>
          <a:p>
            <a:pPr marL="171450" indent="-171450">
              <a:buFont typeface="Arial" panose="020B0604020202020204" pitchFamily="34" charset="0"/>
              <a:buChar char="•"/>
            </a:pPr>
            <a:r>
              <a:rPr lang="en-US" sz="1000" dirty="0">
                <a:solidFill>
                  <a:srgbClr val="333333"/>
                </a:solidFill>
              </a:rPr>
              <a:t>PHE can only use addition or multiplication, not both</a:t>
            </a:r>
          </a:p>
          <a:p>
            <a:pPr marL="171450" indent="-171450">
              <a:buFont typeface="Arial" panose="020B0604020202020204" pitchFamily="34" charset="0"/>
              <a:buChar char="•"/>
            </a:pPr>
            <a:endParaRPr lang="en-US" sz="1000" dirty="0"/>
          </a:p>
        </p:txBody>
      </p:sp>
      <p:sp>
        <p:nvSpPr>
          <p:cNvPr id="28" name="TextBox 27">
            <a:extLst>
              <a:ext uri="{FF2B5EF4-FFF2-40B4-BE49-F238E27FC236}">
                <a16:creationId xmlns:a16="http://schemas.microsoft.com/office/drawing/2014/main" id="{5C9C9FAD-6231-64A7-A93A-2C9CAEF6363A}"/>
              </a:ext>
            </a:extLst>
          </p:cNvPr>
          <p:cNvSpPr txBox="1"/>
          <p:nvPr/>
        </p:nvSpPr>
        <p:spPr>
          <a:xfrm>
            <a:off x="6311900" y="3505200"/>
            <a:ext cx="2229906" cy="246221"/>
          </a:xfrm>
          <a:prstGeom prst="rect">
            <a:avLst/>
          </a:prstGeom>
          <a:noFill/>
        </p:spPr>
        <p:txBody>
          <a:bodyPr wrap="square" rtlCol="0">
            <a:spAutoFit/>
          </a:bodyPr>
          <a:lstStyle/>
          <a:p>
            <a:r>
              <a:rPr lang="en-US" sz="1000" b="1" dirty="0"/>
              <a:t>Future</a:t>
            </a:r>
          </a:p>
        </p:txBody>
      </p:sp>
      <p:sp>
        <p:nvSpPr>
          <p:cNvPr id="30" name="TextBox 29">
            <a:extLst>
              <a:ext uri="{FF2B5EF4-FFF2-40B4-BE49-F238E27FC236}">
                <a16:creationId xmlns:a16="http://schemas.microsoft.com/office/drawing/2014/main" id="{820BD509-866C-EFBB-B80E-0D0A2F12B713}"/>
              </a:ext>
            </a:extLst>
          </p:cNvPr>
          <p:cNvSpPr txBox="1"/>
          <p:nvPr/>
        </p:nvSpPr>
        <p:spPr>
          <a:xfrm>
            <a:off x="6311900" y="3782286"/>
            <a:ext cx="2328062" cy="1323439"/>
          </a:xfrm>
          <a:prstGeom prst="rect">
            <a:avLst/>
          </a:prstGeom>
          <a:noFill/>
        </p:spPr>
        <p:txBody>
          <a:bodyPr wrap="square" rtlCol="0">
            <a:spAutoFit/>
          </a:bodyPr>
          <a:lstStyle/>
          <a:p>
            <a:pPr marL="171450" indent="-171450">
              <a:buFont typeface="Arial" panose="020B0604020202020204" pitchFamily="34" charset="0"/>
              <a:buChar char="•"/>
            </a:pPr>
            <a:r>
              <a:rPr lang="en-US" sz="1000" b="0" i="0" dirty="0">
                <a:solidFill>
                  <a:srgbClr val="333333"/>
                </a:solidFill>
                <a:effectLst/>
              </a:rPr>
              <a:t>HE will empower machine learning</a:t>
            </a:r>
          </a:p>
          <a:p>
            <a:pPr marL="171450" indent="-171450">
              <a:buFont typeface="Arial" panose="020B0604020202020204" pitchFamily="34" charset="0"/>
              <a:buChar char="•"/>
            </a:pPr>
            <a:r>
              <a:rPr lang="en-US" sz="1000" dirty="0">
                <a:solidFill>
                  <a:srgbClr val="333333"/>
                </a:solidFill>
              </a:rPr>
              <a:t>Post quantum cryptography with Lattice based and FHE</a:t>
            </a:r>
          </a:p>
          <a:p>
            <a:pPr marL="171450" indent="-171450">
              <a:buFont typeface="Arial" panose="020B0604020202020204" pitchFamily="34" charset="0"/>
              <a:buChar char="•"/>
            </a:pPr>
            <a:r>
              <a:rPr lang="en-US" sz="1000" b="0" i="0" dirty="0">
                <a:solidFill>
                  <a:srgbClr val="333333"/>
                </a:solidFill>
                <a:effectLst/>
              </a:rPr>
              <a:t>More practical when computer power gets cheaper</a:t>
            </a:r>
          </a:p>
          <a:p>
            <a:pPr marL="171450" indent="-171450">
              <a:buFont typeface="Arial" panose="020B0604020202020204" pitchFamily="34" charset="0"/>
              <a:buChar char="•"/>
            </a:pPr>
            <a:r>
              <a:rPr lang="en-US" sz="1000" dirty="0">
                <a:solidFill>
                  <a:srgbClr val="333333"/>
                </a:solidFill>
              </a:rPr>
              <a:t>More libraries need to appear to make performance better</a:t>
            </a:r>
            <a:endParaRPr lang="en-US" sz="1000" b="0" i="0" dirty="0">
              <a:solidFill>
                <a:srgbClr val="333333"/>
              </a:solidFill>
              <a:effectLst/>
            </a:endParaRPr>
          </a:p>
          <a:p>
            <a:pPr marL="171450" indent="-171450">
              <a:buFont typeface="Arial" panose="020B0604020202020204" pitchFamily="34" charset="0"/>
              <a:buChar char="•"/>
            </a:pPr>
            <a:endParaRPr lang="en-US" sz="1000" dirty="0"/>
          </a:p>
        </p:txBody>
      </p:sp>
      <p:sp>
        <p:nvSpPr>
          <p:cNvPr id="33" name="TextBox 32">
            <a:extLst>
              <a:ext uri="{FF2B5EF4-FFF2-40B4-BE49-F238E27FC236}">
                <a16:creationId xmlns:a16="http://schemas.microsoft.com/office/drawing/2014/main" id="{CCABEAA2-7915-A8E6-05A5-CD7D5CB1AFC9}"/>
              </a:ext>
            </a:extLst>
          </p:cNvPr>
          <p:cNvSpPr txBox="1"/>
          <p:nvPr/>
        </p:nvSpPr>
        <p:spPr>
          <a:xfrm>
            <a:off x="6311900" y="5112516"/>
            <a:ext cx="2229906" cy="246221"/>
          </a:xfrm>
          <a:prstGeom prst="rect">
            <a:avLst/>
          </a:prstGeom>
          <a:noFill/>
        </p:spPr>
        <p:txBody>
          <a:bodyPr wrap="square" rtlCol="0">
            <a:spAutoFit/>
          </a:bodyPr>
          <a:lstStyle/>
          <a:p>
            <a:r>
              <a:rPr lang="en-US" sz="1000" b="1" dirty="0"/>
              <a:t>Project Progress</a:t>
            </a:r>
          </a:p>
        </p:txBody>
      </p:sp>
      <p:sp>
        <p:nvSpPr>
          <p:cNvPr id="34" name="TextBox 33">
            <a:extLst>
              <a:ext uri="{FF2B5EF4-FFF2-40B4-BE49-F238E27FC236}">
                <a16:creationId xmlns:a16="http://schemas.microsoft.com/office/drawing/2014/main" id="{B252AF92-35C0-4172-C4DA-752870F24F12}"/>
              </a:ext>
            </a:extLst>
          </p:cNvPr>
          <p:cNvSpPr txBox="1"/>
          <p:nvPr/>
        </p:nvSpPr>
        <p:spPr>
          <a:xfrm>
            <a:off x="6311900" y="5389602"/>
            <a:ext cx="2328062" cy="553998"/>
          </a:xfrm>
          <a:prstGeom prst="rect">
            <a:avLst/>
          </a:prstGeom>
          <a:noFill/>
        </p:spPr>
        <p:txBody>
          <a:bodyPr wrap="square" rtlCol="0">
            <a:spAutoFit/>
          </a:bodyPr>
          <a:lstStyle/>
          <a:p>
            <a:pPr marL="171450" indent="-171450">
              <a:buFont typeface="Arial" panose="020B0604020202020204" pitchFamily="34" charset="0"/>
              <a:buChar char="•"/>
            </a:pPr>
            <a:r>
              <a:rPr lang="en-US" sz="1000" b="0" i="0" dirty="0">
                <a:solidFill>
                  <a:srgbClr val="333333"/>
                </a:solidFill>
                <a:effectLst/>
              </a:rPr>
              <a:t>HE research ✓</a:t>
            </a:r>
          </a:p>
          <a:p>
            <a:pPr marL="171450" indent="-171450">
              <a:buFont typeface="Arial" panose="020B0604020202020204" pitchFamily="34" charset="0"/>
              <a:buChar char="•"/>
            </a:pPr>
            <a:r>
              <a:rPr lang="en-US" sz="1000" b="0" i="0" dirty="0">
                <a:solidFill>
                  <a:srgbClr val="333333"/>
                </a:solidFill>
                <a:effectLst/>
              </a:rPr>
              <a:t>Demo ✓</a:t>
            </a:r>
            <a:r>
              <a:rPr lang="en-US" sz="1000" dirty="0">
                <a:solidFill>
                  <a:srgbClr val="333333"/>
                </a:solidFill>
              </a:rPr>
              <a:t> </a:t>
            </a:r>
          </a:p>
          <a:p>
            <a:pPr marL="171450" indent="-171450">
              <a:buFont typeface="Arial" panose="020B0604020202020204" pitchFamily="34" charset="0"/>
              <a:buChar char="•"/>
            </a:pPr>
            <a:r>
              <a:rPr lang="en-US" sz="1000" dirty="0">
                <a:solidFill>
                  <a:srgbClr val="333333"/>
                </a:solidFill>
              </a:rPr>
              <a:t>Final report to be finished</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8268609-430D-6D90-C258-F8451E87A0ED}"/>
              </a:ext>
            </a:extLst>
          </p:cNvPr>
          <p:cNvSpPr/>
          <p:nvPr/>
        </p:nvSpPr>
        <p:spPr>
          <a:xfrm>
            <a:off x="264597" y="762000"/>
            <a:ext cx="1792803" cy="99059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nvGrpSpPr>
          <p:cNvPr id="24" name="Group 23">
            <a:extLst>
              <a:ext uri="{FF2B5EF4-FFF2-40B4-BE49-F238E27FC236}">
                <a16:creationId xmlns:a16="http://schemas.microsoft.com/office/drawing/2014/main" id="{7AF91634-FB81-6C90-A02F-082217D86A6E}"/>
              </a:ext>
            </a:extLst>
          </p:cNvPr>
          <p:cNvGrpSpPr/>
          <p:nvPr/>
        </p:nvGrpSpPr>
        <p:grpSpPr>
          <a:xfrm>
            <a:off x="264597" y="152400"/>
            <a:ext cx="8645565" cy="369332"/>
            <a:chOff x="264597" y="3608709"/>
            <a:chExt cx="8645565" cy="369332"/>
          </a:xfrm>
        </p:grpSpPr>
        <p:sp>
          <p:nvSpPr>
            <p:cNvPr id="28" name="TextBox 27">
              <a:extLst>
                <a:ext uri="{FF2B5EF4-FFF2-40B4-BE49-F238E27FC236}">
                  <a16:creationId xmlns:a16="http://schemas.microsoft.com/office/drawing/2014/main" id="{7A0F8E1F-1A7D-EDAB-F7C8-F39569D3FE5B}"/>
                </a:ext>
              </a:extLst>
            </p:cNvPr>
            <p:cNvSpPr txBox="1"/>
            <p:nvPr/>
          </p:nvSpPr>
          <p:spPr>
            <a:xfrm>
              <a:off x="3145516" y="3608709"/>
              <a:ext cx="2852968" cy="369332"/>
            </a:xfrm>
            <a:prstGeom prst="rect">
              <a:avLst/>
            </a:prstGeom>
            <a:noFill/>
          </p:spPr>
          <p:txBody>
            <a:bodyPr wrap="square" rtlCol="0">
              <a:spAutoFit/>
            </a:bodyPr>
            <a:lstStyle/>
            <a:p>
              <a:pPr algn="ctr"/>
              <a:r>
                <a:rPr lang="en-US" dirty="0"/>
                <a:t>Healthcare System Demo</a:t>
              </a:r>
            </a:p>
          </p:txBody>
        </p:sp>
        <p:cxnSp>
          <p:nvCxnSpPr>
            <p:cNvPr id="30" name="Straight Connector 29">
              <a:extLst>
                <a:ext uri="{FF2B5EF4-FFF2-40B4-BE49-F238E27FC236}">
                  <a16:creationId xmlns:a16="http://schemas.microsoft.com/office/drawing/2014/main" id="{DD1D05F8-453C-5EDA-BEC8-4603356F3680}"/>
                </a:ext>
              </a:extLst>
            </p:cNvPr>
            <p:cNvCxnSpPr>
              <a:cxnSpLocks/>
            </p:cNvCxnSpPr>
            <p:nvPr/>
          </p:nvCxnSpPr>
          <p:spPr>
            <a:xfrm>
              <a:off x="264597" y="3793375"/>
              <a:ext cx="2783403"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DE376E3-0804-DF6E-E547-AB6EB6749F68}"/>
                </a:ext>
              </a:extLst>
            </p:cNvPr>
            <p:cNvCxnSpPr>
              <a:cxnSpLocks/>
            </p:cNvCxnSpPr>
            <p:nvPr/>
          </p:nvCxnSpPr>
          <p:spPr>
            <a:xfrm>
              <a:off x="6031507" y="3795800"/>
              <a:ext cx="2878655" cy="0"/>
            </a:xfrm>
            <a:prstGeom prst="line">
              <a:avLst/>
            </a:prstGeom>
          </p:spPr>
          <p:style>
            <a:lnRef idx="1">
              <a:schemeClr val="dk1"/>
            </a:lnRef>
            <a:fillRef idx="0">
              <a:schemeClr val="dk1"/>
            </a:fillRef>
            <a:effectRef idx="0">
              <a:schemeClr val="dk1"/>
            </a:effectRef>
            <a:fontRef idx="minor">
              <a:schemeClr val="tx1"/>
            </a:fontRef>
          </p:style>
        </p:cxnSp>
      </p:grpSp>
      <p:pic>
        <p:nvPicPr>
          <p:cNvPr id="35" name="Picture 34" descr="Diagram&#10;&#10;Description automatically generated">
            <a:extLst>
              <a:ext uri="{FF2B5EF4-FFF2-40B4-BE49-F238E27FC236}">
                <a16:creationId xmlns:a16="http://schemas.microsoft.com/office/drawing/2014/main" id="{70BDBB17-2849-654A-B5C2-1A99A3106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0388" y="685800"/>
            <a:ext cx="6478812" cy="4850500"/>
          </a:xfrm>
          <a:prstGeom prst="rect">
            <a:avLst/>
          </a:prstGeom>
        </p:spPr>
      </p:pic>
      <p:sp>
        <p:nvSpPr>
          <p:cNvPr id="2" name="TextBox 1">
            <a:extLst>
              <a:ext uri="{FF2B5EF4-FFF2-40B4-BE49-F238E27FC236}">
                <a16:creationId xmlns:a16="http://schemas.microsoft.com/office/drawing/2014/main" id="{5CD6FED7-89D3-78BA-3E32-21B8BE54B517}"/>
              </a:ext>
            </a:extLst>
          </p:cNvPr>
          <p:cNvSpPr txBox="1"/>
          <p:nvPr/>
        </p:nvSpPr>
        <p:spPr>
          <a:xfrm>
            <a:off x="264597" y="826019"/>
            <a:ext cx="1335603" cy="246221"/>
          </a:xfrm>
          <a:prstGeom prst="rect">
            <a:avLst/>
          </a:prstGeom>
          <a:noFill/>
        </p:spPr>
        <p:txBody>
          <a:bodyPr wrap="square" rtlCol="0">
            <a:spAutoFit/>
          </a:bodyPr>
          <a:lstStyle/>
          <a:p>
            <a:r>
              <a:rPr lang="en-US" sz="1000" b="1" dirty="0"/>
              <a:t>BMI calculation</a:t>
            </a:r>
          </a:p>
        </p:txBody>
      </p:sp>
      <p:sp>
        <p:nvSpPr>
          <p:cNvPr id="3" name="TextBox 2">
            <a:extLst>
              <a:ext uri="{FF2B5EF4-FFF2-40B4-BE49-F238E27FC236}">
                <a16:creationId xmlns:a16="http://schemas.microsoft.com/office/drawing/2014/main" id="{17BFCF92-7392-A017-B0B7-1E75B541ACBE}"/>
              </a:ext>
            </a:extLst>
          </p:cNvPr>
          <p:cNvSpPr txBox="1"/>
          <p:nvPr/>
        </p:nvSpPr>
        <p:spPr>
          <a:xfrm>
            <a:off x="264597" y="1270000"/>
            <a:ext cx="878403" cy="246221"/>
          </a:xfrm>
          <a:prstGeom prst="rect">
            <a:avLst/>
          </a:prstGeom>
          <a:noFill/>
        </p:spPr>
        <p:txBody>
          <a:bodyPr wrap="square" rtlCol="0">
            <a:spAutoFit/>
          </a:bodyPr>
          <a:lstStyle/>
          <a:p>
            <a:r>
              <a:rPr lang="en-US" sz="1000" dirty="0"/>
              <a:t>BMI = 703 ×</a:t>
            </a:r>
          </a:p>
        </p:txBody>
      </p:sp>
      <p:sp>
        <p:nvSpPr>
          <p:cNvPr id="7" name="TextBox 6">
            <a:extLst>
              <a:ext uri="{FF2B5EF4-FFF2-40B4-BE49-F238E27FC236}">
                <a16:creationId xmlns:a16="http://schemas.microsoft.com/office/drawing/2014/main" id="{E9051CEF-6C3C-B294-BCA8-CFC1D422CC20}"/>
              </a:ext>
            </a:extLst>
          </p:cNvPr>
          <p:cNvSpPr txBox="1"/>
          <p:nvPr/>
        </p:nvSpPr>
        <p:spPr>
          <a:xfrm>
            <a:off x="1104519" y="1392040"/>
            <a:ext cx="851281" cy="246221"/>
          </a:xfrm>
          <a:prstGeom prst="rect">
            <a:avLst/>
          </a:prstGeom>
          <a:noFill/>
        </p:spPr>
        <p:txBody>
          <a:bodyPr wrap="square" rtlCol="0">
            <a:spAutoFit/>
          </a:bodyPr>
          <a:lstStyle/>
          <a:p>
            <a:r>
              <a:rPr lang="en-US" sz="1000" b="0" i="0" dirty="0">
                <a:solidFill>
                  <a:srgbClr val="000000"/>
                </a:solidFill>
                <a:effectLst/>
                <a:latin typeface="arial" panose="020B0604020202020204" pitchFamily="34" charset="0"/>
              </a:rPr>
              <a:t>height</a:t>
            </a:r>
            <a:r>
              <a:rPr lang="en-US" sz="1000" b="0" i="0" baseline="30000" dirty="0">
                <a:solidFill>
                  <a:srgbClr val="000000"/>
                </a:solidFill>
                <a:effectLst/>
                <a:latin typeface="arial" panose="020B0604020202020204" pitchFamily="34" charset="0"/>
              </a:rPr>
              <a:t>2</a:t>
            </a:r>
            <a:r>
              <a:rPr lang="en-US" sz="1000" b="0" i="0" dirty="0">
                <a:solidFill>
                  <a:srgbClr val="000000"/>
                </a:solidFill>
                <a:effectLst/>
                <a:latin typeface="arial" panose="020B0604020202020204" pitchFamily="34" charset="0"/>
              </a:rPr>
              <a:t> (in)</a:t>
            </a:r>
            <a:endParaRPr lang="en-US" sz="1000" dirty="0"/>
          </a:p>
        </p:txBody>
      </p:sp>
      <p:cxnSp>
        <p:nvCxnSpPr>
          <p:cNvPr id="9" name="Straight Connector 8">
            <a:extLst>
              <a:ext uri="{FF2B5EF4-FFF2-40B4-BE49-F238E27FC236}">
                <a16:creationId xmlns:a16="http://schemas.microsoft.com/office/drawing/2014/main" id="{9442E16E-67F8-B9D6-3B82-EAB0EDB28686}"/>
              </a:ext>
            </a:extLst>
          </p:cNvPr>
          <p:cNvCxnSpPr/>
          <p:nvPr/>
        </p:nvCxnSpPr>
        <p:spPr>
          <a:xfrm>
            <a:off x="1104655" y="1388442"/>
            <a:ext cx="749613"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6DE41C9-D6EB-CFF8-DABA-0CC475603B15}"/>
              </a:ext>
            </a:extLst>
          </p:cNvPr>
          <p:cNvSpPr txBox="1"/>
          <p:nvPr/>
        </p:nvSpPr>
        <p:spPr>
          <a:xfrm>
            <a:off x="1060170" y="1120700"/>
            <a:ext cx="851281" cy="246221"/>
          </a:xfrm>
          <a:prstGeom prst="rect">
            <a:avLst/>
          </a:prstGeom>
          <a:noFill/>
        </p:spPr>
        <p:txBody>
          <a:bodyPr wrap="square" rtlCol="0">
            <a:spAutoFit/>
          </a:bodyPr>
          <a:lstStyle/>
          <a:p>
            <a:r>
              <a:rPr lang="en-US" sz="1000" b="0" i="0" dirty="0">
                <a:solidFill>
                  <a:srgbClr val="000000"/>
                </a:solidFill>
                <a:effectLst/>
                <a:latin typeface="arial" panose="020B0604020202020204" pitchFamily="34" charset="0"/>
              </a:rPr>
              <a:t>weight (lbs)</a:t>
            </a:r>
            <a:endParaRPr lang="en-US" sz="1000" dirty="0"/>
          </a:p>
        </p:txBody>
      </p:sp>
      <p:sp>
        <p:nvSpPr>
          <p:cNvPr id="14" name="TextBox 13">
            <a:extLst>
              <a:ext uri="{FF2B5EF4-FFF2-40B4-BE49-F238E27FC236}">
                <a16:creationId xmlns:a16="http://schemas.microsoft.com/office/drawing/2014/main" id="{99BC8BDA-BCB3-D25C-A55B-C5DBED0DB2B8}"/>
              </a:ext>
            </a:extLst>
          </p:cNvPr>
          <p:cNvSpPr txBox="1"/>
          <p:nvPr/>
        </p:nvSpPr>
        <p:spPr>
          <a:xfrm>
            <a:off x="735548" y="1816616"/>
            <a:ext cx="851281" cy="246221"/>
          </a:xfrm>
          <a:prstGeom prst="rect">
            <a:avLst/>
          </a:prstGeom>
          <a:noFill/>
        </p:spPr>
        <p:txBody>
          <a:bodyPr wrap="square" rtlCol="0">
            <a:spAutoFit/>
          </a:bodyPr>
          <a:lstStyle/>
          <a:p>
            <a:pPr algn="ctr"/>
            <a:r>
              <a:rPr lang="en-US" sz="1000" b="0" i="0" dirty="0">
                <a:solidFill>
                  <a:srgbClr val="000000"/>
                </a:solidFill>
                <a:effectLst/>
                <a:latin typeface="arial" panose="020B0604020202020204" pitchFamily="34" charset="0"/>
              </a:rPr>
              <a:t>(imperial)</a:t>
            </a:r>
            <a:endParaRPr lang="en-US" sz="1000" dirty="0"/>
          </a:p>
        </p:txBody>
      </p:sp>
    </p:spTree>
    <p:extLst>
      <p:ext uri="{BB962C8B-B14F-4D97-AF65-F5344CB8AC3E}">
        <p14:creationId xmlns:p14="http://schemas.microsoft.com/office/powerpoint/2010/main" val="203880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uccs-powerpoint-template-2014-cobrand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uccs-powerpoint-template-2014-cobranded</Template>
  <TotalTime>2216</TotalTime>
  <Words>610</Words>
  <Application>Microsoft Macintosh PowerPoint</Application>
  <PresentationFormat>On-screen Show (4:3)</PresentationFormat>
  <Paragraphs>77</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vt:lpstr>
      <vt:lpstr>Arial Black</vt:lpstr>
      <vt:lpstr>Calibri</vt:lpstr>
      <vt:lpstr>Söhne</vt:lpstr>
      <vt:lpstr>uccs-powerpoint-template-2014-cobranded</vt:lpstr>
      <vt:lpstr>Homomorphic Encryption: What Is It and How Can It Help Secure Healthcare Systems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Schaming</dc:creator>
  <cp:lastModifiedBy>Carlos Eugenio Lopes Pires Xavier Torres</cp:lastModifiedBy>
  <cp:revision>151</cp:revision>
  <dcterms:created xsi:type="dcterms:W3CDTF">2021-01-22T16:40:50Z</dcterms:created>
  <dcterms:modified xsi:type="dcterms:W3CDTF">2023-04-27T01:04:38Z</dcterms:modified>
</cp:coreProperties>
</file>