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7" r:id="rId1"/>
  </p:sldMasterIdLst>
  <p:notesMasterIdLst>
    <p:notesMasterId r:id="rId30"/>
  </p:notesMasterIdLst>
  <p:sldIdLst>
    <p:sldId id="256" r:id="rId2"/>
    <p:sldId id="257" r:id="rId3"/>
    <p:sldId id="258" r:id="rId4"/>
    <p:sldId id="259" r:id="rId5"/>
    <p:sldId id="260" r:id="rId6"/>
    <p:sldId id="261" r:id="rId7"/>
    <p:sldId id="262" r:id="rId8"/>
    <p:sldId id="263" r:id="rId9"/>
    <p:sldId id="275" r:id="rId10"/>
    <p:sldId id="276" r:id="rId11"/>
    <p:sldId id="279" r:id="rId12"/>
    <p:sldId id="277" r:id="rId13"/>
    <p:sldId id="280" r:id="rId14"/>
    <p:sldId id="282" r:id="rId15"/>
    <p:sldId id="278" r:id="rId16"/>
    <p:sldId id="281" r:id="rId17"/>
    <p:sldId id="265" r:id="rId18"/>
    <p:sldId id="264" r:id="rId19"/>
    <p:sldId id="266" r:id="rId20"/>
    <p:sldId id="268" r:id="rId21"/>
    <p:sldId id="274" r:id="rId22"/>
    <p:sldId id="283" r:id="rId23"/>
    <p:sldId id="267" r:id="rId24"/>
    <p:sldId id="269" r:id="rId25"/>
    <p:sldId id="271" r:id="rId26"/>
    <p:sldId id="272" r:id="rId27"/>
    <p:sldId id="273" r:id="rId28"/>
    <p:sldId id="284"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90"/>
    <p:restoredTop sz="88861"/>
  </p:normalViewPr>
  <p:slideViewPr>
    <p:cSldViewPr snapToGrid="0" snapToObjects="1">
      <p:cViewPr varScale="1">
        <p:scale>
          <a:sx n="158" d="100"/>
          <a:sy n="158" d="100"/>
        </p:scale>
        <p:origin x="74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5F4DA8-8ECC-9D43-A4BF-766F9E18DA11}" type="datetimeFigureOut">
              <a:rPr lang="en-US" smtClean="0"/>
              <a:t>12/8/21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57EA61-537F-0143-822C-4CA0FDFB0541}" type="slidenum">
              <a:rPr lang="en-US" smtClean="0"/>
              <a:t>‹#›</a:t>
            </a:fld>
            <a:endParaRPr lang="en-US"/>
          </a:p>
        </p:txBody>
      </p:sp>
    </p:spTree>
    <p:extLst>
      <p:ext uri="{BB962C8B-B14F-4D97-AF65-F5344CB8AC3E}">
        <p14:creationId xmlns:p14="http://schemas.microsoft.com/office/powerpoint/2010/main" val="374333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a:t>
            </a:r>
            <a:r>
              <a:rPr lang="en-US" sz="1200" i="1" kern="1200" dirty="0">
                <a:solidFill>
                  <a:schemeClr val="tx1"/>
                </a:solidFill>
                <a:effectLst/>
                <a:latin typeface="+mn-lt"/>
                <a:ea typeface="+mn-ea"/>
                <a:cs typeface="+mn-cs"/>
              </a:rPr>
              <a:t>organic </a:t>
            </a:r>
            <a:r>
              <a:rPr lang="en-US" sz="1200" kern="1200" dirty="0">
                <a:solidFill>
                  <a:schemeClr val="tx1"/>
                </a:solidFill>
                <a:effectLst/>
                <a:latin typeface="+mn-lt"/>
                <a:ea typeface="+mn-ea"/>
                <a:cs typeface="+mn-cs"/>
              </a:rPr>
              <a:t>session occurs on the e-commerce website during which a user sees various items.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a:t>
            </a:r>
            <a:r>
              <a:rPr lang="en-US" sz="1200" i="1" kern="1200" dirty="0">
                <a:solidFill>
                  <a:schemeClr val="tx1"/>
                </a:solidFill>
                <a:effectLst/>
                <a:latin typeface="+mn-lt"/>
                <a:ea typeface="+mn-ea"/>
                <a:cs typeface="+mn-cs"/>
              </a:rPr>
              <a:t>bandit </a:t>
            </a:r>
            <a:r>
              <a:rPr lang="en-US" sz="1200" kern="1200" dirty="0">
                <a:solidFill>
                  <a:schemeClr val="tx1"/>
                </a:solidFill>
                <a:effectLst/>
                <a:latin typeface="+mn-lt"/>
                <a:ea typeface="+mn-ea"/>
                <a:cs typeface="+mn-cs"/>
              </a:rPr>
              <a:t>session occurs on the publisher website, where the agent has the opportunity to recommend some items to users and observe their reactions. </a:t>
            </a:r>
            <a:endParaRPr lang="en-US" dirty="0"/>
          </a:p>
        </p:txBody>
      </p:sp>
      <p:sp>
        <p:nvSpPr>
          <p:cNvPr id="4" name="Slide Number Placeholder 3"/>
          <p:cNvSpPr>
            <a:spLocks noGrp="1"/>
          </p:cNvSpPr>
          <p:nvPr>
            <p:ph type="sldNum" sz="quarter" idx="5"/>
          </p:nvPr>
        </p:nvSpPr>
        <p:spPr/>
        <p:txBody>
          <a:bodyPr/>
          <a:lstStyle/>
          <a:p>
            <a:fld id="{9D57EA61-537F-0143-822C-4CA0FDFB0541}" type="slidenum">
              <a:rPr lang="en-US" smtClean="0"/>
              <a:t>5</a:t>
            </a:fld>
            <a:endParaRPr lang="en-US"/>
          </a:p>
        </p:txBody>
      </p:sp>
    </p:spTree>
    <p:extLst>
      <p:ext uri="{BB962C8B-B14F-4D97-AF65-F5344CB8AC3E}">
        <p14:creationId xmlns:p14="http://schemas.microsoft.com/office/powerpoint/2010/main" val="25802892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idea behind DeepMind</a:t>
            </a:r>
            <a:endParaRPr lang="en-US" dirty="0"/>
          </a:p>
        </p:txBody>
      </p:sp>
      <p:sp>
        <p:nvSpPr>
          <p:cNvPr id="4" name="Slide Number Placeholder 3"/>
          <p:cNvSpPr>
            <a:spLocks noGrp="1"/>
          </p:cNvSpPr>
          <p:nvPr>
            <p:ph type="sldNum" sz="quarter" idx="5"/>
          </p:nvPr>
        </p:nvSpPr>
        <p:spPr/>
        <p:txBody>
          <a:bodyPr/>
          <a:lstStyle/>
          <a:p>
            <a:fld id="{9D57EA61-537F-0143-822C-4CA0FDFB0541}" type="slidenum">
              <a:rPr lang="en-US" smtClean="0"/>
              <a:t>14</a:t>
            </a:fld>
            <a:endParaRPr lang="en-US"/>
          </a:p>
        </p:txBody>
      </p:sp>
    </p:spTree>
    <p:extLst>
      <p:ext uri="{BB962C8B-B14F-4D97-AF65-F5344CB8AC3E}">
        <p14:creationId xmlns:p14="http://schemas.microsoft.com/office/powerpoint/2010/main" val="39714576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idea behind DeepMind</a:t>
            </a:r>
            <a:endParaRPr lang="en-US" dirty="0"/>
          </a:p>
        </p:txBody>
      </p:sp>
      <p:sp>
        <p:nvSpPr>
          <p:cNvPr id="4" name="Slide Number Placeholder 3"/>
          <p:cNvSpPr>
            <a:spLocks noGrp="1"/>
          </p:cNvSpPr>
          <p:nvPr>
            <p:ph type="sldNum" sz="quarter" idx="5"/>
          </p:nvPr>
        </p:nvSpPr>
        <p:spPr/>
        <p:txBody>
          <a:bodyPr/>
          <a:lstStyle/>
          <a:p>
            <a:fld id="{9D57EA61-537F-0143-822C-4CA0FDFB0541}" type="slidenum">
              <a:rPr lang="en-US" smtClean="0"/>
              <a:t>15</a:t>
            </a:fld>
            <a:endParaRPr lang="en-US"/>
          </a:p>
        </p:txBody>
      </p:sp>
    </p:spTree>
    <p:extLst>
      <p:ext uri="{BB962C8B-B14F-4D97-AF65-F5344CB8AC3E}">
        <p14:creationId xmlns:p14="http://schemas.microsoft.com/office/powerpoint/2010/main" val="1270255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idea behind DeepMind</a:t>
            </a:r>
            <a:endParaRPr lang="en-US" dirty="0"/>
          </a:p>
        </p:txBody>
      </p:sp>
      <p:sp>
        <p:nvSpPr>
          <p:cNvPr id="4" name="Slide Number Placeholder 3"/>
          <p:cNvSpPr>
            <a:spLocks noGrp="1"/>
          </p:cNvSpPr>
          <p:nvPr>
            <p:ph type="sldNum" sz="quarter" idx="5"/>
          </p:nvPr>
        </p:nvSpPr>
        <p:spPr/>
        <p:txBody>
          <a:bodyPr/>
          <a:lstStyle/>
          <a:p>
            <a:fld id="{9D57EA61-537F-0143-822C-4CA0FDFB0541}" type="slidenum">
              <a:rPr lang="en-US" smtClean="0"/>
              <a:t>16</a:t>
            </a:fld>
            <a:endParaRPr lang="en-US"/>
          </a:p>
        </p:txBody>
      </p:sp>
    </p:spTree>
    <p:extLst>
      <p:ext uri="{BB962C8B-B14F-4D97-AF65-F5344CB8AC3E}">
        <p14:creationId xmlns:p14="http://schemas.microsoft.com/office/powerpoint/2010/main" val="36408995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9D57EA61-537F-0143-822C-4CA0FDFB0541}" type="slidenum">
              <a:rPr lang="en-US" smtClean="0"/>
              <a:t>17</a:t>
            </a:fld>
            <a:endParaRPr lang="en-US"/>
          </a:p>
        </p:txBody>
      </p:sp>
    </p:spTree>
    <p:extLst>
      <p:ext uri="{BB962C8B-B14F-4D97-AF65-F5344CB8AC3E}">
        <p14:creationId xmlns:p14="http://schemas.microsoft.com/office/powerpoint/2010/main" val="36360042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9D57EA61-537F-0143-822C-4CA0FDFB0541}" type="slidenum">
              <a:rPr lang="en-US" smtClean="0"/>
              <a:t>18</a:t>
            </a:fld>
            <a:endParaRPr lang="en-US"/>
          </a:p>
        </p:txBody>
      </p:sp>
    </p:spTree>
    <p:extLst>
      <p:ext uri="{BB962C8B-B14F-4D97-AF65-F5344CB8AC3E}">
        <p14:creationId xmlns:p14="http://schemas.microsoft.com/office/powerpoint/2010/main" val="23286638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9D57EA61-537F-0143-822C-4CA0FDFB0541}" type="slidenum">
              <a:rPr lang="en-US" smtClean="0"/>
              <a:t>19</a:t>
            </a:fld>
            <a:endParaRPr lang="en-US"/>
          </a:p>
        </p:txBody>
      </p:sp>
    </p:spTree>
    <p:extLst>
      <p:ext uri="{BB962C8B-B14F-4D97-AF65-F5344CB8AC3E}">
        <p14:creationId xmlns:p14="http://schemas.microsoft.com/office/powerpoint/2010/main" val="29670838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9D57EA61-537F-0143-822C-4CA0FDFB0541}" type="slidenum">
              <a:rPr lang="en-US" smtClean="0"/>
              <a:t>20</a:t>
            </a:fld>
            <a:endParaRPr lang="en-US"/>
          </a:p>
        </p:txBody>
      </p:sp>
    </p:spTree>
    <p:extLst>
      <p:ext uri="{BB962C8B-B14F-4D97-AF65-F5344CB8AC3E}">
        <p14:creationId xmlns:p14="http://schemas.microsoft.com/office/powerpoint/2010/main" val="20997157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9D57EA61-537F-0143-822C-4CA0FDFB0541}" type="slidenum">
              <a:rPr lang="en-US" smtClean="0"/>
              <a:t>21</a:t>
            </a:fld>
            <a:endParaRPr lang="en-US"/>
          </a:p>
        </p:txBody>
      </p:sp>
    </p:spTree>
    <p:extLst>
      <p:ext uri="{BB962C8B-B14F-4D97-AF65-F5344CB8AC3E}">
        <p14:creationId xmlns:p14="http://schemas.microsoft.com/office/powerpoint/2010/main" val="6852252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9D57EA61-537F-0143-822C-4CA0FDFB0541}" type="slidenum">
              <a:rPr lang="en-US" smtClean="0"/>
              <a:t>22</a:t>
            </a:fld>
            <a:endParaRPr lang="en-US"/>
          </a:p>
        </p:txBody>
      </p:sp>
    </p:spTree>
    <p:extLst>
      <p:ext uri="{BB962C8B-B14F-4D97-AF65-F5344CB8AC3E}">
        <p14:creationId xmlns:p14="http://schemas.microsoft.com/office/powerpoint/2010/main" val="22676345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Biclustering, also known as co-clustering, two-way clustering, and simultaneous clustering, aims to find subsets of rows and columns of a given data matrix.  Remapping states to a n x n grid. The big difference between clustering and biclustering is that clustering derives a global model, whereas biclustering produces a local model.</a:t>
            </a:r>
            <a:endParaRPr lang="en-US" dirty="0"/>
          </a:p>
        </p:txBody>
      </p:sp>
      <p:sp>
        <p:nvSpPr>
          <p:cNvPr id="4" name="Slide Number Placeholder 3"/>
          <p:cNvSpPr>
            <a:spLocks noGrp="1"/>
          </p:cNvSpPr>
          <p:nvPr>
            <p:ph type="sldNum" sz="quarter" idx="5"/>
          </p:nvPr>
        </p:nvSpPr>
        <p:spPr/>
        <p:txBody>
          <a:bodyPr/>
          <a:lstStyle/>
          <a:p>
            <a:fld id="{9D57EA61-537F-0143-822C-4CA0FDFB0541}" type="slidenum">
              <a:rPr lang="en-US" smtClean="0"/>
              <a:t>23</a:t>
            </a:fld>
            <a:endParaRPr lang="en-US"/>
          </a:p>
        </p:txBody>
      </p:sp>
    </p:spTree>
    <p:extLst>
      <p:ext uri="{BB962C8B-B14F-4D97-AF65-F5344CB8AC3E}">
        <p14:creationId xmlns:p14="http://schemas.microsoft.com/office/powerpoint/2010/main" val="1231874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transition probability function is the probability that the state changes from </a:t>
            </a:r>
            <a:r>
              <a:rPr lang="en-US" sz="1200" b="0" i="0" kern="1200" dirty="0" err="1">
                <a:solidFill>
                  <a:schemeClr val="tx1"/>
                </a:solidFill>
                <a:effectLst/>
                <a:latin typeface="+mn-lt"/>
                <a:ea typeface="+mn-ea"/>
                <a:cs typeface="+mn-cs"/>
              </a:rPr>
              <a:t>st</a:t>
            </a:r>
            <a:r>
              <a:rPr lang="en-US" sz="1200" b="0" i="0" kern="1200" dirty="0">
                <a:solidFill>
                  <a:schemeClr val="tx1"/>
                </a:solidFill>
                <a:effectLst/>
                <a:latin typeface="+mn-lt"/>
                <a:ea typeface="+mn-ea"/>
                <a:cs typeface="+mn-cs"/>
              </a:rPr>
              <a:t> to st+1, given a certain action. It must satisfy the Markov property, that states to ignore the past and predict the future based on the present.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discount factor or rate, can assume values0≤</a:t>
            </a:r>
            <a:r>
              <a:rPr lang="el-GR" sz="1200" b="0" i="0" kern="1200" dirty="0">
                <a:solidFill>
                  <a:schemeClr val="tx1"/>
                </a:solidFill>
                <a:effectLst/>
                <a:latin typeface="+mn-lt"/>
                <a:ea typeface="+mn-ea"/>
                <a:cs typeface="+mn-cs"/>
              </a:rPr>
              <a:t>γ≤1. </a:t>
            </a:r>
            <a:r>
              <a:rPr lang="en-US" sz="1200" b="0" i="0" kern="1200" dirty="0">
                <a:solidFill>
                  <a:schemeClr val="tx1"/>
                </a:solidFill>
                <a:effectLst/>
                <a:latin typeface="+mn-lt"/>
                <a:ea typeface="+mn-ea"/>
                <a:cs typeface="+mn-cs"/>
              </a:rPr>
              <a:t>It is a measure of the relative importance of future rewards compared to an instant reward. If </a:t>
            </a:r>
            <a:r>
              <a:rPr lang="el-GR" sz="1200" b="0" i="0" kern="1200" dirty="0">
                <a:solidFill>
                  <a:schemeClr val="tx1"/>
                </a:solidFill>
                <a:effectLst/>
                <a:latin typeface="+mn-lt"/>
                <a:ea typeface="+mn-ea"/>
                <a:cs typeface="+mn-cs"/>
              </a:rPr>
              <a:t>γ= 0, </a:t>
            </a:r>
            <a:r>
              <a:rPr lang="en-US" sz="1200" b="0" i="0" kern="1200" dirty="0">
                <a:solidFill>
                  <a:schemeClr val="tx1"/>
                </a:solidFill>
                <a:effectLst/>
                <a:latin typeface="+mn-lt"/>
                <a:ea typeface="+mn-ea"/>
                <a:cs typeface="+mn-cs"/>
              </a:rPr>
              <a:t>the agent focuses only on the immediate reward, conversely, if </a:t>
            </a:r>
            <a:r>
              <a:rPr lang="el-GR" sz="1200" b="0" i="0" kern="1200" dirty="0">
                <a:solidFill>
                  <a:schemeClr val="tx1"/>
                </a:solidFill>
                <a:effectLst/>
                <a:latin typeface="+mn-lt"/>
                <a:ea typeface="+mn-ea"/>
                <a:cs typeface="+mn-cs"/>
              </a:rPr>
              <a:t>γ= 1, </a:t>
            </a:r>
            <a:r>
              <a:rPr lang="en-US" sz="1200" b="0" i="0" kern="1200" dirty="0">
                <a:solidFill>
                  <a:schemeClr val="tx1"/>
                </a:solidFill>
                <a:effectLst/>
                <a:latin typeface="+mn-lt"/>
                <a:ea typeface="+mn-ea"/>
                <a:cs typeface="+mn-cs"/>
              </a:rPr>
              <a:t>the agent considers more the future rewards for the current action taken.</a:t>
            </a:r>
            <a:endParaRPr lang="en-US" dirty="0"/>
          </a:p>
        </p:txBody>
      </p:sp>
      <p:sp>
        <p:nvSpPr>
          <p:cNvPr id="4" name="Slide Number Placeholder 3"/>
          <p:cNvSpPr>
            <a:spLocks noGrp="1"/>
          </p:cNvSpPr>
          <p:nvPr>
            <p:ph type="sldNum" sz="quarter" idx="5"/>
          </p:nvPr>
        </p:nvSpPr>
        <p:spPr/>
        <p:txBody>
          <a:bodyPr/>
          <a:lstStyle/>
          <a:p>
            <a:fld id="{9D57EA61-537F-0143-822C-4CA0FDFB0541}" type="slidenum">
              <a:rPr lang="en-US" smtClean="0"/>
              <a:t>6</a:t>
            </a:fld>
            <a:endParaRPr lang="en-US"/>
          </a:p>
        </p:txBody>
      </p:sp>
    </p:spTree>
    <p:extLst>
      <p:ext uri="{BB962C8B-B14F-4D97-AF65-F5344CB8AC3E}">
        <p14:creationId xmlns:p14="http://schemas.microsoft.com/office/powerpoint/2010/main" val="2726009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9D57EA61-537F-0143-822C-4CA0FDFB0541}" type="slidenum">
              <a:rPr lang="en-US" smtClean="0"/>
              <a:t>24</a:t>
            </a:fld>
            <a:endParaRPr lang="en-US"/>
          </a:p>
        </p:txBody>
      </p:sp>
    </p:spTree>
    <p:extLst>
      <p:ext uri="{BB962C8B-B14F-4D97-AF65-F5344CB8AC3E}">
        <p14:creationId xmlns:p14="http://schemas.microsoft.com/office/powerpoint/2010/main" val="21387585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9D57EA61-537F-0143-822C-4CA0FDFB0541}" type="slidenum">
              <a:rPr lang="en-US" smtClean="0"/>
              <a:t>25</a:t>
            </a:fld>
            <a:endParaRPr lang="en-US"/>
          </a:p>
        </p:txBody>
      </p:sp>
    </p:spTree>
    <p:extLst>
      <p:ext uri="{BB962C8B-B14F-4D97-AF65-F5344CB8AC3E}">
        <p14:creationId xmlns:p14="http://schemas.microsoft.com/office/powerpoint/2010/main" val="1257443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9D57EA61-537F-0143-822C-4CA0FDFB0541}" type="slidenum">
              <a:rPr lang="en-US" smtClean="0"/>
              <a:t>26</a:t>
            </a:fld>
            <a:endParaRPr lang="en-US"/>
          </a:p>
        </p:txBody>
      </p:sp>
    </p:spTree>
    <p:extLst>
      <p:ext uri="{BB962C8B-B14F-4D97-AF65-F5344CB8AC3E}">
        <p14:creationId xmlns:p14="http://schemas.microsoft.com/office/powerpoint/2010/main" val="37288502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9D57EA61-537F-0143-822C-4CA0FDFB0541}" type="slidenum">
              <a:rPr lang="en-US" smtClean="0"/>
              <a:t>27</a:t>
            </a:fld>
            <a:endParaRPr lang="en-US"/>
          </a:p>
        </p:txBody>
      </p:sp>
    </p:spTree>
    <p:extLst>
      <p:ext uri="{BB962C8B-B14F-4D97-AF65-F5344CB8AC3E}">
        <p14:creationId xmlns:p14="http://schemas.microsoft.com/office/powerpoint/2010/main" val="41772127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9D57EA61-537F-0143-822C-4CA0FDFB0541}" type="slidenum">
              <a:rPr lang="en-US" smtClean="0"/>
              <a:t>28</a:t>
            </a:fld>
            <a:endParaRPr lang="en-US"/>
          </a:p>
        </p:txBody>
      </p:sp>
    </p:spTree>
    <p:extLst>
      <p:ext uri="{BB962C8B-B14F-4D97-AF65-F5344CB8AC3E}">
        <p14:creationId xmlns:p14="http://schemas.microsoft.com/office/powerpoint/2010/main" val="20181244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9D57EA61-537F-0143-822C-4CA0FDFB0541}" type="slidenum">
              <a:rPr lang="en-US" smtClean="0"/>
              <a:t>7</a:t>
            </a:fld>
            <a:endParaRPr lang="en-US"/>
          </a:p>
        </p:txBody>
      </p:sp>
    </p:spTree>
    <p:extLst>
      <p:ext uri="{BB962C8B-B14F-4D97-AF65-F5344CB8AC3E}">
        <p14:creationId xmlns:p14="http://schemas.microsoft.com/office/powerpoint/2010/main" val="18395688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idea behind DeepMind</a:t>
            </a:r>
            <a:endParaRPr lang="en-US" dirty="0"/>
          </a:p>
        </p:txBody>
      </p:sp>
      <p:sp>
        <p:nvSpPr>
          <p:cNvPr id="4" name="Slide Number Placeholder 3"/>
          <p:cNvSpPr>
            <a:spLocks noGrp="1"/>
          </p:cNvSpPr>
          <p:nvPr>
            <p:ph type="sldNum" sz="quarter" idx="5"/>
          </p:nvPr>
        </p:nvSpPr>
        <p:spPr/>
        <p:txBody>
          <a:bodyPr/>
          <a:lstStyle/>
          <a:p>
            <a:fld id="{9D57EA61-537F-0143-822C-4CA0FDFB0541}" type="slidenum">
              <a:rPr lang="en-US" smtClean="0"/>
              <a:t>8</a:t>
            </a:fld>
            <a:endParaRPr lang="en-US"/>
          </a:p>
        </p:txBody>
      </p:sp>
    </p:spTree>
    <p:extLst>
      <p:ext uri="{BB962C8B-B14F-4D97-AF65-F5344CB8AC3E}">
        <p14:creationId xmlns:p14="http://schemas.microsoft.com/office/powerpoint/2010/main" val="568297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idea behind DeepMind</a:t>
            </a:r>
            <a:endParaRPr lang="en-US" dirty="0"/>
          </a:p>
        </p:txBody>
      </p:sp>
      <p:sp>
        <p:nvSpPr>
          <p:cNvPr id="4" name="Slide Number Placeholder 3"/>
          <p:cNvSpPr>
            <a:spLocks noGrp="1"/>
          </p:cNvSpPr>
          <p:nvPr>
            <p:ph type="sldNum" sz="quarter" idx="5"/>
          </p:nvPr>
        </p:nvSpPr>
        <p:spPr/>
        <p:txBody>
          <a:bodyPr/>
          <a:lstStyle/>
          <a:p>
            <a:fld id="{9D57EA61-537F-0143-822C-4CA0FDFB0541}" type="slidenum">
              <a:rPr lang="en-US" smtClean="0"/>
              <a:t>9</a:t>
            </a:fld>
            <a:endParaRPr lang="en-US"/>
          </a:p>
        </p:txBody>
      </p:sp>
    </p:spTree>
    <p:extLst>
      <p:ext uri="{BB962C8B-B14F-4D97-AF65-F5344CB8AC3E}">
        <p14:creationId xmlns:p14="http://schemas.microsoft.com/office/powerpoint/2010/main" val="2648690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idea behind DeepMind</a:t>
            </a:r>
            <a:endParaRPr lang="en-US" dirty="0"/>
          </a:p>
        </p:txBody>
      </p:sp>
      <p:sp>
        <p:nvSpPr>
          <p:cNvPr id="4" name="Slide Number Placeholder 3"/>
          <p:cNvSpPr>
            <a:spLocks noGrp="1"/>
          </p:cNvSpPr>
          <p:nvPr>
            <p:ph type="sldNum" sz="quarter" idx="5"/>
          </p:nvPr>
        </p:nvSpPr>
        <p:spPr/>
        <p:txBody>
          <a:bodyPr/>
          <a:lstStyle/>
          <a:p>
            <a:fld id="{9D57EA61-537F-0143-822C-4CA0FDFB0541}" type="slidenum">
              <a:rPr lang="en-US" smtClean="0"/>
              <a:t>10</a:t>
            </a:fld>
            <a:endParaRPr lang="en-US"/>
          </a:p>
        </p:txBody>
      </p:sp>
    </p:spTree>
    <p:extLst>
      <p:ext uri="{BB962C8B-B14F-4D97-AF65-F5344CB8AC3E}">
        <p14:creationId xmlns:p14="http://schemas.microsoft.com/office/powerpoint/2010/main" val="30302696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idea behind DeepMind</a:t>
            </a:r>
            <a:endParaRPr lang="en-US" dirty="0"/>
          </a:p>
        </p:txBody>
      </p:sp>
      <p:sp>
        <p:nvSpPr>
          <p:cNvPr id="4" name="Slide Number Placeholder 3"/>
          <p:cNvSpPr>
            <a:spLocks noGrp="1"/>
          </p:cNvSpPr>
          <p:nvPr>
            <p:ph type="sldNum" sz="quarter" idx="5"/>
          </p:nvPr>
        </p:nvSpPr>
        <p:spPr/>
        <p:txBody>
          <a:bodyPr/>
          <a:lstStyle/>
          <a:p>
            <a:fld id="{9D57EA61-537F-0143-822C-4CA0FDFB0541}" type="slidenum">
              <a:rPr lang="en-US" smtClean="0"/>
              <a:t>11</a:t>
            </a:fld>
            <a:endParaRPr lang="en-US"/>
          </a:p>
        </p:txBody>
      </p:sp>
    </p:spTree>
    <p:extLst>
      <p:ext uri="{BB962C8B-B14F-4D97-AF65-F5344CB8AC3E}">
        <p14:creationId xmlns:p14="http://schemas.microsoft.com/office/powerpoint/2010/main" val="9910347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idea behind DeepMind</a:t>
            </a:r>
            <a:endParaRPr lang="en-US" dirty="0"/>
          </a:p>
        </p:txBody>
      </p:sp>
      <p:sp>
        <p:nvSpPr>
          <p:cNvPr id="4" name="Slide Number Placeholder 3"/>
          <p:cNvSpPr>
            <a:spLocks noGrp="1"/>
          </p:cNvSpPr>
          <p:nvPr>
            <p:ph type="sldNum" sz="quarter" idx="5"/>
          </p:nvPr>
        </p:nvSpPr>
        <p:spPr/>
        <p:txBody>
          <a:bodyPr/>
          <a:lstStyle/>
          <a:p>
            <a:fld id="{9D57EA61-537F-0143-822C-4CA0FDFB0541}" type="slidenum">
              <a:rPr lang="en-US" smtClean="0"/>
              <a:t>12</a:t>
            </a:fld>
            <a:endParaRPr lang="en-US"/>
          </a:p>
        </p:txBody>
      </p:sp>
    </p:spTree>
    <p:extLst>
      <p:ext uri="{BB962C8B-B14F-4D97-AF65-F5344CB8AC3E}">
        <p14:creationId xmlns:p14="http://schemas.microsoft.com/office/powerpoint/2010/main" val="20455402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idea behind DeepMind</a:t>
            </a:r>
            <a:endParaRPr lang="en-US" dirty="0"/>
          </a:p>
        </p:txBody>
      </p:sp>
      <p:sp>
        <p:nvSpPr>
          <p:cNvPr id="4" name="Slide Number Placeholder 3"/>
          <p:cNvSpPr>
            <a:spLocks noGrp="1"/>
          </p:cNvSpPr>
          <p:nvPr>
            <p:ph type="sldNum" sz="quarter" idx="5"/>
          </p:nvPr>
        </p:nvSpPr>
        <p:spPr/>
        <p:txBody>
          <a:bodyPr/>
          <a:lstStyle/>
          <a:p>
            <a:fld id="{9D57EA61-537F-0143-822C-4CA0FDFB0541}" type="slidenum">
              <a:rPr lang="en-US" smtClean="0"/>
              <a:t>13</a:t>
            </a:fld>
            <a:endParaRPr lang="en-US"/>
          </a:p>
        </p:txBody>
      </p:sp>
    </p:spTree>
    <p:extLst>
      <p:ext uri="{BB962C8B-B14F-4D97-AF65-F5344CB8AC3E}">
        <p14:creationId xmlns:p14="http://schemas.microsoft.com/office/powerpoint/2010/main" val="33374748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D098FC3B-7EB8-5E40-B0F9-C9708E82BBE9}" type="datetimeFigureOut">
              <a:rPr lang="en-US" smtClean="0"/>
              <a:t>12/8/21</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CB7B38CF-5B2B-2C41-9793-12558412240E}" type="slidenum">
              <a:rPr lang="en-US" smtClean="0"/>
              <a:t>‹#›</a:t>
            </a:fld>
            <a:endParaRPr lang="en-US"/>
          </a:p>
        </p:txBody>
      </p:sp>
    </p:spTree>
    <p:extLst>
      <p:ext uri="{BB962C8B-B14F-4D97-AF65-F5344CB8AC3E}">
        <p14:creationId xmlns:p14="http://schemas.microsoft.com/office/powerpoint/2010/main" val="1745512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98FC3B-7EB8-5E40-B0F9-C9708E82BBE9}" type="datetimeFigureOut">
              <a:rPr lang="en-US" smtClean="0"/>
              <a:t>12/8/21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7B38CF-5B2B-2C41-9793-12558412240E}" type="slidenum">
              <a:rPr lang="en-US" smtClean="0"/>
              <a:t>‹#›</a:t>
            </a:fld>
            <a:endParaRPr lang="en-US"/>
          </a:p>
        </p:txBody>
      </p:sp>
    </p:spTree>
    <p:extLst>
      <p:ext uri="{BB962C8B-B14F-4D97-AF65-F5344CB8AC3E}">
        <p14:creationId xmlns:p14="http://schemas.microsoft.com/office/powerpoint/2010/main" val="191834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098FC3B-7EB8-5E40-B0F9-C9708E82BBE9}" type="datetimeFigureOut">
              <a:rPr lang="en-US" smtClean="0"/>
              <a:t>12/8/21</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CB7B38CF-5B2B-2C41-9793-12558412240E}" type="slidenum">
              <a:rPr lang="en-US" smtClean="0"/>
              <a:t>‹#›</a:t>
            </a:fld>
            <a:endParaRPr lang="en-US"/>
          </a:p>
        </p:txBody>
      </p:sp>
    </p:spTree>
    <p:extLst>
      <p:ext uri="{BB962C8B-B14F-4D97-AF65-F5344CB8AC3E}">
        <p14:creationId xmlns:p14="http://schemas.microsoft.com/office/powerpoint/2010/main" val="28926823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098FC3B-7EB8-5E40-B0F9-C9708E82BBE9}" type="datetimeFigureOut">
              <a:rPr lang="en-US" smtClean="0"/>
              <a:t>12/8/21</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CB7B38CF-5B2B-2C41-9793-12558412240E}"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414622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D098FC3B-7EB8-5E40-B0F9-C9708E82BBE9}" type="datetimeFigureOut">
              <a:rPr lang="en-US" smtClean="0"/>
              <a:t>12/8/21</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CB7B38CF-5B2B-2C41-9793-12558412240E}" type="slidenum">
              <a:rPr lang="en-US" smtClean="0"/>
              <a:t>‹#›</a:t>
            </a:fld>
            <a:endParaRPr lang="en-US"/>
          </a:p>
        </p:txBody>
      </p:sp>
    </p:spTree>
    <p:extLst>
      <p:ext uri="{BB962C8B-B14F-4D97-AF65-F5344CB8AC3E}">
        <p14:creationId xmlns:p14="http://schemas.microsoft.com/office/powerpoint/2010/main" val="26348220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098FC3B-7EB8-5E40-B0F9-C9708E82BBE9}" type="datetimeFigureOut">
              <a:rPr lang="en-US" smtClean="0"/>
              <a:t>12/8/21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7B38CF-5B2B-2C41-9793-12558412240E}" type="slidenum">
              <a:rPr lang="en-US" smtClean="0"/>
              <a:t>‹#›</a:t>
            </a:fld>
            <a:endParaRPr lang="en-US"/>
          </a:p>
        </p:txBody>
      </p:sp>
    </p:spTree>
    <p:extLst>
      <p:ext uri="{BB962C8B-B14F-4D97-AF65-F5344CB8AC3E}">
        <p14:creationId xmlns:p14="http://schemas.microsoft.com/office/powerpoint/2010/main" val="53214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098FC3B-7EB8-5E40-B0F9-C9708E82BBE9}" type="datetimeFigureOut">
              <a:rPr lang="en-US" smtClean="0"/>
              <a:t>12/8/21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7B38CF-5B2B-2C41-9793-12558412240E}" type="slidenum">
              <a:rPr lang="en-US" smtClean="0"/>
              <a:t>‹#›</a:t>
            </a:fld>
            <a:endParaRPr lang="en-US"/>
          </a:p>
        </p:txBody>
      </p:sp>
    </p:spTree>
    <p:extLst>
      <p:ext uri="{BB962C8B-B14F-4D97-AF65-F5344CB8AC3E}">
        <p14:creationId xmlns:p14="http://schemas.microsoft.com/office/powerpoint/2010/main" val="24615125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98FC3B-7EB8-5E40-B0F9-C9708E82BBE9}" type="datetimeFigureOut">
              <a:rPr lang="en-US" smtClean="0"/>
              <a:t>12/8/21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B38CF-5B2B-2C41-9793-12558412240E}" type="slidenum">
              <a:rPr lang="en-US" smtClean="0"/>
              <a:t>‹#›</a:t>
            </a:fld>
            <a:endParaRPr lang="en-US"/>
          </a:p>
        </p:txBody>
      </p:sp>
    </p:spTree>
    <p:extLst>
      <p:ext uri="{BB962C8B-B14F-4D97-AF65-F5344CB8AC3E}">
        <p14:creationId xmlns:p14="http://schemas.microsoft.com/office/powerpoint/2010/main" val="29515642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D098FC3B-7EB8-5E40-B0F9-C9708E82BBE9}" type="datetimeFigureOut">
              <a:rPr lang="en-US" smtClean="0"/>
              <a:t>12/8/21</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CB7B38CF-5B2B-2C41-9793-12558412240E}" type="slidenum">
              <a:rPr lang="en-US" smtClean="0"/>
              <a:t>‹#›</a:t>
            </a:fld>
            <a:endParaRPr lang="en-US"/>
          </a:p>
        </p:txBody>
      </p:sp>
    </p:spTree>
    <p:extLst>
      <p:ext uri="{BB962C8B-B14F-4D97-AF65-F5344CB8AC3E}">
        <p14:creationId xmlns:p14="http://schemas.microsoft.com/office/powerpoint/2010/main" val="2243743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98FC3B-7EB8-5E40-B0F9-C9708E82BBE9}" type="datetimeFigureOut">
              <a:rPr lang="en-US" smtClean="0"/>
              <a:t>12/8/21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B38CF-5B2B-2C41-9793-12558412240E}" type="slidenum">
              <a:rPr lang="en-US" smtClean="0"/>
              <a:t>‹#›</a:t>
            </a:fld>
            <a:endParaRPr lang="en-US"/>
          </a:p>
        </p:txBody>
      </p:sp>
    </p:spTree>
    <p:extLst>
      <p:ext uri="{BB962C8B-B14F-4D97-AF65-F5344CB8AC3E}">
        <p14:creationId xmlns:p14="http://schemas.microsoft.com/office/powerpoint/2010/main" val="3043002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D098FC3B-7EB8-5E40-B0F9-C9708E82BBE9}" type="datetimeFigureOut">
              <a:rPr lang="en-US" smtClean="0"/>
              <a:t>12/8/21</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CB7B38CF-5B2B-2C41-9793-12558412240E}" type="slidenum">
              <a:rPr lang="en-US" smtClean="0"/>
              <a:t>‹#›</a:t>
            </a:fld>
            <a:endParaRPr lang="en-US"/>
          </a:p>
        </p:txBody>
      </p:sp>
    </p:spTree>
    <p:extLst>
      <p:ext uri="{BB962C8B-B14F-4D97-AF65-F5344CB8AC3E}">
        <p14:creationId xmlns:p14="http://schemas.microsoft.com/office/powerpoint/2010/main" val="1978015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98FC3B-7EB8-5E40-B0F9-C9708E82BBE9}" type="datetimeFigureOut">
              <a:rPr lang="en-US" smtClean="0"/>
              <a:t>12/8/21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7B38CF-5B2B-2C41-9793-12558412240E}" type="slidenum">
              <a:rPr lang="en-US" smtClean="0"/>
              <a:t>‹#›</a:t>
            </a:fld>
            <a:endParaRPr lang="en-US"/>
          </a:p>
        </p:txBody>
      </p:sp>
    </p:spTree>
    <p:extLst>
      <p:ext uri="{BB962C8B-B14F-4D97-AF65-F5344CB8AC3E}">
        <p14:creationId xmlns:p14="http://schemas.microsoft.com/office/powerpoint/2010/main" val="1744263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98FC3B-7EB8-5E40-B0F9-C9708E82BBE9}" type="datetimeFigureOut">
              <a:rPr lang="en-US" smtClean="0"/>
              <a:t>12/8/21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7B38CF-5B2B-2C41-9793-12558412240E}" type="slidenum">
              <a:rPr lang="en-US" smtClean="0"/>
              <a:t>‹#›</a:t>
            </a:fld>
            <a:endParaRPr lang="en-US"/>
          </a:p>
        </p:txBody>
      </p:sp>
    </p:spTree>
    <p:extLst>
      <p:ext uri="{BB962C8B-B14F-4D97-AF65-F5344CB8AC3E}">
        <p14:creationId xmlns:p14="http://schemas.microsoft.com/office/powerpoint/2010/main" val="2367242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98FC3B-7EB8-5E40-B0F9-C9708E82BBE9}" type="datetimeFigureOut">
              <a:rPr lang="en-US" smtClean="0"/>
              <a:t>12/8/21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7B38CF-5B2B-2C41-9793-12558412240E}" type="slidenum">
              <a:rPr lang="en-US" smtClean="0"/>
              <a:t>‹#›</a:t>
            </a:fld>
            <a:endParaRPr lang="en-US"/>
          </a:p>
        </p:txBody>
      </p:sp>
    </p:spTree>
    <p:extLst>
      <p:ext uri="{BB962C8B-B14F-4D97-AF65-F5344CB8AC3E}">
        <p14:creationId xmlns:p14="http://schemas.microsoft.com/office/powerpoint/2010/main" val="3572397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98FC3B-7EB8-5E40-B0F9-C9708E82BBE9}" type="datetimeFigureOut">
              <a:rPr lang="en-US" smtClean="0"/>
              <a:t>12/8/21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7B38CF-5B2B-2C41-9793-12558412240E}" type="slidenum">
              <a:rPr lang="en-US" smtClean="0"/>
              <a:t>‹#›</a:t>
            </a:fld>
            <a:endParaRPr lang="en-US"/>
          </a:p>
        </p:txBody>
      </p:sp>
    </p:spTree>
    <p:extLst>
      <p:ext uri="{BB962C8B-B14F-4D97-AF65-F5344CB8AC3E}">
        <p14:creationId xmlns:p14="http://schemas.microsoft.com/office/powerpoint/2010/main" val="445121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98FC3B-7EB8-5E40-B0F9-C9708E82BBE9}" type="datetimeFigureOut">
              <a:rPr lang="en-US" smtClean="0"/>
              <a:t>12/8/21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7B38CF-5B2B-2C41-9793-12558412240E}" type="slidenum">
              <a:rPr lang="en-US" smtClean="0"/>
              <a:t>‹#›</a:t>
            </a:fld>
            <a:endParaRPr lang="en-US"/>
          </a:p>
        </p:txBody>
      </p:sp>
    </p:spTree>
    <p:extLst>
      <p:ext uri="{BB962C8B-B14F-4D97-AF65-F5344CB8AC3E}">
        <p14:creationId xmlns:p14="http://schemas.microsoft.com/office/powerpoint/2010/main" val="3891567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98FC3B-7EB8-5E40-B0F9-C9708E82BBE9}" type="datetimeFigureOut">
              <a:rPr lang="en-US" smtClean="0"/>
              <a:t>12/8/21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7B38CF-5B2B-2C41-9793-12558412240E}" type="slidenum">
              <a:rPr lang="en-US" smtClean="0"/>
              <a:t>‹#›</a:t>
            </a:fld>
            <a:endParaRPr lang="en-US"/>
          </a:p>
        </p:txBody>
      </p:sp>
    </p:spTree>
    <p:extLst>
      <p:ext uri="{BB962C8B-B14F-4D97-AF65-F5344CB8AC3E}">
        <p14:creationId xmlns:p14="http://schemas.microsoft.com/office/powerpoint/2010/main" val="42420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098FC3B-7EB8-5E40-B0F9-C9708E82BBE9}" type="datetimeFigureOut">
              <a:rPr lang="en-US" smtClean="0"/>
              <a:t>12/8/21</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B7B38CF-5B2B-2C41-9793-12558412240E}" type="slidenum">
              <a:rPr lang="en-US" smtClean="0"/>
              <a:t>‹#›</a:t>
            </a:fld>
            <a:endParaRPr lang="en-US"/>
          </a:p>
        </p:txBody>
      </p:sp>
    </p:spTree>
    <p:extLst>
      <p:ext uri="{BB962C8B-B14F-4D97-AF65-F5344CB8AC3E}">
        <p14:creationId xmlns:p14="http://schemas.microsoft.com/office/powerpoint/2010/main" val="3543495348"/>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 id="2147483840" r:id="rId13"/>
    <p:sldLayoutId id="2147483841" r:id="rId14"/>
    <p:sldLayoutId id="2147483842" r:id="rId15"/>
    <p:sldLayoutId id="2147483843" r:id="rId16"/>
    <p:sldLayoutId id="2147483844"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70.png"/><Relationship Id="rId4" Type="http://schemas.openxmlformats.org/officeDocument/2006/relationships/hyperlink" Target="https://support.google.com/google-ads/answer/1722035"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jp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Graphical user interface&#10;&#10;Description automatically generated">
            <a:extLst>
              <a:ext uri="{FF2B5EF4-FFF2-40B4-BE49-F238E27FC236}">
                <a16:creationId xmlns:a16="http://schemas.microsoft.com/office/drawing/2014/main" id="{537A8CB9-C260-6E46-9BD7-0E79B4ACA502}"/>
              </a:ext>
            </a:extLst>
          </p:cNvPr>
          <p:cNvPicPr>
            <a:picLocks noChangeAspect="1"/>
          </p:cNvPicPr>
          <p:nvPr/>
        </p:nvPicPr>
        <p:blipFill>
          <a:blip r:embed="rId2"/>
          <a:stretch>
            <a:fillRect/>
          </a:stretch>
        </p:blipFill>
        <p:spPr>
          <a:xfrm>
            <a:off x="1" y="0"/>
            <a:ext cx="12192000" cy="6858000"/>
          </a:xfrm>
          <a:prstGeom prst="rect">
            <a:avLst/>
          </a:prstGeom>
        </p:spPr>
      </p:pic>
      <p:sp>
        <p:nvSpPr>
          <p:cNvPr id="2" name="Title 1">
            <a:extLst>
              <a:ext uri="{FF2B5EF4-FFF2-40B4-BE49-F238E27FC236}">
                <a16:creationId xmlns:a16="http://schemas.microsoft.com/office/drawing/2014/main" id="{461DD6AE-CC00-DC4E-9459-B51B142D7350}"/>
              </a:ext>
            </a:extLst>
          </p:cNvPr>
          <p:cNvSpPr>
            <a:spLocks noGrp="1"/>
          </p:cNvSpPr>
          <p:nvPr>
            <p:ph type="ctrTitle"/>
          </p:nvPr>
        </p:nvSpPr>
        <p:spPr>
          <a:xfrm>
            <a:off x="356135" y="2882809"/>
            <a:ext cx="6150543" cy="1636334"/>
          </a:xfrm>
        </p:spPr>
        <p:txBody>
          <a:bodyPr>
            <a:noAutofit/>
          </a:bodyPr>
          <a:lstStyle/>
          <a:p>
            <a:pPr algn="l"/>
            <a:r>
              <a:rPr lang="en-US" sz="3100" dirty="0"/>
              <a:t>Product Recommendation in Online Advertising with </a:t>
            </a:r>
            <a:br>
              <a:rPr lang="en-US" sz="3100" dirty="0"/>
            </a:br>
            <a:r>
              <a:rPr lang="en-US" sz="3100" dirty="0"/>
              <a:t>Reinforcement Learning</a:t>
            </a:r>
          </a:p>
        </p:txBody>
      </p:sp>
      <p:sp>
        <p:nvSpPr>
          <p:cNvPr id="3" name="Subtitle 2">
            <a:extLst>
              <a:ext uri="{FF2B5EF4-FFF2-40B4-BE49-F238E27FC236}">
                <a16:creationId xmlns:a16="http://schemas.microsoft.com/office/drawing/2014/main" id="{112691E3-2CF0-9F42-8A7A-DE371B9D2D58}"/>
              </a:ext>
            </a:extLst>
          </p:cNvPr>
          <p:cNvSpPr>
            <a:spLocks noGrp="1"/>
          </p:cNvSpPr>
          <p:nvPr>
            <p:ph type="subTitle" idx="1"/>
          </p:nvPr>
        </p:nvSpPr>
        <p:spPr>
          <a:xfrm>
            <a:off x="370000" y="5518752"/>
            <a:ext cx="3187175" cy="627233"/>
          </a:xfrm>
        </p:spPr>
        <p:txBody>
          <a:bodyPr>
            <a:normAutofit/>
          </a:bodyPr>
          <a:lstStyle/>
          <a:p>
            <a:pPr algn="l"/>
            <a:r>
              <a:rPr lang="en-US" sz="1600" dirty="0"/>
              <a:t>Carlos E. Torres</a:t>
            </a:r>
          </a:p>
          <a:p>
            <a:pPr algn="l"/>
            <a:r>
              <a:rPr lang="en-US" sz="1000" dirty="0"/>
              <a:t>12/08/2021</a:t>
            </a:r>
          </a:p>
        </p:txBody>
      </p:sp>
      <p:sp>
        <p:nvSpPr>
          <p:cNvPr id="8" name="Subtitle 2">
            <a:extLst>
              <a:ext uri="{FF2B5EF4-FFF2-40B4-BE49-F238E27FC236}">
                <a16:creationId xmlns:a16="http://schemas.microsoft.com/office/drawing/2014/main" id="{970DC01E-BBDA-A64B-9F85-BE2938A2597F}"/>
              </a:ext>
            </a:extLst>
          </p:cNvPr>
          <p:cNvSpPr txBox="1">
            <a:spLocks/>
          </p:cNvSpPr>
          <p:nvPr/>
        </p:nvSpPr>
        <p:spPr>
          <a:xfrm>
            <a:off x="370000" y="712015"/>
            <a:ext cx="3187175" cy="62723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n-US" sz="1400" dirty="0"/>
              <a:t>UCCS</a:t>
            </a:r>
          </a:p>
          <a:p>
            <a:pPr algn="l"/>
            <a:r>
              <a:rPr lang="en-US" sz="1400" dirty="0"/>
              <a:t>CS 5080</a:t>
            </a:r>
            <a:endParaRPr lang="en-US" sz="1000" dirty="0"/>
          </a:p>
        </p:txBody>
      </p:sp>
      <p:sp>
        <p:nvSpPr>
          <p:cNvPr id="9" name="Subtitle 2">
            <a:extLst>
              <a:ext uri="{FF2B5EF4-FFF2-40B4-BE49-F238E27FC236}">
                <a16:creationId xmlns:a16="http://schemas.microsoft.com/office/drawing/2014/main" id="{2220932E-F872-D948-94F6-184961FA1601}"/>
              </a:ext>
            </a:extLst>
          </p:cNvPr>
          <p:cNvSpPr txBox="1">
            <a:spLocks/>
          </p:cNvSpPr>
          <p:nvPr/>
        </p:nvSpPr>
        <p:spPr>
          <a:xfrm>
            <a:off x="370000" y="4919127"/>
            <a:ext cx="1895554" cy="34328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dirty="0"/>
              <a:t>Final Presentation</a:t>
            </a:r>
            <a:endParaRPr lang="en-US" sz="1000" dirty="0"/>
          </a:p>
        </p:txBody>
      </p:sp>
    </p:spTree>
    <p:extLst>
      <p:ext uri="{BB962C8B-B14F-4D97-AF65-F5344CB8AC3E}">
        <p14:creationId xmlns:p14="http://schemas.microsoft.com/office/powerpoint/2010/main" val="33962402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86817BFA-9939-42FC-97E6-1DDD23A38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a:extLst>
              <a:ext uri="{FF2B5EF4-FFF2-40B4-BE49-F238E27FC236}">
                <a16:creationId xmlns:a16="http://schemas.microsoft.com/office/drawing/2014/main" id="{A4C4F977-CDDE-402E-B4F0-84B5572E77C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F1828514-F01D-4147-ACC8-EC5C3DD56462}"/>
              </a:ext>
            </a:extLst>
          </p:cNvPr>
          <p:cNvSpPr>
            <a:spLocks noGrp="1"/>
          </p:cNvSpPr>
          <p:nvPr>
            <p:ph type="title"/>
          </p:nvPr>
        </p:nvSpPr>
        <p:spPr>
          <a:xfrm>
            <a:off x="3339966" y="518327"/>
            <a:ext cx="7757561" cy="923123"/>
          </a:xfrm>
        </p:spPr>
        <p:txBody>
          <a:bodyPr anchor="b">
            <a:normAutofit/>
          </a:bodyPr>
          <a:lstStyle/>
          <a:p>
            <a:pPr algn="ctr"/>
            <a:r>
              <a:rPr lang="en-US" sz="3200" dirty="0"/>
              <a:t>METHODOLOGY</a:t>
            </a:r>
          </a:p>
        </p:txBody>
      </p:sp>
      <p:sp>
        <p:nvSpPr>
          <p:cNvPr id="15" name="TextBox 14">
            <a:extLst>
              <a:ext uri="{FF2B5EF4-FFF2-40B4-BE49-F238E27FC236}">
                <a16:creationId xmlns:a16="http://schemas.microsoft.com/office/drawing/2014/main" id="{00912C25-73F5-494B-B032-9A618B40ABA4}"/>
              </a:ext>
            </a:extLst>
          </p:cNvPr>
          <p:cNvSpPr txBox="1"/>
          <p:nvPr/>
        </p:nvSpPr>
        <p:spPr>
          <a:xfrm>
            <a:off x="1021993" y="1903011"/>
            <a:ext cx="10492973" cy="1200329"/>
          </a:xfrm>
          <a:prstGeom prst="rect">
            <a:avLst/>
          </a:prstGeom>
          <a:noFill/>
        </p:spPr>
        <p:txBody>
          <a:bodyPr wrap="square" rtlCol="0">
            <a:spAutoFit/>
          </a:bodyPr>
          <a:lstStyle/>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u="sng" dirty="0"/>
              <a:t>Loss function</a:t>
            </a:r>
          </a:p>
          <a:p>
            <a:pPr marL="457200" indent="-457200">
              <a:buFont typeface="Arial" panose="020B0604020202020204" pitchFamily="34" charset="0"/>
              <a:buChar char="•"/>
            </a:pPr>
            <a:endParaRPr lang="en-US" sz="2400" dirty="0"/>
          </a:p>
        </p:txBody>
      </p:sp>
      <p:sp>
        <p:nvSpPr>
          <p:cNvPr id="10" name="TextBox 9">
            <a:extLst>
              <a:ext uri="{FF2B5EF4-FFF2-40B4-BE49-F238E27FC236}">
                <a16:creationId xmlns:a16="http://schemas.microsoft.com/office/drawing/2014/main" id="{40429A1A-94CB-2E4D-BCD2-F23FA99703BA}"/>
              </a:ext>
            </a:extLst>
          </p:cNvPr>
          <p:cNvSpPr txBox="1"/>
          <p:nvPr/>
        </p:nvSpPr>
        <p:spPr>
          <a:xfrm>
            <a:off x="8787325" y="979888"/>
            <a:ext cx="873957" cy="369332"/>
          </a:xfrm>
          <a:prstGeom prst="rect">
            <a:avLst/>
          </a:prstGeom>
          <a:noFill/>
        </p:spPr>
        <p:txBody>
          <a:bodyPr wrap="none" rtlCol="0">
            <a:spAutoFit/>
          </a:bodyPr>
          <a:lstStyle/>
          <a:p>
            <a:r>
              <a:rPr lang="en-US" dirty="0"/>
              <a:t>(cont)</a:t>
            </a:r>
          </a:p>
        </p:txBody>
      </p:sp>
      <p:pic>
        <p:nvPicPr>
          <p:cNvPr id="7" name="Picture 6" descr="A picture containing diagram&#10;&#10;Description automatically generated">
            <a:extLst>
              <a:ext uri="{FF2B5EF4-FFF2-40B4-BE49-F238E27FC236}">
                <a16:creationId xmlns:a16="http://schemas.microsoft.com/office/drawing/2014/main" id="{F8207F82-5BED-524B-A336-E9233293490D}"/>
              </a:ext>
            </a:extLst>
          </p:cNvPr>
          <p:cNvPicPr>
            <a:picLocks noChangeAspect="1"/>
          </p:cNvPicPr>
          <p:nvPr/>
        </p:nvPicPr>
        <p:blipFill>
          <a:blip r:embed="rId4"/>
          <a:stretch>
            <a:fillRect/>
          </a:stretch>
        </p:blipFill>
        <p:spPr>
          <a:xfrm>
            <a:off x="2826245" y="4352311"/>
            <a:ext cx="6835037" cy="1525801"/>
          </a:xfrm>
          <a:prstGeom prst="rect">
            <a:avLst/>
          </a:prstGeom>
        </p:spPr>
      </p:pic>
      <p:pic>
        <p:nvPicPr>
          <p:cNvPr id="9" name="Picture 8" descr="Text, letter&#10;&#10;Description automatically generated">
            <a:extLst>
              <a:ext uri="{FF2B5EF4-FFF2-40B4-BE49-F238E27FC236}">
                <a16:creationId xmlns:a16="http://schemas.microsoft.com/office/drawing/2014/main" id="{D5E7707E-129C-8E42-830E-9EB90AD53EAC}"/>
              </a:ext>
            </a:extLst>
          </p:cNvPr>
          <p:cNvPicPr>
            <a:picLocks noChangeAspect="1"/>
          </p:cNvPicPr>
          <p:nvPr/>
        </p:nvPicPr>
        <p:blipFill>
          <a:blip r:embed="rId5"/>
          <a:stretch>
            <a:fillRect/>
          </a:stretch>
        </p:blipFill>
        <p:spPr>
          <a:xfrm>
            <a:off x="4234264" y="2882970"/>
            <a:ext cx="4682534" cy="978905"/>
          </a:xfrm>
          <a:prstGeom prst="rect">
            <a:avLst/>
          </a:prstGeom>
        </p:spPr>
      </p:pic>
    </p:spTree>
    <p:extLst>
      <p:ext uri="{BB962C8B-B14F-4D97-AF65-F5344CB8AC3E}">
        <p14:creationId xmlns:p14="http://schemas.microsoft.com/office/powerpoint/2010/main" val="1905036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86817BFA-9939-42FC-97E6-1DDD23A38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a:extLst>
              <a:ext uri="{FF2B5EF4-FFF2-40B4-BE49-F238E27FC236}">
                <a16:creationId xmlns:a16="http://schemas.microsoft.com/office/drawing/2014/main" id="{A4C4F977-CDDE-402E-B4F0-84B5572E77C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F1828514-F01D-4147-ACC8-EC5C3DD56462}"/>
              </a:ext>
            </a:extLst>
          </p:cNvPr>
          <p:cNvSpPr>
            <a:spLocks noGrp="1"/>
          </p:cNvSpPr>
          <p:nvPr>
            <p:ph type="title"/>
          </p:nvPr>
        </p:nvSpPr>
        <p:spPr>
          <a:xfrm>
            <a:off x="3339966" y="518327"/>
            <a:ext cx="7757561" cy="923123"/>
          </a:xfrm>
        </p:spPr>
        <p:txBody>
          <a:bodyPr anchor="b">
            <a:normAutofit/>
          </a:bodyPr>
          <a:lstStyle/>
          <a:p>
            <a:pPr algn="ctr"/>
            <a:r>
              <a:rPr lang="en-US" sz="3200" dirty="0"/>
              <a:t>METHODOLOGY</a:t>
            </a:r>
          </a:p>
        </p:txBody>
      </p:sp>
      <p:sp>
        <p:nvSpPr>
          <p:cNvPr id="15" name="TextBox 14">
            <a:extLst>
              <a:ext uri="{FF2B5EF4-FFF2-40B4-BE49-F238E27FC236}">
                <a16:creationId xmlns:a16="http://schemas.microsoft.com/office/drawing/2014/main" id="{00912C25-73F5-494B-B032-9A618B40ABA4}"/>
              </a:ext>
            </a:extLst>
          </p:cNvPr>
          <p:cNvSpPr txBox="1"/>
          <p:nvPr/>
        </p:nvSpPr>
        <p:spPr>
          <a:xfrm>
            <a:off x="1021993" y="1903011"/>
            <a:ext cx="10492973" cy="1200329"/>
          </a:xfrm>
          <a:prstGeom prst="rect">
            <a:avLst/>
          </a:prstGeom>
          <a:noFill/>
        </p:spPr>
        <p:txBody>
          <a:bodyPr wrap="square" rtlCol="0">
            <a:spAutoFit/>
          </a:bodyPr>
          <a:lstStyle/>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u="sng" dirty="0"/>
              <a:t>Loss function (updated) - Huber loss</a:t>
            </a:r>
          </a:p>
          <a:p>
            <a:pPr marL="457200" indent="-457200">
              <a:buFont typeface="Arial" panose="020B0604020202020204" pitchFamily="34" charset="0"/>
              <a:buChar char="•"/>
            </a:pPr>
            <a:endParaRPr lang="en-US" sz="2400" dirty="0"/>
          </a:p>
        </p:txBody>
      </p:sp>
      <p:sp>
        <p:nvSpPr>
          <p:cNvPr id="10" name="TextBox 9">
            <a:extLst>
              <a:ext uri="{FF2B5EF4-FFF2-40B4-BE49-F238E27FC236}">
                <a16:creationId xmlns:a16="http://schemas.microsoft.com/office/drawing/2014/main" id="{40429A1A-94CB-2E4D-BCD2-F23FA99703BA}"/>
              </a:ext>
            </a:extLst>
          </p:cNvPr>
          <p:cNvSpPr txBox="1"/>
          <p:nvPr/>
        </p:nvSpPr>
        <p:spPr>
          <a:xfrm>
            <a:off x="8787325" y="979888"/>
            <a:ext cx="873957" cy="369332"/>
          </a:xfrm>
          <a:prstGeom prst="rect">
            <a:avLst/>
          </a:prstGeom>
          <a:noFill/>
        </p:spPr>
        <p:txBody>
          <a:bodyPr wrap="none" rtlCol="0">
            <a:spAutoFit/>
          </a:bodyPr>
          <a:lstStyle/>
          <a:p>
            <a:r>
              <a:rPr lang="en-US" dirty="0"/>
              <a:t>(cont)</a:t>
            </a:r>
          </a:p>
        </p:txBody>
      </p:sp>
      <p:pic>
        <p:nvPicPr>
          <p:cNvPr id="4" name="Picture 3" descr="A picture containing text&#10;&#10;Description automatically generated">
            <a:extLst>
              <a:ext uri="{FF2B5EF4-FFF2-40B4-BE49-F238E27FC236}">
                <a16:creationId xmlns:a16="http://schemas.microsoft.com/office/drawing/2014/main" id="{67D44743-0E0B-B34F-9AB6-F32EC2687377}"/>
              </a:ext>
            </a:extLst>
          </p:cNvPr>
          <p:cNvPicPr>
            <a:picLocks noChangeAspect="1"/>
          </p:cNvPicPr>
          <p:nvPr/>
        </p:nvPicPr>
        <p:blipFill>
          <a:blip r:embed="rId4"/>
          <a:stretch>
            <a:fillRect/>
          </a:stretch>
        </p:blipFill>
        <p:spPr>
          <a:xfrm>
            <a:off x="2577501" y="2890840"/>
            <a:ext cx="7036998" cy="1348121"/>
          </a:xfrm>
          <a:prstGeom prst="rect">
            <a:avLst/>
          </a:prstGeom>
        </p:spPr>
      </p:pic>
      <p:sp>
        <p:nvSpPr>
          <p:cNvPr id="5" name="TextBox 4">
            <a:extLst>
              <a:ext uri="{FF2B5EF4-FFF2-40B4-BE49-F238E27FC236}">
                <a16:creationId xmlns:a16="http://schemas.microsoft.com/office/drawing/2014/main" id="{850A3771-4887-6848-94FC-608EBA3B606D}"/>
              </a:ext>
            </a:extLst>
          </p:cNvPr>
          <p:cNvSpPr txBox="1"/>
          <p:nvPr/>
        </p:nvSpPr>
        <p:spPr>
          <a:xfrm>
            <a:off x="2222089" y="4585347"/>
            <a:ext cx="8092780" cy="1754326"/>
          </a:xfrm>
          <a:prstGeom prst="rect">
            <a:avLst/>
          </a:prstGeom>
          <a:noFill/>
        </p:spPr>
        <p:txBody>
          <a:bodyPr wrap="square" rtlCol="0">
            <a:spAutoFit/>
          </a:bodyPr>
          <a:lstStyle/>
          <a:p>
            <a:r>
              <a:rPr lang="en-US" dirty="0"/>
              <a:t>where </a:t>
            </a:r>
            <a:r>
              <a:rPr lang="el-GR" dirty="0"/>
              <a:t>δ (</a:t>
            </a:r>
            <a:r>
              <a:rPr lang="en-US" dirty="0"/>
              <a:t>delta) is a hyperparameter that can be set to adjust the interval in which the function will be quadratic or linear. </a:t>
            </a:r>
          </a:p>
          <a:p>
            <a:endParaRPr lang="en-US" dirty="0"/>
          </a:p>
          <a:p>
            <a:r>
              <a:rPr lang="en-US" dirty="0"/>
              <a:t>For loss values less than </a:t>
            </a:r>
            <a:r>
              <a:rPr lang="el-GR" dirty="0"/>
              <a:t>δ (</a:t>
            </a:r>
            <a:r>
              <a:rPr lang="en-US" dirty="0"/>
              <a:t>delta), it uses the MSE; for loss values greater than </a:t>
            </a:r>
            <a:r>
              <a:rPr lang="el-GR" dirty="0"/>
              <a:t>δ (</a:t>
            </a:r>
            <a:r>
              <a:rPr lang="en-US" dirty="0"/>
              <a:t>delta), it uses the Mean Absolute Error (MAE). Thus, Huber loss provides the best of both MAE and MSE.</a:t>
            </a:r>
          </a:p>
        </p:txBody>
      </p:sp>
    </p:spTree>
    <p:extLst>
      <p:ext uri="{BB962C8B-B14F-4D97-AF65-F5344CB8AC3E}">
        <p14:creationId xmlns:p14="http://schemas.microsoft.com/office/powerpoint/2010/main" val="1395664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86817BFA-9939-42FC-97E6-1DDD23A38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a:extLst>
              <a:ext uri="{FF2B5EF4-FFF2-40B4-BE49-F238E27FC236}">
                <a16:creationId xmlns:a16="http://schemas.microsoft.com/office/drawing/2014/main" id="{A4C4F977-CDDE-402E-B4F0-84B5572E77C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F1828514-F01D-4147-ACC8-EC5C3DD56462}"/>
              </a:ext>
            </a:extLst>
          </p:cNvPr>
          <p:cNvSpPr>
            <a:spLocks noGrp="1"/>
          </p:cNvSpPr>
          <p:nvPr>
            <p:ph type="title"/>
          </p:nvPr>
        </p:nvSpPr>
        <p:spPr>
          <a:xfrm>
            <a:off x="3339966" y="518327"/>
            <a:ext cx="7757561" cy="923123"/>
          </a:xfrm>
        </p:spPr>
        <p:txBody>
          <a:bodyPr anchor="b">
            <a:normAutofit/>
          </a:bodyPr>
          <a:lstStyle/>
          <a:p>
            <a:pPr algn="ctr"/>
            <a:r>
              <a:rPr lang="en-US" sz="3200" dirty="0"/>
              <a:t>METHODOLOGY</a:t>
            </a:r>
          </a:p>
        </p:txBody>
      </p:sp>
      <p:sp>
        <p:nvSpPr>
          <p:cNvPr id="15" name="TextBox 14">
            <a:extLst>
              <a:ext uri="{FF2B5EF4-FFF2-40B4-BE49-F238E27FC236}">
                <a16:creationId xmlns:a16="http://schemas.microsoft.com/office/drawing/2014/main" id="{00912C25-73F5-494B-B032-9A618B40ABA4}"/>
              </a:ext>
            </a:extLst>
          </p:cNvPr>
          <p:cNvSpPr txBox="1"/>
          <p:nvPr/>
        </p:nvSpPr>
        <p:spPr>
          <a:xfrm>
            <a:off x="509649" y="1441450"/>
            <a:ext cx="3924788" cy="1569660"/>
          </a:xfrm>
          <a:prstGeom prst="rect">
            <a:avLst/>
          </a:prstGeom>
          <a:noFill/>
        </p:spPr>
        <p:txBody>
          <a:bodyPr wrap="square" rtlCol="0">
            <a:spAutoFit/>
          </a:bodyPr>
          <a:lstStyle/>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System Architecture</a:t>
            </a:r>
          </a:p>
          <a:p>
            <a:pPr marL="457200" indent="-457200">
              <a:buFont typeface="Arial" panose="020B0604020202020204" pitchFamily="34" charset="0"/>
              <a:buChar char="•"/>
            </a:pPr>
            <a:r>
              <a:rPr lang="en-US" sz="2400" dirty="0"/>
              <a:t>Hyperparameters</a:t>
            </a:r>
          </a:p>
          <a:p>
            <a:pPr marL="457200" indent="-457200">
              <a:buFont typeface="Arial" panose="020B0604020202020204" pitchFamily="34" charset="0"/>
              <a:buChar char="•"/>
            </a:pPr>
            <a:endParaRPr lang="en-US" sz="2400" dirty="0"/>
          </a:p>
        </p:txBody>
      </p:sp>
      <p:sp>
        <p:nvSpPr>
          <p:cNvPr id="10" name="TextBox 9">
            <a:extLst>
              <a:ext uri="{FF2B5EF4-FFF2-40B4-BE49-F238E27FC236}">
                <a16:creationId xmlns:a16="http://schemas.microsoft.com/office/drawing/2014/main" id="{40429A1A-94CB-2E4D-BCD2-F23FA99703BA}"/>
              </a:ext>
            </a:extLst>
          </p:cNvPr>
          <p:cNvSpPr txBox="1"/>
          <p:nvPr/>
        </p:nvSpPr>
        <p:spPr>
          <a:xfrm>
            <a:off x="8787325" y="979888"/>
            <a:ext cx="873957" cy="369332"/>
          </a:xfrm>
          <a:prstGeom prst="rect">
            <a:avLst/>
          </a:prstGeom>
          <a:noFill/>
        </p:spPr>
        <p:txBody>
          <a:bodyPr wrap="none" rtlCol="0">
            <a:spAutoFit/>
          </a:bodyPr>
          <a:lstStyle/>
          <a:p>
            <a:r>
              <a:rPr lang="en-US" dirty="0"/>
              <a:t>(cont)</a:t>
            </a:r>
          </a:p>
        </p:txBody>
      </p:sp>
      <p:pic>
        <p:nvPicPr>
          <p:cNvPr id="6" name="Picture 5">
            <a:extLst>
              <a:ext uri="{FF2B5EF4-FFF2-40B4-BE49-F238E27FC236}">
                <a16:creationId xmlns:a16="http://schemas.microsoft.com/office/drawing/2014/main" id="{65854298-33F9-4046-AF27-1BE940952B8A}"/>
              </a:ext>
            </a:extLst>
          </p:cNvPr>
          <p:cNvPicPr>
            <a:picLocks noChangeAspect="1"/>
          </p:cNvPicPr>
          <p:nvPr/>
        </p:nvPicPr>
        <p:blipFill>
          <a:blip r:embed="rId4"/>
          <a:srcRect/>
          <a:stretch/>
        </p:blipFill>
        <p:spPr>
          <a:xfrm>
            <a:off x="5613457" y="1698226"/>
            <a:ext cx="6068894" cy="4799677"/>
          </a:xfrm>
          <a:prstGeom prst="rect">
            <a:avLst/>
          </a:prstGeom>
        </p:spPr>
      </p:pic>
      <p:pic>
        <p:nvPicPr>
          <p:cNvPr id="17" name="Picture 16" descr="Table&#10;&#10;Description automatically generated with low confidence">
            <a:extLst>
              <a:ext uri="{FF2B5EF4-FFF2-40B4-BE49-F238E27FC236}">
                <a16:creationId xmlns:a16="http://schemas.microsoft.com/office/drawing/2014/main" id="{C56A4716-42F9-0949-B367-E3D56B3C4EC3}"/>
              </a:ext>
            </a:extLst>
          </p:cNvPr>
          <p:cNvPicPr>
            <a:picLocks noChangeAspect="1"/>
          </p:cNvPicPr>
          <p:nvPr/>
        </p:nvPicPr>
        <p:blipFill>
          <a:blip r:embed="rId5"/>
          <a:stretch>
            <a:fillRect/>
          </a:stretch>
        </p:blipFill>
        <p:spPr>
          <a:xfrm>
            <a:off x="579899" y="3008989"/>
            <a:ext cx="3975915" cy="2709117"/>
          </a:xfrm>
          <a:prstGeom prst="rect">
            <a:avLst/>
          </a:prstGeom>
        </p:spPr>
      </p:pic>
    </p:spTree>
    <p:extLst>
      <p:ext uri="{BB962C8B-B14F-4D97-AF65-F5344CB8AC3E}">
        <p14:creationId xmlns:p14="http://schemas.microsoft.com/office/powerpoint/2010/main" val="3847503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86817BFA-9939-42FC-97E6-1DDD23A38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a:extLst>
              <a:ext uri="{FF2B5EF4-FFF2-40B4-BE49-F238E27FC236}">
                <a16:creationId xmlns:a16="http://schemas.microsoft.com/office/drawing/2014/main" id="{A4C4F977-CDDE-402E-B4F0-84B5572E77C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F1828514-F01D-4147-ACC8-EC5C3DD56462}"/>
              </a:ext>
            </a:extLst>
          </p:cNvPr>
          <p:cNvSpPr>
            <a:spLocks noGrp="1"/>
          </p:cNvSpPr>
          <p:nvPr>
            <p:ph type="title"/>
          </p:nvPr>
        </p:nvSpPr>
        <p:spPr>
          <a:xfrm>
            <a:off x="3339966" y="518327"/>
            <a:ext cx="7757561" cy="923123"/>
          </a:xfrm>
        </p:spPr>
        <p:txBody>
          <a:bodyPr anchor="b">
            <a:normAutofit/>
          </a:bodyPr>
          <a:lstStyle/>
          <a:p>
            <a:pPr algn="ctr"/>
            <a:r>
              <a:rPr lang="en-US" sz="3200" dirty="0"/>
              <a:t>METHODOLOGY</a:t>
            </a:r>
          </a:p>
        </p:txBody>
      </p:sp>
      <p:sp>
        <p:nvSpPr>
          <p:cNvPr id="15" name="TextBox 14">
            <a:extLst>
              <a:ext uri="{FF2B5EF4-FFF2-40B4-BE49-F238E27FC236}">
                <a16:creationId xmlns:a16="http://schemas.microsoft.com/office/drawing/2014/main" id="{00912C25-73F5-494B-B032-9A618B40ABA4}"/>
              </a:ext>
            </a:extLst>
          </p:cNvPr>
          <p:cNvSpPr txBox="1"/>
          <p:nvPr/>
        </p:nvSpPr>
        <p:spPr>
          <a:xfrm>
            <a:off x="509647" y="1441450"/>
            <a:ext cx="5535103" cy="1569660"/>
          </a:xfrm>
          <a:prstGeom prst="rect">
            <a:avLst/>
          </a:prstGeom>
          <a:noFill/>
        </p:spPr>
        <p:txBody>
          <a:bodyPr wrap="square" rtlCol="0">
            <a:spAutoFit/>
          </a:bodyPr>
          <a:lstStyle/>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System Architecture (updated)</a:t>
            </a:r>
          </a:p>
          <a:p>
            <a:pPr marL="457200" indent="-457200">
              <a:buFont typeface="Arial" panose="020B0604020202020204" pitchFamily="34" charset="0"/>
              <a:buChar char="•"/>
            </a:pPr>
            <a:r>
              <a:rPr lang="en-US" sz="2400" dirty="0"/>
              <a:t>Hyperparameters (updated)</a:t>
            </a:r>
          </a:p>
          <a:p>
            <a:pPr marL="457200" indent="-457200">
              <a:buFont typeface="Arial" panose="020B0604020202020204" pitchFamily="34" charset="0"/>
              <a:buChar char="•"/>
            </a:pPr>
            <a:endParaRPr lang="en-US" sz="2400" dirty="0"/>
          </a:p>
        </p:txBody>
      </p:sp>
      <p:sp>
        <p:nvSpPr>
          <p:cNvPr id="10" name="TextBox 9">
            <a:extLst>
              <a:ext uri="{FF2B5EF4-FFF2-40B4-BE49-F238E27FC236}">
                <a16:creationId xmlns:a16="http://schemas.microsoft.com/office/drawing/2014/main" id="{40429A1A-94CB-2E4D-BCD2-F23FA99703BA}"/>
              </a:ext>
            </a:extLst>
          </p:cNvPr>
          <p:cNvSpPr txBox="1"/>
          <p:nvPr/>
        </p:nvSpPr>
        <p:spPr>
          <a:xfrm>
            <a:off x="8787325" y="979888"/>
            <a:ext cx="873957" cy="369332"/>
          </a:xfrm>
          <a:prstGeom prst="rect">
            <a:avLst/>
          </a:prstGeom>
          <a:noFill/>
        </p:spPr>
        <p:txBody>
          <a:bodyPr wrap="none" rtlCol="0">
            <a:spAutoFit/>
          </a:bodyPr>
          <a:lstStyle/>
          <a:p>
            <a:r>
              <a:rPr lang="en-US" dirty="0"/>
              <a:t>(cont)</a:t>
            </a:r>
          </a:p>
        </p:txBody>
      </p:sp>
      <p:pic>
        <p:nvPicPr>
          <p:cNvPr id="7" name="Picture 6" descr="Diagram&#10;&#10;Description automatically generated">
            <a:extLst>
              <a:ext uri="{FF2B5EF4-FFF2-40B4-BE49-F238E27FC236}">
                <a16:creationId xmlns:a16="http://schemas.microsoft.com/office/drawing/2014/main" id="{A0D54CA8-D46E-5241-9E6B-79850A22E617}"/>
              </a:ext>
            </a:extLst>
          </p:cNvPr>
          <p:cNvPicPr>
            <a:picLocks noChangeAspect="1"/>
          </p:cNvPicPr>
          <p:nvPr/>
        </p:nvPicPr>
        <p:blipFill>
          <a:blip r:embed="rId4"/>
          <a:stretch>
            <a:fillRect/>
          </a:stretch>
        </p:blipFill>
        <p:spPr>
          <a:xfrm>
            <a:off x="5599698" y="1749887"/>
            <a:ext cx="6375254" cy="4799676"/>
          </a:xfrm>
          <a:prstGeom prst="rect">
            <a:avLst/>
          </a:prstGeom>
        </p:spPr>
      </p:pic>
      <p:pic>
        <p:nvPicPr>
          <p:cNvPr id="9" name="Picture 8" descr="Table&#10;&#10;Description automatically generated with medium confidence">
            <a:extLst>
              <a:ext uri="{FF2B5EF4-FFF2-40B4-BE49-F238E27FC236}">
                <a16:creationId xmlns:a16="http://schemas.microsoft.com/office/drawing/2014/main" id="{A33AB137-FAE0-C84F-AC60-6C9667BC01B1}"/>
              </a:ext>
            </a:extLst>
          </p:cNvPr>
          <p:cNvPicPr>
            <a:picLocks noChangeAspect="1"/>
          </p:cNvPicPr>
          <p:nvPr/>
        </p:nvPicPr>
        <p:blipFill>
          <a:blip r:embed="rId5"/>
          <a:stretch>
            <a:fillRect/>
          </a:stretch>
        </p:blipFill>
        <p:spPr>
          <a:xfrm>
            <a:off x="983643" y="2882900"/>
            <a:ext cx="3666773" cy="3113298"/>
          </a:xfrm>
          <a:prstGeom prst="rect">
            <a:avLst/>
          </a:prstGeom>
        </p:spPr>
      </p:pic>
    </p:spTree>
    <p:extLst>
      <p:ext uri="{BB962C8B-B14F-4D97-AF65-F5344CB8AC3E}">
        <p14:creationId xmlns:p14="http://schemas.microsoft.com/office/powerpoint/2010/main" val="1081559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86817BFA-9939-42FC-97E6-1DDD23A38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a:extLst>
              <a:ext uri="{FF2B5EF4-FFF2-40B4-BE49-F238E27FC236}">
                <a16:creationId xmlns:a16="http://schemas.microsoft.com/office/drawing/2014/main" id="{A4C4F977-CDDE-402E-B4F0-84B5572E77C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F1828514-F01D-4147-ACC8-EC5C3DD56462}"/>
              </a:ext>
            </a:extLst>
          </p:cNvPr>
          <p:cNvSpPr>
            <a:spLocks noGrp="1"/>
          </p:cNvSpPr>
          <p:nvPr>
            <p:ph type="title"/>
          </p:nvPr>
        </p:nvSpPr>
        <p:spPr>
          <a:xfrm>
            <a:off x="3339966" y="518327"/>
            <a:ext cx="7757561" cy="923123"/>
          </a:xfrm>
        </p:spPr>
        <p:txBody>
          <a:bodyPr anchor="b">
            <a:normAutofit/>
          </a:bodyPr>
          <a:lstStyle/>
          <a:p>
            <a:pPr algn="ctr"/>
            <a:r>
              <a:rPr lang="en-US" sz="3200" dirty="0"/>
              <a:t>METHODOLOGY</a:t>
            </a:r>
          </a:p>
        </p:txBody>
      </p:sp>
      <p:sp>
        <p:nvSpPr>
          <p:cNvPr id="15" name="TextBox 14">
            <a:extLst>
              <a:ext uri="{FF2B5EF4-FFF2-40B4-BE49-F238E27FC236}">
                <a16:creationId xmlns:a16="http://schemas.microsoft.com/office/drawing/2014/main" id="{00912C25-73F5-494B-B032-9A618B40ABA4}"/>
              </a:ext>
            </a:extLst>
          </p:cNvPr>
          <p:cNvSpPr txBox="1"/>
          <p:nvPr/>
        </p:nvSpPr>
        <p:spPr>
          <a:xfrm>
            <a:off x="671488" y="1441450"/>
            <a:ext cx="5243789" cy="2923877"/>
          </a:xfrm>
          <a:prstGeom prst="rect">
            <a:avLst/>
          </a:prstGeom>
          <a:noFill/>
        </p:spPr>
        <p:txBody>
          <a:bodyPr wrap="square" rtlCol="0">
            <a:spAutoFit/>
          </a:bodyPr>
          <a:lstStyle/>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DQN model summary</a:t>
            </a:r>
          </a:p>
          <a:p>
            <a:endParaRPr lang="en-US" sz="2400" dirty="0"/>
          </a:p>
          <a:p>
            <a:pPr marL="285750" indent="-285750">
              <a:buFont typeface="Courier New" panose="02070309020205020404" pitchFamily="49" charset="0"/>
              <a:buChar char="o"/>
            </a:pPr>
            <a:r>
              <a:rPr lang="en-US" sz="1600" dirty="0"/>
              <a:t>The DQN is a Sequential model. </a:t>
            </a:r>
          </a:p>
          <a:p>
            <a:pPr marL="742950" lvl="1" indent="-285750">
              <a:buFont typeface="Courier New" panose="02070309020205020404" pitchFamily="49" charset="0"/>
              <a:buChar char="o"/>
            </a:pPr>
            <a:r>
              <a:rPr lang="en-US" sz="1600" dirty="0"/>
              <a:t>Input layer with the shape of the state (2).</a:t>
            </a:r>
          </a:p>
          <a:p>
            <a:pPr marL="742950" lvl="1" indent="-285750">
              <a:buFont typeface="Courier New" panose="02070309020205020404" pitchFamily="49" charset="0"/>
              <a:buChar char="o"/>
            </a:pPr>
            <a:r>
              <a:rPr lang="en-US" sz="1600" dirty="0"/>
              <a:t>4 Dense layers with 256, 128, 64, and 32 nodes with </a:t>
            </a:r>
            <a:r>
              <a:rPr lang="en-US" sz="1600" b="1" i="1" dirty="0"/>
              <a:t>ReLU</a:t>
            </a:r>
            <a:r>
              <a:rPr lang="en-US" sz="1600" i="1" dirty="0"/>
              <a:t> </a:t>
            </a:r>
            <a:r>
              <a:rPr lang="en-US" sz="1600" dirty="0"/>
              <a:t>activation function.</a:t>
            </a:r>
          </a:p>
          <a:p>
            <a:pPr marL="742950" lvl="1" indent="-285750">
              <a:buFont typeface="Courier New" panose="02070309020205020404" pitchFamily="49" charset="0"/>
              <a:buChar char="o"/>
            </a:pPr>
            <a:r>
              <a:rPr lang="en-US" sz="1600" dirty="0"/>
              <a:t>Output layer with the shape of the action space (number of products) with a </a:t>
            </a:r>
            <a:r>
              <a:rPr lang="en-US" sz="1600" b="1" i="1" dirty="0"/>
              <a:t>Softmax</a:t>
            </a:r>
            <a:r>
              <a:rPr lang="en-US" sz="1600" i="1" dirty="0"/>
              <a:t> </a:t>
            </a:r>
            <a:r>
              <a:rPr lang="en-US" sz="1600" dirty="0"/>
              <a:t>activation function.</a:t>
            </a:r>
            <a:endParaRPr lang="en-US" sz="2000" dirty="0"/>
          </a:p>
        </p:txBody>
      </p:sp>
      <p:sp>
        <p:nvSpPr>
          <p:cNvPr id="10" name="TextBox 9">
            <a:extLst>
              <a:ext uri="{FF2B5EF4-FFF2-40B4-BE49-F238E27FC236}">
                <a16:creationId xmlns:a16="http://schemas.microsoft.com/office/drawing/2014/main" id="{40429A1A-94CB-2E4D-BCD2-F23FA99703BA}"/>
              </a:ext>
            </a:extLst>
          </p:cNvPr>
          <p:cNvSpPr txBox="1"/>
          <p:nvPr/>
        </p:nvSpPr>
        <p:spPr>
          <a:xfrm>
            <a:off x="8787325" y="979888"/>
            <a:ext cx="873957" cy="369332"/>
          </a:xfrm>
          <a:prstGeom prst="rect">
            <a:avLst/>
          </a:prstGeom>
          <a:noFill/>
        </p:spPr>
        <p:txBody>
          <a:bodyPr wrap="none" rtlCol="0">
            <a:spAutoFit/>
          </a:bodyPr>
          <a:lstStyle/>
          <a:p>
            <a:r>
              <a:rPr lang="en-US" dirty="0"/>
              <a:t>(cont)</a:t>
            </a:r>
          </a:p>
        </p:txBody>
      </p:sp>
      <p:pic>
        <p:nvPicPr>
          <p:cNvPr id="4" name="Picture 3" descr="Table&#10;&#10;Description automatically generated">
            <a:extLst>
              <a:ext uri="{FF2B5EF4-FFF2-40B4-BE49-F238E27FC236}">
                <a16:creationId xmlns:a16="http://schemas.microsoft.com/office/drawing/2014/main" id="{12DA95AF-2C0B-9A48-9C8E-357E7BDC5C07}"/>
              </a:ext>
            </a:extLst>
          </p:cNvPr>
          <p:cNvPicPr>
            <a:picLocks noChangeAspect="1"/>
          </p:cNvPicPr>
          <p:nvPr/>
        </p:nvPicPr>
        <p:blipFill>
          <a:blip r:embed="rId4"/>
          <a:stretch>
            <a:fillRect/>
          </a:stretch>
        </p:blipFill>
        <p:spPr>
          <a:xfrm>
            <a:off x="6096000" y="2514788"/>
            <a:ext cx="5565477" cy="2808649"/>
          </a:xfrm>
          <a:prstGeom prst="rect">
            <a:avLst/>
          </a:prstGeom>
        </p:spPr>
      </p:pic>
    </p:spTree>
    <p:extLst>
      <p:ext uri="{BB962C8B-B14F-4D97-AF65-F5344CB8AC3E}">
        <p14:creationId xmlns:p14="http://schemas.microsoft.com/office/powerpoint/2010/main" val="1142978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86817BFA-9939-42FC-97E6-1DDD23A38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a:extLst>
              <a:ext uri="{FF2B5EF4-FFF2-40B4-BE49-F238E27FC236}">
                <a16:creationId xmlns:a16="http://schemas.microsoft.com/office/drawing/2014/main" id="{A4C4F977-CDDE-402E-B4F0-84B5572E77C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F1828514-F01D-4147-ACC8-EC5C3DD56462}"/>
              </a:ext>
            </a:extLst>
          </p:cNvPr>
          <p:cNvSpPr>
            <a:spLocks noGrp="1"/>
          </p:cNvSpPr>
          <p:nvPr>
            <p:ph type="title"/>
          </p:nvPr>
        </p:nvSpPr>
        <p:spPr>
          <a:xfrm>
            <a:off x="3339966" y="518327"/>
            <a:ext cx="7757561" cy="923123"/>
          </a:xfrm>
        </p:spPr>
        <p:txBody>
          <a:bodyPr anchor="b">
            <a:normAutofit/>
          </a:bodyPr>
          <a:lstStyle/>
          <a:p>
            <a:pPr algn="ctr"/>
            <a:r>
              <a:rPr lang="en-US" sz="3200" dirty="0"/>
              <a:t>METHODOLOGY</a:t>
            </a:r>
          </a:p>
        </p:txBody>
      </p:sp>
      <p:sp>
        <p:nvSpPr>
          <p:cNvPr id="15" name="TextBox 14">
            <a:extLst>
              <a:ext uri="{FF2B5EF4-FFF2-40B4-BE49-F238E27FC236}">
                <a16:creationId xmlns:a16="http://schemas.microsoft.com/office/drawing/2014/main" id="{00912C25-73F5-494B-B032-9A618B40ABA4}"/>
              </a:ext>
            </a:extLst>
          </p:cNvPr>
          <p:cNvSpPr txBox="1"/>
          <p:nvPr/>
        </p:nvSpPr>
        <p:spPr>
          <a:xfrm>
            <a:off x="671488" y="1441450"/>
            <a:ext cx="5243789" cy="3785652"/>
          </a:xfrm>
          <a:prstGeom prst="rect">
            <a:avLst/>
          </a:prstGeom>
          <a:noFill/>
        </p:spPr>
        <p:txBody>
          <a:bodyPr wrap="square" rtlCol="0">
            <a:spAutoFit/>
          </a:bodyPr>
          <a:lstStyle/>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DQN internal architecture</a:t>
            </a:r>
          </a:p>
          <a:p>
            <a:endParaRPr lang="en-US" sz="2400" dirty="0"/>
          </a:p>
          <a:p>
            <a:pPr marL="457200" indent="-457200">
              <a:buFont typeface="Courier New" panose="02070309020205020404" pitchFamily="49" charset="0"/>
              <a:buChar char="o"/>
            </a:pPr>
            <a:r>
              <a:rPr lang="en-US" dirty="0"/>
              <a:t>Internally, the DQN uses a Prediction network, that updates the weights after N steps, and a Target network that outputs the actual Q-value.</a:t>
            </a:r>
          </a:p>
          <a:p>
            <a:pPr marL="742950" lvl="1" indent="-285750">
              <a:buFont typeface="Courier New" panose="02070309020205020404" pitchFamily="49" charset="0"/>
              <a:buChar char="o"/>
            </a:pPr>
            <a:endParaRPr lang="en-US" dirty="0"/>
          </a:p>
          <a:p>
            <a:pPr marL="457200" indent="-457200">
              <a:buFont typeface="Courier New" panose="02070309020205020404" pitchFamily="49" charset="0"/>
              <a:buChar char="o"/>
            </a:pPr>
            <a:r>
              <a:rPr lang="en-US" dirty="0"/>
              <a:t>With the outputs of both, the Target Q-value and Predicted Q-value, the loss is calculated and the DQN can learn.</a:t>
            </a:r>
          </a:p>
          <a:p>
            <a:pPr marL="457200" indent="-457200">
              <a:buFont typeface="Arial" panose="020B0604020202020204" pitchFamily="34" charset="0"/>
              <a:buChar char="•"/>
            </a:pPr>
            <a:endParaRPr lang="en-US" sz="2400" dirty="0"/>
          </a:p>
        </p:txBody>
      </p:sp>
      <p:sp>
        <p:nvSpPr>
          <p:cNvPr id="10" name="TextBox 9">
            <a:extLst>
              <a:ext uri="{FF2B5EF4-FFF2-40B4-BE49-F238E27FC236}">
                <a16:creationId xmlns:a16="http://schemas.microsoft.com/office/drawing/2014/main" id="{40429A1A-94CB-2E4D-BCD2-F23FA99703BA}"/>
              </a:ext>
            </a:extLst>
          </p:cNvPr>
          <p:cNvSpPr txBox="1"/>
          <p:nvPr/>
        </p:nvSpPr>
        <p:spPr>
          <a:xfrm>
            <a:off x="8787325" y="979888"/>
            <a:ext cx="873957" cy="369332"/>
          </a:xfrm>
          <a:prstGeom prst="rect">
            <a:avLst/>
          </a:prstGeom>
          <a:noFill/>
        </p:spPr>
        <p:txBody>
          <a:bodyPr wrap="none" rtlCol="0">
            <a:spAutoFit/>
          </a:bodyPr>
          <a:lstStyle/>
          <a:p>
            <a:r>
              <a:rPr lang="en-US" dirty="0"/>
              <a:t>(cont)</a:t>
            </a:r>
          </a:p>
        </p:txBody>
      </p:sp>
      <p:pic>
        <p:nvPicPr>
          <p:cNvPr id="7" name="Picture 6">
            <a:extLst>
              <a:ext uri="{FF2B5EF4-FFF2-40B4-BE49-F238E27FC236}">
                <a16:creationId xmlns:a16="http://schemas.microsoft.com/office/drawing/2014/main" id="{DBBE321D-184C-6449-AB77-72FF06FE0EE3}"/>
              </a:ext>
            </a:extLst>
          </p:cNvPr>
          <p:cNvPicPr>
            <a:picLocks noChangeAspect="1"/>
          </p:cNvPicPr>
          <p:nvPr/>
        </p:nvPicPr>
        <p:blipFill>
          <a:blip r:embed="rId4"/>
          <a:srcRect/>
          <a:stretch/>
        </p:blipFill>
        <p:spPr>
          <a:xfrm>
            <a:off x="6028566" y="2009180"/>
            <a:ext cx="5801420" cy="3800930"/>
          </a:xfrm>
          <a:prstGeom prst="rect">
            <a:avLst/>
          </a:prstGeom>
        </p:spPr>
      </p:pic>
      <p:sp>
        <p:nvSpPr>
          <p:cNvPr id="16" name="TextBox 15">
            <a:extLst>
              <a:ext uri="{FF2B5EF4-FFF2-40B4-BE49-F238E27FC236}">
                <a16:creationId xmlns:a16="http://schemas.microsoft.com/office/drawing/2014/main" id="{ADF901D1-4F0C-9B49-BC4F-86060B5CF4BA}"/>
              </a:ext>
            </a:extLst>
          </p:cNvPr>
          <p:cNvSpPr txBox="1"/>
          <p:nvPr/>
        </p:nvSpPr>
        <p:spPr>
          <a:xfrm>
            <a:off x="7266690" y="6138497"/>
            <a:ext cx="4167738" cy="261610"/>
          </a:xfrm>
          <a:prstGeom prst="rect">
            <a:avLst/>
          </a:prstGeom>
          <a:noFill/>
        </p:spPr>
        <p:txBody>
          <a:bodyPr wrap="square" rtlCol="0">
            <a:spAutoFit/>
          </a:bodyPr>
          <a:lstStyle/>
          <a:p>
            <a:pPr algn="ctr"/>
            <a:r>
              <a:rPr lang="en-US" sz="1100" dirty="0"/>
              <a:t>Adapted from Nair et al. (2015)</a:t>
            </a:r>
          </a:p>
        </p:txBody>
      </p:sp>
    </p:spTree>
    <p:extLst>
      <p:ext uri="{BB962C8B-B14F-4D97-AF65-F5344CB8AC3E}">
        <p14:creationId xmlns:p14="http://schemas.microsoft.com/office/powerpoint/2010/main" val="41221032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86817BFA-9939-42FC-97E6-1DDD23A38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a:extLst>
              <a:ext uri="{FF2B5EF4-FFF2-40B4-BE49-F238E27FC236}">
                <a16:creationId xmlns:a16="http://schemas.microsoft.com/office/drawing/2014/main" id="{A4C4F977-CDDE-402E-B4F0-84B5572E77C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F1828514-F01D-4147-ACC8-EC5C3DD56462}"/>
              </a:ext>
            </a:extLst>
          </p:cNvPr>
          <p:cNvSpPr>
            <a:spLocks noGrp="1"/>
          </p:cNvSpPr>
          <p:nvPr>
            <p:ph type="title"/>
          </p:nvPr>
        </p:nvSpPr>
        <p:spPr>
          <a:xfrm>
            <a:off x="3339966" y="518327"/>
            <a:ext cx="7757561" cy="923123"/>
          </a:xfrm>
        </p:spPr>
        <p:txBody>
          <a:bodyPr anchor="b">
            <a:normAutofit/>
          </a:bodyPr>
          <a:lstStyle/>
          <a:p>
            <a:pPr algn="ctr"/>
            <a:r>
              <a:rPr lang="en-US" sz="3200" dirty="0"/>
              <a:t>ALGORITHM</a:t>
            </a:r>
          </a:p>
        </p:txBody>
      </p:sp>
      <p:pic>
        <p:nvPicPr>
          <p:cNvPr id="4" name="Picture 3" descr="Text&#10;&#10;Description automatically generated">
            <a:extLst>
              <a:ext uri="{FF2B5EF4-FFF2-40B4-BE49-F238E27FC236}">
                <a16:creationId xmlns:a16="http://schemas.microsoft.com/office/drawing/2014/main" id="{D78549FB-0D01-6246-82DF-5E4EAFC05DC7}"/>
              </a:ext>
            </a:extLst>
          </p:cNvPr>
          <p:cNvPicPr>
            <a:picLocks noChangeAspect="1"/>
          </p:cNvPicPr>
          <p:nvPr/>
        </p:nvPicPr>
        <p:blipFill>
          <a:blip r:embed="rId4"/>
          <a:stretch>
            <a:fillRect/>
          </a:stretch>
        </p:blipFill>
        <p:spPr>
          <a:xfrm>
            <a:off x="745955" y="1791263"/>
            <a:ext cx="10700089" cy="4374869"/>
          </a:xfrm>
          <a:prstGeom prst="rect">
            <a:avLst/>
          </a:prstGeom>
        </p:spPr>
      </p:pic>
      <p:sp>
        <p:nvSpPr>
          <p:cNvPr id="11" name="TextBox 10">
            <a:extLst>
              <a:ext uri="{FF2B5EF4-FFF2-40B4-BE49-F238E27FC236}">
                <a16:creationId xmlns:a16="http://schemas.microsoft.com/office/drawing/2014/main" id="{F2CC9926-8C1F-8049-86B5-0C68C2A78E1E}"/>
              </a:ext>
            </a:extLst>
          </p:cNvPr>
          <p:cNvSpPr txBox="1"/>
          <p:nvPr/>
        </p:nvSpPr>
        <p:spPr>
          <a:xfrm>
            <a:off x="4012130" y="6250456"/>
            <a:ext cx="4167738" cy="261610"/>
          </a:xfrm>
          <a:prstGeom prst="rect">
            <a:avLst/>
          </a:prstGeom>
          <a:noFill/>
        </p:spPr>
        <p:txBody>
          <a:bodyPr wrap="square" rtlCol="0">
            <a:spAutoFit/>
          </a:bodyPr>
          <a:lstStyle/>
          <a:p>
            <a:pPr algn="ctr"/>
            <a:r>
              <a:rPr lang="en-US" sz="1100" dirty="0"/>
              <a:t>Mnih et al. 2013</a:t>
            </a:r>
          </a:p>
        </p:txBody>
      </p:sp>
    </p:spTree>
    <p:extLst>
      <p:ext uri="{BB962C8B-B14F-4D97-AF65-F5344CB8AC3E}">
        <p14:creationId xmlns:p14="http://schemas.microsoft.com/office/powerpoint/2010/main" val="16679226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86817BFA-9939-42FC-97E6-1DDD23A38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a:extLst>
              <a:ext uri="{FF2B5EF4-FFF2-40B4-BE49-F238E27FC236}">
                <a16:creationId xmlns:a16="http://schemas.microsoft.com/office/drawing/2014/main" id="{A4C4F977-CDDE-402E-B4F0-84B5572E77C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F1828514-F01D-4147-ACC8-EC5C3DD56462}"/>
              </a:ext>
            </a:extLst>
          </p:cNvPr>
          <p:cNvSpPr>
            <a:spLocks noGrp="1"/>
          </p:cNvSpPr>
          <p:nvPr>
            <p:ph type="title"/>
          </p:nvPr>
        </p:nvSpPr>
        <p:spPr>
          <a:xfrm>
            <a:off x="3339966" y="518327"/>
            <a:ext cx="7757561" cy="923123"/>
          </a:xfrm>
        </p:spPr>
        <p:txBody>
          <a:bodyPr anchor="b">
            <a:normAutofit/>
          </a:bodyPr>
          <a:lstStyle/>
          <a:p>
            <a:pPr algn="ctr"/>
            <a:r>
              <a:rPr lang="en-US" sz="3200" dirty="0"/>
              <a:t>SIMULATION</a:t>
            </a:r>
          </a:p>
        </p:txBody>
      </p:sp>
      <p:sp>
        <p:nvSpPr>
          <p:cNvPr id="9" name="TextBox 8">
            <a:extLst>
              <a:ext uri="{FF2B5EF4-FFF2-40B4-BE49-F238E27FC236}">
                <a16:creationId xmlns:a16="http://schemas.microsoft.com/office/drawing/2014/main" id="{9ADDA8D5-6D0B-D742-B1E3-5DCFA6FD38A2}"/>
              </a:ext>
            </a:extLst>
          </p:cNvPr>
          <p:cNvSpPr txBox="1"/>
          <p:nvPr/>
        </p:nvSpPr>
        <p:spPr>
          <a:xfrm>
            <a:off x="503689" y="1697873"/>
            <a:ext cx="10973201" cy="646331"/>
          </a:xfrm>
          <a:prstGeom prst="rect">
            <a:avLst/>
          </a:prstGeom>
          <a:noFill/>
        </p:spPr>
        <p:txBody>
          <a:bodyPr wrap="square" rtlCol="0">
            <a:spAutoFit/>
          </a:bodyPr>
          <a:lstStyle/>
          <a:p>
            <a:r>
              <a:rPr lang="en-US" dirty="0"/>
              <a:t>The project uses a simulated environment for product recommendation called RecoGym, based on the Open AI Gym framework. The environment is defined as follows:</a:t>
            </a:r>
          </a:p>
        </p:txBody>
      </p:sp>
      <p:pic>
        <p:nvPicPr>
          <p:cNvPr id="5" name="Picture 4" descr="Diagram&#10;&#10;Description automatically generated">
            <a:extLst>
              <a:ext uri="{FF2B5EF4-FFF2-40B4-BE49-F238E27FC236}">
                <a16:creationId xmlns:a16="http://schemas.microsoft.com/office/drawing/2014/main" id="{6B045BE9-52E5-A74E-86AF-9DF3625FD48E}"/>
              </a:ext>
            </a:extLst>
          </p:cNvPr>
          <p:cNvPicPr>
            <a:picLocks noChangeAspect="1"/>
          </p:cNvPicPr>
          <p:nvPr/>
        </p:nvPicPr>
        <p:blipFill>
          <a:blip r:embed="rId4"/>
          <a:stretch>
            <a:fillRect/>
          </a:stretch>
        </p:blipFill>
        <p:spPr>
          <a:xfrm>
            <a:off x="6397524" y="2735379"/>
            <a:ext cx="4854408" cy="2742030"/>
          </a:xfrm>
          <a:prstGeom prst="rect">
            <a:avLst/>
          </a:prstGeom>
        </p:spPr>
      </p:pic>
      <p:sp>
        <p:nvSpPr>
          <p:cNvPr id="12" name="TextBox 11">
            <a:extLst>
              <a:ext uri="{FF2B5EF4-FFF2-40B4-BE49-F238E27FC236}">
                <a16:creationId xmlns:a16="http://schemas.microsoft.com/office/drawing/2014/main" id="{83A64951-865C-5C48-B986-DD694D0D99A0}"/>
              </a:ext>
            </a:extLst>
          </p:cNvPr>
          <p:cNvSpPr txBox="1"/>
          <p:nvPr/>
        </p:nvSpPr>
        <p:spPr>
          <a:xfrm>
            <a:off x="7218746" y="5857388"/>
            <a:ext cx="4167738" cy="430887"/>
          </a:xfrm>
          <a:prstGeom prst="rect">
            <a:avLst/>
          </a:prstGeom>
          <a:noFill/>
        </p:spPr>
        <p:txBody>
          <a:bodyPr wrap="square" rtlCol="0">
            <a:spAutoFit/>
          </a:bodyPr>
          <a:lstStyle/>
          <a:p>
            <a:pPr algn="ctr"/>
            <a:r>
              <a:rPr lang="en-US" sz="1100" dirty="0"/>
              <a:t>Markov chain of the organic and bandit sessions in the RecoGym environment. Adapted from RecoGym.</a:t>
            </a:r>
          </a:p>
        </p:txBody>
      </p:sp>
      <p:sp>
        <p:nvSpPr>
          <p:cNvPr id="6" name="TextBox 5">
            <a:extLst>
              <a:ext uri="{FF2B5EF4-FFF2-40B4-BE49-F238E27FC236}">
                <a16:creationId xmlns:a16="http://schemas.microsoft.com/office/drawing/2014/main" id="{2D7C8215-65D9-0D43-BF37-A8298353B90B}"/>
              </a:ext>
            </a:extLst>
          </p:cNvPr>
          <p:cNvSpPr txBox="1"/>
          <p:nvPr/>
        </p:nvSpPr>
        <p:spPr>
          <a:xfrm>
            <a:off x="503689" y="2583186"/>
            <a:ext cx="5390147" cy="3754874"/>
          </a:xfrm>
          <a:prstGeom prst="rect">
            <a:avLst/>
          </a:prstGeom>
          <a:noFill/>
        </p:spPr>
        <p:txBody>
          <a:bodyPr wrap="square" rtlCol="0">
            <a:spAutoFit/>
          </a:bodyPr>
          <a:lstStyle/>
          <a:p>
            <a:pPr marL="285750" indent="-285750">
              <a:buFont typeface="Arial" panose="020B0604020202020204" pitchFamily="34" charset="0"/>
              <a:buChar char="•"/>
            </a:pPr>
            <a:r>
              <a:rPr lang="en-US" sz="1400" b="1" dirty="0"/>
              <a:t>Reset</a:t>
            </a:r>
            <a:r>
              <a:rPr lang="en-US" sz="1400" dirty="0"/>
              <a:t> - When called, the simulator initializes a random synthetic user.</a:t>
            </a:r>
          </a:p>
          <a:p>
            <a:pPr marL="285750" indent="-285750">
              <a:buFont typeface="Arial" panose="020B0604020202020204" pitchFamily="34" charset="0"/>
              <a:buChar char="•"/>
            </a:pPr>
            <a:r>
              <a:rPr lang="en-US" sz="1400" b="1" dirty="0"/>
              <a:t>Step</a:t>
            </a:r>
            <a:r>
              <a:rPr lang="en-US" sz="1400" dirty="0"/>
              <a:t> - At each step call, the simulator ingests the predicted product recommendation from the agent and returns four objects:</a:t>
            </a:r>
          </a:p>
          <a:p>
            <a:pPr marL="742950" lvl="1" indent="-285750">
              <a:buFont typeface="Courier New" panose="02070309020205020404" pitchFamily="49" charset="0"/>
              <a:buChar char="o"/>
            </a:pPr>
            <a:r>
              <a:rPr lang="en-US" sz="1400" b="1" dirty="0"/>
              <a:t>Observation</a:t>
            </a:r>
            <a:r>
              <a:rPr lang="en-US" sz="1400" dirty="0"/>
              <a:t> - This returns the users complete last organic session if available. When bandit events are occurring, this will return None.</a:t>
            </a:r>
          </a:p>
          <a:p>
            <a:pPr marL="742950" lvl="1" indent="-285750">
              <a:buFont typeface="Courier New" panose="02070309020205020404" pitchFamily="49" charset="0"/>
              <a:buChar char="o"/>
            </a:pPr>
            <a:r>
              <a:rPr lang="en-US" sz="1400" b="1" dirty="0"/>
              <a:t>Reward</a:t>
            </a:r>
            <a:r>
              <a:rPr lang="en-US" sz="1400" dirty="0"/>
              <a:t> - The reward given by the environment for the previous recommendation. If result in a click = 1, otherwise = 0.</a:t>
            </a:r>
          </a:p>
          <a:p>
            <a:pPr marL="742950" lvl="1" indent="-285750">
              <a:buFont typeface="Courier New" panose="02070309020205020404" pitchFamily="49" charset="0"/>
              <a:buChar char="o"/>
            </a:pPr>
            <a:r>
              <a:rPr lang="en-US" sz="1400" b="1" dirty="0"/>
              <a:t>Done</a:t>
            </a:r>
            <a:r>
              <a:rPr lang="en-US" sz="1400" dirty="0"/>
              <a:t> - A Boolean value denoting if the user’s shopping sequence has finished. If true, the Reset function will be called, and a new user will be generated for the next step. </a:t>
            </a:r>
          </a:p>
          <a:p>
            <a:pPr marL="742950" lvl="1" indent="-285750">
              <a:buFont typeface="Courier New" panose="02070309020205020404" pitchFamily="49" charset="0"/>
              <a:buChar char="o"/>
            </a:pPr>
            <a:r>
              <a:rPr lang="en-US" sz="1400" b="1" dirty="0"/>
              <a:t>Info</a:t>
            </a:r>
            <a:r>
              <a:rPr lang="en-US" sz="1400" dirty="0"/>
              <a:t> - Potential logging information from the simulation.</a:t>
            </a:r>
          </a:p>
        </p:txBody>
      </p:sp>
    </p:spTree>
    <p:extLst>
      <p:ext uri="{BB962C8B-B14F-4D97-AF65-F5344CB8AC3E}">
        <p14:creationId xmlns:p14="http://schemas.microsoft.com/office/powerpoint/2010/main" val="41504273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86817BFA-9939-42FC-97E6-1DDD23A38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a:extLst>
              <a:ext uri="{FF2B5EF4-FFF2-40B4-BE49-F238E27FC236}">
                <a16:creationId xmlns:a16="http://schemas.microsoft.com/office/drawing/2014/main" id="{A4C4F977-CDDE-402E-B4F0-84B5572E77C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F1828514-F01D-4147-ACC8-EC5C3DD56462}"/>
              </a:ext>
            </a:extLst>
          </p:cNvPr>
          <p:cNvSpPr>
            <a:spLocks noGrp="1"/>
          </p:cNvSpPr>
          <p:nvPr>
            <p:ph type="title"/>
          </p:nvPr>
        </p:nvSpPr>
        <p:spPr>
          <a:xfrm>
            <a:off x="3339966" y="518327"/>
            <a:ext cx="7757561" cy="923123"/>
          </a:xfrm>
        </p:spPr>
        <p:txBody>
          <a:bodyPr anchor="b">
            <a:normAutofit/>
          </a:bodyPr>
          <a:lstStyle/>
          <a:p>
            <a:pPr algn="ctr"/>
            <a:r>
              <a:rPr lang="en-US" sz="3200" dirty="0"/>
              <a:t>SIMULATION</a:t>
            </a:r>
          </a:p>
        </p:txBody>
      </p:sp>
      <p:pic>
        <p:nvPicPr>
          <p:cNvPr id="4" name="Picture 3" descr="Text&#10;&#10;Description automatically generated">
            <a:extLst>
              <a:ext uri="{FF2B5EF4-FFF2-40B4-BE49-F238E27FC236}">
                <a16:creationId xmlns:a16="http://schemas.microsoft.com/office/drawing/2014/main" id="{D2A7DA35-6F43-0D49-B54A-47C2D9D538BF}"/>
              </a:ext>
            </a:extLst>
          </p:cNvPr>
          <p:cNvPicPr>
            <a:picLocks noChangeAspect="1"/>
          </p:cNvPicPr>
          <p:nvPr/>
        </p:nvPicPr>
        <p:blipFill>
          <a:blip r:embed="rId4"/>
          <a:stretch>
            <a:fillRect/>
          </a:stretch>
        </p:blipFill>
        <p:spPr>
          <a:xfrm>
            <a:off x="692618" y="2629351"/>
            <a:ext cx="5306176" cy="3168668"/>
          </a:xfrm>
          <a:prstGeom prst="rect">
            <a:avLst/>
          </a:prstGeom>
        </p:spPr>
      </p:pic>
      <p:pic>
        <p:nvPicPr>
          <p:cNvPr id="8" name="Picture 7" descr="Table&#10;&#10;Description automatically generated">
            <a:extLst>
              <a:ext uri="{FF2B5EF4-FFF2-40B4-BE49-F238E27FC236}">
                <a16:creationId xmlns:a16="http://schemas.microsoft.com/office/drawing/2014/main" id="{A7E1CF91-7FCF-B146-8A0F-FA2BABA0E30A}"/>
              </a:ext>
            </a:extLst>
          </p:cNvPr>
          <p:cNvPicPr>
            <a:picLocks noChangeAspect="1"/>
          </p:cNvPicPr>
          <p:nvPr/>
        </p:nvPicPr>
        <p:blipFill>
          <a:blip r:embed="rId5"/>
          <a:stretch>
            <a:fillRect/>
          </a:stretch>
        </p:blipFill>
        <p:spPr>
          <a:xfrm>
            <a:off x="7486182" y="2623019"/>
            <a:ext cx="4013200" cy="3175000"/>
          </a:xfrm>
          <a:prstGeom prst="rect">
            <a:avLst/>
          </a:prstGeom>
        </p:spPr>
      </p:pic>
      <p:sp>
        <p:nvSpPr>
          <p:cNvPr id="9" name="TextBox 8">
            <a:extLst>
              <a:ext uri="{FF2B5EF4-FFF2-40B4-BE49-F238E27FC236}">
                <a16:creationId xmlns:a16="http://schemas.microsoft.com/office/drawing/2014/main" id="{9ADDA8D5-6D0B-D742-B1E3-5DCFA6FD38A2}"/>
              </a:ext>
            </a:extLst>
          </p:cNvPr>
          <p:cNvSpPr txBox="1"/>
          <p:nvPr/>
        </p:nvSpPr>
        <p:spPr>
          <a:xfrm>
            <a:off x="692618" y="1709069"/>
            <a:ext cx="10973201" cy="369332"/>
          </a:xfrm>
          <a:prstGeom prst="rect">
            <a:avLst/>
          </a:prstGeom>
          <a:noFill/>
        </p:spPr>
        <p:txBody>
          <a:bodyPr wrap="square" rtlCol="0">
            <a:spAutoFit/>
          </a:bodyPr>
          <a:lstStyle/>
          <a:p>
            <a:r>
              <a:rPr lang="en-US" dirty="0"/>
              <a:t>The notation and a sample of the data generated by the simulated environment.</a:t>
            </a:r>
          </a:p>
        </p:txBody>
      </p:sp>
      <p:sp>
        <p:nvSpPr>
          <p:cNvPr id="10" name="TextBox 9">
            <a:extLst>
              <a:ext uri="{FF2B5EF4-FFF2-40B4-BE49-F238E27FC236}">
                <a16:creationId xmlns:a16="http://schemas.microsoft.com/office/drawing/2014/main" id="{6AD6366B-8F1F-2041-8E58-A5F16DA14327}"/>
              </a:ext>
            </a:extLst>
          </p:cNvPr>
          <p:cNvSpPr txBox="1"/>
          <p:nvPr/>
        </p:nvSpPr>
        <p:spPr>
          <a:xfrm>
            <a:off x="8605359" y="5880972"/>
            <a:ext cx="1774845" cy="369332"/>
          </a:xfrm>
          <a:prstGeom prst="rect">
            <a:avLst/>
          </a:prstGeom>
          <a:noFill/>
        </p:spPr>
        <p:txBody>
          <a:bodyPr wrap="none" rtlCol="0">
            <a:spAutoFit/>
          </a:bodyPr>
          <a:lstStyle/>
          <a:p>
            <a:r>
              <a:rPr lang="en-US" dirty="0"/>
              <a:t>Example Data</a:t>
            </a:r>
          </a:p>
        </p:txBody>
      </p:sp>
      <p:sp>
        <p:nvSpPr>
          <p:cNvPr id="14" name="TextBox 13">
            <a:extLst>
              <a:ext uri="{FF2B5EF4-FFF2-40B4-BE49-F238E27FC236}">
                <a16:creationId xmlns:a16="http://schemas.microsoft.com/office/drawing/2014/main" id="{466ECCD4-3FC6-D54B-B28C-0E062769B6F2}"/>
              </a:ext>
            </a:extLst>
          </p:cNvPr>
          <p:cNvSpPr txBox="1"/>
          <p:nvPr/>
        </p:nvSpPr>
        <p:spPr>
          <a:xfrm>
            <a:off x="2760320" y="5887304"/>
            <a:ext cx="1159292" cy="369332"/>
          </a:xfrm>
          <a:prstGeom prst="rect">
            <a:avLst/>
          </a:prstGeom>
          <a:noFill/>
        </p:spPr>
        <p:txBody>
          <a:bodyPr wrap="none" rtlCol="0">
            <a:spAutoFit/>
          </a:bodyPr>
          <a:lstStyle/>
          <a:p>
            <a:r>
              <a:rPr lang="en-US" dirty="0"/>
              <a:t>Notation</a:t>
            </a:r>
          </a:p>
        </p:txBody>
      </p:sp>
      <p:sp>
        <p:nvSpPr>
          <p:cNvPr id="11" name="TextBox 10">
            <a:extLst>
              <a:ext uri="{FF2B5EF4-FFF2-40B4-BE49-F238E27FC236}">
                <a16:creationId xmlns:a16="http://schemas.microsoft.com/office/drawing/2014/main" id="{BC13A011-6B10-2D41-B141-DD4824B3FFC4}"/>
              </a:ext>
            </a:extLst>
          </p:cNvPr>
          <p:cNvSpPr txBox="1"/>
          <p:nvPr/>
        </p:nvSpPr>
        <p:spPr>
          <a:xfrm>
            <a:off x="8406999" y="1000824"/>
            <a:ext cx="873957" cy="369332"/>
          </a:xfrm>
          <a:prstGeom prst="rect">
            <a:avLst/>
          </a:prstGeom>
          <a:noFill/>
        </p:spPr>
        <p:txBody>
          <a:bodyPr wrap="none" rtlCol="0">
            <a:spAutoFit/>
          </a:bodyPr>
          <a:lstStyle/>
          <a:p>
            <a:r>
              <a:rPr lang="en-US" dirty="0"/>
              <a:t>(cont)</a:t>
            </a:r>
          </a:p>
        </p:txBody>
      </p:sp>
    </p:spTree>
    <p:extLst>
      <p:ext uri="{BB962C8B-B14F-4D97-AF65-F5344CB8AC3E}">
        <p14:creationId xmlns:p14="http://schemas.microsoft.com/office/powerpoint/2010/main" val="3972893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86817BFA-9939-42FC-97E6-1DDD23A38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a:extLst>
              <a:ext uri="{FF2B5EF4-FFF2-40B4-BE49-F238E27FC236}">
                <a16:creationId xmlns:a16="http://schemas.microsoft.com/office/drawing/2014/main" id="{A4C4F977-CDDE-402E-B4F0-84B5572E77C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F1828514-F01D-4147-ACC8-EC5C3DD56462}"/>
              </a:ext>
            </a:extLst>
          </p:cNvPr>
          <p:cNvSpPr>
            <a:spLocks noGrp="1"/>
          </p:cNvSpPr>
          <p:nvPr>
            <p:ph type="title"/>
          </p:nvPr>
        </p:nvSpPr>
        <p:spPr>
          <a:xfrm>
            <a:off x="3339966" y="518327"/>
            <a:ext cx="7757561" cy="923123"/>
          </a:xfrm>
        </p:spPr>
        <p:txBody>
          <a:bodyPr anchor="b">
            <a:normAutofit/>
          </a:bodyPr>
          <a:lstStyle/>
          <a:p>
            <a:pPr algn="ctr"/>
            <a:r>
              <a:rPr lang="en-US" sz="3200" dirty="0"/>
              <a:t>DATA</a:t>
            </a:r>
          </a:p>
        </p:txBody>
      </p:sp>
      <p:sp>
        <p:nvSpPr>
          <p:cNvPr id="4" name="Content Placeholder 3">
            <a:extLst>
              <a:ext uri="{FF2B5EF4-FFF2-40B4-BE49-F238E27FC236}">
                <a16:creationId xmlns:a16="http://schemas.microsoft.com/office/drawing/2014/main" id="{E51C05DC-BC3D-2744-B2D0-3C17C821D85E}"/>
              </a:ext>
            </a:extLst>
          </p:cNvPr>
          <p:cNvSpPr>
            <a:spLocks noGrp="1"/>
          </p:cNvSpPr>
          <p:nvPr>
            <p:ph idx="1"/>
          </p:nvPr>
        </p:nvSpPr>
        <p:spPr>
          <a:xfrm>
            <a:off x="685800" y="2194560"/>
            <a:ext cx="7899935" cy="4024125"/>
          </a:xfrm>
        </p:spPr>
        <p:txBody>
          <a:bodyPr>
            <a:normAutofit lnSpcReduction="10000"/>
          </a:bodyPr>
          <a:lstStyle/>
          <a:p>
            <a:r>
              <a:rPr lang="en-US" dirty="0"/>
              <a:t>No labeled or clustered training data sets.</a:t>
            </a:r>
          </a:p>
          <a:p>
            <a:r>
              <a:rPr lang="en-US" dirty="0"/>
              <a:t>Data  generated  by  the  environment (observations), that represent the user interactions with the websites, either organic product views on the e-commerce website or clicks on the publisher website. This data is generated by the </a:t>
            </a:r>
            <a:r>
              <a:rPr lang="en-US" u="sng" dirty="0"/>
              <a:t>RecoGym</a:t>
            </a:r>
            <a:r>
              <a:rPr lang="en-US" dirty="0"/>
              <a:t> gym during the state observations.</a:t>
            </a:r>
          </a:p>
          <a:p>
            <a:r>
              <a:rPr lang="en-US" dirty="0"/>
              <a:t>In real-world applications, this data is acquired by harvesting users’ navigation through websites, using </a:t>
            </a:r>
            <a:r>
              <a:rPr lang="en-US" u="sng" dirty="0"/>
              <a:t>cookies</a:t>
            </a:r>
            <a:r>
              <a:rPr lang="en-US" dirty="0"/>
              <a:t> and </a:t>
            </a:r>
            <a:r>
              <a:rPr lang="en-US" u="sng" dirty="0"/>
              <a:t>track scripts</a:t>
            </a:r>
            <a:r>
              <a:rPr lang="en-US" dirty="0"/>
              <a:t>. This data is not easy to obtain, because companies that produce and process it charge a lot for a good data set with users’ profiles and behaviors.</a:t>
            </a:r>
          </a:p>
        </p:txBody>
      </p:sp>
      <p:pic>
        <p:nvPicPr>
          <p:cNvPr id="8" name="Picture 7" descr="Table&#10;&#10;Description automatically generated">
            <a:extLst>
              <a:ext uri="{FF2B5EF4-FFF2-40B4-BE49-F238E27FC236}">
                <a16:creationId xmlns:a16="http://schemas.microsoft.com/office/drawing/2014/main" id="{47986323-E8CA-4349-816C-F257DDC1946B}"/>
              </a:ext>
            </a:extLst>
          </p:cNvPr>
          <p:cNvPicPr>
            <a:picLocks noChangeAspect="1"/>
          </p:cNvPicPr>
          <p:nvPr/>
        </p:nvPicPr>
        <p:blipFill>
          <a:blip r:embed="rId4"/>
          <a:stretch>
            <a:fillRect/>
          </a:stretch>
        </p:blipFill>
        <p:spPr>
          <a:xfrm>
            <a:off x="8901097" y="2194560"/>
            <a:ext cx="2764723" cy="2187281"/>
          </a:xfrm>
          <a:prstGeom prst="rect">
            <a:avLst/>
          </a:prstGeom>
        </p:spPr>
      </p:pic>
    </p:spTree>
    <p:extLst>
      <p:ext uri="{BB962C8B-B14F-4D97-AF65-F5344CB8AC3E}">
        <p14:creationId xmlns:p14="http://schemas.microsoft.com/office/powerpoint/2010/main" val="2297657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28514-F01D-4147-ACC8-EC5C3DD56462}"/>
              </a:ext>
            </a:extLst>
          </p:cNvPr>
          <p:cNvSpPr>
            <a:spLocks noGrp="1"/>
          </p:cNvSpPr>
          <p:nvPr>
            <p:ph type="title"/>
          </p:nvPr>
        </p:nvSpPr>
        <p:spPr>
          <a:xfrm>
            <a:off x="619760" y="764373"/>
            <a:ext cx="6832600" cy="1293028"/>
          </a:xfrm>
        </p:spPr>
        <p:txBody>
          <a:bodyPr>
            <a:normAutofit/>
          </a:bodyPr>
          <a:lstStyle/>
          <a:p>
            <a:r>
              <a:rPr lang="en-US"/>
              <a:t>Introduction</a:t>
            </a:r>
          </a:p>
        </p:txBody>
      </p:sp>
      <p:sp>
        <p:nvSpPr>
          <p:cNvPr id="26" name="Content Placeholder 18">
            <a:extLst>
              <a:ext uri="{FF2B5EF4-FFF2-40B4-BE49-F238E27FC236}">
                <a16:creationId xmlns:a16="http://schemas.microsoft.com/office/drawing/2014/main" id="{4F168B57-2F38-4257-A928-28A2F39E80C9}"/>
              </a:ext>
            </a:extLst>
          </p:cNvPr>
          <p:cNvSpPr>
            <a:spLocks noGrp="1"/>
          </p:cNvSpPr>
          <p:nvPr>
            <p:ph idx="1"/>
          </p:nvPr>
        </p:nvSpPr>
        <p:spPr>
          <a:xfrm>
            <a:off x="619760" y="2194560"/>
            <a:ext cx="6832600" cy="4024125"/>
          </a:xfrm>
        </p:spPr>
        <p:txBody>
          <a:bodyPr>
            <a:normAutofit/>
          </a:bodyPr>
          <a:lstStyle/>
          <a:p>
            <a:r>
              <a:rPr lang="en-US" dirty="0"/>
              <a:t>Online advertising started in 1994, when </a:t>
            </a:r>
            <a:r>
              <a:rPr lang="en-US" dirty="0" err="1"/>
              <a:t>Wired.com</a:t>
            </a:r>
            <a:r>
              <a:rPr lang="en-US" dirty="0"/>
              <a:t>, then known as </a:t>
            </a:r>
            <a:r>
              <a:rPr lang="en-US" dirty="0" err="1"/>
              <a:t>HotWired</a:t>
            </a:r>
            <a:r>
              <a:rPr lang="en-US" dirty="0"/>
              <a:t>, invented the web banner ad.</a:t>
            </a:r>
          </a:p>
          <a:p>
            <a:r>
              <a:rPr lang="en-US" dirty="0"/>
              <a:t>It uses websites, or any internet connected medium, to display visual advertising peaces like text, banners, links, videos.</a:t>
            </a:r>
          </a:p>
          <a:p>
            <a:r>
              <a:rPr lang="en-US" dirty="0"/>
              <a:t>Exploded in growth creating a huge market where advertisers want to maximize their marketing budget by showing ads to more targeted audience.</a:t>
            </a:r>
          </a:p>
        </p:txBody>
      </p:sp>
      <p:pic>
        <p:nvPicPr>
          <p:cNvPr id="15" name="Content Placeholder 14" descr="Graphical user interface, website&#10;&#10;Description automatically generated">
            <a:extLst>
              <a:ext uri="{FF2B5EF4-FFF2-40B4-BE49-F238E27FC236}">
                <a16:creationId xmlns:a16="http://schemas.microsoft.com/office/drawing/2014/main" id="{9B082F3A-AD83-FE48-803E-6B188194F1F1}"/>
              </a:ext>
            </a:extLst>
          </p:cNvPr>
          <p:cNvPicPr>
            <a:picLocks noChangeAspect="1"/>
          </p:cNvPicPr>
          <p:nvPr/>
        </p:nvPicPr>
        <p:blipFill>
          <a:blip r:embed="rId2"/>
          <a:stretch>
            <a:fillRect/>
          </a:stretch>
        </p:blipFill>
        <p:spPr>
          <a:xfrm>
            <a:off x="7861238" y="2534714"/>
            <a:ext cx="3644962" cy="1895380"/>
          </a:xfrm>
          <a:prstGeom prst="rect">
            <a:avLst/>
          </a:prstGeom>
        </p:spPr>
      </p:pic>
    </p:spTree>
    <p:extLst>
      <p:ext uri="{BB962C8B-B14F-4D97-AF65-F5344CB8AC3E}">
        <p14:creationId xmlns:p14="http://schemas.microsoft.com/office/powerpoint/2010/main" val="3526417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86817BFA-9939-42FC-97E6-1DDD23A38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a:extLst>
              <a:ext uri="{FF2B5EF4-FFF2-40B4-BE49-F238E27FC236}">
                <a16:creationId xmlns:a16="http://schemas.microsoft.com/office/drawing/2014/main" id="{A4C4F977-CDDE-402E-B4F0-84B5572E77C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F1828514-F01D-4147-ACC8-EC5C3DD56462}"/>
              </a:ext>
            </a:extLst>
          </p:cNvPr>
          <p:cNvSpPr>
            <a:spLocks noGrp="1"/>
          </p:cNvSpPr>
          <p:nvPr>
            <p:ph type="title"/>
          </p:nvPr>
        </p:nvSpPr>
        <p:spPr>
          <a:xfrm>
            <a:off x="3339966" y="518327"/>
            <a:ext cx="7757561" cy="923123"/>
          </a:xfrm>
        </p:spPr>
        <p:txBody>
          <a:bodyPr anchor="b">
            <a:normAutofit/>
          </a:bodyPr>
          <a:lstStyle/>
          <a:p>
            <a:pPr algn="ctr"/>
            <a:r>
              <a:rPr lang="en-US" sz="3200" dirty="0"/>
              <a:t>EVALUATION</a:t>
            </a:r>
          </a:p>
        </p:txBody>
      </p:sp>
      <p:sp>
        <p:nvSpPr>
          <p:cNvPr id="4" name="Content Placeholder 3">
            <a:extLst>
              <a:ext uri="{FF2B5EF4-FFF2-40B4-BE49-F238E27FC236}">
                <a16:creationId xmlns:a16="http://schemas.microsoft.com/office/drawing/2014/main" id="{E51C05DC-BC3D-2744-B2D0-3C17C821D85E}"/>
              </a:ext>
            </a:extLst>
          </p:cNvPr>
          <p:cNvSpPr>
            <a:spLocks noGrp="1"/>
          </p:cNvSpPr>
          <p:nvPr>
            <p:ph idx="1"/>
          </p:nvPr>
        </p:nvSpPr>
        <p:spPr/>
        <p:txBody>
          <a:bodyPr>
            <a:normAutofit/>
          </a:bodyPr>
          <a:lstStyle/>
          <a:p>
            <a:r>
              <a:rPr lang="en-US" dirty="0"/>
              <a:t>In  order  to  evaluate  how  the  agent  performed  in  learning how to recommend products to the user, we will track the click-through rate during the policy learning, until it stops improving, then we know we have the best policy at the end of the training.</a:t>
            </a:r>
          </a:p>
          <a:p>
            <a:r>
              <a:rPr lang="en-US" dirty="0"/>
              <a:t>This is how the CTR is calculated:</a:t>
            </a:r>
          </a:p>
          <a:p>
            <a:endParaRPr lang="en-US" dirty="0"/>
          </a:p>
          <a:p>
            <a:r>
              <a:rPr lang="en-US" dirty="0"/>
              <a:t>According to Google Ads (2021), a good CTR is generally considered to be 1% or higher. </a:t>
            </a:r>
          </a:p>
          <a:p>
            <a:r>
              <a:rPr lang="en-US" dirty="0"/>
              <a:t>Source: </a:t>
            </a:r>
            <a:r>
              <a:rPr lang="en-US" dirty="0">
                <a:solidFill>
                  <a:srgbClr val="0070C0"/>
                </a:solidFill>
                <a:hlinkClick r:id="rId4">
                  <a:extLst>
                    <a:ext uri="{A12FA001-AC4F-418D-AE19-62706E023703}">
                      <ahyp:hlinkClr xmlns:ahyp="http://schemas.microsoft.com/office/drawing/2018/hyperlinkcolor" val="tx"/>
                    </a:ext>
                  </a:extLst>
                </a:hlinkClick>
              </a:rPr>
              <a:t>https://support.google.com/google-ads/answer/1722035</a:t>
            </a:r>
            <a:r>
              <a:rPr lang="en-US" dirty="0">
                <a:solidFill>
                  <a:srgbClr val="0070C0"/>
                </a:solidFill>
              </a:rPr>
              <a:t>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2868710-524E-9B44-B3B3-36FF9253234A}"/>
                  </a:ext>
                </a:extLst>
              </p:cNvPr>
              <p:cNvSpPr txBox="1"/>
              <p:nvPr/>
            </p:nvSpPr>
            <p:spPr>
              <a:xfrm>
                <a:off x="5748689" y="3435922"/>
                <a:ext cx="4618252" cy="5725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US" b="0" i="0" smtClean="0">
                          <a:latin typeface="Cambria Math" panose="02040503050406030204" pitchFamily="18" charset="0"/>
                        </a:rPr>
                        <m:t>CTR</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m:rPr>
                              <m:nor/>
                            </m:rPr>
                            <a:rPr lang="en-US" b="0" i="0" smtClean="0">
                              <a:latin typeface="Cambria Math" panose="02040503050406030204" pitchFamily="18" charset="0"/>
                            </a:rPr>
                            <m:t>Total</m:t>
                          </m:r>
                          <m:r>
                            <m:rPr>
                              <m:nor/>
                            </m:rPr>
                            <a:rPr lang="en-US" b="0" i="0" smtClean="0">
                              <a:latin typeface="Cambria Math" panose="02040503050406030204" pitchFamily="18" charset="0"/>
                            </a:rPr>
                            <m:t> </m:t>
                          </m:r>
                          <m:r>
                            <m:rPr>
                              <m:nor/>
                            </m:rPr>
                            <a:rPr lang="en-US" b="0" i="0" smtClean="0">
                              <a:latin typeface="Cambria Math" panose="02040503050406030204" pitchFamily="18" charset="0"/>
                            </a:rPr>
                            <m:t>Measured</m:t>
                          </m:r>
                          <m:r>
                            <m:rPr>
                              <m:nor/>
                            </m:rPr>
                            <a:rPr lang="en-US" b="0" i="0" smtClean="0">
                              <a:latin typeface="Cambria Math" panose="02040503050406030204" pitchFamily="18" charset="0"/>
                            </a:rPr>
                            <m:t> </m:t>
                          </m:r>
                          <m:r>
                            <m:rPr>
                              <m:nor/>
                            </m:rPr>
                            <a:rPr lang="en-US" b="0" i="0" smtClean="0">
                              <a:latin typeface="Cambria Math" panose="02040503050406030204" pitchFamily="18" charset="0"/>
                            </a:rPr>
                            <m:t>Ad</m:t>
                          </m:r>
                          <m:r>
                            <m:rPr>
                              <m:nor/>
                            </m:rPr>
                            <a:rPr lang="en-US" b="0" i="0" smtClean="0">
                              <a:latin typeface="Cambria Math" panose="02040503050406030204" pitchFamily="18" charset="0"/>
                            </a:rPr>
                            <m:t> </m:t>
                          </m:r>
                          <m:r>
                            <m:rPr>
                              <m:nor/>
                            </m:rPr>
                            <a:rPr lang="en-US" b="0" i="0" smtClean="0">
                              <a:latin typeface="Cambria Math" panose="02040503050406030204" pitchFamily="18" charset="0"/>
                            </a:rPr>
                            <m:t>Clicks</m:t>
                          </m:r>
                        </m:num>
                        <m:den>
                          <m:r>
                            <m:rPr>
                              <m:nor/>
                            </m:rPr>
                            <a:rPr lang="en-US" b="0" i="0" smtClean="0">
                              <a:latin typeface="Cambria Math" panose="02040503050406030204" pitchFamily="18" charset="0"/>
                            </a:rPr>
                            <m:t>Total</m:t>
                          </m:r>
                          <m:r>
                            <m:rPr>
                              <m:nor/>
                            </m:rPr>
                            <a:rPr lang="en-US" b="0" i="0" smtClean="0">
                              <a:latin typeface="Cambria Math" panose="02040503050406030204" pitchFamily="18" charset="0"/>
                            </a:rPr>
                            <m:t> </m:t>
                          </m:r>
                          <m:r>
                            <m:rPr>
                              <m:nor/>
                            </m:rPr>
                            <a:rPr lang="en-US" b="0" i="0" smtClean="0">
                              <a:latin typeface="Cambria Math" panose="02040503050406030204" pitchFamily="18" charset="0"/>
                            </a:rPr>
                            <m:t>Measured</m:t>
                          </m:r>
                          <m:r>
                            <m:rPr>
                              <m:nor/>
                            </m:rPr>
                            <a:rPr lang="en-US" b="0" i="0" smtClean="0">
                              <a:latin typeface="Cambria Math" panose="02040503050406030204" pitchFamily="18" charset="0"/>
                            </a:rPr>
                            <m:t> </m:t>
                          </m:r>
                          <m:r>
                            <m:rPr>
                              <m:nor/>
                            </m:rPr>
                            <a:rPr lang="en-US" b="0" i="0" smtClean="0">
                              <a:latin typeface="Cambria Math" panose="02040503050406030204" pitchFamily="18" charset="0"/>
                            </a:rPr>
                            <m:t>Ad</m:t>
                          </m:r>
                          <m:r>
                            <m:rPr>
                              <m:nor/>
                            </m:rPr>
                            <a:rPr lang="en-US" b="0" i="0" smtClean="0">
                              <a:latin typeface="Cambria Math" panose="02040503050406030204" pitchFamily="18" charset="0"/>
                            </a:rPr>
                            <m:t> </m:t>
                          </m:r>
                          <m:r>
                            <m:rPr>
                              <m:nor/>
                            </m:rPr>
                            <a:rPr lang="en-US" b="0" i="0" smtClean="0">
                              <a:latin typeface="Cambria Math" panose="02040503050406030204" pitchFamily="18" charset="0"/>
                            </a:rPr>
                            <m:t>Impressions</m:t>
                          </m:r>
                        </m:den>
                      </m:f>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 100</m:t>
                      </m:r>
                    </m:oMath>
                  </m:oMathPara>
                </a14:m>
                <a:endParaRPr lang="en-US" dirty="0"/>
              </a:p>
            </p:txBody>
          </p:sp>
        </mc:Choice>
        <mc:Fallback xmlns="">
          <p:sp>
            <p:nvSpPr>
              <p:cNvPr id="6" name="TextBox 5">
                <a:extLst>
                  <a:ext uri="{FF2B5EF4-FFF2-40B4-BE49-F238E27FC236}">
                    <a16:creationId xmlns:a16="http://schemas.microsoft.com/office/drawing/2014/main" id="{C2868710-524E-9B44-B3B3-36FF9253234A}"/>
                  </a:ext>
                </a:extLst>
              </p:cNvPr>
              <p:cNvSpPr txBox="1">
                <a:spLocks noRot="1" noChangeAspect="1" noMove="1" noResize="1" noEditPoints="1" noAdjustHandles="1" noChangeArrowheads="1" noChangeShapeType="1" noTextEdit="1"/>
              </p:cNvSpPr>
              <p:nvPr/>
            </p:nvSpPr>
            <p:spPr>
              <a:xfrm>
                <a:off x="5748689" y="3435922"/>
                <a:ext cx="4618252" cy="572593"/>
              </a:xfrm>
              <a:prstGeom prst="rect">
                <a:avLst/>
              </a:prstGeom>
              <a:blipFill>
                <a:blip r:embed="rId5"/>
                <a:stretch>
                  <a:fillRect l="-548" t="-6522" r="-548" b="-19565"/>
                </a:stretch>
              </a:blipFill>
            </p:spPr>
            <p:txBody>
              <a:bodyPr/>
              <a:lstStyle/>
              <a:p>
                <a:r>
                  <a:rPr lang="en-US">
                    <a:noFill/>
                  </a:rPr>
                  <a:t> </a:t>
                </a:r>
              </a:p>
            </p:txBody>
          </p:sp>
        </mc:Fallback>
      </mc:AlternateContent>
    </p:spTree>
    <p:extLst>
      <p:ext uri="{BB962C8B-B14F-4D97-AF65-F5344CB8AC3E}">
        <p14:creationId xmlns:p14="http://schemas.microsoft.com/office/powerpoint/2010/main" val="7591217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86817BFA-9939-42FC-97E6-1DDD23A38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a:extLst>
              <a:ext uri="{FF2B5EF4-FFF2-40B4-BE49-F238E27FC236}">
                <a16:creationId xmlns:a16="http://schemas.microsoft.com/office/drawing/2014/main" id="{A4C4F977-CDDE-402E-B4F0-84B5572E77C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F1828514-F01D-4147-ACC8-EC5C3DD56462}"/>
              </a:ext>
            </a:extLst>
          </p:cNvPr>
          <p:cNvSpPr>
            <a:spLocks noGrp="1"/>
          </p:cNvSpPr>
          <p:nvPr>
            <p:ph type="title"/>
          </p:nvPr>
        </p:nvSpPr>
        <p:spPr>
          <a:xfrm>
            <a:off x="3339966" y="518327"/>
            <a:ext cx="7757561" cy="923123"/>
          </a:xfrm>
        </p:spPr>
        <p:txBody>
          <a:bodyPr anchor="b">
            <a:normAutofit/>
          </a:bodyPr>
          <a:lstStyle/>
          <a:p>
            <a:pPr algn="ctr"/>
            <a:r>
              <a:rPr lang="en-US" sz="3200" dirty="0"/>
              <a:t>PRELIMINARY Results</a:t>
            </a:r>
          </a:p>
        </p:txBody>
      </p:sp>
      <p:sp>
        <p:nvSpPr>
          <p:cNvPr id="4" name="Content Placeholder 3">
            <a:extLst>
              <a:ext uri="{FF2B5EF4-FFF2-40B4-BE49-F238E27FC236}">
                <a16:creationId xmlns:a16="http://schemas.microsoft.com/office/drawing/2014/main" id="{E51C05DC-BC3D-2744-B2D0-3C17C821D85E}"/>
              </a:ext>
            </a:extLst>
          </p:cNvPr>
          <p:cNvSpPr>
            <a:spLocks noGrp="1"/>
          </p:cNvSpPr>
          <p:nvPr>
            <p:ph idx="1"/>
          </p:nvPr>
        </p:nvSpPr>
        <p:spPr/>
        <p:txBody>
          <a:bodyPr>
            <a:normAutofit/>
          </a:bodyPr>
          <a:lstStyle/>
          <a:p>
            <a:endParaRPr lang="en-US" dirty="0"/>
          </a:p>
          <a:p>
            <a:pPr marL="0" indent="0">
              <a:buNone/>
            </a:pPr>
            <a:endParaRPr lang="en-US" dirty="0"/>
          </a:p>
        </p:txBody>
      </p:sp>
      <p:pic>
        <p:nvPicPr>
          <p:cNvPr id="7" name="Picture 6" descr="Chart, histogram&#10;&#10;Description automatically generated">
            <a:extLst>
              <a:ext uri="{FF2B5EF4-FFF2-40B4-BE49-F238E27FC236}">
                <a16:creationId xmlns:a16="http://schemas.microsoft.com/office/drawing/2014/main" id="{AFC43BAA-9BFC-A34C-A93A-5E8D3CF46E95}"/>
              </a:ext>
            </a:extLst>
          </p:cNvPr>
          <p:cNvPicPr>
            <a:picLocks noChangeAspect="1"/>
          </p:cNvPicPr>
          <p:nvPr/>
        </p:nvPicPr>
        <p:blipFill>
          <a:blip r:embed="rId4"/>
          <a:stretch>
            <a:fillRect/>
          </a:stretch>
        </p:blipFill>
        <p:spPr>
          <a:xfrm>
            <a:off x="6257840" y="1579642"/>
            <a:ext cx="5575848" cy="4181886"/>
          </a:xfrm>
          <a:prstGeom prst="rect">
            <a:avLst/>
          </a:prstGeom>
        </p:spPr>
      </p:pic>
      <p:pic>
        <p:nvPicPr>
          <p:cNvPr id="9" name="Picture 8" descr="Chart, line chart, scatter chart&#10;&#10;Description automatically generated">
            <a:extLst>
              <a:ext uri="{FF2B5EF4-FFF2-40B4-BE49-F238E27FC236}">
                <a16:creationId xmlns:a16="http://schemas.microsoft.com/office/drawing/2014/main" id="{84E470BD-A8C3-9C45-AD51-DA4570BC576B}"/>
              </a:ext>
            </a:extLst>
          </p:cNvPr>
          <p:cNvPicPr>
            <a:picLocks noChangeAspect="1"/>
          </p:cNvPicPr>
          <p:nvPr/>
        </p:nvPicPr>
        <p:blipFill>
          <a:blip r:embed="rId5"/>
          <a:stretch>
            <a:fillRect/>
          </a:stretch>
        </p:blipFill>
        <p:spPr>
          <a:xfrm>
            <a:off x="402580" y="1581775"/>
            <a:ext cx="5575848" cy="4181887"/>
          </a:xfrm>
          <a:prstGeom prst="rect">
            <a:avLst/>
          </a:prstGeom>
        </p:spPr>
      </p:pic>
      <p:sp>
        <p:nvSpPr>
          <p:cNvPr id="3" name="TextBox 2">
            <a:extLst>
              <a:ext uri="{FF2B5EF4-FFF2-40B4-BE49-F238E27FC236}">
                <a16:creationId xmlns:a16="http://schemas.microsoft.com/office/drawing/2014/main" id="{B2CC101F-1DD9-F946-BB2E-859926A0C4DC}"/>
              </a:ext>
            </a:extLst>
          </p:cNvPr>
          <p:cNvSpPr txBox="1"/>
          <p:nvPr/>
        </p:nvSpPr>
        <p:spPr>
          <a:xfrm>
            <a:off x="2042593" y="5976404"/>
            <a:ext cx="2295821" cy="461665"/>
          </a:xfrm>
          <a:prstGeom prst="rect">
            <a:avLst/>
          </a:prstGeom>
          <a:noFill/>
        </p:spPr>
        <p:txBody>
          <a:bodyPr wrap="none" rtlCol="0">
            <a:spAutoFit/>
          </a:bodyPr>
          <a:lstStyle/>
          <a:p>
            <a:r>
              <a:rPr lang="en-US" sz="1200" dirty="0"/>
              <a:t>Recommender agent results</a:t>
            </a:r>
          </a:p>
          <a:p>
            <a:pPr algn="ctr"/>
            <a:r>
              <a:rPr lang="en-US" sz="1200" dirty="0"/>
              <a:t>(average CTR)</a:t>
            </a:r>
          </a:p>
        </p:txBody>
      </p:sp>
      <p:sp>
        <p:nvSpPr>
          <p:cNvPr id="10" name="TextBox 9">
            <a:extLst>
              <a:ext uri="{FF2B5EF4-FFF2-40B4-BE49-F238E27FC236}">
                <a16:creationId xmlns:a16="http://schemas.microsoft.com/office/drawing/2014/main" id="{53E53363-93B2-B248-A8E2-A261FCA0370D}"/>
              </a:ext>
            </a:extLst>
          </p:cNvPr>
          <p:cNvSpPr txBox="1"/>
          <p:nvPr/>
        </p:nvSpPr>
        <p:spPr>
          <a:xfrm>
            <a:off x="8396945" y="5938107"/>
            <a:ext cx="1813317" cy="461665"/>
          </a:xfrm>
          <a:prstGeom prst="rect">
            <a:avLst/>
          </a:prstGeom>
          <a:noFill/>
        </p:spPr>
        <p:txBody>
          <a:bodyPr wrap="none" rtlCol="0">
            <a:spAutoFit/>
          </a:bodyPr>
          <a:lstStyle/>
          <a:p>
            <a:r>
              <a:rPr lang="en-US" sz="1200" dirty="0"/>
              <a:t>Random agent results</a:t>
            </a:r>
          </a:p>
          <a:p>
            <a:pPr algn="ctr"/>
            <a:r>
              <a:rPr lang="en-US" sz="1200" dirty="0"/>
              <a:t>(average CTR)</a:t>
            </a:r>
          </a:p>
        </p:txBody>
      </p:sp>
      <p:sp>
        <p:nvSpPr>
          <p:cNvPr id="11" name="TextBox 10">
            <a:extLst>
              <a:ext uri="{FF2B5EF4-FFF2-40B4-BE49-F238E27FC236}">
                <a16:creationId xmlns:a16="http://schemas.microsoft.com/office/drawing/2014/main" id="{C881C5C0-5190-1D44-8780-D22DA16A4DC0}"/>
              </a:ext>
            </a:extLst>
          </p:cNvPr>
          <p:cNvSpPr txBox="1"/>
          <p:nvPr/>
        </p:nvSpPr>
        <p:spPr>
          <a:xfrm>
            <a:off x="2534714" y="1733213"/>
            <a:ext cx="1311578" cy="307777"/>
          </a:xfrm>
          <a:prstGeom prst="rect">
            <a:avLst/>
          </a:prstGeom>
          <a:noFill/>
        </p:spPr>
        <p:txBody>
          <a:bodyPr wrap="none" rtlCol="0">
            <a:spAutoFit/>
          </a:bodyPr>
          <a:lstStyle/>
          <a:p>
            <a:r>
              <a:rPr lang="en-US" sz="1400" dirty="0"/>
              <a:t>CTR = 1.691%</a:t>
            </a:r>
          </a:p>
        </p:txBody>
      </p:sp>
      <p:sp>
        <p:nvSpPr>
          <p:cNvPr id="12" name="TextBox 11">
            <a:extLst>
              <a:ext uri="{FF2B5EF4-FFF2-40B4-BE49-F238E27FC236}">
                <a16:creationId xmlns:a16="http://schemas.microsoft.com/office/drawing/2014/main" id="{CD6189B8-4284-F14C-AAF1-D87E1B23BC28}"/>
              </a:ext>
            </a:extLst>
          </p:cNvPr>
          <p:cNvSpPr txBox="1"/>
          <p:nvPr/>
        </p:nvSpPr>
        <p:spPr>
          <a:xfrm>
            <a:off x="8647814" y="1733213"/>
            <a:ext cx="1311578" cy="307777"/>
          </a:xfrm>
          <a:prstGeom prst="rect">
            <a:avLst/>
          </a:prstGeom>
          <a:noFill/>
        </p:spPr>
        <p:txBody>
          <a:bodyPr wrap="none" rtlCol="0">
            <a:spAutoFit/>
          </a:bodyPr>
          <a:lstStyle/>
          <a:p>
            <a:r>
              <a:rPr lang="en-US" sz="1400" dirty="0"/>
              <a:t>CTR = 0.871%</a:t>
            </a:r>
          </a:p>
        </p:txBody>
      </p:sp>
    </p:spTree>
    <p:extLst>
      <p:ext uri="{BB962C8B-B14F-4D97-AF65-F5344CB8AC3E}">
        <p14:creationId xmlns:p14="http://schemas.microsoft.com/office/powerpoint/2010/main" val="30770182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86817BFA-9939-42FC-97E6-1DDD23A38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a:extLst>
              <a:ext uri="{FF2B5EF4-FFF2-40B4-BE49-F238E27FC236}">
                <a16:creationId xmlns:a16="http://schemas.microsoft.com/office/drawing/2014/main" id="{A4C4F977-CDDE-402E-B4F0-84B5572E77C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F1828514-F01D-4147-ACC8-EC5C3DD56462}"/>
              </a:ext>
            </a:extLst>
          </p:cNvPr>
          <p:cNvSpPr>
            <a:spLocks noGrp="1"/>
          </p:cNvSpPr>
          <p:nvPr>
            <p:ph type="title"/>
          </p:nvPr>
        </p:nvSpPr>
        <p:spPr>
          <a:xfrm>
            <a:off x="3339966" y="518327"/>
            <a:ext cx="7757561" cy="923123"/>
          </a:xfrm>
        </p:spPr>
        <p:txBody>
          <a:bodyPr anchor="b">
            <a:normAutofit/>
          </a:bodyPr>
          <a:lstStyle/>
          <a:p>
            <a:pPr algn="ctr"/>
            <a:r>
              <a:rPr lang="en-US" sz="3200" dirty="0"/>
              <a:t>FINAL Results</a:t>
            </a:r>
          </a:p>
        </p:txBody>
      </p:sp>
      <p:sp>
        <p:nvSpPr>
          <p:cNvPr id="4" name="Content Placeholder 3">
            <a:extLst>
              <a:ext uri="{FF2B5EF4-FFF2-40B4-BE49-F238E27FC236}">
                <a16:creationId xmlns:a16="http://schemas.microsoft.com/office/drawing/2014/main" id="{E51C05DC-BC3D-2744-B2D0-3C17C821D85E}"/>
              </a:ext>
            </a:extLst>
          </p:cNvPr>
          <p:cNvSpPr>
            <a:spLocks noGrp="1"/>
          </p:cNvSpPr>
          <p:nvPr>
            <p:ph idx="1"/>
          </p:nvPr>
        </p:nvSpPr>
        <p:spPr/>
        <p:txBody>
          <a:bodyPr>
            <a:normAutofit/>
          </a:bodyPr>
          <a:lstStyle/>
          <a:p>
            <a:endParaRPr lang="en-US" dirty="0"/>
          </a:p>
          <a:p>
            <a:pPr marL="0" indent="0">
              <a:buNone/>
            </a:pPr>
            <a:endParaRPr lang="en-US" dirty="0"/>
          </a:p>
        </p:txBody>
      </p:sp>
      <p:sp>
        <p:nvSpPr>
          <p:cNvPr id="3" name="TextBox 2">
            <a:extLst>
              <a:ext uri="{FF2B5EF4-FFF2-40B4-BE49-F238E27FC236}">
                <a16:creationId xmlns:a16="http://schemas.microsoft.com/office/drawing/2014/main" id="{B2CC101F-1DD9-F946-BB2E-859926A0C4DC}"/>
              </a:ext>
            </a:extLst>
          </p:cNvPr>
          <p:cNvSpPr txBox="1"/>
          <p:nvPr/>
        </p:nvSpPr>
        <p:spPr>
          <a:xfrm>
            <a:off x="2042592" y="5975970"/>
            <a:ext cx="2295821" cy="461665"/>
          </a:xfrm>
          <a:prstGeom prst="rect">
            <a:avLst/>
          </a:prstGeom>
          <a:noFill/>
        </p:spPr>
        <p:txBody>
          <a:bodyPr wrap="none" rtlCol="0">
            <a:spAutoFit/>
          </a:bodyPr>
          <a:lstStyle/>
          <a:p>
            <a:r>
              <a:rPr lang="en-US" sz="1200" dirty="0"/>
              <a:t>Recommender agent results</a:t>
            </a:r>
          </a:p>
          <a:p>
            <a:pPr algn="ctr"/>
            <a:r>
              <a:rPr lang="en-US" sz="1200" dirty="0"/>
              <a:t>(average CTR)</a:t>
            </a:r>
          </a:p>
        </p:txBody>
      </p:sp>
      <p:sp>
        <p:nvSpPr>
          <p:cNvPr id="10" name="TextBox 9">
            <a:extLst>
              <a:ext uri="{FF2B5EF4-FFF2-40B4-BE49-F238E27FC236}">
                <a16:creationId xmlns:a16="http://schemas.microsoft.com/office/drawing/2014/main" id="{53E53363-93B2-B248-A8E2-A261FCA0370D}"/>
              </a:ext>
            </a:extLst>
          </p:cNvPr>
          <p:cNvSpPr txBox="1"/>
          <p:nvPr/>
        </p:nvSpPr>
        <p:spPr>
          <a:xfrm>
            <a:off x="8396945" y="5938107"/>
            <a:ext cx="1813317" cy="461665"/>
          </a:xfrm>
          <a:prstGeom prst="rect">
            <a:avLst/>
          </a:prstGeom>
          <a:noFill/>
        </p:spPr>
        <p:txBody>
          <a:bodyPr wrap="none" rtlCol="0">
            <a:spAutoFit/>
          </a:bodyPr>
          <a:lstStyle/>
          <a:p>
            <a:r>
              <a:rPr lang="en-US" sz="1200" dirty="0"/>
              <a:t>Random agent results</a:t>
            </a:r>
          </a:p>
          <a:p>
            <a:pPr algn="ctr"/>
            <a:r>
              <a:rPr lang="en-US" sz="1200" dirty="0"/>
              <a:t>(average CTR)</a:t>
            </a:r>
          </a:p>
        </p:txBody>
      </p:sp>
      <p:pic>
        <p:nvPicPr>
          <p:cNvPr id="6" name="Picture 5" descr="Chart, histogram&#10;&#10;Description automatically generated">
            <a:extLst>
              <a:ext uri="{FF2B5EF4-FFF2-40B4-BE49-F238E27FC236}">
                <a16:creationId xmlns:a16="http://schemas.microsoft.com/office/drawing/2014/main" id="{574F0337-1D62-DB4D-981E-8D2062BE9E17}"/>
              </a:ext>
            </a:extLst>
          </p:cNvPr>
          <p:cNvPicPr>
            <a:picLocks noChangeAspect="1"/>
          </p:cNvPicPr>
          <p:nvPr/>
        </p:nvPicPr>
        <p:blipFill>
          <a:blip r:embed="rId4"/>
          <a:stretch>
            <a:fillRect/>
          </a:stretch>
        </p:blipFill>
        <p:spPr>
          <a:xfrm>
            <a:off x="6299200" y="1806532"/>
            <a:ext cx="5207000" cy="4038600"/>
          </a:xfrm>
          <a:prstGeom prst="rect">
            <a:avLst/>
          </a:prstGeom>
        </p:spPr>
      </p:pic>
      <p:sp>
        <p:nvSpPr>
          <p:cNvPr id="12" name="TextBox 11">
            <a:extLst>
              <a:ext uri="{FF2B5EF4-FFF2-40B4-BE49-F238E27FC236}">
                <a16:creationId xmlns:a16="http://schemas.microsoft.com/office/drawing/2014/main" id="{CD6189B8-4284-F14C-AAF1-D87E1B23BC28}"/>
              </a:ext>
            </a:extLst>
          </p:cNvPr>
          <p:cNvSpPr txBox="1"/>
          <p:nvPr/>
        </p:nvSpPr>
        <p:spPr>
          <a:xfrm>
            <a:off x="8657047" y="1606156"/>
            <a:ext cx="1212191" cy="307777"/>
          </a:xfrm>
          <a:prstGeom prst="rect">
            <a:avLst/>
          </a:prstGeom>
          <a:noFill/>
        </p:spPr>
        <p:txBody>
          <a:bodyPr wrap="none" rtlCol="0">
            <a:spAutoFit/>
          </a:bodyPr>
          <a:lstStyle/>
          <a:p>
            <a:r>
              <a:rPr lang="en-US" sz="1400" dirty="0"/>
              <a:t>CTR = 0.82%</a:t>
            </a:r>
          </a:p>
        </p:txBody>
      </p:sp>
      <p:pic>
        <p:nvPicPr>
          <p:cNvPr id="15" name="Picture 14" descr="Chart&#10;&#10;Description automatically generated">
            <a:extLst>
              <a:ext uri="{FF2B5EF4-FFF2-40B4-BE49-F238E27FC236}">
                <a16:creationId xmlns:a16="http://schemas.microsoft.com/office/drawing/2014/main" id="{74CE6B52-8010-1246-BA1A-EA4243A4D396}"/>
              </a:ext>
            </a:extLst>
          </p:cNvPr>
          <p:cNvPicPr>
            <a:picLocks noChangeAspect="1"/>
          </p:cNvPicPr>
          <p:nvPr/>
        </p:nvPicPr>
        <p:blipFill>
          <a:blip r:embed="rId5"/>
          <a:stretch>
            <a:fillRect/>
          </a:stretch>
        </p:blipFill>
        <p:spPr>
          <a:xfrm>
            <a:off x="493167" y="1771410"/>
            <a:ext cx="5297566" cy="4108844"/>
          </a:xfrm>
          <a:prstGeom prst="rect">
            <a:avLst/>
          </a:prstGeom>
        </p:spPr>
      </p:pic>
      <p:sp>
        <p:nvSpPr>
          <p:cNvPr id="11" name="TextBox 10">
            <a:extLst>
              <a:ext uri="{FF2B5EF4-FFF2-40B4-BE49-F238E27FC236}">
                <a16:creationId xmlns:a16="http://schemas.microsoft.com/office/drawing/2014/main" id="{C881C5C0-5190-1D44-8780-D22DA16A4DC0}"/>
              </a:ext>
            </a:extLst>
          </p:cNvPr>
          <p:cNvSpPr txBox="1"/>
          <p:nvPr/>
        </p:nvSpPr>
        <p:spPr>
          <a:xfrm>
            <a:off x="2584406" y="1607219"/>
            <a:ext cx="1212191" cy="307777"/>
          </a:xfrm>
          <a:prstGeom prst="rect">
            <a:avLst/>
          </a:prstGeom>
          <a:noFill/>
        </p:spPr>
        <p:txBody>
          <a:bodyPr wrap="none" rtlCol="0">
            <a:spAutoFit/>
          </a:bodyPr>
          <a:lstStyle/>
          <a:p>
            <a:r>
              <a:rPr lang="en-US" sz="1400" dirty="0"/>
              <a:t>CTR = 2.13%</a:t>
            </a:r>
          </a:p>
        </p:txBody>
      </p:sp>
    </p:spTree>
    <p:extLst>
      <p:ext uri="{BB962C8B-B14F-4D97-AF65-F5344CB8AC3E}">
        <p14:creationId xmlns:p14="http://schemas.microsoft.com/office/powerpoint/2010/main" val="38503424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86817BFA-9939-42FC-97E6-1DDD23A38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a:extLst>
              <a:ext uri="{FF2B5EF4-FFF2-40B4-BE49-F238E27FC236}">
                <a16:creationId xmlns:a16="http://schemas.microsoft.com/office/drawing/2014/main" id="{A4C4F977-CDDE-402E-B4F0-84B5572E77C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F1828514-F01D-4147-ACC8-EC5C3DD56462}"/>
              </a:ext>
            </a:extLst>
          </p:cNvPr>
          <p:cNvSpPr>
            <a:spLocks noGrp="1"/>
          </p:cNvSpPr>
          <p:nvPr>
            <p:ph type="title"/>
          </p:nvPr>
        </p:nvSpPr>
        <p:spPr>
          <a:xfrm>
            <a:off x="3339966" y="518327"/>
            <a:ext cx="7757561" cy="923123"/>
          </a:xfrm>
        </p:spPr>
        <p:txBody>
          <a:bodyPr anchor="b">
            <a:normAutofit/>
          </a:bodyPr>
          <a:lstStyle/>
          <a:p>
            <a:pPr algn="ctr"/>
            <a:r>
              <a:rPr lang="en-US" sz="3200" dirty="0"/>
              <a:t>RELATED Work</a:t>
            </a:r>
          </a:p>
        </p:txBody>
      </p:sp>
      <p:sp>
        <p:nvSpPr>
          <p:cNvPr id="4" name="Content Placeholder 3">
            <a:extLst>
              <a:ext uri="{FF2B5EF4-FFF2-40B4-BE49-F238E27FC236}">
                <a16:creationId xmlns:a16="http://schemas.microsoft.com/office/drawing/2014/main" id="{E51C05DC-BC3D-2744-B2D0-3C17C821D85E}"/>
              </a:ext>
            </a:extLst>
          </p:cNvPr>
          <p:cNvSpPr>
            <a:spLocks noGrp="1"/>
          </p:cNvSpPr>
          <p:nvPr>
            <p:ph idx="1"/>
          </p:nvPr>
        </p:nvSpPr>
        <p:spPr/>
        <p:txBody>
          <a:bodyPr>
            <a:normAutofit lnSpcReduction="10000"/>
          </a:bodyPr>
          <a:lstStyle/>
          <a:p>
            <a:r>
              <a:rPr lang="en-US" b="1" dirty="0"/>
              <a:t>Afsar, Crump, and Far in 2021 </a:t>
            </a:r>
            <a:r>
              <a:rPr lang="en-US" dirty="0"/>
              <a:t>observed that the recommendation problem can be formulated as a MDP and RL methods can be used to solve it.</a:t>
            </a:r>
          </a:p>
          <a:p>
            <a:r>
              <a:rPr lang="en-US" b="1" dirty="0"/>
              <a:t>Zhao et al. in 2021 and Zou et al. in 2019 </a:t>
            </a:r>
            <a:r>
              <a:rPr lang="en-US" dirty="0"/>
              <a:t>used Deep RL to create frameworks to optimize long-term engagement by continuously updating its advertising strategies. Both used DQN to help find the optimal policy.</a:t>
            </a:r>
          </a:p>
          <a:p>
            <a:r>
              <a:rPr lang="en-US" b="1" dirty="0"/>
              <a:t>Choi  et  al.  2018 </a:t>
            </a:r>
            <a:r>
              <a:rPr lang="en-US" dirty="0"/>
              <a:t>took a different approach proposing a recommender system as a gridworld game, using a biclustering technique, to address the large number of discrete actions, reducing the action space significantly.</a:t>
            </a:r>
          </a:p>
          <a:p>
            <a:r>
              <a:rPr lang="en-US" b="1" dirty="0"/>
              <a:t>Zheng et al. in 2018 </a:t>
            </a:r>
            <a:r>
              <a:rPr lang="en-US" dirty="0"/>
              <a:t>also used Deep RL with DQN, but in the context of news recommendation, addressing the problem of boring/repetitive recommendations, taking in consideration user feedback (different from click-though rate).</a:t>
            </a:r>
          </a:p>
        </p:txBody>
      </p:sp>
    </p:spTree>
    <p:extLst>
      <p:ext uri="{BB962C8B-B14F-4D97-AF65-F5344CB8AC3E}">
        <p14:creationId xmlns:p14="http://schemas.microsoft.com/office/powerpoint/2010/main" val="28066374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86817BFA-9939-42FC-97E6-1DDD23A38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a:extLst>
              <a:ext uri="{FF2B5EF4-FFF2-40B4-BE49-F238E27FC236}">
                <a16:creationId xmlns:a16="http://schemas.microsoft.com/office/drawing/2014/main" id="{A4C4F977-CDDE-402E-B4F0-84B5572E77C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F1828514-F01D-4147-ACC8-EC5C3DD56462}"/>
              </a:ext>
            </a:extLst>
          </p:cNvPr>
          <p:cNvSpPr>
            <a:spLocks noGrp="1"/>
          </p:cNvSpPr>
          <p:nvPr>
            <p:ph type="title"/>
          </p:nvPr>
        </p:nvSpPr>
        <p:spPr>
          <a:xfrm>
            <a:off x="3339966" y="518327"/>
            <a:ext cx="7757561" cy="923123"/>
          </a:xfrm>
        </p:spPr>
        <p:txBody>
          <a:bodyPr anchor="b">
            <a:normAutofit/>
          </a:bodyPr>
          <a:lstStyle/>
          <a:p>
            <a:pPr algn="ctr"/>
            <a:r>
              <a:rPr lang="en-US" sz="3200" dirty="0"/>
              <a:t>CONCLUSION</a:t>
            </a:r>
          </a:p>
        </p:txBody>
      </p:sp>
      <p:sp>
        <p:nvSpPr>
          <p:cNvPr id="4" name="Content Placeholder 3">
            <a:extLst>
              <a:ext uri="{FF2B5EF4-FFF2-40B4-BE49-F238E27FC236}">
                <a16:creationId xmlns:a16="http://schemas.microsoft.com/office/drawing/2014/main" id="{E51C05DC-BC3D-2744-B2D0-3C17C821D85E}"/>
              </a:ext>
            </a:extLst>
          </p:cNvPr>
          <p:cNvSpPr>
            <a:spLocks noGrp="1"/>
          </p:cNvSpPr>
          <p:nvPr>
            <p:ph idx="1"/>
          </p:nvPr>
        </p:nvSpPr>
        <p:spPr>
          <a:xfrm>
            <a:off x="685800" y="2194560"/>
            <a:ext cx="10820400" cy="4400449"/>
          </a:xfrm>
        </p:spPr>
        <p:txBody>
          <a:bodyPr>
            <a:normAutofit/>
          </a:bodyPr>
          <a:lstStyle/>
          <a:p>
            <a:r>
              <a:rPr lang="en-US" dirty="0"/>
              <a:t>It is proposed the creation of a reinforcement learning agent as a  Recommender System to learn by interacting with user inputs in an e-commerce website to recommend items in another publisher website through online advertising with the objective to maximize the click-through rate (CTR). </a:t>
            </a:r>
          </a:p>
          <a:p>
            <a:r>
              <a:rPr lang="en-US" dirty="0"/>
              <a:t>A Deep Q-learning algorithm, with value learning, and Deep Q-Network, is used to teach the agent the best policy. </a:t>
            </a:r>
          </a:p>
          <a:p>
            <a:r>
              <a:rPr lang="en-US" dirty="0"/>
              <a:t>A simulated environment is used to illustrate the results, RecoGym, based on the Open AI gym framework.</a:t>
            </a:r>
          </a:p>
          <a:p>
            <a:r>
              <a:rPr lang="en-US" b="1" dirty="0"/>
              <a:t>The results achieved in the end by the agent show an average CTR of 2.13%, which is 159.75% better than the baseline random agent that has an average CTR of 0.82%.</a:t>
            </a:r>
          </a:p>
        </p:txBody>
      </p:sp>
    </p:spTree>
    <p:extLst>
      <p:ext uri="{BB962C8B-B14F-4D97-AF65-F5344CB8AC3E}">
        <p14:creationId xmlns:p14="http://schemas.microsoft.com/office/powerpoint/2010/main" val="10137662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86817BFA-9939-42FC-97E6-1DDD23A38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a:extLst>
              <a:ext uri="{FF2B5EF4-FFF2-40B4-BE49-F238E27FC236}">
                <a16:creationId xmlns:a16="http://schemas.microsoft.com/office/drawing/2014/main" id="{A4C4F977-CDDE-402E-B4F0-84B5572E77C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F1828514-F01D-4147-ACC8-EC5C3DD56462}"/>
              </a:ext>
            </a:extLst>
          </p:cNvPr>
          <p:cNvSpPr>
            <a:spLocks noGrp="1"/>
          </p:cNvSpPr>
          <p:nvPr>
            <p:ph type="title"/>
          </p:nvPr>
        </p:nvSpPr>
        <p:spPr>
          <a:xfrm>
            <a:off x="3339966" y="518327"/>
            <a:ext cx="7757561" cy="923123"/>
          </a:xfrm>
        </p:spPr>
        <p:txBody>
          <a:bodyPr anchor="b">
            <a:normAutofit/>
          </a:bodyPr>
          <a:lstStyle/>
          <a:p>
            <a:pPr algn="ctr"/>
            <a:r>
              <a:rPr lang="en-US" sz="3200" dirty="0"/>
              <a:t>REFERENCES</a:t>
            </a:r>
          </a:p>
        </p:txBody>
      </p:sp>
      <p:sp>
        <p:nvSpPr>
          <p:cNvPr id="4" name="Content Placeholder 3">
            <a:extLst>
              <a:ext uri="{FF2B5EF4-FFF2-40B4-BE49-F238E27FC236}">
                <a16:creationId xmlns:a16="http://schemas.microsoft.com/office/drawing/2014/main" id="{E51C05DC-BC3D-2744-B2D0-3C17C821D85E}"/>
              </a:ext>
            </a:extLst>
          </p:cNvPr>
          <p:cNvSpPr>
            <a:spLocks noGrp="1"/>
          </p:cNvSpPr>
          <p:nvPr>
            <p:ph idx="1"/>
          </p:nvPr>
        </p:nvSpPr>
        <p:spPr>
          <a:xfrm>
            <a:off x="685800" y="2194560"/>
            <a:ext cx="10820400" cy="4303344"/>
          </a:xfrm>
        </p:spPr>
        <p:txBody>
          <a:bodyPr>
            <a:normAutofit lnSpcReduction="10000"/>
          </a:bodyPr>
          <a:lstStyle/>
          <a:p>
            <a:r>
              <a:rPr lang="en-US" sz="1400" dirty="0" err="1"/>
              <a:t>Afsar</a:t>
            </a:r>
            <a:r>
              <a:rPr lang="en-US" sz="1400" dirty="0"/>
              <a:t>, M. M.; Crump, T.; and Far, B. H. 2021. Reinforcement learning based recommender systems: A survey. </a:t>
            </a:r>
            <a:r>
              <a:rPr lang="en-US" sz="1400" dirty="0" err="1"/>
              <a:t>CoRR</a:t>
            </a:r>
            <a:r>
              <a:rPr lang="en-US" sz="1400" dirty="0"/>
              <a:t>, abs/2101.06286.</a:t>
            </a:r>
          </a:p>
          <a:p>
            <a:r>
              <a:rPr lang="en-US" sz="1400" dirty="0"/>
              <a:t>Brockman, G.; Cheung, V.; </a:t>
            </a:r>
            <a:r>
              <a:rPr lang="en-US" sz="1400" dirty="0" err="1"/>
              <a:t>Pettersson</a:t>
            </a:r>
            <a:r>
              <a:rPr lang="en-US" sz="1400" dirty="0"/>
              <a:t>, L.; Schneider, J.; Schulman, J.; Tang, J.; and Zaremba, W. 2016. </a:t>
            </a:r>
            <a:r>
              <a:rPr lang="en-US" sz="1400" dirty="0" err="1"/>
              <a:t>OpenAI</a:t>
            </a:r>
            <a:r>
              <a:rPr lang="en-US" sz="1400" dirty="0"/>
              <a:t> Gym. </a:t>
            </a:r>
            <a:r>
              <a:rPr lang="en-US" sz="1400" dirty="0" err="1"/>
              <a:t>CoRR</a:t>
            </a:r>
            <a:r>
              <a:rPr lang="en-US" sz="1400" dirty="0"/>
              <a:t>, abs/1606.01540.</a:t>
            </a:r>
          </a:p>
          <a:p>
            <a:r>
              <a:rPr lang="en-US" sz="1400" dirty="0"/>
              <a:t>Choi, S.; Ha, H.; Hwang, U.; Kim, C.; Ha, J.; and Yoon, S. 2018. Reinforcement Learning based Recommender System using </a:t>
            </a:r>
            <a:r>
              <a:rPr lang="en-US" sz="1400" dirty="0" err="1"/>
              <a:t>Biclustering</a:t>
            </a:r>
            <a:r>
              <a:rPr lang="en-US" sz="1400" dirty="0"/>
              <a:t> Technique. </a:t>
            </a:r>
            <a:r>
              <a:rPr lang="en-US" sz="1400" dirty="0" err="1"/>
              <a:t>CoRR</a:t>
            </a:r>
            <a:r>
              <a:rPr lang="en-US" sz="1400" dirty="0"/>
              <a:t>, abs/1801.05532.</a:t>
            </a:r>
          </a:p>
          <a:p>
            <a:r>
              <a:rPr lang="en-US" sz="1400" dirty="0" err="1"/>
              <a:t>GoogleAds</a:t>
            </a:r>
            <a:r>
              <a:rPr lang="en-US" sz="1400" dirty="0"/>
              <a:t>. 2021. Measure traffic to your website. https: //</a:t>
            </a:r>
            <a:r>
              <a:rPr lang="en-US" sz="1400" dirty="0" err="1"/>
              <a:t>support.google.com</a:t>
            </a:r>
            <a:r>
              <a:rPr lang="en-US" sz="1400" dirty="0"/>
              <a:t>/google-ads/answer/1722035. Accessed: 2021-10-20.</a:t>
            </a:r>
          </a:p>
          <a:p>
            <a:r>
              <a:rPr lang="en-US" sz="1400" dirty="0"/>
              <a:t>He, Z.; Tran, K.-p.; </a:t>
            </a:r>
            <a:r>
              <a:rPr lang="en-US" sz="1400" dirty="0" err="1"/>
              <a:t>Thomassey</a:t>
            </a:r>
            <a:r>
              <a:rPr lang="en-US" sz="1400" dirty="0"/>
              <a:t>, S.; Zeng, X.; and Yi, C. 2020. A reinforcement learning based decision support system in textile manufacturing process. In Developments of Artificial Intelligence Technologies in Computation and Robotics: Proceedings of the 14th International FLINS Conference (FLINS 2020), 550–557. World Scientific.</a:t>
            </a:r>
          </a:p>
          <a:p>
            <a:r>
              <a:rPr lang="en-US" sz="1400" dirty="0"/>
              <a:t>Liu, F.; Tang, R.; Li, X.; Zhang, W.; Ye, Y.; Chen, H.; Guo, H.; Zhang, Y.; and He, X. 2020. State representation modeling for deep reinforcement learning based recommendation. Knowledge-Based Systems, 205: 106170.</a:t>
            </a:r>
          </a:p>
          <a:p>
            <a:r>
              <a:rPr lang="en-US" sz="1400" dirty="0"/>
              <a:t>Mnih, V.; </a:t>
            </a:r>
            <a:r>
              <a:rPr lang="en-US" sz="1400" dirty="0" err="1"/>
              <a:t>Kavukcuoglu</a:t>
            </a:r>
            <a:r>
              <a:rPr lang="en-US" sz="1400" dirty="0"/>
              <a:t>, K.; Silver, D.; Graves, A.; </a:t>
            </a:r>
            <a:r>
              <a:rPr lang="en-US" sz="1400" dirty="0" err="1"/>
              <a:t>Antonoglou</a:t>
            </a:r>
            <a:r>
              <a:rPr lang="en-US" sz="1400" dirty="0"/>
              <a:t>, I.; </a:t>
            </a:r>
            <a:r>
              <a:rPr lang="en-US" sz="1400" dirty="0" err="1"/>
              <a:t>Wierstra</a:t>
            </a:r>
            <a:r>
              <a:rPr lang="en-US" sz="1400" dirty="0"/>
              <a:t>, D.; and </a:t>
            </a:r>
            <a:r>
              <a:rPr lang="en-US" sz="1400" dirty="0" err="1"/>
              <a:t>Riedmiller</a:t>
            </a:r>
            <a:r>
              <a:rPr lang="en-US" sz="1400" dirty="0"/>
              <a:t>, M. A. 2013. Playing Atari with Deep Reinforcement Learning. </a:t>
            </a:r>
            <a:r>
              <a:rPr lang="en-US" sz="1400" dirty="0" err="1"/>
              <a:t>CoRR</a:t>
            </a:r>
            <a:r>
              <a:rPr lang="en-US" sz="1400" dirty="0"/>
              <a:t>, abs/1312.5602.</a:t>
            </a:r>
          </a:p>
          <a:p>
            <a:r>
              <a:rPr lang="en-US" sz="1400" dirty="0"/>
              <a:t>Nair, A.; Srinivasan, P.; Blackwell, S.; </a:t>
            </a:r>
            <a:r>
              <a:rPr lang="en-US" sz="1400" dirty="0" err="1"/>
              <a:t>Alcicek</a:t>
            </a:r>
            <a:r>
              <a:rPr lang="en-US" sz="1400" dirty="0"/>
              <a:t>, C.; Fearon, R.; Maria, A. D.; </a:t>
            </a:r>
            <a:r>
              <a:rPr lang="en-US" sz="1400" dirty="0" err="1"/>
              <a:t>Panneershelvam</a:t>
            </a:r>
            <a:r>
              <a:rPr lang="en-US" sz="1400" dirty="0"/>
              <a:t>, V.; Suleyman, M.; Beat- tie, C.; Petersen, S.; Legg, S.; Mnih, V.; </a:t>
            </a:r>
            <a:r>
              <a:rPr lang="en-US" sz="1400" dirty="0" err="1"/>
              <a:t>Kavukcuoglu</a:t>
            </a:r>
            <a:r>
              <a:rPr lang="en-US" sz="1400" dirty="0"/>
              <a:t>, K.; and Silver, D. 2015. Massively Parallel Methods for Deep Reinforcement Learning. </a:t>
            </a:r>
            <a:r>
              <a:rPr lang="en-US" sz="1400" dirty="0" err="1"/>
              <a:t>CoRR</a:t>
            </a:r>
            <a:r>
              <a:rPr lang="en-US" sz="1400" dirty="0"/>
              <a:t>, abs/1507.04296.</a:t>
            </a:r>
          </a:p>
        </p:txBody>
      </p:sp>
    </p:spTree>
    <p:extLst>
      <p:ext uri="{BB962C8B-B14F-4D97-AF65-F5344CB8AC3E}">
        <p14:creationId xmlns:p14="http://schemas.microsoft.com/office/powerpoint/2010/main" val="13409063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86817BFA-9939-42FC-97E6-1DDD23A38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a:extLst>
              <a:ext uri="{FF2B5EF4-FFF2-40B4-BE49-F238E27FC236}">
                <a16:creationId xmlns:a16="http://schemas.microsoft.com/office/drawing/2014/main" id="{A4C4F977-CDDE-402E-B4F0-84B5572E77C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F1828514-F01D-4147-ACC8-EC5C3DD56462}"/>
              </a:ext>
            </a:extLst>
          </p:cNvPr>
          <p:cNvSpPr>
            <a:spLocks noGrp="1"/>
          </p:cNvSpPr>
          <p:nvPr>
            <p:ph type="title"/>
          </p:nvPr>
        </p:nvSpPr>
        <p:spPr>
          <a:xfrm>
            <a:off x="3339966" y="518327"/>
            <a:ext cx="7757561" cy="923123"/>
          </a:xfrm>
        </p:spPr>
        <p:txBody>
          <a:bodyPr anchor="b">
            <a:normAutofit/>
          </a:bodyPr>
          <a:lstStyle/>
          <a:p>
            <a:pPr algn="ctr"/>
            <a:r>
              <a:rPr lang="en-US" sz="3200" dirty="0"/>
              <a:t>REFERENCES</a:t>
            </a:r>
          </a:p>
        </p:txBody>
      </p:sp>
      <p:sp>
        <p:nvSpPr>
          <p:cNvPr id="4" name="Content Placeholder 3">
            <a:extLst>
              <a:ext uri="{FF2B5EF4-FFF2-40B4-BE49-F238E27FC236}">
                <a16:creationId xmlns:a16="http://schemas.microsoft.com/office/drawing/2014/main" id="{E51C05DC-BC3D-2744-B2D0-3C17C821D85E}"/>
              </a:ext>
            </a:extLst>
          </p:cNvPr>
          <p:cNvSpPr>
            <a:spLocks noGrp="1"/>
          </p:cNvSpPr>
          <p:nvPr>
            <p:ph idx="1"/>
          </p:nvPr>
        </p:nvSpPr>
        <p:spPr>
          <a:xfrm>
            <a:off x="685800" y="2194560"/>
            <a:ext cx="10820400" cy="4327621"/>
          </a:xfrm>
        </p:spPr>
        <p:txBody>
          <a:bodyPr>
            <a:normAutofit fontScale="92500" lnSpcReduction="10000"/>
          </a:bodyPr>
          <a:lstStyle/>
          <a:p>
            <a:r>
              <a:rPr lang="en-US" sz="1500" dirty="0"/>
              <a:t>Ricci, F.; </a:t>
            </a:r>
            <a:r>
              <a:rPr lang="en-US" sz="1500" dirty="0" err="1"/>
              <a:t>Rokach</a:t>
            </a:r>
            <a:r>
              <a:rPr lang="en-US" sz="1500" dirty="0"/>
              <a:t>, L.; and Shapira, B. 2011. Introduction to recommender systems handbook. In Recommender systems handbook, 1–35. Springer.</a:t>
            </a:r>
          </a:p>
          <a:p>
            <a:r>
              <a:rPr lang="en-US" sz="1500" dirty="0"/>
              <a:t>Rohde, D.; Bonner, S.; Dunlop, T.; </a:t>
            </a:r>
            <a:r>
              <a:rPr lang="en-US" sz="1500" dirty="0" err="1"/>
              <a:t>Vasile</a:t>
            </a:r>
            <a:r>
              <a:rPr lang="en-US" sz="1500" dirty="0"/>
              <a:t>, F.; and </a:t>
            </a:r>
            <a:r>
              <a:rPr lang="en-US" sz="1500" dirty="0" err="1"/>
              <a:t>Karatzoglou</a:t>
            </a:r>
            <a:r>
              <a:rPr lang="en-US" sz="1500" dirty="0"/>
              <a:t>, A. 2018. RecoGym: A Reinforcement Learning Environment for the problem of Product Recommendation in Online Advertising. </a:t>
            </a:r>
            <a:r>
              <a:rPr lang="en-US" sz="1500" dirty="0" err="1"/>
              <a:t>CoRR</a:t>
            </a:r>
            <a:r>
              <a:rPr lang="en-US" sz="1500" dirty="0"/>
              <a:t>, abs/1808.00720.</a:t>
            </a:r>
          </a:p>
          <a:p>
            <a:r>
              <a:rPr lang="en-US" sz="1500" dirty="0" err="1"/>
              <a:t>Singel</a:t>
            </a:r>
            <a:r>
              <a:rPr lang="en-US" sz="1500" dirty="0"/>
              <a:t>, R. 2010. OCT. 27, 1994: Web gives birth to banner ads. Wired. Com.</a:t>
            </a:r>
          </a:p>
          <a:p>
            <a:r>
              <a:rPr lang="en-US" sz="1500" dirty="0"/>
              <a:t>Sutton, R. S.; and </a:t>
            </a:r>
            <a:r>
              <a:rPr lang="en-US" sz="1500" dirty="0" err="1"/>
              <a:t>Barto</a:t>
            </a:r>
            <a:r>
              <a:rPr lang="en-US" sz="1500" dirty="0"/>
              <a:t>, A. G. 2018.Reinforcement learning: An introduction. MIT press.</a:t>
            </a:r>
          </a:p>
          <a:p>
            <a:r>
              <a:rPr lang="en-US" sz="1500" dirty="0" err="1"/>
              <a:t>Szepesvári</a:t>
            </a:r>
            <a:r>
              <a:rPr lang="en-US" sz="1500" dirty="0"/>
              <a:t>, C. 2010. Algorithms for Reinforcement Learning. Synthesis Lectures on Artificial Intelligence and Machine Learning. Morgan &amp; Claypool Publishers.</a:t>
            </a:r>
          </a:p>
          <a:p>
            <a:r>
              <a:rPr lang="en-US" sz="1500" dirty="0"/>
              <a:t>Watkins, C. J.; and Dayan, P. 1992. Q-learning. Machine learning, 8(3-4): 279–292.</a:t>
            </a:r>
          </a:p>
          <a:p>
            <a:r>
              <a:rPr lang="en-US" sz="1500" dirty="0"/>
              <a:t>Zhao, X.; Gu, C.; Zhang, H.; Yang, X.; Liu, X.; Liu, H.; and Tang, J. 2021. DEAR: Deep Reinforcement Learning for Online Advertising Impression in Recommender Systems. In Proceedings of the AAAI Conference on Artificial Intelligence, volume 35, 750–758.</a:t>
            </a:r>
          </a:p>
          <a:p>
            <a:r>
              <a:rPr lang="en-US" sz="1500" dirty="0"/>
              <a:t>Zheng, G.; Zhang, F.; Zheng, Z.; Xiang, Y.; Yuan, N. J.; </a:t>
            </a:r>
            <a:r>
              <a:rPr lang="en-US" sz="1500" dirty="0" err="1"/>
              <a:t>Xie</a:t>
            </a:r>
            <a:r>
              <a:rPr lang="en-US" sz="1500" dirty="0"/>
              <a:t>, X.; and Li, Z. 2018. DRN: A deep reinforcement learning framework for news recommendation. In Proceedings of the 2018 World Wide Web Conference, 167–176.</a:t>
            </a:r>
          </a:p>
          <a:p>
            <a:r>
              <a:rPr lang="en-US" sz="1500" dirty="0"/>
              <a:t>Zou, L.; Xia, L.; Ding, Z.; Song, J.; Liu, W.; and Yin, D. 2019. Reinforcement learning to optimize long-term user engagement in recommender systems. In Proceedings of the 25th ACM SIGKDD International Conference on Knowledge Discovery &amp; Data Mining, 2810–2818.</a:t>
            </a:r>
          </a:p>
        </p:txBody>
      </p:sp>
      <p:sp>
        <p:nvSpPr>
          <p:cNvPr id="6" name="TextBox 5">
            <a:extLst>
              <a:ext uri="{FF2B5EF4-FFF2-40B4-BE49-F238E27FC236}">
                <a16:creationId xmlns:a16="http://schemas.microsoft.com/office/drawing/2014/main" id="{0E92132D-4F0F-A34C-9F23-6F56D3014896}"/>
              </a:ext>
            </a:extLst>
          </p:cNvPr>
          <p:cNvSpPr txBox="1"/>
          <p:nvPr/>
        </p:nvSpPr>
        <p:spPr>
          <a:xfrm>
            <a:off x="8406999" y="1000824"/>
            <a:ext cx="873957" cy="369332"/>
          </a:xfrm>
          <a:prstGeom prst="rect">
            <a:avLst/>
          </a:prstGeom>
          <a:noFill/>
        </p:spPr>
        <p:txBody>
          <a:bodyPr wrap="none" rtlCol="0">
            <a:spAutoFit/>
          </a:bodyPr>
          <a:lstStyle/>
          <a:p>
            <a:r>
              <a:rPr lang="en-US" dirty="0"/>
              <a:t>(cont)</a:t>
            </a:r>
          </a:p>
        </p:txBody>
      </p:sp>
    </p:spTree>
    <p:extLst>
      <p:ext uri="{BB962C8B-B14F-4D97-AF65-F5344CB8AC3E}">
        <p14:creationId xmlns:p14="http://schemas.microsoft.com/office/powerpoint/2010/main" val="33770171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86817BFA-9939-42FC-97E6-1DDD23A38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a:extLst>
              <a:ext uri="{FF2B5EF4-FFF2-40B4-BE49-F238E27FC236}">
                <a16:creationId xmlns:a16="http://schemas.microsoft.com/office/drawing/2014/main" id="{A4C4F977-CDDE-402E-B4F0-84B5572E77C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5" name="Title 1">
            <a:extLst>
              <a:ext uri="{FF2B5EF4-FFF2-40B4-BE49-F238E27FC236}">
                <a16:creationId xmlns:a16="http://schemas.microsoft.com/office/drawing/2014/main" id="{C3A8F9A3-6097-8F49-9036-23B3EE6509F7}"/>
              </a:ext>
            </a:extLst>
          </p:cNvPr>
          <p:cNvSpPr txBox="1">
            <a:spLocks/>
          </p:cNvSpPr>
          <p:nvPr/>
        </p:nvSpPr>
        <p:spPr>
          <a:xfrm>
            <a:off x="3809325" y="1441450"/>
            <a:ext cx="4573348" cy="562578"/>
          </a:xfrm>
          <a:prstGeom prst="rect">
            <a:avLst/>
          </a:prstGeom>
        </p:spPr>
        <p:txBody>
          <a:bodyPr vert="horz" lIns="91440" tIns="45720" rIns="91440" bIns="45720" rtlCol="0" anchor="b">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a:r>
              <a:rPr lang="en-US" sz="3200" u="sng" dirty="0"/>
              <a:t>Special thanks</a:t>
            </a:r>
          </a:p>
        </p:txBody>
      </p:sp>
      <p:sp>
        <p:nvSpPr>
          <p:cNvPr id="6" name="TextBox 5">
            <a:extLst>
              <a:ext uri="{FF2B5EF4-FFF2-40B4-BE49-F238E27FC236}">
                <a16:creationId xmlns:a16="http://schemas.microsoft.com/office/drawing/2014/main" id="{0B8CDCDF-91CF-E742-9119-338546EECB6F}"/>
              </a:ext>
            </a:extLst>
          </p:cNvPr>
          <p:cNvSpPr txBox="1"/>
          <p:nvPr/>
        </p:nvSpPr>
        <p:spPr>
          <a:xfrm>
            <a:off x="5232619" y="2675876"/>
            <a:ext cx="1726755" cy="523220"/>
          </a:xfrm>
          <a:prstGeom prst="rect">
            <a:avLst/>
          </a:prstGeom>
          <a:noFill/>
        </p:spPr>
        <p:txBody>
          <a:bodyPr wrap="none" rtlCol="0">
            <a:spAutoFit/>
          </a:bodyPr>
          <a:lstStyle/>
          <a:p>
            <a:r>
              <a:rPr lang="en-US" sz="2800" b="1" dirty="0"/>
              <a:t>Dr. Kalita</a:t>
            </a:r>
          </a:p>
        </p:txBody>
      </p:sp>
      <p:sp>
        <p:nvSpPr>
          <p:cNvPr id="9" name="TextBox 8">
            <a:extLst>
              <a:ext uri="{FF2B5EF4-FFF2-40B4-BE49-F238E27FC236}">
                <a16:creationId xmlns:a16="http://schemas.microsoft.com/office/drawing/2014/main" id="{019AD1EB-7404-614C-BD05-BF71E09DCDDF}"/>
              </a:ext>
            </a:extLst>
          </p:cNvPr>
          <p:cNvSpPr txBox="1"/>
          <p:nvPr/>
        </p:nvSpPr>
        <p:spPr>
          <a:xfrm>
            <a:off x="3809325" y="3801232"/>
            <a:ext cx="4649030" cy="461665"/>
          </a:xfrm>
          <a:prstGeom prst="rect">
            <a:avLst/>
          </a:prstGeom>
          <a:noFill/>
        </p:spPr>
        <p:txBody>
          <a:bodyPr wrap="none" rtlCol="0">
            <a:spAutoFit/>
          </a:bodyPr>
          <a:lstStyle/>
          <a:p>
            <a:r>
              <a:rPr lang="en-US" sz="2400" dirty="0"/>
              <a:t>My family, and my colleagues</a:t>
            </a:r>
          </a:p>
        </p:txBody>
      </p:sp>
      <p:sp>
        <p:nvSpPr>
          <p:cNvPr id="10" name="TextBox 9">
            <a:extLst>
              <a:ext uri="{FF2B5EF4-FFF2-40B4-BE49-F238E27FC236}">
                <a16:creationId xmlns:a16="http://schemas.microsoft.com/office/drawing/2014/main" id="{4E4B7038-C904-5B41-B542-C14F38D7DB90}"/>
              </a:ext>
            </a:extLst>
          </p:cNvPr>
          <p:cNvSpPr txBox="1"/>
          <p:nvPr/>
        </p:nvSpPr>
        <p:spPr>
          <a:xfrm>
            <a:off x="4735059" y="5434978"/>
            <a:ext cx="2797561" cy="400110"/>
          </a:xfrm>
          <a:prstGeom prst="rect">
            <a:avLst/>
          </a:prstGeom>
          <a:noFill/>
        </p:spPr>
        <p:txBody>
          <a:bodyPr wrap="none" rtlCol="0">
            <a:spAutoFit/>
          </a:bodyPr>
          <a:lstStyle/>
          <a:p>
            <a:r>
              <a:rPr lang="en-US" sz="2000" dirty="0"/>
              <a:t>Let’s stay connected</a:t>
            </a:r>
          </a:p>
        </p:txBody>
      </p:sp>
      <p:sp>
        <p:nvSpPr>
          <p:cNvPr id="11" name="TextBox 10">
            <a:extLst>
              <a:ext uri="{FF2B5EF4-FFF2-40B4-BE49-F238E27FC236}">
                <a16:creationId xmlns:a16="http://schemas.microsoft.com/office/drawing/2014/main" id="{07004146-BFCC-C148-B547-B5323C3EEC18}"/>
              </a:ext>
            </a:extLst>
          </p:cNvPr>
          <p:cNvSpPr txBox="1"/>
          <p:nvPr/>
        </p:nvSpPr>
        <p:spPr>
          <a:xfrm>
            <a:off x="2500436" y="6047584"/>
            <a:ext cx="1415772" cy="400110"/>
          </a:xfrm>
          <a:prstGeom prst="rect">
            <a:avLst/>
          </a:prstGeom>
          <a:noFill/>
        </p:spPr>
        <p:txBody>
          <a:bodyPr wrap="none" rtlCol="0">
            <a:spAutoFit/>
          </a:bodyPr>
          <a:lstStyle/>
          <a:p>
            <a:r>
              <a:rPr lang="en-US" sz="2000" dirty="0"/>
              <a:t>@cetorres</a:t>
            </a:r>
          </a:p>
        </p:txBody>
      </p:sp>
      <p:pic>
        <p:nvPicPr>
          <p:cNvPr id="7" name="Picture 6">
            <a:extLst>
              <a:ext uri="{FF2B5EF4-FFF2-40B4-BE49-F238E27FC236}">
                <a16:creationId xmlns:a16="http://schemas.microsoft.com/office/drawing/2014/main" id="{CCA3DF1D-5686-5441-8EC4-E52E59671FB9}"/>
              </a:ext>
            </a:extLst>
          </p:cNvPr>
          <p:cNvPicPr>
            <a:picLocks noChangeAspect="1"/>
          </p:cNvPicPr>
          <p:nvPr/>
        </p:nvPicPr>
        <p:blipFill>
          <a:blip r:embed="rId4"/>
          <a:stretch>
            <a:fillRect/>
          </a:stretch>
        </p:blipFill>
        <p:spPr>
          <a:xfrm>
            <a:off x="2200350" y="6082872"/>
            <a:ext cx="332454" cy="332454"/>
          </a:xfrm>
          <a:prstGeom prst="rect">
            <a:avLst/>
          </a:prstGeom>
        </p:spPr>
      </p:pic>
      <p:pic>
        <p:nvPicPr>
          <p:cNvPr id="3" name="Picture 2">
            <a:extLst>
              <a:ext uri="{FF2B5EF4-FFF2-40B4-BE49-F238E27FC236}">
                <a16:creationId xmlns:a16="http://schemas.microsoft.com/office/drawing/2014/main" id="{EBA10CF9-B146-AE47-AF00-3CE42F82B698}"/>
              </a:ext>
            </a:extLst>
          </p:cNvPr>
          <p:cNvPicPr>
            <a:picLocks noChangeAspect="1"/>
          </p:cNvPicPr>
          <p:nvPr/>
        </p:nvPicPr>
        <p:blipFill>
          <a:blip r:embed="rId5"/>
          <a:stretch>
            <a:fillRect/>
          </a:stretch>
        </p:blipFill>
        <p:spPr>
          <a:xfrm>
            <a:off x="4421389" y="6082871"/>
            <a:ext cx="332455" cy="332455"/>
          </a:xfrm>
          <a:prstGeom prst="rect">
            <a:avLst/>
          </a:prstGeom>
        </p:spPr>
      </p:pic>
      <p:sp>
        <p:nvSpPr>
          <p:cNvPr id="12" name="TextBox 11">
            <a:extLst>
              <a:ext uri="{FF2B5EF4-FFF2-40B4-BE49-F238E27FC236}">
                <a16:creationId xmlns:a16="http://schemas.microsoft.com/office/drawing/2014/main" id="{2A99EE90-EBAD-AD45-8EAD-C5561C3D484B}"/>
              </a:ext>
            </a:extLst>
          </p:cNvPr>
          <p:cNvSpPr txBox="1"/>
          <p:nvPr/>
        </p:nvSpPr>
        <p:spPr>
          <a:xfrm>
            <a:off x="4778121" y="6047584"/>
            <a:ext cx="1415772" cy="400110"/>
          </a:xfrm>
          <a:prstGeom prst="rect">
            <a:avLst/>
          </a:prstGeom>
          <a:noFill/>
        </p:spPr>
        <p:txBody>
          <a:bodyPr wrap="none" rtlCol="0">
            <a:spAutoFit/>
          </a:bodyPr>
          <a:lstStyle/>
          <a:p>
            <a:r>
              <a:rPr lang="en-US" sz="2000" dirty="0"/>
              <a:t>@cetorres</a:t>
            </a:r>
          </a:p>
        </p:txBody>
      </p:sp>
      <p:pic>
        <p:nvPicPr>
          <p:cNvPr id="8" name="Picture 7">
            <a:extLst>
              <a:ext uri="{FF2B5EF4-FFF2-40B4-BE49-F238E27FC236}">
                <a16:creationId xmlns:a16="http://schemas.microsoft.com/office/drawing/2014/main" id="{17401274-08D6-D644-8ADD-408A0C76A48A}"/>
              </a:ext>
            </a:extLst>
          </p:cNvPr>
          <p:cNvPicPr>
            <a:picLocks noChangeAspect="1"/>
          </p:cNvPicPr>
          <p:nvPr/>
        </p:nvPicPr>
        <p:blipFill>
          <a:blip r:embed="rId6"/>
          <a:stretch>
            <a:fillRect/>
          </a:stretch>
        </p:blipFill>
        <p:spPr>
          <a:xfrm>
            <a:off x="6774823" y="6099054"/>
            <a:ext cx="332456" cy="332456"/>
          </a:xfrm>
          <a:prstGeom prst="rect">
            <a:avLst/>
          </a:prstGeom>
        </p:spPr>
      </p:pic>
      <p:sp>
        <p:nvSpPr>
          <p:cNvPr id="15" name="TextBox 14">
            <a:extLst>
              <a:ext uri="{FF2B5EF4-FFF2-40B4-BE49-F238E27FC236}">
                <a16:creationId xmlns:a16="http://schemas.microsoft.com/office/drawing/2014/main" id="{EDB288E7-48AD-6341-BA89-083532EF7226}"/>
              </a:ext>
            </a:extLst>
          </p:cNvPr>
          <p:cNvSpPr txBox="1"/>
          <p:nvPr/>
        </p:nvSpPr>
        <p:spPr>
          <a:xfrm>
            <a:off x="7123463" y="6047584"/>
            <a:ext cx="3070071" cy="400110"/>
          </a:xfrm>
          <a:prstGeom prst="rect">
            <a:avLst/>
          </a:prstGeom>
          <a:noFill/>
        </p:spPr>
        <p:txBody>
          <a:bodyPr wrap="none" rtlCol="0">
            <a:spAutoFit/>
          </a:bodyPr>
          <a:lstStyle/>
          <a:p>
            <a:r>
              <a:rPr lang="en-US" sz="2000" dirty="0"/>
              <a:t>cetorres@cetorres.com</a:t>
            </a:r>
          </a:p>
        </p:txBody>
      </p:sp>
      <p:cxnSp>
        <p:nvCxnSpPr>
          <p:cNvPr id="14" name="Straight Connector 13">
            <a:extLst>
              <a:ext uri="{FF2B5EF4-FFF2-40B4-BE49-F238E27FC236}">
                <a16:creationId xmlns:a16="http://schemas.microsoft.com/office/drawing/2014/main" id="{B1BB0467-6D40-EB4A-96D0-6DACE770572C}"/>
              </a:ext>
            </a:extLst>
          </p:cNvPr>
          <p:cNvCxnSpPr/>
          <p:nvPr/>
        </p:nvCxnSpPr>
        <p:spPr>
          <a:xfrm>
            <a:off x="1792726" y="5654194"/>
            <a:ext cx="2851534" cy="0"/>
          </a:xfrm>
          <a:prstGeom prst="line">
            <a:avLst/>
          </a:prstGeom>
        </p:spPr>
        <p:style>
          <a:lnRef idx="3">
            <a:schemeClr val="dk1"/>
          </a:lnRef>
          <a:fillRef idx="0">
            <a:schemeClr val="dk1"/>
          </a:fillRef>
          <a:effectRef idx="2">
            <a:schemeClr val="dk1"/>
          </a:effectRef>
          <a:fontRef idx="minor">
            <a:schemeClr val="tx1"/>
          </a:fontRef>
        </p:style>
      </p:cxnSp>
      <p:cxnSp>
        <p:nvCxnSpPr>
          <p:cNvPr id="18" name="Straight Connector 17">
            <a:extLst>
              <a:ext uri="{FF2B5EF4-FFF2-40B4-BE49-F238E27FC236}">
                <a16:creationId xmlns:a16="http://schemas.microsoft.com/office/drawing/2014/main" id="{9DF380CF-3229-1D41-BE44-41ACEDBC6897}"/>
              </a:ext>
            </a:extLst>
          </p:cNvPr>
          <p:cNvCxnSpPr/>
          <p:nvPr/>
        </p:nvCxnSpPr>
        <p:spPr>
          <a:xfrm>
            <a:off x="7564988" y="5635033"/>
            <a:ext cx="2851534"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087968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86817BFA-9939-42FC-97E6-1DDD23A38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a:extLst>
              <a:ext uri="{FF2B5EF4-FFF2-40B4-BE49-F238E27FC236}">
                <a16:creationId xmlns:a16="http://schemas.microsoft.com/office/drawing/2014/main" id="{A4C4F977-CDDE-402E-B4F0-84B5572E77C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F1828514-F01D-4147-ACC8-EC5C3DD56462}"/>
              </a:ext>
            </a:extLst>
          </p:cNvPr>
          <p:cNvSpPr>
            <a:spLocks noGrp="1"/>
          </p:cNvSpPr>
          <p:nvPr>
            <p:ph type="title"/>
          </p:nvPr>
        </p:nvSpPr>
        <p:spPr>
          <a:xfrm>
            <a:off x="2217219" y="3183773"/>
            <a:ext cx="7757561" cy="562578"/>
          </a:xfrm>
        </p:spPr>
        <p:txBody>
          <a:bodyPr anchor="b">
            <a:normAutofit/>
          </a:bodyPr>
          <a:lstStyle/>
          <a:p>
            <a:pPr algn="ctr"/>
            <a:r>
              <a:rPr lang="en-US" sz="3200" dirty="0"/>
              <a:t>QUESTIONS ?</a:t>
            </a:r>
          </a:p>
        </p:txBody>
      </p:sp>
    </p:spTree>
    <p:extLst>
      <p:ext uri="{BB962C8B-B14F-4D97-AF65-F5344CB8AC3E}">
        <p14:creationId xmlns:p14="http://schemas.microsoft.com/office/powerpoint/2010/main" val="365502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28514-F01D-4147-ACC8-EC5C3DD56462}"/>
              </a:ext>
            </a:extLst>
          </p:cNvPr>
          <p:cNvSpPr>
            <a:spLocks noGrp="1"/>
          </p:cNvSpPr>
          <p:nvPr>
            <p:ph type="title"/>
          </p:nvPr>
        </p:nvSpPr>
        <p:spPr>
          <a:xfrm>
            <a:off x="619759" y="764373"/>
            <a:ext cx="7831221" cy="1293028"/>
          </a:xfrm>
        </p:spPr>
        <p:txBody>
          <a:bodyPr>
            <a:normAutofit/>
          </a:bodyPr>
          <a:lstStyle/>
          <a:p>
            <a:r>
              <a:rPr lang="en-US" dirty="0"/>
              <a:t>Introduction </a:t>
            </a:r>
            <a:r>
              <a:rPr lang="en-US" sz="2400" dirty="0"/>
              <a:t>(cont)</a:t>
            </a:r>
          </a:p>
        </p:txBody>
      </p:sp>
      <p:sp>
        <p:nvSpPr>
          <p:cNvPr id="26" name="Content Placeholder 18">
            <a:extLst>
              <a:ext uri="{FF2B5EF4-FFF2-40B4-BE49-F238E27FC236}">
                <a16:creationId xmlns:a16="http://schemas.microsoft.com/office/drawing/2014/main" id="{4F168B57-2F38-4257-A928-28A2F39E80C9}"/>
              </a:ext>
            </a:extLst>
          </p:cNvPr>
          <p:cNvSpPr>
            <a:spLocks noGrp="1"/>
          </p:cNvSpPr>
          <p:nvPr>
            <p:ph idx="1"/>
          </p:nvPr>
        </p:nvSpPr>
        <p:spPr>
          <a:xfrm>
            <a:off x="619760" y="2194560"/>
            <a:ext cx="6832600" cy="4024125"/>
          </a:xfrm>
        </p:spPr>
        <p:txBody>
          <a:bodyPr>
            <a:normAutofit/>
          </a:bodyPr>
          <a:lstStyle/>
          <a:p>
            <a:r>
              <a:rPr lang="en-US" dirty="0"/>
              <a:t>Advertising agencies are always trying to maximize the click-through rate (CTR) on their advertisers' ads.</a:t>
            </a:r>
          </a:p>
          <a:p>
            <a:r>
              <a:rPr lang="en-US" dirty="0"/>
              <a:t>The recommendation problem appears in online advertising and gain more attention from computer scientists, machine learning specialists, to try to make advertising more intelligent, learning from user behavior on how to recommend the best ad, product, book, video or song to a specific audience.</a:t>
            </a:r>
          </a:p>
        </p:txBody>
      </p:sp>
      <p:pic>
        <p:nvPicPr>
          <p:cNvPr id="15" name="Content Placeholder 14" descr="Graphical user interface, website&#10;&#10;Description automatically generated">
            <a:extLst>
              <a:ext uri="{FF2B5EF4-FFF2-40B4-BE49-F238E27FC236}">
                <a16:creationId xmlns:a16="http://schemas.microsoft.com/office/drawing/2014/main" id="{9B082F3A-AD83-FE48-803E-6B188194F1F1}"/>
              </a:ext>
            </a:extLst>
          </p:cNvPr>
          <p:cNvPicPr>
            <a:picLocks noChangeAspect="1"/>
          </p:cNvPicPr>
          <p:nvPr/>
        </p:nvPicPr>
        <p:blipFill>
          <a:blip r:embed="rId2"/>
          <a:stretch>
            <a:fillRect/>
          </a:stretch>
        </p:blipFill>
        <p:spPr>
          <a:xfrm>
            <a:off x="7861238" y="2534714"/>
            <a:ext cx="3644962" cy="1895380"/>
          </a:xfrm>
          <a:prstGeom prst="rect">
            <a:avLst/>
          </a:prstGeom>
        </p:spPr>
      </p:pic>
    </p:spTree>
    <p:extLst>
      <p:ext uri="{BB962C8B-B14F-4D97-AF65-F5344CB8AC3E}">
        <p14:creationId xmlns:p14="http://schemas.microsoft.com/office/powerpoint/2010/main" val="2369124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86817BFA-9939-42FC-97E6-1DDD23A38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a:extLst>
              <a:ext uri="{FF2B5EF4-FFF2-40B4-BE49-F238E27FC236}">
                <a16:creationId xmlns:a16="http://schemas.microsoft.com/office/drawing/2014/main" id="{A4C4F977-CDDE-402E-B4F0-84B5572E77C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F1828514-F01D-4147-ACC8-EC5C3DD56462}"/>
              </a:ext>
            </a:extLst>
          </p:cNvPr>
          <p:cNvSpPr>
            <a:spLocks noGrp="1"/>
          </p:cNvSpPr>
          <p:nvPr>
            <p:ph type="title"/>
          </p:nvPr>
        </p:nvSpPr>
        <p:spPr>
          <a:xfrm>
            <a:off x="5757911" y="518327"/>
            <a:ext cx="5339616" cy="923123"/>
          </a:xfrm>
        </p:spPr>
        <p:txBody>
          <a:bodyPr anchor="b">
            <a:normAutofit/>
          </a:bodyPr>
          <a:lstStyle/>
          <a:p>
            <a:pPr algn="l"/>
            <a:r>
              <a:rPr lang="en-US" sz="3200" dirty="0"/>
              <a:t>RECOMMENDER SYSTEM</a:t>
            </a:r>
          </a:p>
        </p:txBody>
      </p:sp>
      <p:sp>
        <p:nvSpPr>
          <p:cNvPr id="26" name="Content Placeholder 18">
            <a:extLst>
              <a:ext uri="{FF2B5EF4-FFF2-40B4-BE49-F238E27FC236}">
                <a16:creationId xmlns:a16="http://schemas.microsoft.com/office/drawing/2014/main" id="{4F168B57-2F38-4257-A928-28A2F39E80C9}"/>
              </a:ext>
            </a:extLst>
          </p:cNvPr>
          <p:cNvSpPr>
            <a:spLocks noGrp="1"/>
          </p:cNvSpPr>
          <p:nvPr>
            <p:ph idx="1"/>
          </p:nvPr>
        </p:nvSpPr>
        <p:spPr>
          <a:xfrm>
            <a:off x="685800" y="2364573"/>
            <a:ext cx="4242335" cy="3854112"/>
          </a:xfrm>
        </p:spPr>
        <p:txBody>
          <a:bodyPr>
            <a:normAutofit/>
          </a:bodyPr>
          <a:lstStyle/>
          <a:p>
            <a:r>
              <a:rPr lang="en-US" dirty="0"/>
              <a:t>The problem of Product Recommendation in Online Advertising is part of a broader problem of optimal recommendation policies.</a:t>
            </a:r>
          </a:p>
          <a:p>
            <a:r>
              <a:rPr lang="en-US" dirty="0"/>
              <a:t>The Recommender Systems appeared as an automated software solution to optimize recommendations of items to users.</a:t>
            </a:r>
          </a:p>
          <a:p>
            <a:endParaRPr lang="en-US" dirty="0"/>
          </a:p>
        </p:txBody>
      </p:sp>
      <p:pic>
        <p:nvPicPr>
          <p:cNvPr id="4" name="Graphic 3">
            <a:extLst>
              <a:ext uri="{FF2B5EF4-FFF2-40B4-BE49-F238E27FC236}">
                <a16:creationId xmlns:a16="http://schemas.microsoft.com/office/drawing/2014/main" id="{39590AD3-F611-8E47-BCEB-CF8C628C560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60969" y="2193353"/>
            <a:ext cx="6533501" cy="3213372"/>
          </a:xfrm>
          <a:prstGeom prst="rect">
            <a:avLst/>
          </a:prstGeom>
        </p:spPr>
      </p:pic>
    </p:spTree>
    <p:extLst>
      <p:ext uri="{BB962C8B-B14F-4D97-AF65-F5344CB8AC3E}">
        <p14:creationId xmlns:p14="http://schemas.microsoft.com/office/powerpoint/2010/main" val="1503984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86817BFA-9939-42FC-97E6-1DDD23A38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a:extLst>
              <a:ext uri="{FF2B5EF4-FFF2-40B4-BE49-F238E27FC236}">
                <a16:creationId xmlns:a16="http://schemas.microsoft.com/office/drawing/2014/main" id="{A4C4F977-CDDE-402E-B4F0-84B5572E77C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F1828514-F01D-4147-ACC8-EC5C3DD56462}"/>
              </a:ext>
            </a:extLst>
          </p:cNvPr>
          <p:cNvSpPr>
            <a:spLocks noGrp="1"/>
          </p:cNvSpPr>
          <p:nvPr>
            <p:ph type="title"/>
          </p:nvPr>
        </p:nvSpPr>
        <p:spPr>
          <a:xfrm>
            <a:off x="3339966" y="518327"/>
            <a:ext cx="7757561" cy="923123"/>
          </a:xfrm>
        </p:spPr>
        <p:txBody>
          <a:bodyPr anchor="b">
            <a:normAutofit fontScale="90000"/>
          </a:bodyPr>
          <a:lstStyle/>
          <a:p>
            <a:pPr algn="l"/>
            <a:r>
              <a:rPr lang="en-US" sz="3200" dirty="0"/>
              <a:t>Product recommendation problem</a:t>
            </a:r>
          </a:p>
        </p:txBody>
      </p:sp>
      <p:sp>
        <p:nvSpPr>
          <p:cNvPr id="26" name="Content Placeholder 18">
            <a:extLst>
              <a:ext uri="{FF2B5EF4-FFF2-40B4-BE49-F238E27FC236}">
                <a16:creationId xmlns:a16="http://schemas.microsoft.com/office/drawing/2014/main" id="{4F168B57-2F38-4257-A928-28A2F39E80C9}"/>
              </a:ext>
            </a:extLst>
          </p:cNvPr>
          <p:cNvSpPr>
            <a:spLocks noGrp="1"/>
          </p:cNvSpPr>
          <p:nvPr>
            <p:ph idx="1"/>
          </p:nvPr>
        </p:nvSpPr>
        <p:spPr>
          <a:xfrm>
            <a:off x="685800" y="2623517"/>
            <a:ext cx="4242335" cy="3854112"/>
          </a:xfrm>
        </p:spPr>
        <p:txBody>
          <a:bodyPr>
            <a:normAutofit/>
          </a:bodyPr>
          <a:lstStyle/>
          <a:p>
            <a:r>
              <a:rPr lang="en-US" dirty="0"/>
              <a:t>Users view products on an e-commerce website and then visit a publisher website where ads are shown with objective to predict good products recommendations to maximize the CTR of the ad, leading the user back to the product page on the e-commerce website.</a:t>
            </a:r>
            <a:endParaRPr lang="en-US" sz="1500" dirty="0"/>
          </a:p>
        </p:txBody>
      </p:sp>
      <p:pic>
        <p:nvPicPr>
          <p:cNvPr id="5" name="Graphic 4" descr="User with solid fill">
            <a:extLst>
              <a:ext uri="{FF2B5EF4-FFF2-40B4-BE49-F238E27FC236}">
                <a16:creationId xmlns:a16="http://schemas.microsoft.com/office/drawing/2014/main" id="{CBCD68DF-BEFA-F94B-B749-96227D8F981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245644" y="5039295"/>
            <a:ext cx="914400" cy="914400"/>
          </a:xfrm>
          <a:prstGeom prst="rect">
            <a:avLst/>
          </a:prstGeom>
        </p:spPr>
      </p:pic>
      <p:pic>
        <p:nvPicPr>
          <p:cNvPr id="11" name="Picture 10" descr="Graphical user interface, website&#10;&#10;Description automatically generated">
            <a:extLst>
              <a:ext uri="{FF2B5EF4-FFF2-40B4-BE49-F238E27FC236}">
                <a16:creationId xmlns:a16="http://schemas.microsoft.com/office/drawing/2014/main" id="{A1CB4C9D-6D40-1B4C-AC29-C0787131B96E}"/>
              </a:ext>
            </a:extLst>
          </p:cNvPr>
          <p:cNvPicPr>
            <a:picLocks noChangeAspect="1"/>
          </p:cNvPicPr>
          <p:nvPr/>
        </p:nvPicPr>
        <p:blipFill>
          <a:blip r:embed="rId6"/>
          <a:stretch>
            <a:fillRect/>
          </a:stretch>
        </p:blipFill>
        <p:spPr>
          <a:xfrm>
            <a:off x="8894949" y="2247598"/>
            <a:ext cx="2808023" cy="1872015"/>
          </a:xfrm>
          <a:prstGeom prst="rect">
            <a:avLst/>
          </a:prstGeom>
        </p:spPr>
      </p:pic>
      <p:pic>
        <p:nvPicPr>
          <p:cNvPr id="13" name="Picture 12" descr="Graphical user interface, website&#10;&#10;Description automatically generated">
            <a:extLst>
              <a:ext uri="{FF2B5EF4-FFF2-40B4-BE49-F238E27FC236}">
                <a16:creationId xmlns:a16="http://schemas.microsoft.com/office/drawing/2014/main" id="{70DD42BC-B331-A442-8422-0ADB7A2632A7}"/>
              </a:ext>
            </a:extLst>
          </p:cNvPr>
          <p:cNvPicPr>
            <a:picLocks noChangeAspect="1"/>
          </p:cNvPicPr>
          <p:nvPr/>
        </p:nvPicPr>
        <p:blipFill>
          <a:blip r:embed="rId7"/>
          <a:stretch>
            <a:fillRect/>
          </a:stretch>
        </p:blipFill>
        <p:spPr>
          <a:xfrm>
            <a:off x="5717409" y="2361132"/>
            <a:ext cx="2688512" cy="1675449"/>
          </a:xfrm>
          <a:prstGeom prst="rect">
            <a:avLst/>
          </a:prstGeom>
        </p:spPr>
      </p:pic>
      <p:sp>
        <p:nvSpPr>
          <p:cNvPr id="14" name="TextBox 13">
            <a:extLst>
              <a:ext uri="{FF2B5EF4-FFF2-40B4-BE49-F238E27FC236}">
                <a16:creationId xmlns:a16="http://schemas.microsoft.com/office/drawing/2014/main" id="{138A3912-9C05-FF4B-8F44-F8CFC82B36AA}"/>
              </a:ext>
            </a:extLst>
          </p:cNvPr>
          <p:cNvSpPr txBox="1"/>
          <p:nvPr/>
        </p:nvSpPr>
        <p:spPr>
          <a:xfrm>
            <a:off x="6045200" y="2053355"/>
            <a:ext cx="2032929" cy="307777"/>
          </a:xfrm>
          <a:prstGeom prst="rect">
            <a:avLst/>
          </a:prstGeom>
          <a:noFill/>
        </p:spPr>
        <p:txBody>
          <a:bodyPr wrap="none" rtlCol="0">
            <a:spAutoFit/>
          </a:bodyPr>
          <a:lstStyle/>
          <a:p>
            <a:r>
              <a:rPr lang="en-US" sz="1400" dirty="0"/>
              <a:t>E-commerce website</a:t>
            </a:r>
          </a:p>
        </p:txBody>
      </p:sp>
      <p:sp>
        <p:nvSpPr>
          <p:cNvPr id="18" name="TextBox 17">
            <a:extLst>
              <a:ext uri="{FF2B5EF4-FFF2-40B4-BE49-F238E27FC236}">
                <a16:creationId xmlns:a16="http://schemas.microsoft.com/office/drawing/2014/main" id="{23B640C6-A8F5-B249-AD2B-411AA1D83382}"/>
              </a:ext>
            </a:extLst>
          </p:cNvPr>
          <p:cNvSpPr txBox="1"/>
          <p:nvPr/>
        </p:nvSpPr>
        <p:spPr>
          <a:xfrm>
            <a:off x="9468444" y="2093709"/>
            <a:ext cx="1661032" cy="307777"/>
          </a:xfrm>
          <a:prstGeom prst="rect">
            <a:avLst/>
          </a:prstGeom>
          <a:noFill/>
        </p:spPr>
        <p:txBody>
          <a:bodyPr wrap="none" rtlCol="0">
            <a:spAutoFit/>
          </a:bodyPr>
          <a:lstStyle/>
          <a:p>
            <a:r>
              <a:rPr lang="en-US" sz="1400" dirty="0"/>
              <a:t>Publisher website</a:t>
            </a:r>
          </a:p>
        </p:txBody>
      </p:sp>
      <p:sp>
        <p:nvSpPr>
          <p:cNvPr id="19" name="TextBox 18">
            <a:extLst>
              <a:ext uri="{FF2B5EF4-FFF2-40B4-BE49-F238E27FC236}">
                <a16:creationId xmlns:a16="http://schemas.microsoft.com/office/drawing/2014/main" id="{14F3EB4C-B6D9-C04A-8C35-8F587E1341CD}"/>
              </a:ext>
            </a:extLst>
          </p:cNvPr>
          <p:cNvSpPr txBox="1"/>
          <p:nvPr/>
        </p:nvSpPr>
        <p:spPr>
          <a:xfrm>
            <a:off x="8431776" y="5915307"/>
            <a:ext cx="542136" cy="307777"/>
          </a:xfrm>
          <a:prstGeom prst="rect">
            <a:avLst/>
          </a:prstGeom>
          <a:noFill/>
        </p:spPr>
        <p:txBody>
          <a:bodyPr wrap="none" rtlCol="0">
            <a:spAutoFit/>
          </a:bodyPr>
          <a:lstStyle/>
          <a:p>
            <a:r>
              <a:rPr lang="en-US" sz="1400" dirty="0"/>
              <a:t>User</a:t>
            </a:r>
          </a:p>
        </p:txBody>
      </p:sp>
      <p:cxnSp>
        <p:nvCxnSpPr>
          <p:cNvPr id="16" name="Elbow Connector 15">
            <a:extLst>
              <a:ext uri="{FF2B5EF4-FFF2-40B4-BE49-F238E27FC236}">
                <a16:creationId xmlns:a16="http://schemas.microsoft.com/office/drawing/2014/main" id="{CCBB4E4D-6751-F34B-82FC-53303FAC4298}"/>
              </a:ext>
            </a:extLst>
          </p:cNvPr>
          <p:cNvCxnSpPr>
            <a:cxnSpLocks/>
            <a:stCxn id="5" idx="1"/>
          </p:cNvCxnSpPr>
          <p:nvPr/>
        </p:nvCxnSpPr>
        <p:spPr>
          <a:xfrm rot="10800000">
            <a:off x="7068090" y="3891013"/>
            <a:ext cx="1177554" cy="160548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8681F55A-94F5-884C-9907-E0E2BE49B95A}"/>
              </a:ext>
            </a:extLst>
          </p:cNvPr>
          <p:cNvSpPr txBox="1"/>
          <p:nvPr/>
        </p:nvSpPr>
        <p:spPr>
          <a:xfrm>
            <a:off x="5437605" y="4516075"/>
            <a:ext cx="1582484" cy="523220"/>
          </a:xfrm>
          <a:prstGeom prst="rect">
            <a:avLst/>
          </a:prstGeom>
          <a:noFill/>
        </p:spPr>
        <p:txBody>
          <a:bodyPr wrap="none" rtlCol="0">
            <a:spAutoFit/>
          </a:bodyPr>
          <a:lstStyle/>
          <a:p>
            <a:pPr algn="r"/>
            <a:r>
              <a:rPr lang="en-US" sz="1400" dirty="0"/>
              <a:t>Organic session </a:t>
            </a:r>
          </a:p>
          <a:p>
            <a:pPr algn="r"/>
            <a:r>
              <a:rPr lang="en-US" sz="1400" dirty="0"/>
              <a:t>(product views)</a:t>
            </a:r>
          </a:p>
        </p:txBody>
      </p:sp>
      <p:cxnSp>
        <p:nvCxnSpPr>
          <p:cNvPr id="23" name="Elbow Connector 22">
            <a:extLst>
              <a:ext uri="{FF2B5EF4-FFF2-40B4-BE49-F238E27FC236}">
                <a16:creationId xmlns:a16="http://schemas.microsoft.com/office/drawing/2014/main" id="{F8FE37AF-4E77-4C48-9B5F-43B45F3710A7}"/>
              </a:ext>
            </a:extLst>
          </p:cNvPr>
          <p:cNvCxnSpPr>
            <a:cxnSpLocks/>
            <a:stCxn id="5" idx="3"/>
          </p:cNvCxnSpPr>
          <p:nvPr/>
        </p:nvCxnSpPr>
        <p:spPr>
          <a:xfrm flipV="1">
            <a:off x="9160044" y="3891013"/>
            <a:ext cx="1138916" cy="160548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8832E107-71E4-524C-A5EA-C18CA73780FD}"/>
              </a:ext>
            </a:extLst>
          </p:cNvPr>
          <p:cNvSpPr txBox="1"/>
          <p:nvPr/>
        </p:nvSpPr>
        <p:spPr>
          <a:xfrm>
            <a:off x="10268725" y="4432144"/>
            <a:ext cx="1423788" cy="523220"/>
          </a:xfrm>
          <a:prstGeom prst="rect">
            <a:avLst/>
          </a:prstGeom>
          <a:noFill/>
        </p:spPr>
        <p:txBody>
          <a:bodyPr wrap="none" rtlCol="0">
            <a:spAutoFit/>
          </a:bodyPr>
          <a:lstStyle/>
          <a:p>
            <a:r>
              <a:rPr lang="en-US" sz="1400" dirty="0"/>
              <a:t>Bandit session </a:t>
            </a:r>
          </a:p>
          <a:p>
            <a:r>
              <a:rPr lang="en-US" sz="1400" dirty="0"/>
              <a:t>(page views)</a:t>
            </a:r>
          </a:p>
        </p:txBody>
      </p:sp>
      <p:cxnSp>
        <p:nvCxnSpPr>
          <p:cNvPr id="32" name="Elbow Connector 31">
            <a:extLst>
              <a:ext uri="{FF2B5EF4-FFF2-40B4-BE49-F238E27FC236}">
                <a16:creationId xmlns:a16="http://schemas.microsoft.com/office/drawing/2014/main" id="{8623CF29-7496-6C49-A8A2-99F756EED684}"/>
              </a:ext>
            </a:extLst>
          </p:cNvPr>
          <p:cNvCxnSpPr>
            <a:cxnSpLocks/>
          </p:cNvCxnSpPr>
          <p:nvPr/>
        </p:nvCxnSpPr>
        <p:spPr>
          <a:xfrm rot="10800000" flipV="1">
            <a:off x="8095652" y="3069304"/>
            <a:ext cx="1127089" cy="1"/>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35" name="TextBox 34">
            <a:extLst>
              <a:ext uri="{FF2B5EF4-FFF2-40B4-BE49-F238E27FC236}">
                <a16:creationId xmlns:a16="http://schemas.microsoft.com/office/drawing/2014/main" id="{4B1A2CA4-7FD9-6A41-A98B-A19711755203}"/>
              </a:ext>
            </a:extLst>
          </p:cNvPr>
          <p:cNvSpPr txBox="1"/>
          <p:nvPr/>
        </p:nvSpPr>
        <p:spPr>
          <a:xfrm>
            <a:off x="8255749" y="3149830"/>
            <a:ext cx="941283" cy="523220"/>
          </a:xfrm>
          <a:prstGeom prst="rect">
            <a:avLst/>
          </a:prstGeom>
          <a:noFill/>
        </p:spPr>
        <p:txBody>
          <a:bodyPr wrap="none" rtlCol="0">
            <a:spAutoFit/>
          </a:bodyPr>
          <a:lstStyle/>
          <a:p>
            <a:pPr algn="ctr"/>
            <a:r>
              <a:rPr lang="en-US" sz="1400" dirty="0"/>
              <a:t>User </a:t>
            </a:r>
          </a:p>
          <a:p>
            <a:pPr algn="ctr"/>
            <a:r>
              <a:rPr lang="en-US" sz="1400" dirty="0"/>
              <a:t>ad clicks</a:t>
            </a:r>
          </a:p>
        </p:txBody>
      </p:sp>
      <p:sp>
        <p:nvSpPr>
          <p:cNvPr id="3" name="TextBox 2">
            <a:extLst>
              <a:ext uri="{FF2B5EF4-FFF2-40B4-BE49-F238E27FC236}">
                <a16:creationId xmlns:a16="http://schemas.microsoft.com/office/drawing/2014/main" id="{7356D271-8705-5947-B8B8-0A767C48F7DF}"/>
              </a:ext>
            </a:extLst>
          </p:cNvPr>
          <p:cNvSpPr txBox="1"/>
          <p:nvPr/>
        </p:nvSpPr>
        <p:spPr>
          <a:xfrm>
            <a:off x="685800" y="1837912"/>
            <a:ext cx="1710725" cy="523220"/>
          </a:xfrm>
          <a:prstGeom prst="rect">
            <a:avLst/>
          </a:prstGeom>
          <a:noFill/>
        </p:spPr>
        <p:txBody>
          <a:bodyPr wrap="none" rtlCol="0">
            <a:spAutoFit/>
          </a:bodyPr>
          <a:lstStyle/>
          <a:p>
            <a:r>
              <a:rPr lang="en-US" sz="2800" dirty="0"/>
              <a:t>Scenario</a:t>
            </a:r>
            <a:endParaRPr lang="en-US" dirty="0"/>
          </a:p>
        </p:txBody>
      </p:sp>
    </p:spTree>
    <p:extLst>
      <p:ext uri="{BB962C8B-B14F-4D97-AF65-F5344CB8AC3E}">
        <p14:creationId xmlns:p14="http://schemas.microsoft.com/office/powerpoint/2010/main" val="2298292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86817BFA-9939-42FC-97E6-1DDD23A38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a:extLst>
              <a:ext uri="{FF2B5EF4-FFF2-40B4-BE49-F238E27FC236}">
                <a16:creationId xmlns:a16="http://schemas.microsoft.com/office/drawing/2014/main" id="{A4C4F977-CDDE-402E-B4F0-84B5572E77C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F1828514-F01D-4147-ACC8-EC5C3DD56462}"/>
              </a:ext>
            </a:extLst>
          </p:cNvPr>
          <p:cNvSpPr>
            <a:spLocks noGrp="1"/>
          </p:cNvSpPr>
          <p:nvPr>
            <p:ph type="title"/>
          </p:nvPr>
        </p:nvSpPr>
        <p:spPr>
          <a:xfrm>
            <a:off x="3339966" y="518327"/>
            <a:ext cx="7757561" cy="923123"/>
          </a:xfrm>
        </p:spPr>
        <p:txBody>
          <a:bodyPr anchor="b">
            <a:normAutofit/>
          </a:bodyPr>
          <a:lstStyle/>
          <a:p>
            <a:pPr algn="ctr"/>
            <a:r>
              <a:rPr lang="en-US" sz="3200" dirty="0"/>
              <a:t>Problem Statement</a:t>
            </a:r>
          </a:p>
        </p:txBody>
      </p:sp>
      <p:sp>
        <p:nvSpPr>
          <p:cNvPr id="26" name="Content Placeholder 18">
            <a:extLst>
              <a:ext uri="{FF2B5EF4-FFF2-40B4-BE49-F238E27FC236}">
                <a16:creationId xmlns:a16="http://schemas.microsoft.com/office/drawing/2014/main" id="{4F168B57-2F38-4257-A928-28A2F39E80C9}"/>
              </a:ext>
            </a:extLst>
          </p:cNvPr>
          <p:cNvSpPr>
            <a:spLocks noGrp="1"/>
          </p:cNvSpPr>
          <p:nvPr>
            <p:ph idx="1"/>
          </p:nvPr>
        </p:nvSpPr>
        <p:spPr>
          <a:xfrm>
            <a:off x="300790" y="1728770"/>
            <a:ext cx="10007867" cy="744387"/>
          </a:xfrm>
        </p:spPr>
        <p:txBody>
          <a:bodyPr>
            <a:normAutofit fontScale="92500"/>
          </a:bodyPr>
          <a:lstStyle/>
          <a:p>
            <a:pPr marL="0" indent="0">
              <a:buNone/>
            </a:pPr>
            <a:r>
              <a:rPr lang="en-US" sz="2000" dirty="0"/>
              <a:t>The Recommender System formulated in terms of a Markov Decision Process (MDP).</a:t>
            </a:r>
            <a:br>
              <a:rPr lang="el-GR" sz="1400" dirty="0"/>
            </a:br>
            <a:endParaRPr lang="en-US" sz="1400" dirty="0"/>
          </a:p>
        </p:txBody>
      </p:sp>
      <p:pic>
        <p:nvPicPr>
          <p:cNvPr id="4" name="Picture 3" descr="Graphical user interface, text, application, chat or text message&#10;&#10;Description automatically generated">
            <a:extLst>
              <a:ext uri="{FF2B5EF4-FFF2-40B4-BE49-F238E27FC236}">
                <a16:creationId xmlns:a16="http://schemas.microsoft.com/office/drawing/2014/main" id="{95261E10-1B7E-EA41-9989-F631E1AD1DA9}"/>
              </a:ext>
            </a:extLst>
          </p:cNvPr>
          <p:cNvPicPr>
            <a:picLocks noChangeAspect="1"/>
          </p:cNvPicPr>
          <p:nvPr/>
        </p:nvPicPr>
        <p:blipFill>
          <a:blip r:embed="rId4"/>
          <a:stretch>
            <a:fillRect/>
          </a:stretch>
        </p:blipFill>
        <p:spPr>
          <a:xfrm>
            <a:off x="6907128" y="3193031"/>
            <a:ext cx="5032210" cy="1913388"/>
          </a:xfrm>
          <a:prstGeom prst="rect">
            <a:avLst/>
          </a:prstGeom>
        </p:spPr>
      </p:pic>
      <p:sp>
        <p:nvSpPr>
          <p:cNvPr id="6" name="TextBox 5">
            <a:extLst>
              <a:ext uri="{FF2B5EF4-FFF2-40B4-BE49-F238E27FC236}">
                <a16:creationId xmlns:a16="http://schemas.microsoft.com/office/drawing/2014/main" id="{F283738D-82A9-E84D-A6D9-C204959E5E98}"/>
              </a:ext>
            </a:extLst>
          </p:cNvPr>
          <p:cNvSpPr txBox="1"/>
          <p:nvPr/>
        </p:nvSpPr>
        <p:spPr>
          <a:xfrm>
            <a:off x="300791" y="2601288"/>
            <a:ext cx="6523522" cy="3077766"/>
          </a:xfrm>
          <a:prstGeom prst="rect">
            <a:avLst/>
          </a:prstGeom>
          <a:noFill/>
        </p:spPr>
        <p:txBody>
          <a:bodyPr wrap="square" rtlCol="0">
            <a:spAutoFit/>
          </a:bodyPr>
          <a:lstStyle/>
          <a:p>
            <a:pPr marL="285750" indent="-285750">
              <a:buFont typeface="Arial" panose="020B0604020202020204" pitchFamily="34" charset="0"/>
              <a:buChar char="•"/>
            </a:pPr>
            <a:r>
              <a:rPr lang="en-US" sz="1600" b="1" dirty="0"/>
              <a:t>S: state space </a:t>
            </a:r>
            <a:r>
              <a:rPr lang="en-US" sz="1600" dirty="0"/>
              <a:t>– A finite set of users’ profiles that are part</a:t>
            </a:r>
          </a:p>
          <a:p>
            <a:r>
              <a:rPr lang="en-US" sz="1600" dirty="0"/>
              <a:t>of the environment. The agent observes the users’ behavior over a time period to learn from it.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A: action space </a:t>
            </a:r>
            <a:r>
              <a:rPr lang="en-US" sz="1600" dirty="0"/>
              <a:t>– Set of recommendations (products) by the agent to the user on the publisher website. Based on the views of the user of such item on the e-commerce website.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R: reward </a:t>
            </a:r>
            <a:r>
              <a:rPr lang="en-US" sz="1600" dirty="0"/>
              <a:t>– A reward signal for the users’ response to a recommendation from the agent:</a:t>
            </a:r>
          </a:p>
          <a:p>
            <a:pPr marL="742950" lvl="1" indent="-285750">
              <a:buFont typeface="Courier New" panose="02070309020205020404" pitchFamily="49" charset="0"/>
              <a:buChar char="o"/>
            </a:pPr>
            <a:r>
              <a:rPr lang="en-US" sz="1600" dirty="0"/>
              <a:t>1 – user clicked ad</a:t>
            </a:r>
          </a:p>
          <a:p>
            <a:pPr marL="742950" lvl="1" indent="-285750">
              <a:buFont typeface="Courier New" panose="02070309020205020404" pitchFamily="49" charset="0"/>
              <a:buChar char="o"/>
            </a:pPr>
            <a:r>
              <a:rPr lang="en-US" sz="1600" dirty="0"/>
              <a:t>0 – user did not click ad</a:t>
            </a:r>
          </a:p>
        </p:txBody>
      </p:sp>
      <p:sp>
        <p:nvSpPr>
          <p:cNvPr id="7" name="TextBox 6">
            <a:extLst>
              <a:ext uri="{FF2B5EF4-FFF2-40B4-BE49-F238E27FC236}">
                <a16:creationId xmlns:a16="http://schemas.microsoft.com/office/drawing/2014/main" id="{D4AFA108-CF8B-114D-BDBC-AC8C099E0F7A}"/>
              </a:ext>
            </a:extLst>
          </p:cNvPr>
          <p:cNvSpPr txBox="1"/>
          <p:nvPr/>
        </p:nvSpPr>
        <p:spPr>
          <a:xfrm>
            <a:off x="394435" y="5912073"/>
            <a:ext cx="2422458" cy="584775"/>
          </a:xfrm>
          <a:prstGeom prst="rect">
            <a:avLst/>
          </a:prstGeom>
          <a:noFill/>
        </p:spPr>
        <p:txBody>
          <a:bodyPr wrap="none" rtlCol="0">
            <a:spAutoFit/>
          </a:bodyPr>
          <a:lstStyle/>
          <a:p>
            <a:r>
              <a:rPr lang="en-US" sz="1600" dirty="0">
                <a:solidFill>
                  <a:schemeClr val="bg1">
                    <a:lumMod val="65000"/>
                  </a:schemeClr>
                </a:solidFill>
              </a:rPr>
              <a:t>P: transition probability</a:t>
            </a:r>
          </a:p>
          <a:p>
            <a:r>
              <a:rPr lang="en-US" sz="1600" dirty="0">
                <a:solidFill>
                  <a:schemeClr val="bg1">
                    <a:lumMod val="65000"/>
                  </a:schemeClr>
                </a:solidFill>
              </a:rPr>
              <a:t>𝛾: discount factor</a:t>
            </a:r>
            <a:endParaRPr lang="en-US" sz="1600" b="0" dirty="0">
              <a:solidFill>
                <a:schemeClr val="bg1">
                  <a:lumMod val="65000"/>
                </a:schemeClr>
              </a:solidFill>
            </a:endParaRPr>
          </a:p>
        </p:txBody>
      </p:sp>
    </p:spTree>
    <p:extLst>
      <p:ext uri="{BB962C8B-B14F-4D97-AF65-F5344CB8AC3E}">
        <p14:creationId xmlns:p14="http://schemas.microsoft.com/office/powerpoint/2010/main" val="4002925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86817BFA-9939-42FC-97E6-1DDD23A38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a:extLst>
              <a:ext uri="{FF2B5EF4-FFF2-40B4-BE49-F238E27FC236}">
                <a16:creationId xmlns:a16="http://schemas.microsoft.com/office/drawing/2014/main" id="{A4C4F977-CDDE-402E-B4F0-84B5572E77C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F1828514-F01D-4147-ACC8-EC5C3DD56462}"/>
              </a:ext>
            </a:extLst>
          </p:cNvPr>
          <p:cNvSpPr>
            <a:spLocks noGrp="1"/>
          </p:cNvSpPr>
          <p:nvPr>
            <p:ph type="title"/>
          </p:nvPr>
        </p:nvSpPr>
        <p:spPr>
          <a:xfrm>
            <a:off x="3339966" y="518327"/>
            <a:ext cx="7757561" cy="923123"/>
          </a:xfrm>
        </p:spPr>
        <p:txBody>
          <a:bodyPr anchor="b">
            <a:normAutofit/>
          </a:bodyPr>
          <a:lstStyle/>
          <a:p>
            <a:pPr algn="ctr"/>
            <a:r>
              <a:rPr lang="en-US" sz="3200" dirty="0"/>
              <a:t>THE AGENT GOAL</a:t>
            </a:r>
          </a:p>
        </p:txBody>
      </p:sp>
      <p:sp>
        <p:nvSpPr>
          <p:cNvPr id="26" name="Content Placeholder 18">
            <a:extLst>
              <a:ext uri="{FF2B5EF4-FFF2-40B4-BE49-F238E27FC236}">
                <a16:creationId xmlns:a16="http://schemas.microsoft.com/office/drawing/2014/main" id="{4F168B57-2F38-4257-A928-28A2F39E80C9}"/>
              </a:ext>
            </a:extLst>
          </p:cNvPr>
          <p:cNvSpPr>
            <a:spLocks noGrp="1"/>
          </p:cNvSpPr>
          <p:nvPr>
            <p:ph idx="1"/>
          </p:nvPr>
        </p:nvSpPr>
        <p:spPr>
          <a:xfrm>
            <a:off x="531796" y="2585419"/>
            <a:ext cx="11037770" cy="2929857"/>
          </a:xfrm>
        </p:spPr>
        <p:txBody>
          <a:bodyPr>
            <a:normAutofit fontScale="92500"/>
          </a:bodyPr>
          <a:lstStyle/>
          <a:p>
            <a:r>
              <a:rPr lang="en-US" sz="2800" dirty="0"/>
              <a:t>The goal of a reinforcement learning agent is to find an optimal policy, a policy that maximizes the cumulative rewards at each  state.</a:t>
            </a:r>
          </a:p>
          <a:p>
            <a:r>
              <a:rPr lang="en-US" sz="2800" dirty="0"/>
              <a:t>In this context of online advertising, where we have a Recommender System as the agent, the goal is to maximize the cumulative reward for a given user, which means finding the optimal policy that maximizes the click-through rate (CTR).</a:t>
            </a:r>
          </a:p>
        </p:txBody>
      </p:sp>
    </p:spTree>
    <p:extLst>
      <p:ext uri="{BB962C8B-B14F-4D97-AF65-F5344CB8AC3E}">
        <p14:creationId xmlns:p14="http://schemas.microsoft.com/office/powerpoint/2010/main" val="1329088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86817BFA-9939-42FC-97E6-1DDD23A38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a:extLst>
              <a:ext uri="{FF2B5EF4-FFF2-40B4-BE49-F238E27FC236}">
                <a16:creationId xmlns:a16="http://schemas.microsoft.com/office/drawing/2014/main" id="{A4C4F977-CDDE-402E-B4F0-84B5572E77C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F1828514-F01D-4147-ACC8-EC5C3DD56462}"/>
              </a:ext>
            </a:extLst>
          </p:cNvPr>
          <p:cNvSpPr>
            <a:spLocks noGrp="1"/>
          </p:cNvSpPr>
          <p:nvPr>
            <p:ph type="title"/>
          </p:nvPr>
        </p:nvSpPr>
        <p:spPr>
          <a:xfrm>
            <a:off x="3339966" y="518327"/>
            <a:ext cx="7757561" cy="923123"/>
          </a:xfrm>
        </p:spPr>
        <p:txBody>
          <a:bodyPr anchor="b">
            <a:normAutofit/>
          </a:bodyPr>
          <a:lstStyle/>
          <a:p>
            <a:pPr algn="ctr"/>
            <a:r>
              <a:rPr lang="en-US" sz="3200" dirty="0"/>
              <a:t>METHODOLOGY</a:t>
            </a:r>
          </a:p>
        </p:txBody>
      </p:sp>
      <p:sp>
        <p:nvSpPr>
          <p:cNvPr id="9" name="TextBox 8">
            <a:extLst>
              <a:ext uri="{FF2B5EF4-FFF2-40B4-BE49-F238E27FC236}">
                <a16:creationId xmlns:a16="http://schemas.microsoft.com/office/drawing/2014/main" id="{9ADDA8D5-6D0B-D742-B1E3-5DCFA6FD38A2}"/>
              </a:ext>
            </a:extLst>
          </p:cNvPr>
          <p:cNvSpPr txBox="1"/>
          <p:nvPr/>
        </p:nvSpPr>
        <p:spPr>
          <a:xfrm>
            <a:off x="803508" y="4080885"/>
            <a:ext cx="5072915" cy="1815882"/>
          </a:xfrm>
          <a:prstGeom prst="rect">
            <a:avLst/>
          </a:prstGeom>
          <a:noFill/>
        </p:spPr>
        <p:txBody>
          <a:bodyPr wrap="square" rtlCol="0">
            <a:spAutoFit/>
          </a:bodyPr>
          <a:lstStyle/>
          <a:p>
            <a:r>
              <a:rPr lang="en-US" sz="1400" dirty="0"/>
              <a:t>In order to teach the agent on how to recommend products to users, we intend to use Q-learning. But, as our Recommender  System  agent  will  have  to  deal  with  variable  and possible high volume data sets for the states and actions, instead of use a table to store and update the value function, we propose the use of a Deep Q-learning approach, using a Deep Q-Network to approximate the state-action value function.</a:t>
            </a:r>
          </a:p>
        </p:txBody>
      </p:sp>
      <p:sp>
        <p:nvSpPr>
          <p:cNvPr id="15" name="TextBox 14">
            <a:extLst>
              <a:ext uri="{FF2B5EF4-FFF2-40B4-BE49-F238E27FC236}">
                <a16:creationId xmlns:a16="http://schemas.microsoft.com/office/drawing/2014/main" id="{00912C25-73F5-494B-B032-9A618B40ABA4}"/>
              </a:ext>
            </a:extLst>
          </p:cNvPr>
          <p:cNvSpPr txBox="1"/>
          <p:nvPr/>
        </p:nvSpPr>
        <p:spPr>
          <a:xfrm>
            <a:off x="803508" y="2068670"/>
            <a:ext cx="5072915" cy="1200329"/>
          </a:xfrm>
          <a:prstGeom prst="rect">
            <a:avLst/>
          </a:prstGeom>
          <a:noFill/>
        </p:spPr>
        <p:txBody>
          <a:bodyPr wrap="square" rtlCol="0">
            <a:spAutoFit/>
          </a:bodyPr>
          <a:lstStyle/>
          <a:p>
            <a:pPr marL="457200" indent="-457200">
              <a:buFont typeface="Arial" panose="020B0604020202020204" pitchFamily="34" charset="0"/>
              <a:buChar char="•"/>
            </a:pPr>
            <a:r>
              <a:rPr lang="en-US" sz="2400" dirty="0"/>
              <a:t>Deep Q-learning</a:t>
            </a:r>
          </a:p>
          <a:p>
            <a:pPr marL="914400" lvl="1" indent="-457200">
              <a:buFont typeface="Courier New" panose="02070309020205020404" pitchFamily="49" charset="0"/>
              <a:buChar char="o"/>
            </a:pPr>
            <a:r>
              <a:rPr lang="en-US" sz="2400" dirty="0"/>
              <a:t>Q-learning</a:t>
            </a:r>
          </a:p>
          <a:p>
            <a:pPr marL="914400" lvl="1" indent="-457200">
              <a:buFont typeface="Courier New" panose="02070309020205020404" pitchFamily="49" charset="0"/>
              <a:buChar char="o"/>
            </a:pPr>
            <a:r>
              <a:rPr lang="en-US" sz="2400" dirty="0"/>
              <a:t>Deep Q-Network (DQN)</a:t>
            </a:r>
          </a:p>
        </p:txBody>
      </p:sp>
      <p:pic>
        <p:nvPicPr>
          <p:cNvPr id="12" name="Picture 11" descr="Diagram&#10;&#10;Description automatically generated">
            <a:extLst>
              <a:ext uri="{FF2B5EF4-FFF2-40B4-BE49-F238E27FC236}">
                <a16:creationId xmlns:a16="http://schemas.microsoft.com/office/drawing/2014/main" id="{52786F90-DC89-604C-A1FC-D991C82B2590}"/>
              </a:ext>
            </a:extLst>
          </p:cNvPr>
          <p:cNvPicPr>
            <a:picLocks noChangeAspect="1"/>
          </p:cNvPicPr>
          <p:nvPr/>
        </p:nvPicPr>
        <p:blipFill>
          <a:blip r:embed="rId4"/>
          <a:stretch>
            <a:fillRect/>
          </a:stretch>
        </p:blipFill>
        <p:spPr>
          <a:xfrm>
            <a:off x="6096000" y="2189989"/>
            <a:ext cx="5765449" cy="3781792"/>
          </a:xfrm>
          <a:prstGeom prst="rect">
            <a:avLst/>
          </a:prstGeom>
        </p:spPr>
      </p:pic>
      <p:sp>
        <p:nvSpPr>
          <p:cNvPr id="13" name="TextBox 12">
            <a:extLst>
              <a:ext uri="{FF2B5EF4-FFF2-40B4-BE49-F238E27FC236}">
                <a16:creationId xmlns:a16="http://schemas.microsoft.com/office/drawing/2014/main" id="{E5ABB0DA-5B49-9C46-8A58-5CF3BFA76588}"/>
              </a:ext>
            </a:extLst>
          </p:cNvPr>
          <p:cNvSpPr txBox="1"/>
          <p:nvPr/>
        </p:nvSpPr>
        <p:spPr>
          <a:xfrm>
            <a:off x="8316227" y="3657601"/>
            <a:ext cx="1540042" cy="369332"/>
          </a:xfrm>
          <a:prstGeom prst="rect">
            <a:avLst/>
          </a:prstGeom>
          <a:solidFill>
            <a:schemeClr val="bg1"/>
          </a:solidFill>
        </p:spPr>
        <p:txBody>
          <a:bodyPr wrap="square" rtlCol="0">
            <a:spAutoFit/>
          </a:bodyPr>
          <a:lstStyle/>
          <a:p>
            <a:pPr algn="ctr"/>
            <a:r>
              <a:rPr lang="en-US" dirty="0"/>
              <a:t>Q-learning</a:t>
            </a:r>
          </a:p>
        </p:txBody>
      </p:sp>
      <p:sp>
        <p:nvSpPr>
          <p:cNvPr id="19" name="TextBox 18">
            <a:extLst>
              <a:ext uri="{FF2B5EF4-FFF2-40B4-BE49-F238E27FC236}">
                <a16:creationId xmlns:a16="http://schemas.microsoft.com/office/drawing/2014/main" id="{773A6ABA-C40A-0C40-BDC4-26090696135C}"/>
              </a:ext>
            </a:extLst>
          </p:cNvPr>
          <p:cNvSpPr txBox="1"/>
          <p:nvPr/>
        </p:nvSpPr>
        <p:spPr>
          <a:xfrm>
            <a:off x="7883092" y="5610471"/>
            <a:ext cx="2204184" cy="369332"/>
          </a:xfrm>
          <a:prstGeom prst="rect">
            <a:avLst/>
          </a:prstGeom>
          <a:solidFill>
            <a:schemeClr val="bg1"/>
          </a:solidFill>
        </p:spPr>
        <p:txBody>
          <a:bodyPr wrap="square" rtlCol="0">
            <a:spAutoFit/>
          </a:bodyPr>
          <a:lstStyle/>
          <a:p>
            <a:pPr algn="ctr"/>
            <a:r>
              <a:rPr lang="en-US" dirty="0"/>
              <a:t>Deep Q-learning</a:t>
            </a:r>
          </a:p>
        </p:txBody>
      </p:sp>
    </p:spTree>
    <p:extLst>
      <p:ext uri="{BB962C8B-B14F-4D97-AF65-F5344CB8AC3E}">
        <p14:creationId xmlns:p14="http://schemas.microsoft.com/office/powerpoint/2010/main" val="1861374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86817BFA-9939-42FC-97E6-1DDD23A38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a:extLst>
              <a:ext uri="{FF2B5EF4-FFF2-40B4-BE49-F238E27FC236}">
                <a16:creationId xmlns:a16="http://schemas.microsoft.com/office/drawing/2014/main" id="{A4C4F977-CDDE-402E-B4F0-84B5572E77C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F1828514-F01D-4147-ACC8-EC5C3DD56462}"/>
              </a:ext>
            </a:extLst>
          </p:cNvPr>
          <p:cNvSpPr>
            <a:spLocks noGrp="1"/>
          </p:cNvSpPr>
          <p:nvPr>
            <p:ph type="title"/>
          </p:nvPr>
        </p:nvSpPr>
        <p:spPr>
          <a:xfrm>
            <a:off x="3339966" y="518327"/>
            <a:ext cx="7757561" cy="923123"/>
          </a:xfrm>
        </p:spPr>
        <p:txBody>
          <a:bodyPr anchor="b">
            <a:normAutofit/>
          </a:bodyPr>
          <a:lstStyle/>
          <a:p>
            <a:pPr algn="ctr"/>
            <a:r>
              <a:rPr lang="en-US" sz="3200" dirty="0"/>
              <a:t>METHODOLOGY</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0912C25-73F5-494B-B032-9A618B40ABA4}"/>
                  </a:ext>
                </a:extLst>
              </p:cNvPr>
              <p:cNvSpPr txBox="1"/>
              <p:nvPr/>
            </p:nvSpPr>
            <p:spPr>
              <a:xfrm>
                <a:off x="771140" y="2800293"/>
                <a:ext cx="10492973" cy="4154984"/>
              </a:xfrm>
              <a:prstGeom prst="rect">
                <a:avLst/>
              </a:prstGeom>
              <a:noFill/>
            </p:spPr>
            <p:txBody>
              <a:bodyPr wrap="square" rtlCol="0">
                <a:spAutoFit/>
              </a:bodyPr>
              <a:lstStyle/>
              <a:p>
                <a:pPr marL="457200" indent="-457200">
                  <a:buFont typeface="Arial" panose="020B0604020202020204" pitchFamily="34" charset="0"/>
                  <a:buChar char="•"/>
                </a:pPr>
                <a:r>
                  <a:rPr lang="en-US" sz="2400" dirty="0"/>
                  <a:t>The optimal state-action value function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𝑄</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m:t>
                    </m:r>
                    <m:r>
                      <a:rPr lang="en-US" sz="2400" b="0" i="1" smtClean="0">
                        <a:latin typeface="Cambria Math" panose="02040503050406030204" pitchFamily="18" charset="0"/>
                      </a:rPr>
                      <m:t>𝑠</m:t>
                    </m:r>
                    <m:r>
                      <a:rPr lang="en-US" sz="2400" b="0" i="1" smtClean="0">
                        <a:latin typeface="Cambria Math" panose="02040503050406030204" pitchFamily="18" charset="0"/>
                      </a:rPr>
                      <m:t>,</m:t>
                    </m:r>
                    <m:r>
                      <a:rPr lang="en-US" sz="2400" b="0" i="1" smtClean="0">
                        <a:latin typeface="Cambria Math" panose="02040503050406030204" pitchFamily="18" charset="0"/>
                      </a:rPr>
                      <m:t>𝑎</m:t>
                    </m:r>
                    <m:r>
                      <a:rPr lang="en-US" sz="2400" b="0" i="1" smtClean="0">
                        <a:latin typeface="Cambria Math" panose="02040503050406030204" pitchFamily="18" charset="0"/>
                      </a:rPr>
                      <m:t>)</m:t>
                    </m:r>
                  </m:oMath>
                </a14:m>
                <a:r>
                  <a:rPr lang="en-US" sz="2400" dirty="0"/>
                  <a:t> is the expected value of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𝑅</m:t>
                        </m:r>
                      </m:e>
                      <m:sub>
                        <m:r>
                          <a:rPr lang="en-US" sz="2400" b="0" i="1" smtClean="0">
                            <a:latin typeface="Cambria Math" panose="02040503050406030204" pitchFamily="18" charset="0"/>
                          </a:rPr>
                          <m:t>𝑡</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𝛾</m:t>
                    </m:r>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max</m:t>
                            </m:r>
                          </m:e>
                          <m:lim>
                            <m:r>
                              <a:rPr lang="en-US" sz="2400" b="0" i="1" smtClean="0">
                                <a:latin typeface="Cambria Math" panose="02040503050406030204" pitchFamily="18" charset="0"/>
                              </a:rPr>
                              <m:t>𝑎</m:t>
                            </m:r>
                          </m:lim>
                        </m:limLow>
                      </m:fName>
                      <m:e>
                        <m:r>
                          <a:rPr lang="en-US" sz="2400" b="0" i="1" smtClean="0">
                            <a:latin typeface="Cambria Math" panose="02040503050406030204" pitchFamily="18" charset="0"/>
                          </a:rPr>
                          <m:t>𝑄</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𝑆</m:t>
                            </m:r>
                          </m:e>
                          <m:sub>
                            <m:r>
                              <a:rPr lang="en-US" sz="2400" b="0" i="1" smtClean="0">
                                <a:latin typeface="Cambria Math" panose="02040503050406030204" pitchFamily="18" charset="0"/>
                              </a:rPr>
                              <m:t>𝑡</m:t>
                            </m:r>
                            <m:r>
                              <a:rPr lang="en-US" sz="2400" b="0" i="1" smtClean="0">
                                <a:latin typeface="Cambria Math" panose="02040503050406030204" pitchFamily="18" charset="0"/>
                              </a:rPr>
                              <m:t>+1</m:t>
                            </m:r>
                          </m:sub>
                        </m:sSub>
                        <m:r>
                          <a:rPr lang="en-US" sz="2400" b="0" i="1" smtClean="0">
                            <a:latin typeface="Cambria Math" panose="02040503050406030204" pitchFamily="18" charset="0"/>
                          </a:rPr>
                          <m:t>, </m:t>
                        </m:r>
                        <m:r>
                          <a:rPr lang="en-US" sz="2400" b="0" i="1" smtClean="0">
                            <a:latin typeface="Cambria Math" panose="02040503050406030204" pitchFamily="18" charset="0"/>
                          </a:rPr>
                          <m:t>𝑎</m:t>
                        </m:r>
                        <m:r>
                          <a:rPr lang="en-US" sz="2400" b="0" i="1" smtClean="0">
                            <a:latin typeface="Cambria Math" panose="02040503050406030204" pitchFamily="18" charset="0"/>
                          </a:rPr>
                          <m:t>)</m:t>
                        </m:r>
                      </m:e>
                    </m:func>
                  </m:oMath>
                </a14:m>
                <a:r>
                  <a:rPr lang="en-US" sz="2400" dirty="0"/>
                  <a:t>, also known as the </a:t>
                </a:r>
                <a:r>
                  <a:rPr lang="en-US" sz="2400" u="sng" dirty="0"/>
                  <a:t>target Q-value </a:t>
                </a:r>
                <a:r>
                  <a:rPr lang="en-US" sz="2400" dirty="0"/>
                  <a:t>for the network. The </a:t>
                </a:r>
                <a:r>
                  <a:rPr lang="en-US" sz="2400" u="sng" dirty="0"/>
                  <a:t>predicted Q-value </a:t>
                </a:r>
                <a:r>
                  <a:rPr lang="en-US" sz="2400" dirty="0"/>
                  <a:t>is </a:t>
                </a:r>
                <a14:m>
                  <m:oMath xmlns:m="http://schemas.openxmlformats.org/officeDocument/2006/math">
                    <m:r>
                      <a:rPr lang="en-US" sz="2400" b="0" i="1" smtClean="0">
                        <a:latin typeface="Cambria Math" panose="02040503050406030204" pitchFamily="18" charset="0"/>
                      </a:rPr>
                      <m:t>𝑄</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𝑆</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𝐴</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oMath>
                </a14:m>
                <a:r>
                  <a:rPr lang="en-US" sz="2400" dirty="0"/>
                  <a:t>.</a:t>
                </a:r>
              </a:p>
              <a:p>
                <a:endParaRPr lang="en-US" sz="2400" dirty="0"/>
              </a:p>
              <a:p>
                <a:pPr marL="457200" indent="-457200">
                  <a:buFont typeface="Arial" panose="020B0604020202020204" pitchFamily="34" charset="0"/>
                  <a:buChar char="•"/>
                </a:pPr>
                <a:r>
                  <a:rPr lang="en-US" sz="2400" u="sng" dirty="0"/>
                  <a:t>Experience replay</a:t>
                </a:r>
                <a:r>
                  <a:rPr lang="en-US" sz="2400" dirty="0"/>
                  <a:t> is used to avoid computing the full expectation in the DQN loss by collecting the agent’s experience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𝑒</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𝑆</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𝐴</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𝑅</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𝑆</m:t>
                        </m:r>
                      </m:e>
                      <m:sub>
                        <m:r>
                          <a:rPr lang="en-US" sz="2400" b="0" i="1" smtClean="0">
                            <a:latin typeface="Cambria Math" panose="02040503050406030204" pitchFamily="18" charset="0"/>
                          </a:rPr>
                          <m:t>𝑡</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oMath>
                </a14:m>
                <a:r>
                  <a:rPr lang="en-US" sz="2400" dirty="0"/>
                  <a:t>, after every step t the agent performs and storing it in a replay memory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𝐷</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𝑒</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𝑒</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oMath>
                </a14:m>
                <a:r>
                  <a:rPr lang="en-US" sz="2400" dirty="0"/>
                  <a:t>. The replay memory </a:t>
                </a:r>
                <a14:m>
                  <m:oMath xmlns:m="http://schemas.openxmlformats.org/officeDocument/2006/math">
                    <m:r>
                      <a:rPr lang="en-US" sz="2400" b="0" i="1" smtClean="0">
                        <a:latin typeface="Cambria Math" panose="02040503050406030204" pitchFamily="18" charset="0"/>
                      </a:rPr>
                      <m:t>𝐷</m:t>
                    </m:r>
                  </m:oMath>
                </a14:m>
                <a:r>
                  <a:rPr lang="en-US" sz="2400" dirty="0"/>
                  <a:t> is used to train the DQN, by getting a random sample of experiences and using them as the input to the DQN.</a:t>
                </a:r>
              </a:p>
              <a:p>
                <a:pPr marL="457200" indent="-457200">
                  <a:buFont typeface="Arial" panose="020B0604020202020204" pitchFamily="34" charset="0"/>
                  <a:buChar char="•"/>
                </a:pPr>
                <a:endParaRPr lang="en-US" sz="2400" dirty="0"/>
              </a:p>
            </p:txBody>
          </p:sp>
        </mc:Choice>
        <mc:Fallback xmlns="">
          <p:sp>
            <p:nvSpPr>
              <p:cNvPr id="15" name="TextBox 14">
                <a:extLst>
                  <a:ext uri="{FF2B5EF4-FFF2-40B4-BE49-F238E27FC236}">
                    <a16:creationId xmlns:a16="http://schemas.microsoft.com/office/drawing/2014/main" id="{00912C25-73F5-494B-B032-9A618B40ABA4}"/>
                  </a:ext>
                </a:extLst>
              </p:cNvPr>
              <p:cNvSpPr txBox="1">
                <a:spLocks noRot="1" noChangeAspect="1" noMove="1" noResize="1" noEditPoints="1" noAdjustHandles="1" noChangeArrowheads="1" noChangeShapeType="1" noTextEdit="1"/>
              </p:cNvSpPr>
              <p:nvPr/>
            </p:nvSpPr>
            <p:spPr>
              <a:xfrm>
                <a:off x="771140" y="2800293"/>
                <a:ext cx="10492973" cy="4154984"/>
              </a:xfrm>
              <a:prstGeom prst="rect">
                <a:avLst/>
              </a:prstGeom>
              <a:blipFill>
                <a:blip r:embed="rId4"/>
                <a:stretch>
                  <a:fillRect l="-725" t="-1220" r="-242"/>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40429A1A-94CB-2E4D-BCD2-F23FA99703BA}"/>
              </a:ext>
            </a:extLst>
          </p:cNvPr>
          <p:cNvSpPr txBox="1"/>
          <p:nvPr/>
        </p:nvSpPr>
        <p:spPr>
          <a:xfrm>
            <a:off x="8787325" y="979888"/>
            <a:ext cx="873957" cy="369332"/>
          </a:xfrm>
          <a:prstGeom prst="rect">
            <a:avLst/>
          </a:prstGeom>
          <a:noFill/>
        </p:spPr>
        <p:txBody>
          <a:bodyPr wrap="none" rtlCol="0">
            <a:spAutoFit/>
          </a:bodyPr>
          <a:lstStyle/>
          <a:p>
            <a:r>
              <a:rPr lang="en-US" dirty="0"/>
              <a:t>(cont)</a:t>
            </a:r>
          </a:p>
        </p:txBody>
      </p:sp>
      <p:pic>
        <p:nvPicPr>
          <p:cNvPr id="4" name="Picture 3" descr="A picture containing chart&#10;&#10;Description automatically generated">
            <a:extLst>
              <a:ext uri="{FF2B5EF4-FFF2-40B4-BE49-F238E27FC236}">
                <a16:creationId xmlns:a16="http://schemas.microsoft.com/office/drawing/2014/main" id="{C8837A88-556F-8B49-85F6-3C3B6C60AE40}"/>
              </a:ext>
            </a:extLst>
          </p:cNvPr>
          <p:cNvPicPr>
            <a:picLocks noChangeAspect="1"/>
          </p:cNvPicPr>
          <p:nvPr/>
        </p:nvPicPr>
        <p:blipFill rotWithShape="1">
          <a:blip r:embed="rId5"/>
          <a:srcRect t="1" b="-5941"/>
          <a:stretch/>
        </p:blipFill>
        <p:spPr>
          <a:xfrm>
            <a:off x="3186913" y="1903011"/>
            <a:ext cx="5818173" cy="822960"/>
          </a:xfrm>
          <a:prstGeom prst="rect">
            <a:avLst/>
          </a:prstGeom>
        </p:spPr>
      </p:pic>
    </p:spTree>
    <p:extLst>
      <p:ext uri="{BB962C8B-B14F-4D97-AF65-F5344CB8AC3E}">
        <p14:creationId xmlns:p14="http://schemas.microsoft.com/office/powerpoint/2010/main" val="5494623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Vapor Trail</Template>
  <TotalTime>5647</TotalTime>
  <Words>2677</Words>
  <Application>Microsoft Macintosh PowerPoint</Application>
  <PresentationFormat>Widescreen</PresentationFormat>
  <Paragraphs>213</Paragraphs>
  <Slides>28</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Cambria Math</vt:lpstr>
      <vt:lpstr>Century Gothic</vt:lpstr>
      <vt:lpstr>Courier New</vt:lpstr>
      <vt:lpstr>Vapor Trail</vt:lpstr>
      <vt:lpstr>Product Recommendation in Online Advertising with  Reinforcement Learning</vt:lpstr>
      <vt:lpstr>Introduction</vt:lpstr>
      <vt:lpstr>Introduction (cont)</vt:lpstr>
      <vt:lpstr>RECOMMENDER SYSTEM</vt:lpstr>
      <vt:lpstr>Product recommendation problem</vt:lpstr>
      <vt:lpstr>Problem Statement</vt:lpstr>
      <vt:lpstr>THE AGENT GOAL</vt:lpstr>
      <vt:lpstr>METHODOLOGY</vt:lpstr>
      <vt:lpstr>METHODOLOGY</vt:lpstr>
      <vt:lpstr>METHODOLOGY</vt:lpstr>
      <vt:lpstr>METHODOLOGY</vt:lpstr>
      <vt:lpstr>METHODOLOGY</vt:lpstr>
      <vt:lpstr>METHODOLOGY</vt:lpstr>
      <vt:lpstr>METHODOLOGY</vt:lpstr>
      <vt:lpstr>METHODOLOGY</vt:lpstr>
      <vt:lpstr>ALGORITHM</vt:lpstr>
      <vt:lpstr>SIMULATION</vt:lpstr>
      <vt:lpstr>SIMULATION</vt:lpstr>
      <vt:lpstr>DATA</vt:lpstr>
      <vt:lpstr>EVALUATION</vt:lpstr>
      <vt:lpstr>PRELIMINARY Results</vt:lpstr>
      <vt:lpstr>FINAL Results</vt:lpstr>
      <vt:lpstr>RELATED Work</vt:lpstr>
      <vt:lpstr>CONCLUSION</vt:lpstr>
      <vt:lpstr>REFERENCES</vt:lpstr>
      <vt:lpstr>REFERENCES</vt:lpstr>
      <vt:lpstr>PowerPoint Presentation</vt:lpstr>
      <vt:lpstr>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Recommendation in Online Advertising with  Reinforcement Learning</dc:title>
  <dc:creator>Carlos Eugenio Lopes Pires Xavier Torres</dc:creator>
  <cp:lastModifiedBy>Carlos Eugenio Lopes Pires Xavier Torres</cp:lastModifiedBy>
  <cp:revision>187</cp:revision>
  <dcterms:created xsi:type="dcterms:W3CDTF">2021-09-20T21:33:29Z</dcterms:created>
  <dcterms:modified xsi:type="dcterms:W3CDTF">2021-12-08T18:02:48Z</dcterms:modified>
</cp:coreProperties>
</file>