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5" d="100"/>
          <a:sy n="45" d="100"/>
        </p:scale>
        <p:origin x="111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6521-198B-2C4C-BD3C-C1A463AECCEB}" type="datetimeFigureOut">
              <a:rPr lang="en-US" smtClean="0"/>
              <a:t>10/27/2018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4B67-3E01-1347-B34E-200A3E7BEB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4562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6521-198B-2C4C-BD3C-C1A463AECCEB}" type="datetimeFigureOut">
              <a:rPr lang="en-US" smtClean="0"/>
              <a:t>10/27/2018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4B67-3E01-1347-B34E-200A3E7BEB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8801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6521-198B-2C4C-BD3C-C1A463AECCEB}" type="datetimeFigureOut">
              <a:rPr lang="en-US" smtClean="0"/>
              <a:t>10/27/2018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4B67-3E01-1347-B34E-200A3E7BEB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3380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6521-198B-2C4C-BD3C-C1A463AECCEB}" type="datetimeFigureOut">
              <a:rPr lang="en-US" smtClean="0"/>
              <a:t>10/27/2018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4B67-3E01-1347-B34E-200A3E7BEB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841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6521-198B-2C4C-BD3C-C1A463AECCEB}" type="datetimeFigureOut">
              <a:rPr lang="en-US" smtClean="0"/>
              <a:t>10/27/2018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4B67-3E01-1347-B34E-200A3E7BEB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23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6521-198B-2C4C-BD3C-C1A463AECCEB}" type="datetimeFigureOut">
              <a:rPr lang="en-US" smtClean="0"/>
              <a:t>10/27/2018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4B67-3E01-1347-B34E-200A3E7BEB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255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6521-198B-2C4C-BD3C-C1A463AECCEB}" type="datetimeFigureOut">
              <a:rPr lang="en-US" smtClean="0"/>
              <a:t>10/27/2018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4B67-3E01-1347-B34E-200A3E7BEB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2839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6521-198B-2C4C-BD3C-C1A463AECCEB}" type="datetimeFigureOut">
              <a:rPr lang="en-US" smtClean="0"/>
              <a:t>10/27/2018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4B67-3E01-1347-B34E-200A3E7BEB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8187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6521-198B-2C4C-BD3C-C1A463AECCEB}" type="datetimeFigureOut">
              <a:rPr lang="en-US" smtClean="0"/>
              <a:t>10/27/2018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4B67-3E01-1347-B34E-200A3E7BEB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654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6521-198B-2C4C-BD3C-C1A463AECCEB}" type="datetimeFigureOut">
              <a:rPr lang="en-US" smtClean="0"/>
              <a:t>10/27/2018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4B67-3E01-1347-B34E-200A3E7BEB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777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6521-198B-2C4C-BD3C-C1A463AECCEB}" type="datetimeFigureOut">
              <a:rPr lang="en-US" smtClean="0"/>
              <a:t>10/27/2018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4B67-3E01-1347-B34E-200A3E7BEB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75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E6521-198B-2C4C-BD3C-C1A463AECCEB}" type="datetimeFigureOut">
              <a:rPr lang="en-US" smtClean="0"/>
              <a:t>10/27/2018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34B67-3E01-1347-B34E-200A3E7BEB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6292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863" y="272111"/>
            <a:ext cx="661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Garamond"/>
                <a:cs typeface="Garamond"/>
              </a:rPr>
              <a:t>180317 Emergentes temáticos </a:t>
            </a:r>
            <a:r>
              <a:rPr lang="pt-BR" sz="2400" dirty="0">
                <a:latin typeface="Garamond"/>
                <a:cs typeface="Garamond"/>
              </a:rPr>
              <a:t>[Geração = G.] 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0674" y="806322"/>
            <a:ext cx="893479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²"/>
            </a:pPr>
            <a:r>
              <a:rPr lang="pt-BR" sz="2400" dirty="0">
                <a:latin typeface="Garamond"/>
                <a:cs typeface="Garamond"/>
              </a:rPr>
              <a:t>Da urgência de acordar para acontecimentos marcantes da minha G. e das demais;</a:t>
            </a:r>
          </a:p>
          <a:p>
            <a:pPr marL="285750" indent="-285750">
              <a:buFont typeface="Wingdings" charset="2"/>
              <a:buChar char="²"/>
            </a:pPr>
            <a:r>
              <a:rPr lang="pt-BR" sz="2400" dirty="0">
                <a:latin typeface="Garamond"/>
                <a:cs typeface="Garamond"/>
              </a:rPr>
              <a:t>Posso estar dormindo a elementos cruciais da minha G. e a de outras que são parte integrante da minha vida;</a:t>
            </a:r>
          </a:p>
          <a:p>
            <a:pPr marL="285750" indent="-285750">
              <a:buFont typeface="Wingdings" charset="2"/>
              <a:buChar char="²"/>
            </a:pPr>
            <a:r>
              <a:rPr lang="pt-BR" sz="2400" dirty="0">
                <a:latin typeface="Garamond"/>
                <a:cs typeface="Garamond"/>
              </a:rPr>
              <a:t>A questão da linguagem em cada G; </a:t>
            </a:r>
          </a:p>
          <a:p>
            <a:pPr marL="285750" indent="-285750">
              <a:buFont typeface="Wingdings" charset="2"/>
              <a:buChar char="²"/>
            </a:pPr>
            <a:r>
              <a:rPr lang="pt-BR" sz="2400" dirty="0">
                <a:latin typeface="Garamond"/>
                <a:cs typeface="Garamond"/>
              </a:rPr>
              <a:t>O que é o ato </a:t>
            </a:r>
            <a:r>
              <a:rPr lang="pt-BR" sz="2400" i="1" dirty="0">
                <a:latin typeface="Garamond"/>
                <a:cs typeface="Garamond"/>
              </a:rPr>
              <a:t>pensar</a:t>
            </a:r>
            <a:r>
              <a:rPr lang="pt-BR" sz="2400" dirty="0">
                <a:latin typeface="Garamond"/>
                <a:cs typeface="Garamond"/>
              </a:rPr>
              <a:t> </a:t>
            </a:r>
            <a:r>
              <a:rPr lang="pt-BR" sz="2400" b="1" i="1" dirty="0">
                <a:latin typeface="Garamond"/>
                <a:cs typeface="Garamond"/>
              </a:rPr>
              <a:t>isso</a:t>
            </a:r>
            <a:r>
              <a:rPr lang="pt-BR" sz="2400" dirty="0">
                <a:latin typeface="Garamond"/>
                <a:cs typeface="Garamond"/>
              </a:rPr>
              <a:t>: o que é uma </a:t>
            </a:r>
            <a:r>
              <a:rPr lang="pt-BR" sz="2400" i="1" dirty="0">
                <a:latin typeface="Garamond"/>
                <a:cs typeface="Garamond"/>
              </a:rPr>
              <a:t>Rede </a:t>
            </a:r>
            <a:r>
              <a:rPr lang="pt-BR" sz="2400" i="1" dirty="0" err="1">
                <a:latin typeface="Garamond"/>
                <a:cs typeface="Garamond"/>
              </a:rPr>
              <a:t>TransdisciplinarIntergeracional</a:t>
            </a:r>
            <a:r>
              <a:rPr lang="pt-BR" sz="2400" i="1" dirty="0">
                <a:latin typeface="Garamond"/>
                <a:cs typeface="Garamond"/>
              </a:rPr>
              <a:t> </a:t>
            </a:r>
            <a:r>
              <a:rPr lang="pt-BR" sz="2400" i="1" dirty="0">
                <a:latin typeface="ＭＳ ゴシック"/>
                <a:ea typeface="ＭＳ ゴシック"/>
                <a:cs typeface="ＭＳ ゴシック"/>
              </a:rPr>
              <a:t>−</a:t>
            </a:r>
            <a:r>
              <a:rPr lang="pt-BR" sz="2400" i="1" dirty="0">
                <a:latin typeface="Garamond"/>
                <a:cs typeface="Garamond"/>
              </a:rPr>
              <a:t> RTIG</a:t>
            </a:r>
            <a:r>
              <a:rPr lang="pt-BR" sz="2400" dirty="0">
                <a:latin typeface="Garamond"/>
                <a:cs typeface="Garamond"/>
              </a:rPr>
              <a:t>?;</a:t>
            </a:r>
          </a:p>
          <a:p>
            <a:pPr marL="285750" indent="-285750">
              <a:buFont typeface="Wingdings" charset="2"/>
              <a:buChar char="²"/>
            </a:pPr>
            <a:r>
              <a:rPr lang="pt-BR" sz="2400" dirty="0">
                <a:latin typeface="Garamond"/>
                <a:cs typeface="Garamond"/>
              </a:rPr>
              <a:t>O Bastão da Paz que passa;</a:t>
            </a:r>
          </a:p>
          <a:p>
            <a:pPr marL="285750" indent="-285750">
              <a:buFont typeface="Wingdings" charset="2"/>
              <a:buChar char="²"/>
            </a:pPr>
            <a:r>
              <a:rPr lang="pt-BR" sz="2400" dirty="0">
                <a:latin typeface="Garamond"/>
                <a:cs typeface="Garamond"/>
              </a:rPr>
              <a:t>Sou de uma G. mas pertenço a todas;</a:t>
            </a:r>
          </a:p>
          <a:p>
            <a:pPr marL="285750" indent="-285750">
              <a:buFont typeface="Wingdings" charset="2"/>
              <a:buChar char="²"/>
            </a:pPr>
            <a:r>
              <a:rPr lang="pt-BR" sz="2400" dirty="0">
                <a:latin typeface="Garamond"/>
                <a:cs typeface="Garamond"/>
              </a:rPr>
              <a:t>Recebo informações que chegam no presente, mas não constato se elas me dizem respeito, vou apenas fazendo;</a:t>
            </a:r>
          </a:p>
          <a:p>
            <a:pPr marL="285750" indent="-285750">
              <a:buFont typeface="Wingdings" charset="2"/>
              <a:buChar char="²"/>
            </a:pPr>
            <a:r>
              <a:rPr lang="pt-BR" sz="2400" dirty="0">
                <a:latin typeface="Garamond"/>
                <a:cs typeface="Garamond"/>
              </a:rPr>
              <a:t>Se fui ejetado nesta epoché ( eventos  que constituem todas as gerações com as quais co-habito) ela me diz respeito desde meu nascimento à minha morte;</a:t>
            </a:r>
          </a:p>
        </p:txBody>
      </p:sp>
    </p:spTree>
    <p:extLst>
      <p:ext uri="{BB962C8B-B14F-4D97-AF65-F5344CB8AC3E}">
        <p14:creationId xmlns:p14="http://schemas.microsoft.com/office/powerpoint/2010/main" val="1553485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23AE161-225B-46AD-8493-E4C8868F9A08}"/>
              </a:ext>
            </a:extLst>
          </p:cNvPr>
          <p:cNvSpPr/>
          <p:nvPr/>
        </p:nvSpPr>
        <p:spPr>
          <a:xfrm>
            <a:off x="118533" y="751344"/>
            <a:ext cx="902546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²"/>
            </a:pPr>
            <a:r>
              <a:rPr lang="pt-BR" sz="2400" dirty="0">
                <a:latin typeface="Garamond"/>
                <a:cs typeface="Garamond"/>
              </a:rPr>
              <a:t>Qual a razão das resistências cognitivas em ver o que </a:t>
            </a:r>
            <a:r>
              <a:rPr lang="pt-BR" sz="2400" i="1" dirty="0">
                <a:latin typeface="Garamond"/>
                <a:cs typeface="Garamond"/>
              </a:rPr>
              <a:t>aparece</a:t>
            </a:r>
            <a:r>
              <a:rPr lang="pt-BR" sz="2400" dirty="0">
                <a:latin typeface="Garamond"/>
                <a:cs typeface="Garamond"/>
              </a:rPr>
              <a:t> e o que se </a:t>
            </a:r>
          </a:p>
          <a:p>
            <a:pPr marL="355600" indent="-355600"/>
            <a:r>
              <a:rPr lang="pt-BR" sz="2400" i="1" dirty="0">
                <a:latin typeface="Garamond"/>
                <a:cs typeface="Garamond"/>
              </a:rPr>
              <a:t>     mostra</a:t>
            </a:r>
            <a:r>
              <a:rPr lang="pt-BR" sz="2400" dirty="0">
                <a:latin typeface="Garamond"/>
                <a:cs typeface="Garamond"/>
              </a:rPr>
              <a:t> em cada G.?</a:t>
            </a:r>
          </a:p>
          <a:p>
            <a:pPr marL="285750" indent="-285750">
              <a:buFont typeface="Wingdings" charset="2"/>
              <a:buChar char="²"/>
            </a:pPr>
            <a:r>
              <a:rPr lang="pt-BR" sz="2400" dirty="0">
                <a:latin typeface="Garamond"/>
                <a:cs typeface="Garamond"/>
              </a:rPr>
              <a:t>Sempre, mesmo sem ter consciência dos acontecimentos da G. que sou ou daqueles que </a:t>
            </a:r>
            <a:r>
              <a:rPr lang="pt-BR" sz="2400" dirty="0" err="1">
                <a:latin typeface="Garamond"/>
                <a:cs typeface="Garamond"/>
              </a:rPr>
              <a:t>co-habito</a:t>
            </a:r>
            <a:r>
              <a:rPr lang="pt-BR" sz="2400" dirty="0">
                <a:latin typeface="Garamond"/>
                <a:cs typeface="Garamond"/>
              </a:rPr>
              <a:t> sou afetado e afeto; mesmo alienado afeto e sou  afetado</a:t>
            </a:r>
          </a:p>
          <a:p>
            <a:pPr marL="285750" indent="-285750">
              <a:buFont typeface="Wingdings" charset="2"/>
              <a:buChar char="²"/>
            </a:pPr>
            <a:r>
              <a:rPr lang="pt-BR" sz="2400" dirty="0">
                <a:latin typeface="Garamond"/>
                <a:cs typeface="Garamond"/>
              </a:rPr>
              <a:t>Em que medida minha  percepção  sobre as G. é precária e está desconectada do meu agir?</a:t>
            </a:r>
          </a:p>
          <a:p>
            <a:pPr marL="285750" indent="-285750">
              <a:buFont typeface="Wingdings" charset="2"/>
              <a:buChar char="²"/>
            </a:pPr>
            <a:r>
              <a:rPr lang="pt-BR" sz="2400" dirty="0">
                <a:latin typeface="Garamond"/>
                <a:cs typeface="Garamond"/>
              </a:rPr>
              <a:t>Conexão </a:t>
            </a:r>
            <a:r>
              <a:rPr lang="pt-BR" sz="2400" dirty="0" err="1">
                <a:latin typeface="Garamond"/>
                <a:cs typeface="Garamond"/>
              </a:rPr>
              <a:t>integeracional</a:t>
            </a:r>
            <a:r>
              <a:rPr lang="pt-BR" sz="2400" dirty="0">
                <a:latin typeface="Garamond"/>
                <a:cs typeface="Garamond"/>
              </a:rPr>
              <a:t> pode ser reduzida a pensamento racional e ideológico e estar desconectada do sentir;</a:t>
            </a:r>
          </a:p>
          <a:p>
            <a:pPr marL="285750" indent="-285750">
              <a:buFont typeface="Wingdings" charset="2"/>
              <a:buChar char="²"/>
            </a:pPr>
            <a:r>
              <a:rPr lang="pt-BR" sz="2400" dirty="0">
                <a:latin typeface="Garamond"/>
                <a:cs typeface="Garamond"/>
              </a:rPr>
              <a:t>Mesmo não tendo experimentado um fenômeno  o vivemos e ele é operativo em nós; não conseguimos absorvê-lo e integrá-lo porque não me dei conta que fui afetado por ele;</a:t>
            </a:r>
          </a:p>
          <a:p>
            <a:pPr marL="285750" indent="-285750">
              <a:buFont typeface="Wingdings" charset="2"/>
              <a:buChar char="²"/>
            </a:pPr>
            <a:r>
              <a:rPr lang="pt-BR" sz="2400" dirty="0">
                <a:latin typeface="Garamond"/>
                <a:cs typeface="Garamond"/>
              </a:rPr>
              <a:t>Há interconexão que existe entre pensar e agir nas diferentes gerações.</a:t>
            </a:r>
          </a:p>
        </p:txBody>
      </p:sp>
    </p:spTree>
    <p:extLst>
      <p:ext uri="{BB962C8B-B14F-4D97-AF65-F5344CB8AC3E}">
        <p14:creationId xmlns:p14="http://schemas.microsoft.com/office/powerpoint/2010/main" val="2843917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8485" y="1026096"/>
            <a:ext cx="4921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latin typeface="Garamond"/>
                <a:cs typeface="Garamond"/>
              </a:rPr>
              <a:t>180317 Emergentes dinâmicos 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1464" y="1592562"/>
            <a:ext cx="873836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14550" lvl="4" indent="-285750">
              <a:buFont typeface="Wingdings" charset="2"/>
              <a:buChar char="²"/>
            </a:pPr>
            <a:endParaRPr lang="pt-BR" sz="2400" dirty="0">
              <a:latin typeface="Garamond"/>
              <a:cs typeface="Garamond"/>
            </a:endParaRPr>
          </a:p>
          <a:p>
            <a:pPr marL="1608138" lvl="4" indent="220663">
              <a:buFont typeface="Wingdings" charset="2"/>
              <a:buChar char="²"/>
            </a:pPr>
            <a:endParaRPr lang="pt-BR" sz="2400" dirty="0">
              <a:latin typeface="Garamond"/>
              <a:cs typeface="Garamond"/>
            </a:endParaRPr>
          </a:p>
          <a:p>
            <a:pPr marL="1608138" lvl="4" indent="220663">
              <a:buFont typeface="Wingdings" charset="2"/>
              <a:buChar char="²"/>
            </a:pPr>
            <a:r>
              <a:rPr lang="pt-BR" sz="2800" dirty="0">
                <a:latin typeface="Garamond"/>
                <a:cs typeface="Garamond"/>
              </a:rPr>
              <a:t>A disponibilidade de ouvir  de cada G.;</a:t>
            </a:r>
          </a:p>
          <a:p>
            <a:pPr marL="1608138" lvl="4" indent="220663">
              <a:buFont typeface="Wingdings" charset="2"/>
              <a:buChar char="²"/>
            </a:pPr>
            <a:r>
              <a:rPr lang="pt-BR" sz="2800" dirty="0">
                <a:latin typeface="Garamond"/>
                <a:cs typeface="Garamond"/>
              </a:rPr>
              <a:t>A necessidade e modo de falar de cada G.;</a:t>
            </a:r>
          </a:p>
          <a:p>
            <a:pPr marL="1608138" lvl="4" indent="220663">
              <a:buFont typeface="Wingdings" charset="2"/>
              <a:buChar char="²"/>
            </a:pPr>
            <a:r>
              <a:rPr lang="pt-BR" sz="2800" dirty="0">
                <a:latin typeface="Garamond"/>
                <a:cs typeface="Garamond"/>
              </a:rPr>
              <a:t>Aproximação da atividade corporal;</a:t>
            </a:r>
          </a:p>
          <a:p>
            <a:pPr marL="1608138" lvl="4" indent="220663">
              <a:buFont typeface="Wingdings" charset="2"/>
              <a:buChar char="²"/>
            </a:pPr>
            <a:r>
              <a:rPr lang="pt-BR" sz="2800" dirty="0">
                <a:latin typeface="Garamond"/>
                <a:cs typeface="Garamond"/>
              </a:rPr>
              <a:t>Como sou afetado pelo texto falado e escrito.</a:t>
            </a:r>
          </a:p>
          <a:p>
            <a:pPr marL="2114550" lvl="4" indent="-285750">
              <a:buFont typeface="Wingdings" charset="2"/>
              <a:buChar char="²"/>
            </a:pPr>
            <a:endParaRPr lang="pt-BR" sz="2800" dirty="0">
              <a:latin typeface="Garamond"/>
              <a:cs typeface="Garamond"/>
            </a:endParaRPr>
          </a:p>
          <a:p>
            <a:pPr marL="2114550" lvl="4" indent="-285750">
              <a:buFont typeface="Wingdings" charset="2"/>
              <a:buChar char="²"/>
            </a:pPr>
            <a:endParaRPr lang="pt-BR" sz="2800" dirty="0">
              <a:latin typeface="Garamond"/>
              <a:cs typeface="Garamond"/>
            </a:endParaRPr>
          </a:p>
          <a:p>
            <a:pPr marL="2114550" lvl="4" indent="-285750">
              <a:buFont typeface="Wingdings" charset="2"/>
              <a:buChar char="²"/>
            </a:pPr>
            <a:endParaRPr lang="pt-BR" sz="2000" dirty="0">
              <a:latin typeface="Garamond"/>
              <a:cs typeface="Garamond"/>
            </a:endParaRPr>
          </a:p>
          <a:p>
            <a:r>
              <a:rPr lang="pt-BR" sz="2000" dirty="0">
                <a:latin typeface="Garamond"/>
                <a:cs typeface="Garamond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072630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1C3DC37A-A3B3-436A-9839-7313F94CCC01}"/>
              </a:ext>
            </a:extLst>
          </p:cNvPr>
          <p:cNvSpPr/>
          <p:nvPr/>
        </p:nvSpPr>
        <p:spPr>
          <a:xfrm>
            <a:off x="914402" y="1969999"/>
            <a:ext cx="811106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latin typeface="Garamond"/>
                <a:cs typeface="Garamond"/>
              </a:rPr>
              <a:t>Como os aspectos abordados mobilizaram a reflexão sobre como vivo a relação:</a:t>
            </a:r>
          </a:p>
          <a:p>
            <a:r>
              <a:rPr lang="pt-BR" sz="2800" dirty="0">
                <a:latin typeface="Garamond"/>
                <a:cs typeface="Garamond"/>
              </a:rPr>
              <a:t> </a:t>
            </a:r>
          </a:p>
          <a:p>
            <a:pPr marL="1608138" lvl="8" indent="-168275">
              <a:buFont typeface="Wingdings" charset="2"/>
              <a:buChar char="²"/>
            </a:pPr>
            <a:r>
              <a:rPr lang="pt-BR" sz="2800" dirty="0">
                <a:latin typeface="Garamond"/>
                <a:cs typeface="Garamond"/>
              </a:rPr>
              <a:t> comigo mesmo?</a:t>
            </a:r>
          </a:p>
          <a:p>
            <a:pPr marL="1608138" lvl="8" indent="-168275">
              <a:buFont typeface="Wingdings" charset="2"/>
              <a:buChar char="²"/>
            </a:pPr>
            <a:r>
              <a:rPr lang="pt-BR" sz="2800" dirty="0">
                <a:latin typeface="Garamond"/>
                <a:cs typeface="Garamond"/>
              </a:rPr>
              <a:t>com as pessoas presentes?</a:t>
            </a:r>
          </a:p>
          <a:p>
            <a:pPr marL="1608138" lvl="8" indent="-168275">
              <a:buFont typeface="Wingdings" charset="2"/>
              <a:buChar char="²"/>
            </a:pPr>
            <a:r>
              <a:rPr lang="pt-BR" sz="2800" dirty="0">
                <a:latin typeface="Garamond"/>
                <a:cs typeface="Garamond"/>
              </a:rPr>
              <a:t>com meus amigos?</a:t>
            </a:r>
          </a:p>
          <a:p>
            <a:pPr marL="1608138" lvl="8" indent="-168275">
              <a:buFont typeface="Wingdings" charset="2"/>
              <a:buChar char="²"/>
            </a:pPr>
            <a:r>
              <a:rPr lang="pt-BR" sz="2800" dirty="0">
                <a:latin typeface="Garamond"/>
                <a:cs typeface="Garamond"/>
              </a:rPr>
              <a:t>com meus familiares?</a:t>
            </a:r>
          </a:p>
          <a:p>
            <a:pPr marL="1608138" lvl="8" indent="-168275">
              <a:buFont typeface="Wingdings" charset="2"/>
              <a:buChar char="²"/>
            </a:pPr>
            <a:r>
              <a:rPr lang="pt-BR" sz="2800" dirty="0">
                <a:latin typeface="Garamond"/>
                <a:cs typeface="Garamond"/>
              </a:rPr>
              <a:t>com meu ambiente profissional?</a:t>
            </a:r>
          </a:p>
        </p:txBody>
      </p:sp>
    </p:spTree>
    <p:extLst>
      <p:ext uri="{BB962C8B-B14F-4D97-AF65-F5344CB8AC3E}">
        <p14:creationId xmlns:p14="http://schemas.microsoft.com/office/powerpoint/2010/main" val="1180870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333</Words>
  <Application>Microsoft Office PowerPoint</Application>
  <PresentationFormat>Apresentação na tela (4:3)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ＭＳ ゴシック</vt:lpstr>
      <vt:lpstr>Arial</vt:lpstr>
      <vt:lpstr>Calibri</vt:lpstr>
      <vt:lpstr>Garamond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F Mello</dc:creator>
  <cp:lastModifiedBy>Vitoria Barros</cp:lastModifiedBy>
  <cp:revision>20</cp:revision>
  <dcterms:created xsi:type="dcterms:W3CDTF">2018-03-18T20:55:36Z</dcterms:created>
  <dcterms:modified xsi:type="dcterms:W3CDTF">2018-10-27T19:05:01Z</dcterms:modified>
</cp:coreProperties>
</file>