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75" d="100"/>
          <a:sy n="75" d="100"/>
        </p:scale>
        <p:origin x="-122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CB4B4FF-AE23-4E1E-B51C-5ED850CF274A}" type="datetimeFigureOut">
              <a:rPr kumimoji="1" lang="ja-JP" altLang="en-US" smtClean="0"/>
              <a:t>2016/1/12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C6F938C-294C-47D7-A461-FD80B2B63202}" type="slidenum">
              <a:rPr kumimoji="1" lang="ja-JP" altLang="en-US" smtClean="0"/>
              <a:t>‹#›</a:t>
            </a:fld>
            <a:endParaRPr kumimoji="1" lang="ja-JP" altLang="en-US"/>
          </a:p>
        </p:txBody>
      </p:sp>
    </p:spTree>
    <p:extLst>
      <p:ext uri="{BB962C8B-B14F-4D97-AF65-F5344CB8AC3E}">
        <p14:creationId xmlns:p14="http://schemas.microsoft.com/office/powerpoint/2010/main" val="967470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CB4B4FF-AE23-4E1E-B51C-5ED850CF274A}" type="datetimeFigureOut">
              <a:rPr kumimoji="1" lang="ja-JP" altLang="en-US" smtClean="0"/>
              <a:t>2016/1/12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C6F938C-294C-47D7-A461-FD80B2B63202}" type="slidenum">
              <a:rPr kumimoji="1" lang="ja-JP" altLang="en-US" smtClean="0"/>
              <a:t>‹#›</a:t>
            </a:fld>
            <a:endParaRPr kumimoji="1" lang="ja-JP" altLang="en-US"/>
          </a:p>
        </p:txBody>
      </p:sp>
    </p:spTree>
    <p:extLst>
      <p:ext uri="{BB962C8B-B14F-4D97-AF65-F5344CB8AC3E}">
        <p14:creationId xmlns:p14="http://schemas.microsoft.com/office/powerpoint/2010/main" val="2641197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CB4B4FF-AE23-4E1E-B51C-5ED850CF274A}" type="datetimeFigureOut">
              <a:rPr kumimoji="1" lang="ja-JP" altLang="en-US" smtClean="0"/>
              <a:t>2016/1/12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C6F938C-294C-47D7-A461-FD80B2B63202}" type="slidenum">
              <a:rPr kumimoji="1" lang="ja-JP" altLang="en-US" smtClean="0"/>
              <a:t>‹#›</a:t>
            </a:fld>
            <a:endParaRPr kumimoji="1" lang="ja-JP" altLang="en-US"/>
          </a:p>
        </p:txBody>
      </p:sp>
    </p:spTree>
    <p:extLst>
      <p:ext uri="{BB962C8B-B14F-4D97-AF65-F5344CB8AC3E}">
        <p14:creationId xmlns:p14="http://schemas.microsoft.com/office/powerpoint/2010/main" val="2440330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CB4B4FF-AE23-4E1E-B51C-5ED850CF274A}" type="datetimeFigureOut">
              <a:rPr kumimoji="1" lang="ja-JP" altLang="en-US" smtClean="0"/>
              <a:t>2016/1/12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C6F938C-294C-47D7-A461-FD80B2B63202}" type="slidenum">
              <a:rPr kumimoji="1" lang="ja-JP" altLang="en-US" smtClean="0"/>
              <a:t>‹#›</a:t>
            </a:fld>
            <a:endParaRPr kumimoji="1" lang="ja-JP" altLang="en-US"/>
          </a:p>
        </p:txBody>
      </p:sp>
    </p:spTree>
    <p:extLst>
      <p:ext uri="{BB962C8B-B14F-4D97-AF65-F5344CB8AC3E}">
        <p14:creationId xmlns:p14="http://schemas.microsoft.com/office/powerpoint/2010/main" val="1857115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CB4B4FF-AE23-4E1E-B51C-5ED850CF274A}" type="datetimeFigureOut">
              <a:rPr kumimoji="1" lang="ja-JP" altLang="en-US" smtClean="0"/>
              <a:t>2016/1/12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C6F938C-294C-47D7-A461-FD80B2B63202}" type="slidenum">
              <a:rPr kumimoji="1" lang="ja-JP" altLang="en-US" smtClean="0"/>
              <a:t>‹#›</a:t>
            </a:fld>
            <a:endParaRPr kumimoji="1" lang="ja-JP" altLang="en-US"/>
          </a:p>
        </p:txBody>
      </p:sp>
    </p:spTree>
    <p:extLst>
      <p:ext uri="{BB962C8B-B14F-4D97-AF65-F5344CB8AC3E}">
        <p14:creationId xmlns:p14="http://schemas.microsoft.com/office/powerpoint/2010/main" val="3285580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CB4B4FF-AE23-4E1E-B51C-5ED850CF274A}" type="datetimeFigureOut">
              <a:rPr kumimoji="1" lang="ja-JP" altLang="en-US" smtClean="0"/>
              <a:t>2016/1/12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C6F938C-294C-47D7-A461-FD80B2B63202}" type="slidenum">
              <a:rPr kumimoji="1" lang="ja-JP" altLang="en-US" smtClean="0"/>
              <a:t>‹#›</a:t>
            </a:fld>
            <a:endParaRPr kumimoji="1" lang="ja-JP" altLang="en-US"/>
          </a:p>
        </p:txBody>
      </p:sp>
    </p:spTree>
    <p:extLst>
      <p:ext uri="{BB962C8B-B14F-4D97-AF65-F5344CB8AC3E}">
        <p14:creationId xmlns:p14="http://schemas.microsoft.com/office/powerpoint/2010/main" val="796464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CB4B4FF-AE23-4E1E-B51C-5ED850CF274A}" type="datetimeFigureOut">
              <a:rPr kumimoji="1" lang="ja-JP" altLang="en-US" smtClean="0"/>
              <a:t>2016/1/12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C6F938C-294C-47D7-A461-FD80B2B63202}" type="slidenum">
              <a:rPr kumimoji="1" lang="ja-JP" altLang="en-US" smtClean="0"/>
              <a:t>‹#›</a:t>
            </a:fld>
            <a:endParaRPr kumimoji="1" lang="ja-JP" altLang="en-US"/>
          </a:p>
        </p:txBody>
      </p:sp>
    </p:spTree>
    <p:extLst>
      <p:ext uri="{BB962C8B-B14F-4D97-AF65-F5344CB8AC3E}">
        <p14:creationId xmlns:p14="http://schemas.microsoft.com/office/powerpoint/2010/main" val="108051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CB4B4FF-AE23-4E1E-B51C-5ED850CF274A}" type="datetimeFigureOut">
              <a:rPr kumimoji="1" lang="ja-JP" altLang="en-US" smtClean="0"/>
              <a:t>2016/1/12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C6F938C-294C-47D7-A461-FD80B2B63202}" type="slidenum">
              <a:rPr kumimoji="1" lang="ja-JP" altLang="en-US" smtClean="0"/>
              <a:t>‹#›</a:t>
            </a:fld>
            <a:endParaRPr kumimoji="1" lang="ja-JP" altLang="en-US"/>
          </a:p>
        </p:txBody>
      </p:sp>
    </p:spTree>
    <p:extLst>
      <p:ext uri="{BB962C8B-B14F-4D97-AF65-F5344CB8AC3E}">
        <p14:creationId xmlns:p14="http://schemas.microsoft.com/office/powerpoint/2010/main" val="3762301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CB4B4FF-AE23-4E1E-B51C-5ED850CF274A}" type="datetimeFigureOut">
              <a:rPr kumimoji="1" lang="ja-JP" altLang="en-US" smtClean="0"/>
              <a:t>2016/1/12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C6F938C-294C-47D7-A461-FD80B2B63202}" type="slidenum">
              <a:rPr kumimoji="1" lang="ja-JP" altLang="en-US" smtClean="0"/>
              <a:t>‹#›</a:t>
            </a:fld>
            <a:endParaRPr kumimoji="1" lang="ja-JP" altLang="en-US"/>
          </a:p>
        </p:txBody>
      </p:sp>
    </p:spTree>
    <p:extLst>
      <p:ext uri="{BB962C8B-B14F-4D97-AF65-F5344CB8AC3E}">
        <p14:creationId xmlns:p14="http://schemas.microsoft.com/office/powerpoint/2010/main" val="4260648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CB4B4FF-AE23-4E1E-B51C-5ED850CF274A}" type="datetimeFigureOut">
              <a:rPr kumimoji="1" lang="ja-JP" altLang="en-US" smtClean="0"/>
              <a:t>2016/1/12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C6F938C-294C-47D7-A461-FD80B2B63202}" type="slidenum">
              <a:rPr kumimoji="1" lang="ja-JP" altLang="en-US" smtClean="0"/>
              <a:t>‹#›</a:t>
            </a:fld>
            <a:endParaRPr kumimoji="1" lang="ja-JP" altLang="en-US"/>
          </a:p>
        </p:txBody>
      </p:sp>
    </p:spTree>
    <p:extLst>
      <p:ext uri="{BB962C8B-B14F-4D97-AF65-F5344CB8AC3E}">
        <p14:creationId xmlns:p14="http://schemas.microsoft.com/office/powerpoint/2010/main" val="75735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CB4B4FF-AE23-4E1E-B51C-5ED850CF274A}" type="datetimeFigureOut">
              <a:rPr kumimoji="1" lang="ja-JP" altLang="en-US" smtClean="0"/>
              <a:t>2016/1/12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C6F938C-294C-47D7-A461-FD80B2B63202}" type="slidenum">
              <a:rPr kumimoji="1" lang="ja-JP" altLang="en-US" smtClean="0"/>
              <a:t>‹#›</a:t>
            </a:fld>
            <a:endParaRPr kumimoji="1" lang="ja-JP" altLang="en-US"/>
          </a:p>
        </p:txBody>
      </p:sp>
    </p:spTree>
    <p:extLst>
      <p:ext uri="{BB962C8B-B14F-4D97-AF65-F5344CB8AC3E}">
        <p14:creationId xmlns:p14="http://schemas.microsoft.com/office/powerpoint/2010/main" val="4218896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B4B4FF-AE23-4E1E-B51C-5ED850CF274A}" type="datetimeFigureOut">
              <a:rPr kumimoji="1" lang="ja-JP" altLang="en-US" smtClean="0"/>
              <a:t>2016/1/12</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6F938C-294C-47D7-A461-FD80B2B63202}" type="slidenum">
              <a:rPr kumimoji="1" lang="ja-JP" altLang="en-US" smtClean="0"/>
              <a:t>‹#›</a:t>
            </a:fld>
            <a:endParaRPr kumimoji="1" lang="ja-JP" altLang="en-US"/>
          </a:p>
        </p:txBody>
      </p:sp>
    </p:spTree>
    <p:extLst>
      <p:ext uri="{BB962C8B-B14F-4D97-AF65-F5344CB8AC3E}">
        <p14:creationId xmlns:p14="http://schemas.microsoft.com/office/powerpoint/2010/main" val="2732581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正方形/長方形 101"/>
          <p:cNvSpPr/>
          <p:nvPr/>
        </p:nvSpPr>
        <p:spPr>
          <a:xfrm>
            <a:off x="306867" y="1458292"/>
            <a:ext cx="3329029" cy="3743316"/>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1400" b="1" dirty="0" smtClean="0">
                <a:solidFill>
                  <a:schemeClr val="tx1"/>
                </a:solidFill>
              </a:rPr>
              <a:t>ワーキングディレクトリ</a:t>
            </a:r>
            <a:endParaRPr kumimoji="1" lang="ja-JP" altLang="en-US" sz="1400" b="1" dirty="0">
              <a:solidFill>
                <a:schemeClr val="tx1"/>
              </a:solidFill>
            </a:endParaRPr>
          </a:p>
        </p:txBody>
      </p:sp>
      <p:sp>
        <p:nvSpPr>
          <p:cNvPr id="103" name="正方形/長方形 102"/>
          <p:cNvSpPr/>
          <p:nvPr/>
        </p:nvSpPr>
        <p:spPr>
          <a:xfrm>
            <a:off x="3923928" y="1453326"/>
            <a:ext cx="5040560" cy="5288042"/>
          </a:xfrm>
          <a:prstGeom prst="rect">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b="1" dirty="0"/>
              <a:t>オブジェクト格納領域</a:t>
            </a:r>
          </a:p>
        </p:txBody>
      </p:sp>
      <p:sp>
        <p:nvSpPr>
          <p:cNvPr id="104" name="正方形/長方形 103"/>
          <p:cNvSpPr/>
          <p:nvPr/>
        </p:nvSpPr>
        <p:spPr>
          <a:xfrm>
            <a:off x="854573" y="1861228"/>
            <a:ext cx="963992" cy="303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chemeClr val="tx1"/>
                </a:solidFill>
              </a:rPr>
              <a:t>h</a:t>
            </a:r>
            <a:r>
              <a:rPr kumimoji="1" lang="en-US" altLang="ja-JP" dirty="0" err="1" smtClean="0">
                <a:solidFill>
                  <a:schemeClr val="tx1"/>
                </a:solidFill>
              </a:rPr>
              <a:t>oge</a:t>
            </a:r>
            <a:r>
              <a:rPr kumimoji="1" lang="en-US" altLang="ja-JP" dirty="0" smtClean="0">
                <a:solidFill>
                  <a:schemeClr val="tx1"/>
                </a:solidFill>
              </a:rPr>
              <a:t>/</a:t>
            </a:r>
            <a:endParaRPr kumimoji="1" lang="ja-JP" altLang="en-US" dirty="0">
              <a:solidFill>
                <a:schemeClr val="tx1"/>
              </a:solidFill>
            </a:endParaRPr>
          </a:p>
        </p:txBody>
      </p:sp>
      <p:cxnSp>
        <p:nvCxnSpPr>
          <p:cNvPr id="105" name="直線コネクタ 104"/>
          <p:cNvCxnSpPr/>
          <p:nvPr/>
        </p:nvCxnSpPr>
        <p:spPr>
          <a:xfrm flipV="1">
            <a:off x="1333500" y="2157084"/>
            <a:ext cx="0" cy="15264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flipH="1">
            <a:off x="1336569" y="2693601"/>
            <a:ext cx="56420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a:xfrm flipH="1">
            <a:off x="1339929" y="3671774"/>
            <a:ext cx="56084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正方形/長方形 107"/>
          <p:cNvSpPr/>
          <p:nvPr/>
        </p:nvSpPr>
        <p:spPr>
          <a:xfrm>
            <a:off x="2080939" y="3108410"/>
            <a:ext cx="99972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F</a:t>
            </a:r>
            <a:r>
              <a:rPr kumimoji="1" lang="en-US" altLang="ja-JP" dirty="0" smtClean="0">
                <a:solidFill>
                  <a:schemeClr val="tx1"/>
                </a:solidFill>
              </a:rPr>
              <a:t>oo.java</a:t>
            </a:r>
            <a:endParaRPr kumimoji="1" lang="ja-JP" altLang="en-US" dirty="0">
              <a:solidFill>
                <a:schemeClr val="tx1"/>
              </a:solidFill>
            </a:endParaRPr>
          </a:p>
        </p:txBody>
      </p:sp>
      <p:sp>
        <p:nvSpPr>
          <p:cNvPr id="109" name="正方形/長方形 108"/>
          <p:cNvSpPr/>
          <p:nvPr/>
        </p:nvSpPr>
        <p:spPr>
          <a:xfrm>
            <a:off x="1880821" y="2117537"/>
            <a:ext cx="1399964"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Readme.md</a:t>
            </a:r>
            <a:endParaRPr kumimoji="1" lang="ja-JP" altLang="en-US" dirty="0">
              <a:solidFill>
                <a:schemeClr val="tx1"/>
              </a:solidFill>
            </a:endParaRPr>
          </a:p>
        </p:txBody>
      </p:sp>
      <p:sp>
        <p:nvSpPr>
          <p:cNvPr id="110" name="台形 109"/>
          <p:cNvSpPr/>
          <p:nvPr/>
        </p:nvSpPr>
        <p:spPr>
          <a:xfrm>
            <a:off x="174601" y="5380107"/>
            <a:ext cx="3593559" cy="1361261"/>
          </a:xfrm>
          <a:prstGeom prst="trapezoi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400" dirty="0" smtClean="0">
                <a:solidFill>
                  <a:schemeClr val="tx1"/>
                </a:solidFill>
              </a:rPr>
              <a:t> </a:t>
            </a:r>
            <a:r>
              <a:rPr lang="ja-JP" altLang="en-US" sz="1400" b="1" dirty="0" smtClean="0">
                <a:solidFill>
                  <a:schemeClr val="tx1"/>
                </a:solidFill>
              </a:rPr>
              <a:t>インデックス</a:t>
            </a:r>
            <a:endParaRPr kumimoji="1" lang="ja-JP" altLang="en-US" sz="1400" b="1" dirty="0">
              <a:solidFill>
                <a:schemeClr val="tx1"/>
              </a:solidFill>
            </a:endParaRPr>
          </a:p>
        </p:txBody>
      </p:sp>
      <p:sp>
        <p:nvSpPr>
          <p:cNvPr id="111" name="正方形/長方形 110"/>
          <p:cNvSpPr/>
          <p:nvPr/>
        </p:nvSpPr>
        <p:spPr>
          <a:xfrm>
            <a:off x="1403648" y="5798691"/>
            <a:ext cx="1368152" cy="2620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solidFill>
              </a:rPr>
              <a:t>Readme.md</a:t>
            </a:r>
          </a:p>
        </p:txBody>
      </p:sp>
      <p:sp>
        <p:nvSpPr>
          <p:cNvPr id="112" name="正方形/長方形 111"/>
          <p:cNvSpPr/>
          <p:nvPr/>
        </p:nvSpPr>
        <p:spPr>
          <a:xfrm>
            <a:off x="1403648" y="6070982"/>
            <a:ext cx="1133933"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solidFill>
              </a:rPr>
              <a:t>Foo.java</a:t>
            </a:r>
            <a:endParaRPr kumimoji="1" lang="ja-JP" altLang="en-US" dirty="0">
              <a:solidFill>
                <a:schemeClr val="tx1"/>
              </a:solidFill>
            </a:endParaRPr>
          </a:p>
        </p:txBody>
      </p:sp>
      <p:sp>
        <p:nvSpPr>
          <p:cNvPr id="113" name="角丸四角形 112"/>
          <p:cNvSpPr/>
          <p:nvPr/>
        </p:nvSpPr>
        <p:spPr>
          <a:xfrm>
            <a:off x="4067944" y="4764594"/>
            <a:ext cx="1079701" cy="4320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smtClean="0"/>
              <a:t>Hello</a:t>
            </a:r>
            <a:endParaRPr kumimoji="1" lang="ja-JP" altLang="en-US" dirty="0"/>
          </a:p>
        </p:txBody>
      </p:sp>
      <p:sp>
        <p:nvSpPr>
          <p:cNvPr id="114" name="角丸四角形 113"/>
          <p:cNvSpPr/>
          <p:nvPr/>
        </p:nvSpPr>
        <p:spPr>
          <a:xfrm>
            <a:off x="5292499" y="4764594"/>
            <a:ext cx="1079701" cy="4320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smtClean="0"/>
              <a:t>class Foo</a:t>
            </a:r>
          </a:p>
        </p:txBody>
      </p:sp>
      <p:cxnSp>
        <p:nvCxnSpPr>
          <p:cNvPr id="115" name="直線矢印コネクタ 114"/>
          <p:cNvCxnSpPr>
            <a:stCxn id="111" idx="3"/>
            <a:endCxn id="113" idx="2"/>
          </p:cNvCxnSpPr>
          <p:nvPr/>
        </p:nvCxnSpPr>
        <p:spPr>
          <a:xfrm flipV="1">
            <a:off x="2771800" y="5196642"/>
            <a:ext cx="1835995" cy="733073"/>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a:stCxn id="112" idx="3"/>
            <a:endCxn id="114" idx="2"/>
          </p:cNvCxnSpPr>
          <p:nvPr/>
        </p:nvCxnSpPr>
        <p:spPr>
          <a:xfrm flipV="1">
            <a:off x="2537581" y="5196642"/>
            <a:ext cx="3294769" cy="1018356"/>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117" name="二等辺三角形 116"/>
          <p:cNvSpPr/>
          <p:nvPr/>
        </p:nvSpPr>
        <p:spPr>
          <a:xfrm>
            <a:off x="4824112" y="3568145"/>
            <a:ext cx="756000" cy="612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8" name="直線矢印コネクタ 117"/>
          <p:cNvCxnSpPr>
            <a:stCxn id="117" idx="3"/>
            <a:endCxn id="113" idx="0"/>
          </p:cNvCxnSpPr>
          <p:nvPr/>
        </p:nvCxnSpPr>
        <p:spPr>
          <a:xfrm flipH="1">
            <a:off x="4607795" y="4180145"/>
            <a:ext cx="594317" cy="584449"/>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a:stCxn id="117" idx="3"/>
            <a:endCxn id="114" idx="0"/>
          </p:cNvCxnSpPr>
          <p:nvPr/>
        </p:nvCxnSpPr>
        <p:spPr>
          <a:xfrm>
            <a:off x="5202112" y="4180145"/>
            <a:ext cx="630238" cy="584449"/>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120" name="円/楕円 119"/>
          <p:cNvSpPr/>
          <p:nvPr/>
        </p:nvSpPr>
        <p:spPr>
          <a:xfrm>
            <a:off x="4932112" y="2597737"/>
            <a:ext cx="540000" cy="54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121" name="直線矢印コネクタ 120"/>
          <p:cNvCxnSpPr>
            <a:stCxn id="120" idx="4"/>
            <a:endCxn id="117" idx="0"/>
          </p:cNvCxnSpPr>
          <p:nvPr/>
        </p:nvCxnSpPr>
        <p:spPr>
          <a:xfrm>
            <a:off x="5202112" y="3137737"/>
            <a:ext cx="0" cy="430408"/>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grpSp>
        <p:nvGrpSpPr>
          <p:cNvPr id="124" name="グループ化 123"/>
          <p:cNvGrpSpPr/>
          <p:nvPr/>
        </p:nvGrpSpPr>
        <p:grpSpPr>
          <a:xfrm>
            <a:off x="2048045" y="2405569"/>
            <a:ext cx="1065516" cy="521586"/>
            <a:chOff x="1318403" y="3726742"/>
            <a:chExt cx="921501" cy="521586"/>
          </a:xfrm>
        </p:grpSpPr>
        <p:sp>
          <p:nvSpPr>
            <p:cNvPr id="125" name="メモ 124"/>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126" name="正方形/長方形 125"/>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chemeClr val="tx1"/>
                  </a:solidFill>
                </a:rPr>
                <a:t>Hello</a:t>
              </a:r>
              <a:endParaRPr lang="ja-JP" altLang="en-US" sz="1600" dirty="0">
                <a:solidFill>
                  <a:schemeClr val="tx1"/>
                </a:solidFill>
              </a:endParaRPr>
            </a:p>
          </p:txBody>
        </p:sp>
      </p:grpSp>
      <p:grpSp>
        <p:nvGrpSpPr>
          <p:cNvPr id="127" name="グループ化 126"/>
          <p:cNvGrpSpPr/>
          <p:nvPr/>
        </p:nvGrpSpPr>
        <p:grpSpPr>
          <a:xfrm>
            <a:off x="2048045" y="3396442"/>
            <a:ext cx="1065517" cy="521586"/>
            <a:chOff x="1318403" y="3726742"/>
            <a:chExt cx="921501" cy="521586"/>
          </a:xfrm>
        </p:grpSpPr>
        <p:sp>
          <p:nvSpPr>
            <p:cNvPr id="128" name="メモ 127"/>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129" name="正方形/長方形 128"/>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c</a:t>
              </a:r>
              <a:r>
                <a:rPr lang="en-US" altLang="ja-JP" sz="1600" dirty="0" smtClean="0">
                  <a:solidFill>
                    <a:schemeClr val="tx1"/>
                  </a:solidFill>
                </a:rPr>
                <a:t>lass Foo</a:t>
              </a:r>
              <a:endParaRPr lang="ja-JP" altLang="en-US" sz="1600" dirty="0">
                <a:solidFill>
                  <a:schemeClr val="tx1"/>
                </a:solidFill>
              </a:endParaRPr>
            </a:p>
          </p:txBody>
        </p:sp>
      </p:grpSp>
      <p:sp>
        <p:nvSpPr>
          <p:cNvPr id="139" name="円/楕円 138"/>
          <p:cNvSpPr>
            <a:spLocks noChangeAspect="1"/>
          </p:cNvSpPr>
          <p:nvPr/>
        </p:nvSpPr>
        <p:spPr>
          <a:xfrm>
            <a:off x="7894918" y="1078381"/>
            <a:ext cx="216000" cy="216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0" name="二等辺三角形 139"/>
          <p:cNvSpPr>
            <a:spLocks noChangeAspect="1"/>
          </p:cNvSpPr>
          <p:nvPr/>
        </p:nvSpPr>
        <p:spPr>
          <a:xfrm>
            <a:off x="6859823" y="1063981"/>
            <a:ext cx="302401" cy="24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角丸四角形 140"/>
          <p:cNvSpPr>
            <a:spLocks noChangeAspect="1"/>
          </p:cNvSpPr>
          <p:nvPr/>
        </p:nvSpPr>
        <p:spPr>
          <a:xfrm>
            <a:off x="5580112" y="1099971"/>
            <a:ext cx="431880" cy="1728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endParaRPr kumimoji="1" lang="ja-JP" altLang="en-US" dirty="0"/>
          </a:p>
        </p:txBody>
      </p:sp>
      <p:sp>
        <p:nvSpPr>
          <p:cNvPr id="142" name="正方形/長方形 141"/>
          <p:cNvSpPr/>
          <p:nvPr/>
        </p:nvSpPr>
        <p:spPr>
          <a:xfrm>
            <a:off x="7954850" y="1063981"/>
            <a:ext cx="865622" cy="24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solidFill>
                  <a:schemeClr val="tx1"/>
                </a:solidFill>
              </a:rPr>
              <a:t>コミット</a:t>
            </a:r>
            <a:endParaRPr kumimoji="1" lang="ja-JP" altLang="en-US" sz="1200" dirty="0">
              <a:solidFill>
                <a:schemeClr val="tx1"/>
              </a:solidFill>
            </a:endParaRPr>
          </a:p>
        </p:txBody>
      </p:sp>
      <p:sp>
        <p:nvSpPr>
          <p:cNvPr id="143" name="正方形/長方形 142"/>
          <p:cNvSpPr/>
          <p:nvPr/>
        </p:nvSpPr>
        <p:spPr>
          <a:xfrm>
            <a:off x="7064990" y="1042365"/>
            <a:ext cx="647652"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ツリー</a:t>
            </a:r>
            <a:endParaRPr kumimoji="1" lang="ja-JP" altLang="en-US" sz="1200" dirty="0">
              <a:solidFill>
                <a:schemeClr val="tx1"/>
              </a:solidFill>
            </a:endParaRPr>
          </a:p>
        </p:txBody>
      </p:sp>
      <p:sp>
        <p:nvSpPr>
          <p:cNvPr id="144" name="正方形/長方形 143"/>
          <p:cNvSpPr/>
          <p:nvPr/>
        </p:nvSpPr>
        <p:spPr>
          <a:xfrm>
            <a:off x="5975778" y="1042365"/>
            <a:ext cx="647652"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ブロブ</a:t>
            </a:r>
            <a:endParaRPr kumimoji="1" lang="ja-JP" altLang="en-US" sz="1200" dirty="0">
              <a:solidFill>
                <a:schemeClr val="tx1"/>
              </a:solidFill>
            </a:endParaRPr>
          </a:p>
        </p:txBody>
      </p:sp>
      <p:sp>
        <p:nvSpPr>
          <p:cNvPr id="146" name="テキスト ボックス 145"/>
          <p:cNvSpPr txBox="1"/>
          <p:nvPr/>
        </p:nvSpPr>
        <p:spPr>
          <a:xfrm>
            <a:off x="195545" y="116632"/>
            <a:ext cx="8624928" cy="646331"/>
          </a:xfrm>
          <a:prstGeom prst="rect">
            <a:avLst/>
          </a:prstGeom>
          <a:noFill/>
        </p:spPr>
        <p:txBody>
          <a:bodyPr wrap="square" rtlCol="0">
            <a:spAutoFit/>
          </a:bodyPr>
          <a:lstStyle/>
          <a:p>
            <a:r>
              <a:rPr lang="ja-JP" altLang="en-US" dirty="0" smtClean="0"/>
              <a:t>プロジェクト</a:t>
            </a:r>
            <a:r>
              <a:rPr lang="en-US" altLang="ja-JP" dirty="0" err="1" smtClean="0"/>
              <a:t>hoge</a:t>
            </a:r>
            <a:r>
              <a:rPr lang="ja-JP" altLang="en-US" dirty="0" smtClean="0"/>
              <a:t>の</a:t>
            </a:r>
            <a:r>
              <a:rPr kumimoji="1" lang="ja-JP" altLang="en-US" dirty="0" smtClean="0"/>
              <a:t>初期</a:t>
            </a:r>
            <a:r>
              <a:rPr kumimoji="1" lang="ja-JP" altLang="en-US" smtClean="0"/>
              <a:t>状態。ルートディレクトリ直下に二つのファイルがある。</a:t>
            </a:r>
            <a:endParaRPr kumimoji="1" lang="en-US" altLang="ja-JP" dirty="0" smtClean="0"/>
          </a:p>
          <a:p>
            <a:r>
              <a:rPr kumimoji="1" lang="ja-JP" altLang="en-US" dirty="0" smtClean="0"/>
              <a:t>ワーキングディレクトリとインデックスとオブジェクト格納領域が同期している。</a:t>
            </a:r>
            <a:endParaRPr kumimoji="1" lang="ja-JP" altLang="en-US" dirty="0"/>
          </a:p>
        </p:txBody>
      </p:sp>
    </p:spTree>
    <p:extLst>
      <p:ext uri="{BB962C8B-B14F-4D97-AF65-F5344CB8AC3E}">
        <p14:creationId xmlns:p14="http://schemas.microsoft.com/office/powerpoint/2010/main" val="1753831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正方形/長方形 43"/>
          <p:cNvSpPr/>
          <p:nvPr/>
        </p:nvSpPr>
        <p:spPr>
          <a:xfrm>
            <a:off x="306867" y="1458292"/>
            <a:ext cx="3329029" cy="3743316"/>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400" b="1" dirty="0">
                <a:solidFill>
                  <a:schemeClr val="tx1"/>
                </a:solidFill>
              </a:rPr>
              <a:t>ワーキングディレクトリ</a:t>
            </a:r>
          </a:p>
        </p:txBody>
      </p:sp>
      <p:sp>
        <p:nvSpPr>
          <p:cNvPr id="45" name="正方形/長方形 44"/>
          <p:cNvSpPr/>
          <p:nvPr/>
        </p:nvSpPr>
        <p:spPr>
          <a:xfrm>
            <a:off x="3923928" y="1453326"/>
            <a:ext cx="5040560" cy="5288042"/>
          </a:xfrm>
          <a:prstGeom prst="rect">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b="1" dirty="0"/>
              <a:t>オブジェクト格納領域</a:t>
            </a:r>
          </a:p>
        </p:txBody>
      </p:sp>
      <p:sp>
        <p:nvSpPr>
          <p:cNvPr id="47" name="正方形/長方形 46"/>
          <p:cNvSpPr/>
          <p:nvPr/>
        </p:nvSpPr>
        <p:spPr>
          <a:xfrm>
            <a:off x="854573" y="1861228"/>
            <a:ext cx="963992" cy="303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chemeClr val="tx1"/>
                </a:solidFill>
              </a:rPr>
              <a:t>h</a:t>
            </a:r>
            <a:r>
              <a:rPr kumimoji="1" lang="en-US" altLang="ja-JP" dirty="0" err="1" smtClean="0">
                <a:solidFill>
                  <a:schemeClr val="tx1"/>
                </a:solidFill>
              </a:rPr>
              <a:t>oge</a:t>
            </a:r>
            <a:r>
              <a:rPr kumimoji="1" lang="en-US" altLang="ja-JP" dirty="0" smtClean="0">
                <a:solidFill>
                  <a:schemeClr val="tx1"/>
                </a:solidFill>
              </a:rPr>
              <a:t>/</a:t>
            </a:r>
            <a:endParaRPr kumimoji="1" lang="ja-JP" altLang="en-US" dirty="0">
              <a:solidFill>
                <a:schemeClr val="tx1"/>
              </a:solidFill>
            </a:endParaRPr>
          </a:p>
        </p:txBody>
      </p:sp>
      <p:cxnSp>
        <p:nvCxnSpPr>
          <p:cNvPr id="48" name="直線コネクタ 47"/>
          <p:cNvCxnSpPr/>
          <p:nvPr/>
        </p:nvCxnSpPr>
        <p:spPr>
          <a:xfrm flipV="1">
            <a:off x="1336569" y="2157083"/>
            <a:ext cx="2" cy="250826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flipH="1">
            <a:off x="1336569" y="2693601"/>
            <a:ext cx="56420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flipH="1">
            <a:off x="1339929" y="3671774"/>
            <a:ext cx="56084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正方形/長方形 52"/>
          <p:cNvSpPr/>
          <p:nvPr/>
        </p:nvSpPr>
        <p:spPr>
          <a:xfrm>
            <a:off x="2080939" y="3108410"/>
            <a:ext cx="99972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F</a:t>
            </a:r>
            <a:r>
              <a:rPr kumimoji="1" lang="en-US" altLang="ja-JP" dirty="0" smtClean="0">
                <a:solidFill>
                  <a:schemeClr val="tx1"/>
                </a:solidFill>
              </a:rPr>
              <a:t>oo.java</a:t>
            </a:r>
            <a:endParaRPr kumimoji="1" lang="ja-JP" altLang="en-US" dirty="0">
              <a:solidFill>
                <a:schemeClr val="tx1"/>
              </a:solidFill>
            </a:endParaRPr>
          </a:p>
        </p:txBody>
      </p:sp>
      <p:sp>
        <p:nvSpPr>
          <p:cNvPr id="54" name="正方形/長方形 53"/>
          <p:cNvSpPr/>
          <p:nvPr/>
        </p:nvSpPr>
        <p:spPr>
          <a:xfrm>
            <a:off x="1880821" y="2117537"/>
            <a:ext cx="1399964"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Readme.md</a:t>
            </a:r>
            <a:endParaRPr kumimoji="1" lang="ja-JP" altLang="en-US" dirty="0">
              <a:solidFill>
                <a:schemeClr val="tx1"/>
              </a:solidFill>
            </a:endParaRPr>
          </a:p>
        </p:txBody>
      </p:sp>
      <p:sp>
        <p:nvSpPr>
          <p:cNvPr id="55" name="台形 54"/>
          <p:cNvSpPr/>
          <p:nvPr/>
        </p:nvSpPr>
        <p:spPr>
          <a:xfrm>
            <a:off x="174601" y="5380107"/>
            <a:ext cx="3593559" cy="1361261"/>
          </a:xfrm>
          <a:prstGeom prst="trapezoi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400" dirty="0" smtClean="0">
                <a:solidFill>
                  <a:schemeClr val="tx1"/>
                </a:solidFill>
              </a:rPr>
              <a:t> </a:t>
            </a:r>
            <a:r>
              <a:rPr lang="ja-JP" altLang="en-US" sz="1400" b="1" dirty="0" smtClean="0">
                <a:solidFill>
                  <a:schemeClr val="tx1"/>
                </a:solidFill>
              </a:rPr>
              <a:t>インデックス</a:t>
            </a:r>
            <a:endParaRPr kumimoji="1" lang="ja-JP" altLang="en-US" sz="1400" b="1" dirty="0">
              <a:solidFill>
                <a:schemeClr val="tx1"/>
              </a:solidFill>
            </a:endParaRPr>
          </a:p>
        </p:txBody>
      </p:sp>
      <p:sp>
        <p:nvSpPr>
          <p:cNvPr id="58" name="角丸四角形 57"/>
          <p:cNvSpPr/>
          <p:nvPr/>
        </p:nvSpPr>
        <p:spPr>
          <a:xfrm>
            <a:off x="4067944" y="4764594"/>
            <a:ext cx="1079701" cy="4320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smtClean="0"/>
              <a:t>Hello</a:t>
            </a:r>
            <a:endParaRPr kumimoji="1" lang="ja-JP" altLang="en-US" dirty="0"/>
          </a:p>
        </p:txBody>
      </p:sp>
      <p:sp>
        <p:nvSpPr>
          <p:cNvPr id="59" name="角丸四角形 58"/>
          <p:cNvSpPr/>
          <p:nvPr/>
        </p:nvSpPr>
        <p:spPr>
          <a:xfrm>
            <a:off x="5292499" y="4764594"/>
            <a:ext cx="1079701" cy="4320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smtClean="0"/>
              <a:t>class Foo</a:t>
            </a:r>
          </a:p>
        </p:txBody>
      </p:sp>
      <p:sp>
        <p:nvSpPr>
          <p:cNvPr id="62" name="二等辺三角形 61"/>
          <p:cNvSpPr/>
          <p:nvPr/>
        </p:nvSpPr>
        <p:spPr>
          <a:xfrm>
            <a:off x="4824112" y="3568145"/>
            <a:ext cx="756000" cy="612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3" name="直線矢印コネクタ 62"/>
          <p:cNvCxnSpPr>
            <a:stCxn id="62" idx="3"/>
            <a:endCxn id="58" idx="0"/>
          </p:cNvCxnSpPr>
          <p:nvPr/>
        </p:nvCxnSpPr>
        <p:spPr>
          <a:xfrm flipH="1">
            <a:off x="4607795" y="4180145"/>
            <a:ext cx="594317" cy="584449"/>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stCxn id="62" idx="3"/>
            <a:endCxn id="59" idx="0"/>
          </p:cNvCxnSpPr>
          <p:nvPr/>
        </p:nvCxnSpPr>
        <p:spPr>
          <a:xfrm>
            <a:off x="5202112" y="4180145"/>
            <a:ext cx="630238" cy="584449"/>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65" name="円/楕円 64"/>
          <p:cNvSpPr/>
          <p:nvPr/>
        </p:nvSpPr>
        <p:spPr>
          <a:xfrm>
            <a:off x="4932112" y="2597737"/>
            <a:ext cx="540000" cy="54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66" name="直線矢印コネクタ 65"/>
          <p:cNvCxnSpPr>
            <a:stCxn id="65" idx="4"/>
            <a:endCxn id="62" idx="0"/>
          </p:cNvCxnSpPr>
          <p:nvPr/>
        </p:nvCxnSpPr>
        <p:spPr>
          <a:xfrm>
            <a:off x="5202112" y="3137737"/>
            <a:ext cx="0" cy="430408"/>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grpSp>
        <p:nvGrpSpPr>
          <p:cNvPr id="69" name="グループ化 68"/>
          <p:cNvGrpSpPr/>
          <p:nvPr/>
        </p:nvGrpSpPr>
        <p:grpSpPr>
          <a:xfrm>
            <a:off x="2048045" y="2405569"/>
            <a:ext cx="1065516" cy="521586"/>
            <a:chOff x="1318403" y="3726742"/>
            <a:chExt cx="921501" cy="521586"/>
          </a:xfrm>
        </p:grpSpPr>
        <p:sp>
          <p:nvSpPr>
            <p:cNvPr id="70" name="メモ 69"/>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71" name="正方形/長方形 70"/>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chemeClr val="tx1"/>
                  </a:solidFill>
                </a:rPr>
                <a:t>Hello</a:t>
              </a:r>
              <a:endParaRPr lang="ja-JP" altLang="en-US" sz="1600" dirty="0">
                <a:solidFill>
                  <a:schemeClr val="tx1"/>
                </a:solidFill>
              </a:endParaRPr>
            </a:p>
          </p:txBody>
        </p:sp>
      </p:grpSp>
      <p:grpSp>
        <p:nvGrpSpPr>
          <p:cNvPr id="75" name="グループ化 74"/>
          <p:cNvGrpSpPr/>
          <p:nvPr/>
        </p:nvGrpSpPr>
        <p:grpSpPr>
          <a:xfrm>
            <a:off x="2048045" y="3396442"/>
            <a:ext cx="1065517" cy="521586"/>
            <a:chOff x="1318403" y="3726742"/>
            <a:chExt cx="921501" cy="521586"/>
          </a:xfrm>
        </p:grpSpPr>
        <p:sp>
          <p:nvSpPr>
            <p:cNvPr id="76" name="メモ 75"/>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80" name="正方形/長方形 79"/>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c</a:t>
              </a:r>
              <a:r>
                <a:rPr lang="en-US" altLang="ja-JP" sz="1600" dirty="0" smtClean="0">
                  <a:solidFill>
                    <a:schemeClr val="tx1"/>
                  </a:solidFill>
                </a:rPr>
                <a:t>lass Foo</a:t>
              </a:r>
              <a:endParaRPr lang="ja-JP" altLang="en-US" sz="1600" dirty="0">
                <a:solidFill>
                  <a:schemeClr val="tx1"/>
                </a:solidFill>
              </a:endParaRPr>
            </a:p>
          </p:txBody>
        </p:sp>
      </p:grpSp>
      <p:cxnSp>
        <p:nvCxnSpPr>
          <p:cNvPr id="81" name="直線コネクタ 80"/>
          <p:cNvCxnSpPr/>
          <p:nvPr/>
        </p:nvCxnSpPr>
        <p:spPr>
          <a:xfrm flipH="1">
            <a:off x="1336569" y="4652647"/>
            <a:ext cx="56084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正方形/長方形 81"/>
          <p:cNvSpPr/>
          <p:nvPr/>
        </p:nvSpPr>
        <p:spPr>
          <a:xfrm>
            <a:off x="2048044" y="4116522"/>
            <a:ext cx="106551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New</a:t>
            </a:r>
            <a:r>
              <a:rPr kumimoji="1" lang="en-US" altLang="ja-JP" dirty="0" smtClean="0">
                <a:solidFill>
                  <a:schemeClr val="tx1"/>
                </a:solidFill>
              </a:rPr>
              <a:t>.java</a:t>
            </a:r>
            <a:endParaRPr kumimoji="1" lang="ja-JP" altLang="en-US" dirty="0">
              <a:solidFill>
                <a:schemeClr val="tx1"/>
              </a:solidFill>
            </a:endParaRPr>
          </a:p>
        </p:txBody>
      </p:sp>
      <p:grpSp>
        <p:nvGrpSpPr>
          <p:cNvPr id="83" name="グループ化 82"/>
          <p:cNvGrpSpPr/>
          <p:nvPr/>
        </p:nvGrpSpPr>
        <p:grpSpPr>
          <a:xfrm>
            <a:off x="2048045" y="4404554"/>
            <a:ext cx="1065517" cy="521586"/>
            <a:chOff x="1318403" y="3726742"/>
            <a:chExt cx="921501" cy="521586"/>
          </a:xfrm>
        </p:grpSpPr>
        <p:sp>
          <p:nvSpPr>
            <p:cNvPr id="84" name="メモ 83"/>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85" name="正方形/長方形 84"/>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c</a:t>
              </a:r>
              <a:r>
                <a:rPr lang="en-US" altLang="ja-JP" sz="1600" dirty="0" smtClean="0">
                  <a:solidFill>
                    <a:schemeClr val="tx1"/>
                  </a:solidFill>
                </a:rPr>
                <a:t>lass New</a:t>
              </a:r>
              <a:endParaRPr lang="ja-JP" altLang="en-US" sz="1600" dirty="0">
                <a:solidFill>
                  <a:schemeClr val="tx1"/>
                </a:solidFill>
              </a:endParaRPr>
            </a:p>
          </p:txBody>
        </p:sp>
      </p:grpSp>
      <p:sp>
        <p:nvSpPr>
          <p:cNvPr id="93" name="円/楕円 92"/>
          <p:cNvSpPr>
            <a:spLocks noChangeAspect="1"/>
          </p:cNvSpPr>
          <p:nvPr/>
        </p:nvSpPr>
        <p:spPr>
          <a:xfrm>
            <a:off x="7894918" y="1078381"/>
            <a:ext cx="216000" cy="216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4" name="二等辺三角形 93"/>
          <p:cNvSpPr>
            <a:spLocks noChangeAspect="1"/>
          </p:cNvSpPr>
          <p:nvPr/>
        </p:nvSpPr>
        <p:spPr>
          <a:xfrm>
            <a:off x="6859823" y="1063981"/>
            <a:ext cx="302401" cy="24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角丸四角形 94"/>
          <p:cNvSpPr>
            <a:spLocks noChangeAspect="1"/>
          </p:cNvSpPr>
          <p:nvPr/>
        </p:nvSpPr>
        <p:spPr>
          <a:xfrm>
            <a:off x="5580112" y="1099971"/>
            <a:ext cx="431880" cy="1728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endParaRPr kumimoji="1" lang="ja-JP" altLang="en-US" dirty="0"/>
          </a:p>
        </p:txBody>
      </p:sp>
      <p:sp>
        <p:nvSpPr>
          <p:cNvPr id="96" name="正方形/長方形 95"/>
          <p:cNvSpPr/>
          <p:nvPr/>
        </p:nvSpPr>
        <p:spPr>
          <a:xfrm>
            <a:off x="7954850" y="1063981"/>
            <a:ext cx="865622" cy="24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solidFill>
                  <a:schemeClr val="tx1"/>
                </a:solidFill>
              </a:rPr>
              <a:t>コミット</a:t>
            </a:r>
            <a:endParaRPr kumimoji="1" lang="ja-JP" altLang="en-US" sz="1200" dirty="0">
              <a:solidFill>
                <a:schemeClr val="tx1"/>
              </a:solidFill>
            </a:endParaRPr>
          </a:p>
        </p:txBody>
      </p:sp>
      <p:sp>
        <p:nvSpPr>
          <p:cNvPr id="97" name="正方形/長方形 96"/>
          <p:cNvSpPr/>
          <p:nvPr/>
        </p:nvSpPr>
        <p:spPr>
          <a:xfrm>
            <a:off x="7064990" y="1042365"/>
            <a:ext cx="647652"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ツリー</a:t>
            </a:r>
            <a:endParaRPr kumimoji="1" lang="ja-JP" altLang="en-US" sz="1200" dirty="0">
              <a:solidFill>
                <a:schemeClr val="tx1"/>
              </a:solidFill>
            </a:endParaRPr>
          </a:p>
        </p:txBody>
      </p:sp>
      <p:sp>
        <p:nvSpPr>
          <p:cNvPr id="98" name="正方形/長方形 97"/>
          <p:cNvSpPr/>
          <p:nvPr/>
        </p:nvSpPr>
        <p:spPr>
          <a:xfrm>
            <a:off x="5975778" y="1042365"/>
            <a:ext cx="647652"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ブロブ</a:t>
            </a:r>
            <a:endParaRPr kumimoji="1" lang="ja-JP" altLang="en-US" sz="1200" dirty="0">
              <a:solidFill>
                <a:schemeClr val="tx1"/>
              </a:solidFill>
            </a:endParaRPr>
          </a:p>
        </p:txBody>
      </p:sp>
      <p:sp>
        <p:nvSpPr>
          <p:cNvPr id="99" name="テキスト ボックス 98"/>
          <p:cNvSpPr txBox="1"/>
          <p:nvPr/>
        </p:nvSpPr>
        <p:spPr>
          <a:xfrm>
            <a:off x="195545" y="116632"/>
            <a:ext cx="8624928" cy="646331"/>
          </a:xfrm>
          <a:prstGeom prst="rect">
            <a:avLst/>
          </a:prstGeom>
          <a:noFill/>
        </p:spPr>
        <p:txBody>
          <a:bodyPr wrap="square" rtlCol="0">
            <a:spAutoFit/>
          </a:bodyPr>
          <a:lstStyle/>
          <a:p>
            <a:r>
              <a:rPr lang="ja-JP" altLang="en-US" dirty="0"/>
              <a:t>新しい</a:t>
            </a:r>
            <a:r>
              <a:rPr kumimoji="1" lang="ja-JP" altLang="en-US" dirty="0" smtClean="0"/>
              <a:t>ファイル</a:t>
            </a:r>
            <a:r>
              <a:rPr kumimoji="1" lang="en-US" altLang="ja-JP" dirty="0" smtClean="0"/>
              <a:t>New.java</a:t>
            </a:r>
            <a:r>
              <a:rPr lang="ja-JP" altLang="en-US" smtClean="0"/>
              <a:t>をワーキングディレクトリに追加</a:t>
            </a:r>
            <a:r>
              <a:rPr lang="ja-JP" altLang="en-US" dirty="0" smtClean="0"/>
              <a:t>。</a:t>
            </a:r>
            <a:endParaRPr lang="en-US" altLang="ja-JP" dirty="0" smtClean="0"/>
          </a:p>
          <a:p>
            <a:r>
              <a:rPr lang="ja-JP" altLang="en-US" dirty="0"/>
              <a:t>「</a:t>
            </a:r>
            <a:r>
              <a:rPr lang="en-US" altLang="ja-JP" dirty="0" err="1" smtClean="0"/>
              <a:t>git</a:t>
            </a:r>
            <a:r>
              <a:rPr lang="en-US" altLang="ja-JP" dirty="0" smtClean="0"/>
              <a:t> status</a:t>
            </a:r>
            <a:r>
              <a:rPr lang="ja-JP" altLang="en-US" dirty="0" smtClean="0"/>
              <a:t>」すると「</a:t>
            </a:r>
            <a:r>
              <a:rPr lang="en-US" altLang="ja-JP" dirty="0" smtClean="0"/>
              <a:t>Untracked files</a:t>
            </a:r>
            <a:r>
              <a:rPr lang="ja-JP" altLang="en-US" dirty="0" smtClean="0"/>
              <a:t>」に</a:t>
            </a:r>
            <a:r>
              <a:rPr lang="en-US" altLang="ja-JP" dirty="0" smtClean="0"/>
              <a:t>New.java</a:t>
            </a:r>
            <a:r>
              <a:rPr lang="ja-JP" altLang="en-US" dirty="0" smtClean="0"/>
              <a:t>が表示される状態。</a:t>
            </a:r>
            <a:endParaRPr kumimoji="1" lang="ja-JP" altLang="en-US" dirty="0"/>
          </a:p>
        </p:txBody>
      </p:sp>
      <p:sp>
        <p:nvSpPr>
          <p:cNvPr id="40" name="正方形/長方形 39"/>
          <p:cNvSpPr/>
          <p:nvPr/>
        </p:nvSpPr>
        <p:spPr>
          <a:xfrm>
            <a:off x="1403648" y="5798691"/>
            <a:ext cx="1368152" cy="2620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solidFill>
              </a:rPr>
              <a:t>Readme.md</a:t>
            </a:r>
          </a:p>
        </p:txBody>
      </p:sp>
      <p:sp>
        <p:nvSpPr>
          <p:cNvPr id="41" name="正方形/長方形 40"/>
          <p:cNvSpPr/>
          <p:nvPr/>
        </p:nvSpPr>
        <p:spPr>
          <a:xfrm>
            <a:off x="1403648" y="6070982"/>
            <a:ext cx="1133933"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solidFill>
              </a:rPr>
              <a:t>Foo.java</a:t>
            </a:r>
            <a:endParaRPr kumimoji="1" lang="ja-JP" altLang="en-US" dirty="0">
              <a:solidFill>
                <a:schemeClr val="tx1"/>
              </a:solidFill>
            </a:endParaRPr>
          </a:p>
        </p:txBody>
      </p:sp>
      <p:cxnSp>
        <p:nvCxnSpPr>
          <p:cNvPr id="42" name="直線矢印コネクタ 41"/>
          <p:cNvCxnSpPr>
            <a:stCxn id="40" idx="3"/>
          </p:cNvCxnSpPr>
          <p:nvPr/>
        </p:nvCxnSpPr>
        <p:spPr>
          <a:xfrm flipV="1">
            <a:off x="2771800" y="5196642"/>
            <a:ext cx="1835995" cy="733073"/>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41" idx="3"/>
          </p:cNvCxnSpPr>
          <p:nvPr/>
        </p:nvCxnSpPr>
        <p:spPr>
          <a:xfrm flipV="1">
            <a:off x="2537581" y="5196642"/>
            <a:ext cx="3294769" cy="1018356"/>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7775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正方形/長方形 181"/>
          <p:cNvSpPr/>
          <p:nvPr/>
        </p:nvSpPr>
        <p:spPr>
          <a:xfrm>
            <a:off x="306867" y="1458292"/>
            <a:ext cx="3329029" cy="3743316"/>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1400" b="1" dirty="0" smtClean="0">
                <a:solidFill>
                  <a:schemeClr val="tx1"/>
                </a:solidFill>
              </a:rPr>
              <a:t>ワーキングディレクトリ</a:t>
            </a:r>
            <a:endParaRPr kumimoji="1" lang="ja-JP" altLang="en-US" sz="1400" b="1" dirty="0">
              <a:solidFill>
                <a:schemeClr val="tx1"/>
              </a:solidFill>
            </a:endParaRPr>
          </a:p>
        </p:txBody>
      </p:sp>
      <p:sp>
        <p:nvSpPr>
          <p:cNvPr id="183" name="正方形/長方形 182"/>
          <p:cNvSpPr/>
          <p:nvPr/>
        </p:nvSpPr>
        <p:spPr>
          <a:xfrm>
            <a:off x="3923928" y="1453326"/>
            <a:ext cx="5040560" cy="5288042"/>
          </a:xfrm>
          <a:prstGeom prst="rect">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b="1" dirty="0"/>
              <a:t>オブジェクト格納領域</a:t>
            </a:r>
          </a:p>
        </p:txBody>
      </p:sp>
      <p:sp>
        <p:nvSpPr>
          <p:cNvPr id="184" name="正方形/長方形 183"/>
          <p:cNvSpPr/>
          <p:nvPr/>
        </p:nvSpPr>
        <p:spPr>
          <a:xfrm>
            <a:off x="854573" y="1861228"/>
            <a:ext cx="963992" cy="303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chemeClr val="tx1"/>
                </a:solidFill>
              </a:rPr>
              <a:t>h</a:t>
            </a:r>
            <a:r>
              <a:rPr kumimoji="1" lang="en-US" altLang="ja-JP" dirty="0" err="1" smtClean="0">
                <a:solidFill>
                  <a:schemeClr val="tx1"/>
                </a:solidFill>
              </a:rPr>
              <a:t>oge</a:t>
            </a:r>
            <a:r>
              <a:rPr kumimoji="1" lang="en-US" altLang="ja-JP" dirty="0" smtClean="0">
                <a:solidFill>
                  <a:schemeClr val="tx1"/>
                </a:solidFill>
              </a:rPr>
              <a:t>/</a:t>
            </a:r>
            <a:endParaRPr kumimoji="1" lang="ja-JP" altLang="en-US" dirty="0">
              <a:solidFill>
                <a:schemeClr val="tx1"/>
              </a:solidFill>
            </a:endParaRPr>
          </a:p>
        </p:txBody>
      </p:sp>
      <p:cxnSp>
        <p:nvCxnSpPr>
          <p:cNvPr id="185" name="直線コネクタ 184"/>
          <p:cNvCxnSpPr/>
          <p:nvPr/>
        </p:nvCxnSpPr>
        <p:spPr>
          <a:xfrm flipV="1">
            <a:off x="1336569" y="2157083"/>
            <a:ext cx="2" cy="250826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直線コネクタ 185"/>
          <p:cNvCxnSpPr/>
          <p:nvPr/>
        </p:nvCxnSpPr>
        <p:spPr>
          <a:xfrm flipH="1">
            <a:off x="1336569" y="2693601"/>
            <a:ext cx="56420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p:nvPr/>
        </p:nvCxnSpPr>
        <p:spPr>
          <a:xfrm flipH="1">
            <a:off x="1339929" y="3671774"/>
            <a:ext cx="56084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88" name="正方形/長方形 187"/>
          <p:cNvSpPr/>
          <p:nvPr/>
        </p:nvSpPr>
        <p:spPr>
          <a:xfrm>
            <a:off x="2080939" y="3108410"/>
            <a:ext cx="99972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F</a:t>
            </a:r>
            <a:r>
              <a:rPr kumimoji="1" lang="en-US" altLang="ja-JP" dirty="0" smtClean="0">
                <a:solidFill>
                  <a:schemeClr val="tx1"/>
                </a:solidFill>
              </a:rPr>
              <a:t>oo.java</a:t>
            </a:r>
            <a:endParaRPr kumimoji="1" lang="ja-JP" altLang="en-US" dirty="0">
              <a:solidFill>
                <a:schemeClr val="tx1"/>
              </a:solidFill>
            </a:endParaRPr>
          </a:p>
        </p:txBody>
      </p:sp>
      <p:sp>
        <p:nvSpPr>
          <p:cNvPr id="189" name="正方形/長方形 188"/>
          <p:cNvSpPr/>
          <p:nvPr/>
        </p:nvSpPr>
        <p:spPr>
          <a:xfrm>
            <a:off x="1880821" y="2117537"/>
            <a:ext cx="1399964"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Readme.md</a:t>
            </a:r>
            <a:endParaRPr kumimoji="1" lang="ja-JP" altLang="en-US" dirty="0">
              <a:solidFill>
                <a:schemeClr val="tx1"/>
              </a:solidFill>
            </a:endParaRPr>
          </a:p>
        </p:txBody>
      </p:sp>
      <p:sp>
        <p:nvSpPr>
          <p:cNvPr id="190" name="台形 189"/>
          <p:cNvSpPr/>
          <p:nvPr/>
        </p:nvSpPr>
        <p:spPr>
          <a:xfrm>
            <a:off x="174601" y="5380107"/>
            <a:ext cx="3593559" cy="1361261"/>
          </a:xfrm>
          <a:prstGeom prst="trapezoi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400" dirty="0" smtClean="0">
                <a:solidFill>
                  <a:schemeClr val="tx1"/>
                </a:solidFill>
              </a:rPr>
              <a:t> </a:t>
            </a:r>
            <a:r>
              <a:rPr lang="ja-JP" altLang="en-US" sz="1400" b="1" dirty="0" smtClean="0">
                <a:solidFill>
                  <a:schemeClr val="tx1"/>
                </a:solidFill>
              </a:rPr>
              <a:t>インデックス</a:t>
            </a:r>
            <a:endParaRPr kumimoji="1" lang="ja-JP" altLang="en-US" sz="1400" b="1" dirty="0">
              <a:solidFill>
                <a:schemeClr val="tx1"/>
              </a:solidFill>
            </a:endParaRPr>
          </a:p>
        </p:txBody>
      </p:sp>
      <p:sp>
        <p:nvSpPr>
          <p:cNvPr id="193" name="角丸四角形 192"/>
          <p:cNvSpPr/>
          <p:nvPr/>
        </p:nvSpPr>
        <p:spPr>
          <a:xfrm>
            <a:off x="4067944" y="4764594"/>
            <a:ext cx="1079701" cy="4320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smtClean="0"/>
              <a:t>Hello</a:t>
            </a:r>
            <a:endParaRPr kumimoji="1" lang="ja-JP" altLang="en-US" dirty="0"/>
          </a:p>
        </p:txBody>
      </p:sp>
      <p:sp>
        <p:nvSpPr>
          <p:cNvPr id="194" name="角丸四角形 193"/>
          <p:cNvSpPr/>
          <p:nvPr/>
        </p:nvSpPr>
        <p:spPr>
          <a:xfrm>
            <a:off x="5292499" y="4764594"/>
            <a:ext cx="1079701" cy="4320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smtClean="0"/>
              <a:t>class Foo</a:t>
            </a:r>
          </a:p>
        </p:txBody>
      </p:sp>
      <p:sp>
        <p:nvSpPr>
          <p:cNvPr id="197" name="二等辺三角形 196"/>
          <p:cNvSpPr/>
          <p:nvPr/>
        </p:nvSpPr>
        <p:spPr>
          <a:xfrm>
            <a:off x="4824112" y="3568145"/>
            <a:ext cx="756000" cy="612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8" name="直線矢印コネクタ 197"/>
          <p:cNvCxnSpPr>
            <a:stCxn id="197" idx="3"/>
            <a:endCxn id="193" idx="0"/>
          </p:cNvCxnSpPr>
          <p:nvPr/>
        </p:nvCxnSpPr>
        <p:spPr>
          <a:xfrm flipH="1">
            <a:off x="4607795" y="4180145"/>
            <a:ext cx="594317" cy="584449"/>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199" name="直線矢印コネクタ 198"/>
          <p:cNvCxnSpPr>
            <a:stCxn id="197" idx="3"/>
            <a:endCxn id="194" idx="0"/>
          </p:cNvCxnSpPr>
          <p:nvPr/>
        </p:nvCxnSpPr>
        <p:spPr>
          <a:xfrm>
            <a:off x="5202112" y="4180145"/>
            <a:ext cx="630238" cy="584449"/>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200" name="円/楕円 199"/>
          <p:cNvSpPr/>
          <p:nvPr/>
        </p:nvSpPr>
        <p:spPr>
          <a:xfrm>
            <a:off x="4932112" y="2597737"/>
            <a:ext cx="540000" cy="54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201" name="直線矢印コネクタ 200"/>
          <p:cNvCxnSpPr>
            <a:stCxn id="200" idx="4"/>
            <a:endCxn id="197" idx="0"/>
          </p:cNvCxnSpPr>
          <p:nvPr/>
        </p:nvCxnSpPr>
        <p:spPr>
          <a:xfrm>
            <a:off x="5202112" y="3137737"/>
            <a:ext cx="0" cy="430408"/>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grpSp>
        <p:nvGrpSpPr>
          <p:cNvPr id="204" name="グループ化 203"/>
          <p:cNvGrpSpPr/>
          <p:nvPr/>
        </p:nvGrpSpPr>
        <p:grpSpPr>
          <a:xfrm>
            <a:off x="2048045" y="2405569"/>
            <a:ext cx="1065516" cy="521586"/>
            <a:chOff x="1318403" y="3726742"/>
            <a:chExt cx="921501" cy="521586"/>
          </a:xfrm>
        </p:grpSpPr>
        <p:sp>
          <p:nvSpPr>
            <p:cNvPr id="205" name="メモ 204"/>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206" name="正方形/長方形 205"/>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chemeClr val="tx1"/>
                  </a:solidFill>
                </a:rPr>
                <a:t>Hello</a:t>
              </a:r>
              <a:endParaRPr lang="ja-JP" altLang="en-US" sz="1600" dirty="0">
                <a:solidFill>
                  <a:schemeClr val="tx1"/>
                </a:solidFill>
              </a:endParaRPr>
            </a:p>
          </p:txBody>
        </p:sp>
      </p:grpSp>
      <p:grpSp>
        <p:nvGrpSpPr>
          <p:cNvPr id="207" name="グループ化 206"/>
          <p:cNvGrpSpPr/>
          <p:nvPr/>
        </p:nvGrpSpPr>
        <p:grpSpPr>
          <a:xfrm>
            <a:off x="2048045" y="3396442"/>
            <a:ext cx="1065517" cy="521586"/>
            <a:chOff x="1318403" y="3726742"/>
            <a:chExt cx="921501" cy="521586"/>
          </a:xfrm>
        </p:grpSpPr>
        <p:sp>
          <p:nvSpPr>
            <p:cNvPr id="208" name="メモ 207"/>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209" name="正方形/長方形 208"/>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c</a:t>
              </a:r>
              <a:r>
                <a:rPr lang="en-US" altLang="ja-JP" sz="1600" dirty="0" smtClean="0">
                  <a:solidFill>
                    <a:schemeClr val="tx1"/>
                  </a:solidFill>
                </a:rPr>
                <a:t>lass Foo</a:t>
              </a:r>
              <a:endParaRPr lang="ja-JP" altLang="en-US" sz="1600" dirty="0">
                <a:solidFill>
                  <a:schemeClr val="tx1"/>
                </a:solidFill>
              </a:endParaRPr>
            </a:p>
          </p:txBody>
        </p:sp>
      </p:grpSp>
      <p:cxnSp>
        <p:nvCxnSpPr>
          <p:cNvPr id="210" name="直線コネクタ 209"/>
          <p:cNvCxnSpPr/>
          <p:nvPr/>
        </p:nvCxnSpPr>
        <p:spPr>
          <a:xfrm flipH="1">
            <a:off x="1336569" y="4652647"/>
            <a:ext cx="56084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11" name="正方形/長方形 210"/>
          <p:cNvSpPr/>
          <p:nvPr/>
        </p:nvSpPr>
        <p:spPr>
          <a:xfrm>
            <a:off x="2048044" y="4116522"/>
            <a:ext cx="106551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New</a:t>
            </a:r>
            <a:r>
              <a:rPr kumimoji="1" lang="en-US" altLang="ja-JP" dirty="0" smtClean="0">
                <a:solidFill>
                  <a:schemeClr val="tx1"/>
                </a:solidFill>
              </a:rPr>
              <a:t>.java</a:t>
            </a:r>
            <a:endParaRPr kumimoji="1" lang="ja-JP" altLang="en-US" dirty="0">
              <a:solidFill>
                <a:schemeClr val="tx1"/>
              </a:solidFill>
            </a:endParaRPr>
          </a:p>
        </p:txBody>
      </p:sp>
      <p:grpSp>
        <p:nvGrpSpPr>
          <p:cNvPr id="212" name="グループ化 211"/>
          <p:cNvGrpSpPr/>
          <p:nvPr/>
        </p:nvGrpSpPr>
        <p:grpSpPr>
          <a:xfrm>
            <a:off x="2048045" y="4404554"/>
            <a:ext cx="1065517" cy="521586"/>
            <a:chOff x="1318403" y="3726742"/>
            <a:chExt cx="921501" cy="521586"/>
          </a:xfrm>
        </p:grpSpPr>
        <p:sp>
          <p:nvSpPr>
            <p:cNvPr id="213" name="メモ 212"/>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214" name="正方形/長方形 213"/>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c</a:t>
              </a:r>
              <a:r>
                <a:rPr lang="en-US" altLang="ja-JP" sz="1600" dirty="0" smtClean="0">
                  <a:solidFill>
                    <a:schemeClr val="tx1"/>
                  </a:solidFill>
                </a:rPr>
                <a:t>lass New</a:t>
              </a:r>
              <a:endParaRPr lang="ja-JP" altLang="en-US" sz="1600" dirty="0">
                <a:solidFill>
                  <a:schemeClr val="tx1"/>
                </a:solidFill>
              </a:endParaRPr>
            </a:p>
          </p:txBody>
        </p:sp>
      </p:grpSp>
      <p:sp>
        <p:nvSpPr>
          <p:cNvPr id="215" name="角丸四角形 214"/>
          <p:cNvSpPr/>
          <p:nvPr/>
        </p:nvSpPr>
        <p:spPr>
          <a:xfrm>
            <a:off x="6524600" y="4756706"/>
            <a:ext cx="1079701" cy="4320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smtClean="0"/>
              <a:t>class New</a:t>
            </a:r>
          </a:p>
        </p:txBody>
      </p:sp>
      <p:sp>
        <p:nvSpPr>
          <p:cNvPr id="216" name="正方形/長方形 215"/>
          <p:cNvSpPr/>
          <p:nvPr/>
        </p:nvSpPr>
        <p:spPr>
          <a:xfrm>
            <a:off x="1403648" y="6369257"/>
            <a:ext cx="1133933"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solidFill>
              </a:rPr>
              <a:t>New.java</a:t>
            </a:r>
            <a:endParaRPr kumimoji="1" lang="ja-JP" altLang="en-US" dirty="0">
              <a:solidFill>
                <a:schemeClr val="tx1"/>
              </a:solidFill>
            </a:endParaRPr>
          </a:p>
        </p:txBody>
      </p:sp>
      <p:cxnSp>
        <p:nvCxnSpPr>
          <p:cNvPr id="217" name="直線矢印コネクタ 216"/>
          <p:cNvCxnSpPr>
            <a:stCxn id="216" idx="3"/>
            <a:endCxn id="215" idx="2"/>
          </p:cNvCxnSpPr>
          <p:nvPr/>
        </p:nvCxnSpPr>
        <p:spPr>
          <a:xfrm flipV="1">
            <a:off x="2537581" y="5188754"/>
            <a:ext cx="4526870" cy="1324519"/>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225" name="円/楕円 224"/>
          <p:cNvSpPr>
            <a:spLocks noChangeAspect="1"/>
          </p:cNvSpPr>
          <p:nvPr/>
        </p:nvSpPr>
        <p:spPr>
          <a:xfrm>
            <a:off x="7894918" y="1078381"/>
            <a:ext cx="216000" cy="216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26" name="二等辺三角形 225"/>
          <p:cNvSpPr>
            <a:spLocks noChangeAspect="1"/>
          </p:cNvSpPr>
          <p:nvPr/>
        </p:nvSpPr>
        <p:spPr>
          <a:xfrm>
            <a:off x="6859823" y="1063981"/>
            <a:ext cx="302401" cy="24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7" name="角丸四角形 226"/>
          <p:cNvSpPr>
            <a:spLocks noChangeAspect="1"/>
          </p:cNvSpPr>
          <p:nvPr/>
        </p:nvSpPr>
        <p:spPr>
          <a:xfrm>
            <a:off x="5580112" y="1099971"/>
            <a:ext cx="431880" cy="1728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endParaRPr kumimoji="1" lang="ja-JP" altLang="en-US" dirty="0"/>
          </a:p>
        </p:txBody>
      </p:sp>
      <p:sp>
        <p:nvSpPr>
          <p:cNvPr id="228" name="正方形/長方形 227"/>
          <p:cNvSpPr/>
          <p:nvPr/>
        </p:nvSpPr>
        <p:spPr>
          <a:xfrm>
            <a:off x="7954850" y="1063981"/>
            <a:ext cx="865622" cy="24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solidFill>
                  <a:schemeClr val="tx1"/>
                </a:solidFill>
              </a:rPr>
              <a:t>コミット</a:t>
            </a:r>
            <a:endParaRPr kumimoji="1" lang="ja-JP" altLang="en-US" sz="1200" dirty="0">
              <a:solidFill>
                <a:schemeClr val="tx1"/>
              </a:solidFill>
            </a:endParaRPr>
          </a:p>
        </p:txBody>
      </p:sp>
      <p:sp>
        <p:nvSpPr>
          <p:cNvPr id="229" name="正方形/長方形 228"/>
          <p:cNvSpPr/>
          <p:nvPr/>
        </p:nvSpPr>
        <p:spPr>
          <a:xfrm>
            <a:off x="7064990" y="1042365"/>
            <a:ext cx="647652"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ツリー</a:t>
            </a:r>
            <a:endParaRPr kumimoji="1" lang="ja-JP" altLang="en-US" sz="1200" dirty="0">
              <a:solidFill>
                <a:schemeClr val="tx1"/>
              </a:solidFill>
            </a:endParaRPr>
          </a:p>
        </p:txBody>
      </p:sp>
      <p:sp>
        <p:nvSpPr>
          <p:cNvPr id="230" name="正方形/長方形 229"/>
          <p:cNvSpPr/>
          <p:nvPr/>
        </p:nvSpPr>
        <p:spPr>
          <a:xfrm>
            <a:off x="5975778" y="1042365"/>
            <a:ext cx="647652"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ブロブ</a:t>
            </a:r>
            <a:endParaRPr kumimoji="1" lang="ja-JP" altLang="en-US" sz="1200" dirty="0">
              <a:solidFill>
                <a:schemeClr val="tx1"/>
              </a:solidFill>
            </a:endParaRPr>
          </a:p>
        </p:txBody>
      </p:sp>
      <p:sp>
        <p:nvSpPr>
          <p:cNvPr id="231" name="テキスト ボックス 230"/>
          <p:cNvSpPr txBox="1"/>
          <p:nvPr/>
        </p:nvSpPr>
        <p:spPr>
          <a:xfrm>
            <a:off x="195545" y="116632"/>
            <a:ext cx="8624928" cy="923330"/>
          </a:xfrm>
          <a:prstGeom prst="rect">
            <a:avLst/>
          </a:prstGeom>
          <a:noFill/>
        </p:spPr>
        <p:txBody>
          <a:bodyPr wrap="square" rtlCol="0">
            <a:spAutoFit/>
          </a:bodyPr>
          <a:lstStyle/>
          <a:p>
            <a:r>
              <a:rPr lang="ja-JP" altLang="en-US" dirty="0" smtClean="0"/>
              <a:t>「</a:t>
            </a:r>
            <a:r>
              <a:rPr lang="en-US" altLang="ja-JP" dirty="0" err="1" smtClean="0"/>
              <a:t>git</a:t>
            </a:r>
            <a:r>
              <a:rPr lang="en-US" altLang="ja-JP" dirty="0" smtClean="0"/>
              <a:t> add New.java</a:t>
            </a:r>
            <a:r>
              <a:rPr lang="ja-JP" altLang="en-US" dirty="0" smtClean="0"/>
              <a:t>」を実行した。オブジェクト格納領域にブロブが追加され、インデックスにも情報が追加された。</a:t>
            </a:r>
            <a:endParaRPr lang="en-US" altLang="ja-JP" dirty="0" smtClean="0"/>
          </a:p>
          <a:p>
            <a:r>
              <a:rPr lang="ja-JP" altLang="en-US" dirty="0"/>
              <a:t>「</a:t>
            </a:r>
            <a:r>
              <a:rPr kumimoji="1" lang="en-US" altLang="ja-JP" dirty="0" err="1" smtClean="0"/>
              <a:t>git</a:t>
            </a:r>
            <a:r>
              <a:rPr kumimoji="1" lang="en-US" altLang="ja-JP" dirty="0" smtClean="0"/>
              <a:t> status</a:t>
            </a:r>
            <a:r>
              <a:rPr kumimoji="1" lang="ja-JP" altLang="en-US" dirty="0" smtClean="0"/>
              <a:t>」すると、「</a:t>
            </a:r>
            <a:r>
              <a:rPr lang="en-US" altLang="ja-JP" dirty="0"/>
              <a:t>new </a:t>
            </a:r>
            <a:r>
              <a:rPr lang="en-US" altLang="ja-JP" dirty="0" smtClean="0"/>
              <a:t>file</a:t>
            </a:r>
            <a:r>
              <a:rPr lang="ja-JP" altLang="en-US" dirty="0" smtClean="0"/>
              <a:t>」に</a:t>
            </a:r>
            <a:r>
              <a:rPr lang="en-US" altLang="ja-JP" dirty="0" smtClean="0"/>
              <a:t>New.java</a:t>
            </a:r>
            <a:r>
              <a:rPr lang="ja-JP" altLang="en-US" dirty="0" smtClean="0"/>
              <a:t>が表示される状態。</a:t>
            </a:r>
            <a:endParaRPr kumimoji="1" lang="ja-JP" altLang="en-US" dirty="0"/>
          </a:p>
        </p:txBody>
      </p:sp>
      <p:sp>
        <p:nvSpPr>
          <p:cNvPr id="43" name="正方形/長方形 42"/>
          <p:cNvSpPr/>
          <p:nvPr/>
        </p:nvSpPr>
        <p:spPr>
          <a:xfrm>
            <a:off x="1403648" y="5798691"/>
            <a:ext cx="1368152" cy="2620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solidFill>
              </a:rPr>
              <a:t>Readme.md</a:t>
            </a:r>
          </a:p>
        </p:txBody>
      </p:sp>
      <p:sp>
        <p:nvSpPr>
          <p:cNvPr id="44" name="正方形/長方形 43"/>
          <p:cNvSpPr/>
          <p:nvPr/>
        </p:nvSpPr>
        <p:spPr>
          <a:xfrm>
            <a:off x="1403648" y="6070982"/>
            <a:ext cx="1133933"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solidFill>
              </a:rPr>
              <a:t>Foo.java</a:t>
            </a:r>
            <a:endParaRPr kumimoji="1" lang="ja-JP" altLang="en-US" dirty="0">
              <a:solidFill>
                <a:schemeClr val="tx1"/>
              </a:solidFill>
            </a:endParaRPr>
          </a:p>
        </p:txBody>
      </p:sp>
      <p:cxnSp>
        <p:nvCxnSpPr>
          <p:cNvPr id="45" name="直線矢印コネクタ 44"/>
          <p:cNvCxnSpPr>
            <a:stCxn id="43" idx="3"/>
          </p:cNvCxnSpPr>
          <p:nvPr/>
        </p:nvCxnSpPr>
        <p:spPr>
          <a:xfrm flipV="1">
            <a:off x="2771800" y="5196642"/>
            <a:ext cx="1835995" cy="733073"/>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44" idx="3"/>
          </p:cNvCxnSpPr>
          <p:nvPr/>
        </p:nvCxnSpPr>
        <p:spPr>
          <a:xfrm flipV="1">
            <a:off x="2537581" y="5196642"/>
            <a:ext cx="3294769" cy="1018356"/>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952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正方形/長方形 147"/>
          <p:cNvSpPr/>
          <p:nvPr/>
        </p:nvSpPr>
        <p:spPr>
          <a:xfrm>
            <a:off x="306867" y="1458292"/>
            <a:ext cx="3329029" cy="3743316"/>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1400" b="1" dirty="0" smtClean="0">
                <a:solidFill>
                  <a:schemeClr val="tx1"/>
                </a:solidFill>
              </a:rPr>
              <a:t>ワーキングディレクトリ</a:t>
            </a:r>
            <a:endParaRPr kumimoji="1" lang="ja-JP" altLang="en-US" sz="1400" b="1" dirty="0">
              <a:solidFill>
                <a:schemeClr val="tx1"/>
              </a:solidFill>
            </a:endParaRPr>
          </a:p>
        </p:txBody>
      </p:sp>
      <p:sp>
        <p:nvSpPr>
          <p:cNvPr id="149" name="正方形/長方形 148"/>
          <p:cNvSpPr/>
          <p:nvPr/>
        </p:nvSpPr>
        <p:spPr>
          <a:xfrm>
            <a:off x="3923928" y="1453326"/>
            <a:ext cx="5040560" cy="5288042"/>
          </a:xfrm>
          <a:prstGeom prst="rect">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b="1" dirty="0"/>
              <a:t>オブジェクト格納領域</a:t>
            </a:r>
          </a:p>
        </p:txBody>
      </p:sp>
      <p:sp>
        <p:nvSpPr>
          <p:cNvPr id="150" name="正方形/長方形 149"/>
          <p:cNvSpPr/>
          <p:nvPr/>
        </p:nvSpPr>
        <p:spPr>
          <a:xfrm>
            <a:off x="854573" y="1861228"/>
            <a:ext cx="963992" cy="303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chemeClr val="tx1"/>
                </a:solidFill>
              </a:rPr>
              <a:t>h</a:t>
            </a:r>
            <a:r>
              <a:rPr kumimoji="1" lang="en-US" altLang="ja-JP" dirty="0" err="1" smtClean="0">
                <a:solidFill>
                  <a:schemeClr val="tx1"/>
                </a:solidFill>
              </a:rPr>
              <a:t>oge</a:t>
            </a:r>
            <a:r>
              <a:rPr kumimoji="1" lang="en-US" altLang="ja-JP" dirty="0" smtClean="0">
                <a:solidFill>
                  <a:schemeClr val="tx1"/>
                </a:solidFill>
              </a:rPr>
              <a:t>/</a:t>
            </a:r>
            <a:endParaRPr kumimoji="1" lang="ja-JP" altLang="en-US" dirty="0">
              <a:solidFill>
                <a:schemeClr val="tx1"/>
              </a:solidFill>
            </a:endParaRPr>
          </a:p>
        </p:txBody>
      </p:sp>
      <p:cxnSp>
        <p:nvCxnSpPr>
          <p:cNvPr id="151" name="直線コネクタ 150"/>
          <p:cNvCxnSpPr/>
          <p:nvPr/>
        </p:nvCxnSpPr>
        <p:spPr>
          <a:xfrm flipV="1">
            <a:off x="1336569" y="2157083"/>
            <a:ext cx="2" cy="250826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直線コネクタ 151"/>
          <p:cNvCxnSpPr/>
          <p:nvPr/>
        </p:nvCxnSpPr>
        <p:spPr>
          <a:xfrm flipH="1">
            <a:off x="1336569" y="2693601"/>
            <a:ext cx="56420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線コネクタ 152"/>
          <p:cNvCxnSpPr/>
          <p:nvPr/>
        </p:nvCxnSpPr>
        <p:spPr>
          <a:xfrm flipH="1">
            <a:off x="1339929" y="3671774"/>
            <a:ext cx="56084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54" name="正方形/長方形 153"/>
          <p:cNvSpPr/>
          <p:nvPr/>
        </p:nvSpPr>
        <p:spPr>
          <a:xfrm>
            <a:off x="2080939" y="3108410"/>
            <a:ext cx="99972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F</a:t>
            </a:r>
            <a:r>
              <a:rPr kumimoji="1" lang="en-US" altLang="ja-JP" dirty="0" smtClean="0">
                <a:solidFill>
                  <a:schemeClr val="tx1"/>
                </a:solidFill>
              </a:rPr>
              <a:t>oo.java</a:t>
            </a:r>
            <a:endParaRPr kumimoji="1" lang="ja-JP" altLang="en-US" dirty="0">
              <a:solidFill>
                <a:schemeClr val="tx1"/>
              </a:solidFill>
            </a:endParaRPr>
          </a:p>
        </p:txBody>
      </p:sp>
      <p:sp>
        <p:nvSpPr>
          <p:cNvPr id="155" name="正方形/長方形 154"/>
          <p:cNvSpPr/>
          <p:nvPr/>
        </p:nvSpPr>
        <p:spPr>
          <a:xfrm>
            <a:off x="1880821" y="2117537"/>
            <a:ext cx="1399964"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Readme.md</a:t>
            </a:r>
            <a:endParaRPr kumimoji="1" lang="ja-JP" altLang="en-US" dirty="0">
              <a:solidFill>
                <a:schemeClr val="tx1"/>
              </a:solidFill>
            </a:endParaRPr>
          </a:p>
        </p:txBody>
      </p:sp>
      <p:sp>
        <p:nvSpPr>
          <p:cNvPr id="156" name="台形 155"/>
          <p:cNvSpPr/>
          <p:nvPr/>
        </p:nvSpPr>
        <p:spPr>
          <a:xfrm>
            <a:off x="174601" y="5380107"/>
            <a:ext cx="3593559" cy="1361261"/>
          </a:xfrm>
          <a:prstGeom prst="trapezoi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400" dirty="0" smtClean="0">
                <a:solidFill>
                  <a:schemeClr val="tx1"/>
                </a:solidFill>
              </a:rPr>
              <a:t> </a:t>
            </a:r>
            <a:r>
              <a:rPr lang="ja-JP" altLang="en-US" sz="1400" b="1" dirty="0" smtClean="0">
                <a:solidFill>
                  <a:schemeClr val="tx1"/>
                </a:solidFill>
              </a:rPr>
              <a:t>インデックス</a:t>
            </a:r>
            <a:endParaRPr kumimoji="1" lang="ja-JP" altLang="en-US" sz="1400" b="1" dirty="0">
              <a:solidFill>
                <a:schemeClr val="tx1"/>
              </a:solidFill>
            </a:endParaRPr>
          </a:p>
        </p:txBody>
      </p:sp>
      <p:sp>
        <p:nvSpPr>
          <p:cNvPr id="159" name="角丸四角形 158"/>
          <p:cNvSpPr/>
          <p:nvPr/>
        </p:nvSpPr>
        <p:spPr>
          <a:xfrm>
            <a:off x="4067944" y="4764594"/>
            <a:ext cx="1079701" cy="4320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smtClean="0"/>
              <a:t>Hello</a:t>
            </a:r>
            <a:endParaRPr kumimoji="1" lang="ja-JP" altLang="en-US" dirty="0"/>
          </a:p>
        </p:txBody>
      </p:sp>
      <p:sp>
        <p:nvSpPr>
          <p:cNvPr id="160" name="角丸四角形 159"/>
          <p:cNvSpPr/>
          <p:nvPr/>
        </p:nvSpPr>
        <p:spPr>
          <a:xfrm>
            <a:off x="5292499" y="4764594"/>
            <a:ext cx="1079701" cy="4320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smtClean="0"/>
              <a:t>class Foo</a:t>
            </a:r>
          </a:p>
        </p:txBody>
      </p:sp>
      <p:sp>
        <p:nvSpPr>
          <p:cNvPr id="163" name="二等辺三角形 162"/>
          <p:cNvSpPr/>
          <p:nvPr/>
        </p:nvSpPr>
        <p:spPr>
          <a:xfrm>
            <a:off x="4824112" y="3568145"/>
            <a:ext cx="756000" cy="612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4" name="直線矢印コネクタ 163"/>
          <p:cNvCxnSpPr>
            <a:stCxn id="163" idx="3"/>
            <a:endCxn id="159" idx="0"/>
          </p:cNvCxnSpPr>
          <p:nvPr/>
        </p:nvCxnSpPr>
        <p:spPr>
          <a:xfrm flipH="1">
            <a:off x="4607795" y="4180145"/>
            <a:ext cx="594317" cy="584449"/>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165" name="直線矢印コネクタ 164"/>
          <p:cNvCxnSpPr>
            <a:stCxn id="163" idx="3"/>
            <a:endCxn id="160" idx="0"/>
          </p:cNvCxnSpPr>
          <p:nvPr/>
        </p:nvCxnSpPr>
        <p:spPr>
          <a:xfrm>
            <a:off x="5202112" y="4180145"/>
            <a:ext cx="630238" cy="584449"/>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166" name="円/楕円 165"/>
          <p:cNvSpPr/>
          <p:nvPr/>
        </p:nvSpPr>
        <p:spPr>
          <a:xfrm>
            <a:off x="4932112" y="2597737"/>
            <a:ext cx="540000" cy="54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167" name="直線矢印コネクタ 166"/>
          <p:cNvCxnSpPr>
            <a:stCxn id="166" idx="4"/>
            <a:endCxn id="163" idx="0"/>
          </p:cNvCxnSpPr>
          <p:nvPr/>
        </p:nvCxnSpPr>
        <p:spPr>
          <a:xfrm>
            <a:off x="5202112" y="3137737"/>
            <a:ext cx="0" cy="430408"/>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grpSp>
        <p:nvGrpSpPr>
          <p:cNvPr id="170" name="グループ化 169"/>
          <p:cNvGrpSpPr/>
          <p:nvPr/>
        </p:nvGrpSpPr>
        <p:grpSpPr>
          <a:xfrm>
            <a:off x="2048045" y="2405569"/>
            <a:ext cx="1065516" cy="521586"/>
            <a:chOff x="1318403" y="3726742"/>
            <a:chExt cx="921501" cy="521586"/>
          </a:xfrm>
        </p:grpSpPr>
        <p:sp>
          <p:nvSpPr>
            <p:cNvPr id="171" name="メモ 170"/>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172" name="正方形/長方形 171"/>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chemeClr val="tx1"/>
                  </a:solidFill>
                </a:rPr>
                <a:t>Hello</a:t>
              </a:r>
              <a:endParaRPr lang="ja-JP" altLang="en-US" sz="1600" dirty="0">
                <a:solidFill>
                  <a:schemeClr val="tx1"/>
                </a:solidFill>
              </a:endParaRPr>
            </a:p>
          </p:txBody>
        </p:sp>
      </p:grpSp>
      <p:grpSp>
        <p:nvGrpSpPr>
          <p:cNvPr id="173" name="グループ化 172"/>
          <p:cNvGrpSpPr/>
          <p:nvPr/>
        </p:nvGrpSpPr>
        <p:grpSpPr>
          <a:xfrm>
            <a:off x="2048045" y="3396442"/>
            <a:ext cx="1065517" cy="521586"/>
            <a:chOff x="1318403" y="3726742"/>
            <a:chExt cx="921501" cy="521586"/>
          </a:xfrm>
        </p:grpSpPr>
        <p:sp>
          <p:nvSpPr>
            <p:cNvPr id="174" name="メモ 173"/>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175" name="正方形/長方形 174"/>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c</a:t>
              </a:r>
              <a:r>
                <a:rPr lang="en-US" altLang="ja-JP" sz="1600" dirty="0" smtClean="0">
                  <a:solidFill>
                    <a:schemeClr val="tx1"/>
                  </a:solidFill>
                </a:rPr>
                <a:t>lass Foo</a:t>
              </a:r>
              <a:endParaRPr lang="ja-JP" altLang="en-US" sz="1600" dirty="0">
                <a:solidFill>
                  <a:schemeClr val="tx1"/>
                </a:solidFill>
              </a:endParaRPr>
            </a:p>
          </p:txBody>
        </p:sp>
      </p:grpSp>
      <p:cxnSp>
        <p:nvCxnSpPr>
          <p:cNvPr id="176" name="直線コネクタ 175"/>
          <p:cNvCxnSpPr/>
          <p:nvPr/>
        </p:nvCxnSpPr>
        <p:spPr>
          <a:xfrm flipH="1">
            <a:off x="1336569" y="4652647"/>
            <a:ext cx="56084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77" name="正方形/長方形 176"/>
          <p:cNvSpPr/>
          <p:nvPr/>
        </p:nvSpPr>
        <p:spPr>
          <a:xfrm>
            <a:off x="2048044" y="4116522"/>
            <a:ext cx="106551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New</a:t>
            </a:r>
            <a:r>
              <a:rPr kumimoji="1" lang="en-US" altLang="ja-JP" dirty="0" smtClean="0">
                <a:solidFill>
                  <a:schemeClr val="tx1"/>
                </a:solidFill>
              </a:rPr>
              <a:t>.java</a:t>
            </a:r>
            <a:endParaRPr kumimoji="1" lang="ja-JP" altLang="en-US" dirty="0">
              <a:solidFill>
                <a:schemeClr val="tx1"/>
              </a:solidFill>
            </a:endParaRPr>
          </a:p>
        </p:txBody>
      </p:sp>
      <p:grpSp>
        <p:nvGrpSpPr>
          <p:cNvPr id="178" name="グループ化 177"/>
          <p:cNvGrpSpPr/>
          <p:nvPr/>
        </p:nvGrpSpPr>
        <p:grpSpPr>
          <a:xfrm>
            <a:off x="2048045" y="4404554"/>
            <a:ext cx="1065517" cy="521586"/>
            <a:chOff x="1318403" y="3726742"/>
            <a:chExt cx="921501" cy="521586"/>
          </a:xfrm>
        </p:grpSpPr>
        <p:sp>
          <p:nvSpPr>
            <p:cNvPr id="179" name="メモ 178"/>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180" name="正方形/長方形 179"/>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c</a:t>
              </a:r>
              <a:r>
                <a:rPr lang="en-US" altLang="ja-JP" sz="1600" dirty="0" smtClean="0">
                  <a:solidFill>
                    <a:schemeClr val="tx1"/>
                  </a:solidFill>
                </a:rPr>
                <a:t>lass New</a:t>
              </a:r>
              <a:endParaRPr lang="ja-JP" altLang="en-US" sz="1600" dirty="0">
                <a:solidFill>
                  <a:schemeClr val="tx1"/>
                </a:solidFill>
              </a:endParaRPr>
            </a:p>
          </p:txBody>
        </p:sp>
      </p:grpSp>
      <p:sp>
        <p:nvSpPr>
          <p:cNvPr id="181" name="角丸四角形 180"/>
          <p:cNvSpPr/>
          <p:nvPr/>
        </p:nvSpPr>
        <p:spPr>
          <a:xfrm>
            <a:off x="6524600" y="4756706"/>
            <a:ext cx="1079701" cy="4320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smtClean="0"/>
              <a:t>class New</a:t>
            </a:r>
          </a:p>
        </p:txBody>
      </p:sp>
      <p:sp>
        <p:nvSpPr>
          <p:cNvPr id="184" name="二等辺三角形 183"/>
          <p:cNvSpPr/>
          <p:nvPr/>
        </p:nvSpPr>
        <p:spPr>
          <a:xfrm>
            <a:off x="6138403" y="3568145"/>
            <a:ext cx="756000" cy="612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5" name="直線矢印コネクタ 184"/>
          <p:cNvCxnSpPr>
            <a:stCxn id="184" idx="3"/>
            <a:endCxn id="159" idx="0"/>
          </p:cNvCxnSpPr>
          <p:nvPr/>
        </p:nvCxnSpPr>
        <p:spPr>
          <a:xfrm flipH="1">
            <a:off x="4607795" y="4180145"/>
            <a:ext cx="1908608" cy="584449"/>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186" name="直線矢印コネクタ 185"/>
          <p:cNvCxnSpPr>
            <a:stCxn id="184" idx="3"/>
            <a:endCxn id="160" idx="0"/>
          </p:cNvCxnSpPr>
          <p:nvPr/>
        </p:nvCxnSpPr>
        <p:spPr>
          <a:xfrm flipH="1">
            <a:off x="5832350" y="4180145"/>
            <a:ext cx="684053" cy="584449"/>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187" name="直線矢印コネクタ 186"/>
          <p:cNvCxnSpPr>
            <a:stCxn id="184" idx="3"/>
            <a:endCxn id="181" idx="0"/>
          </p:cNvCxnSpPr>
          <p:nvPr/>
        </p:nvCxnSpPr>
        <p:spPr>
          <a:xfrm>
            <a:off x="6516403" y="4180145"/>
            <a:ext cx="548048" cy="576561"/>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188" name="円/楕円 187"/>
          <p:cNvSpPr/>
          <p:nvPr/>
        </p:nvSpPr>
        <p:spPr>
          <a:xfrm>
            <a:off x="6246403" y="2597737"/>
            <a:ext cx="540000" cy="54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189" name="直線矢印コネクタ 188"/>
          <p:cNvCxnSpPr>
            <a:stCxn id="188" idx="2"/>
            <a:endCxn id="166" idx="6"/>
          </p:cNvCxnSpPr>
          <p:nvPr/>
        </p:nvCxnSpPr>
        <p:spPr>
          <a:xfrm flipH="1">
            <a:off x="5472112" y="2867737"/>
            <a:ext cx="774291" cy="0"/>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190" name="直線矢印コネクタ 189"/>
          <p:cNvCxnSpPr>
            <a:stCxn id="188" idx="4"/>
            <a:endCxn id="184" idx="0"/>
          </p:cNvCxnSpPr>
          <p:nvPr/>
        </p:nvCxnSpPr>
        <p:spPr>
          <a:xfrm>
            <a:off x="6516403" y="3137737"/>
            <a:ext cx="0" cy="430408"/>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191" name="円/楕円 190"/>
          <p:cNvSpPr>
            <a:spLocks noChangeAspect="1"/>
          </p:cNvSpPr>
          <p:nvPr/>
        </p:nvSpPr>
        <p:spPr>
          <a:xfrm>
            <a:off x="7894918" y="1078381"/>
            <a:ext cx="216000" cy="216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92" name="二等辺三角形 191"/>
          <p:cNvSpPr>
            <a:spLocks noChangeAspect="1"/>
          </p:cNvSpPr>
          <p:nvPr/>
        </p:nvSpPr>
        <p:spPr>
          <a:xfrm>
            <a:off x="6859823" y="1063981"/>
            <a:ext cx="302401" cy="24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3" name="角丸四角形 192"/>
          <p:cNvSpPr>
            <a:spLocks noChangeAspect="1"/>
          </p:cNvSpPr>
          <p:nvPr/>
        </p:nvSpPr>
        <p:spPr>
          <a:xfrm>
            <a:off x="5580112" y="1099971"/>
            <a:ext cx="431880" cy="1728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endParaRPr kumimoji="1" lang="ja-JP" altLang="en-US" dirty="0"/>
          </a:p>
        </p:txBody>
      </p:sp>
      <p:sp>
        <p:nvSpPr>
          <p:cNvPr id="194" name="正方形/長方形 193"/>
          <p:cNvSpPr/>
          <p:nvPr/>
        </p:nvSpPr>
        <p:spPr>
          <a:xfrm>
            <a:off x="7954850" y="1063981"/>
            <a:ext cx="865622" cy="24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solidFill>
                  <a:schemeClr val="tx1"/>
                </a:solidFill>
              </a:rPr>
              <a:t>コミット</a:t>
            </a:r>
            <a:endParaRPr kumimoji="1" lang="ja-JP" altLang="en-US" sz="1200" dirty="0">
              <a:solidFill>
                <a:schemeClr val="tx1"/>
              </a:solidFill>
            </a:endParaRPr>
          </a:p>
        </p:txBody>
      </p:sp>
      <p:sp>
        <p:nvSpPr>
          <p:cNvPr id="195" name="正方形/長方形 194"/>
          <p:cNvSpPr/>
          <p:nvPr/>
        </p:nvSpPr>
        <p:spPr>
          <a:xfrm>
            <a:off x="7064990" y="1042365"/>
            <a:ext cx="647652"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ツリー</a:t>
            </a:r>
            <a:endParaRPr kumimoji="1" lang="ja-JP" altLang="en-US" sz="1200" dirty="0">
              <a:solidFill>
                <a:schemeClr val="tx1"/>
              </a:solidFill>
            </a:endParaRPr>
          </a:p>
        </p:txBody>
      </p:sp>
      <p:sp>
        <p:nvSpPr>
          <p:cNvPr id="196" name="正方形/長方形 195"/>
          <p:cNvSpPr/>
          <p:nvPr/>
        </p:nvSpPr>
        <p:spPr>
          <a:xfrm>
            <a:off x="5975778" y="1042365"/>
            <a:ext cx="647652"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ブロブ</a:t>
            </a:r>
            <a:endParaRPr kumimoji="1" lang="ja-JP" altLang="en-US" sz="1200" dirty="0">
              <a:solidFill>
                <a:schemeClr val="tx1"/>
              </a:solidFill>
            </a:endParaRPr>
          </a:p>
        </p:txBody>
      </p:sp>
      <p:sp>
        <p:nvSpPr>
          <p:cNvPr id="197" name="テキスト ボックス 196"/>
          <p:cNvSpPr txBox="1"/>
          <p:nvPr/>
        </p:nvSpPr>
        <p:spPr>
          <a:xfrm>
            <a:off x="195545" y="116632"/>
            <a:ext cx="8624928" cy="923330"/>
          </a:xfrm>
          <a:prstGeom prst="rect">
            <a:avLst/>
          </a:prstGeom>
          <a:noFill/>
        </p:spPr>
        <p:txBody>
          <a:bodyPr wrap="square" rtlCol="0">
            <a:spAutoFit/>
          </a:bodyPr>
          <a:lstStyle/>
          <a:p>
            <a:r>
              <a:rPr lang="ja-JP" altLang="en-US" dirty="0" smtClean="0"/>
              <a:t>「</a:t>
            </a:r>
            <a:r>
              <a:rPr lang="en-US" altLang="ja-JP" dirty="0" err="1" smtClean="0"/>
              <a:t>git</a:t>
            </a:r>
            <a:r>
              <a:rPr lang="en-US" altLang="ja-JP" dirty="0" smtClean="0"/>
              <a:t> commit</a:t>
            </a:r>
            <a:r>
              <a:rPr lang="ja-JP" altLang="en-US" dirty="0" smtClean="0"/>
              <a:t>」を実行した。インデックスをもとに新しいツリーオブジェクトが生成され、それを指すコミットオブジェクトも生成された。</a:t>
            </a:r>
            <a:endParaRPr lang="en-US" altLang="ja-JP" dirty="0" smtClean="0"/>
          </a:p>
          <a:p>
            <a:r>
              <a:rPr lang="ja-JP" altLang="en-US" dirty="0" smtClean="0"/>
              <a:t>ワーキングディレクトリと</a:t>
            </a:r>
            <a:r>
              <a:rPr lang="ja-JP" altLang="en-US" dirty="0"/>
              <a:t>インデックスとオブジェクト格納領域が同期している</a:t>
            </a:r>
            <a:r>
              <a:rPr lang="ja-JP" altLang="en-US" dirty="0" smtClean="0"/>
              <a:t>。</a:t>
            </a:r>
            <a:endParaRPr lang="ja-JP" altLang="en-US" dirty="0"/>
          </a:p>
        </p:txBody>
      </p:sp>
      <p:sp>
        <p:nvSpPr>
          <p:cNvPr id="50" name="正方形/長方形 49"/>
          <p:cNvSpPr/>
          <p:nvPr/>
        </p:nvSpPr>
        <p:spPr>
          <a:xfrm>
            <a:off x="1403648" y="6369257"/>
            <a:ext cx="1133933"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solidFill>
              </a:rPr>
              <a:t>New.java</a:t>
            </a:r>
            <a:endParaRPr kumimoji="1" lang="ja-JP" altLang="en-US" dirty="0">
              <a:solidFill>
                <a:schemeClr val="tx1"/>
              </a:solidFill>
            </a:endParaRPr>
          </a:p>
        </p:txBody>
      </p:sp>
      <p:cxnSp>
        <p:nvCxnSpPr>
          <p:cNvPr id="51" name="直線矢印コネクタ 50"/>
          <p:cNvCxnSpPr>
            <a:stCxn id="50" idx="3"/>
          </p:cNvCxnSpPr>
          <p:nvPr/>
        </p:nvCxnSpPr>
        <p:spPr>
          <a:xfrm flipV="1">
            <a:off x="2537581" y="5188754"/>
            <a:ext cx="4526870" cy="1324519"/>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52" name="正方形/長方形 51"/>
          <p:cNvSpPr/>
          <p:nvPr/>
        </p:nvSpPr>
        <p:spPr>
          <a:xfrm>
            <a:off x="1403648" y="5798691"/>
            <a:ext cx="1368152" cy="2620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solidFill>
              </a:rPr>
              <a:t>Readme.md</a:t>
            </a:r>
          </a:p>
        </p:txBody>
      </p:sp>
      <p:sp>
        <p:nvSpPr>
          <p:cNvPr id="53" name="正方形/長方形 52"/>
          <p:cNvSpPr/>
          <p:nvPr/>
        </p:nvSpPr>
        <p:spPr>
          <a:xfrm>
            <a:off x="1403648" y="6070982"/>
            <a:ext cx="1133933"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solidFill>
              </a:rPr>
              <a:t>Foo.java</a:t>
            </a:r>
            <a:endParaRPr kumimoji="1" lang="ja-JP" altLang="en-US" dirty="0">
              <a:solidFill>
                <a:schemeClr val="tx1"/>
              </a:solidFill>
            </a:endParaRPr>
          </a:p>
        </p:txBody>
      </p:sp>
      <p:cxnSp>
        <p:nvCxnSpPr>
          <p:cNvPr id="54" name="直線矢印コネクタ 53"/>
          <p:cNvCxnSpPr>
            <a:stCxn id="52" idx="3"/>
          </p:cNvCxnSpPr>
          <p:nvPr/>
        </p:nvCxnSpPr>
        <p:spPr>
          <a:xfrm flipV="1">
            <a:off x="2771800" y="5196642"/>
            <a:ext cx="1835995" cy="733073"/>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a:stCxn id="53" idx="3"/>
          </p:cNvCxnSpPr>
          <p:nvPr/>
        </p:nvCxnSpPr>
        <p:spPr>
          <a:xfrm flipV="1">
            <a:off x="2537581" y="5196642"/>
            <a:ext cx="3294769" cy="1018356"/>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341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正方形/長方形 147"/>
          <p:cNvSpPr/>
          <p:nvPr/>
        </p:nvSpPr>
        <p:spPr>
          <a:xfrm>
            <a:off x="306867" y="1458292"/>
            <a:ext cx="3329029" cy="3743316"/>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1400" b="1" dirty="0" smtClean="0">
                <a:solidFill>
                  <a:schemeClr val="tx1"/>
                </a:solidFill>
              </a:rPr>
              <a:t>ワーキングディレクトリ</a:t>
            </a:r>
            <a:endParaRPr kumimoji="1" lang="ja-JP" altLang="en-US" sz="1400" b="1" dirty="0">
              <a:solidFill>
                <a:schemeClr val="tx1"/>
              </a:solidFill>
            </a:endParaRPr>
          </a:p>
        </p:txBody>
      </p:sp>
      <p:sp>
        <p:nvSpPr>
          <p:cNvPr id="149" name="正方形/長方形 148"/>
          <p:cNvSpPr/>
          <p:nvPr/>
        </p:nvSpPr>
        <p:spPr>
          <a:xfrm>
            <a:off x="3923928" y="1453326"/>
            <a:ext cx="5040560" cy="5288042"/>
          </a:xfrm>
          <a:prstGeom prst="rect">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b="1" dirty="0"/>
              <a:t>オブジェクト格納領域</a:t>
            </a:r>
          </a:p>
        </p:txBody>
      </p:sp>
      <p:sp>
        <p:nvSpPr>
          <p:cNvPr id="150" name="正方形/長方形 149"/>
          <p:cNvSpPr/>
          <p:nvPr/>
        </p:nvSpPr>
        <p:spPr>
          <a:xfrm>
            <a:off x="854573" y="1861228"/>
            <a:ext cx="963992" cy="303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chemeClr val="tx1"/>
                </a:solidFill>
              </a:rPr>
              <a:t>h</a:t>
            </a:r>
            <a:r>
              <a:rPr kumimoji="1" lang="en-US" altLang="ja-JP" dirty="0" err="1" smtClean="0">
                <a:solidFill>
                  <a:schemeClr val="tx1"/>
                </a:solidFill>
              </a:rPr>
              <a:t>oge</a:t>
            </a:r>
            <a:r>
              <a:rPr kumimoji="1" lang="en-US" altLang="ja-JP" dirty="0" smtClean="0">
                <a:solidFill>
                  <a:schemeClr val="tx1"/>
                </a:solidFill>
              </a:rPr>
              <a:t>/</a:t>
            </a:r>
            <a:endParaRPr kumimoji="1" lang="ja-JP" altLang="en-US" dirty="0">
              <a:solidFill>
                <a:schemeClr val="tx1"/>
              </a:solidFill>
            </a:endParaRPr>
          </a:p>
        </p:txBody>
      </p:sp>
      <p:cxnSp>
        <p:nvCxnSpPr>
          <p:cNvPr id="151" name="直線コネクタ 150"/>
          <p:cNvCxnSpPr/>
          <p:nvPr/>
        </p:nvCxnSpPr>
        <p:spPr>
          <a:xfrm flipV="1">
            <a:off x="1336569" y="2157083"/>
            <a:ext cx="2" cy="250826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直線コネクタ 151"/>
          <p:cNvCxnSpPr/>
          <p:nvPr/>
        </p:nvCxnSpPr>
        <p:spPr>
          <a:xfrm flipH="1">
            <a:off x="1336569" y="2693601"/>
            <a:ext cx="56420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線コネクタ 152"/>
          <p:cNvCxnSpPr/>
          <p:nvPr/>
        </p:nvCxnSpPr>
        <p:spPr>
          <a:xfrm flipH="1">
            <a:off x="1339929" y="3671774"/>
            <a:ext cx="56084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54" name="正方形/長方形 153"/>
          <p:cNvSpPr/>
          <p:nvPr/>
        </p:nvSpPr>
        <p:spPr>
          <a:xfrm>
            <a:off x="2080939" y="3108410"/>
            <a:ext cx="99972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F</a:t>
            </a:r>
            <a:r>
              <a:rPr kumimoji="1" lang="en-US" altLang="ja-JP" dirty="0" smtClean="0">
                <a:solidFill>
                  <a:schemeClr val="tx1"/>
                </a:solidFill>
              </a:rPr>
              <a:t>oo.java</a:t>
            </a:r>
            <a:endParaRPr kumimoji="1" lang="ja-JP" altLang="en-US" dirty="0">
              <a:solidFill>
                <a:schemeClr val="tx1"/>
              </a:solidFill>
            </a:endParaRPr>
          </a:p>
        </p:txBody>
      </p:sp>
      <p:sp>
        <p:nvSpPr>
          <p:cNvPr id="155" name="正方形/長方形 154"/>
          <p:cNvSpPr/>
          <p:nvPr/>
        </p:nvSpPr>
        <p:spPr>
          <a:xfrm>
            <a:off x="1880821" y="2117537"/>
            <a:ext cx="1399964"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Readme.md</a:t>
            </a:r>
            <a:endParaRPr kumimoji="1" lang="ja-JP" altLang="en-US" dirty="0">
              <a:solidFill>
                <a:schemeClr val="tx1"/>
              </a:solidFill>
            </a:endParaRPr>
          </a:p>
        </p:txBody>
      </p:sp>
      <p:sp>
        <p:nvSpPr>
          <p:cNvPr id="156" name="台形 155"/>
          <p:cNvSpPr/>
          <p:nvPr/>
        </p:nvSpPr>
        <p:spPr>
          <a:xfrm>
            <a:off x="174601" y="5380107"/>
            <a:ext cx="3593559" cy="1361261"/>
          </a:xfrm>
          <a:prstGeom prst="trapezoi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400" dirty="0" smtClean="0">
                <a:solidFill>
                  <a:schemeClr val="tx1"/>
                </a:solidFill>
              </a:rPr>
              <a:t> </a:t>
            </a:r>
            <a:r>
              <a:rPr lang="ja-JP" altLang="en-US" sz="1400" b="1" dirty="0" smtClean="0">
                <a:solidFill>
                  <a:schemeClr val="tx1"/>
                </a:solidFill>
              </a:rPr>
              <a:t>インデックス</a:t>
            </a:r>
            <a:endParaRPr kumimoji="1" lang="ja-JP" altLang="en-US" sz="1400" b="1" dirty="0">
              <a:solidFill>
                <a:schemeClr val="tx1"/>
              </a:solidFill>
            </a:endParaRPr>
          </a:p>
        </p:txBody>
      </p:sp>
      <p:sp>
        <p:nvSpPr>
          <p:cNvPr id="159" name="角丸四角形 158"/>
          <p:cNvSpPr/>
          <p:nvPr/>
        </p:nvSpPr>
        <p:spPr>
          <a:xfrm>
            <a:off x="4067944" y="4764594"/>
            <a:ext cx="1079701" cy="4320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smtClean="0"/>
              <a:t>Hello</a:t>
            </a:r>
            <a:endParaRPr kumimoji="1" lang="ja-JP" altLang="en-US" dirty="0"/>
          </a:p>
        </p:txBody>
      </p:sp>
      <p:sp>
        <p:nvSpPr>
          <p:cNvPr id="160" name="角丸四角形 159"/>
          <p:cNvSpPr/>
          <p:nvPr/>
        </p:nvSpPr>
        <p:spPr>
          <a:xfrm>
            <a:off x="5292499" y="4764594"/>
            <a:ext cx="1079701" cy="4320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smtClean="0"/>
              <a:t>class Foo</a:t>
            </a:r>
          </a:p>
        </p:txBody>
      </p:sp>
      <p:sp>
        <p:nvSpPr>
          <p:cNvPr id="163" name="二等辺三角形 162"/>
          <p:cNvSpPr/>
          <p:nvPr/>
        </p:nvSpPr>
        <p:spPr>
          <a:xfrm>
            <a:off x="4824112" y="3568145"/>
            <a:ext cx="756000" cy="612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4" name="直線矢印コネクタ 163"/>
          <p:cNvCxnSpPr>
            <a:stCxn id="163" idx="3"/>
            <a:endCxn id="159" idx="0"/>
          </p:cNvCxnSpPr>
          <p:nvPr/>
        </p:nvCxnSpPr>
        <p:spPr>
          <a:xfrm flipH="1">
            <a:off x="4607795" y="4180145"/>
            <a:ext cx="594317" cy="584449"/>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165" name="直線矢印コネクタ 164"/>
          <p:cNvCxnSpPr>
            <a:stCxn id="163" idx="3"/>
            <a:endCxn id="160" idx="0"/>
          </p:cNvCxnSpPr>
          <p:nvPr/>
        </p:nvCxnSpPr>
        <p:spPr>
          <a:xfrm>
            <a:off x="5202112" y="4180145"/>
            <a:ext cx="630238" cy="584449"/>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166" name="円/楕円 165"/>
          <p:cNvSpPr/>
          <p:nvPr/>
        </p:nvSpPr>
        <p:spPr>
          <a:xfrm>
            <a:off x="4932112" y="2597737"/>
            <a:ext cx="540000" cy="54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167" name="直線矢印コネクタ 166"/>
          <p:cNvCxnSpPr>
            <a:stCxn id="166" idx="4"/>
            <a:endCxn id="163" idx="0"/>
          </p:cNvCxnSpPr>
          <p:nvPr/>
        </p:nvCxnSpPr>
        <p:spPr>
          <a:xfrm>
            <a:off x="5202112" y="3137737"/>
            <a:ext cx="0" cy="430408"/>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grpSp>
        <p:nvGrpSpPr>
          <p:cNvPr id="170" name="グループ化 169"/>
          <p:cNvGrpSpPr/>
          <p:nvPr/>
        </p:nvGrpSpPr>
        <p:grpSpPr>
          <a:xfrm>
            <a:off x="2048045" y="2405569"/>
            <a:ext cx="1065516" cy="521586"/>
            <a:chOff x="1318403" y="3726742"/>
            <a:chExt cx="921501" cy="521586"/>
          </a:xfrm>
        </p:grpSpPr>
        <p:sp>
          <p:nvSpPr>
            <p:cNvPr id="171" name="メモ 170"/>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172" name="正方形/長方形 171"/>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chemeClr val="tx1"/>
                  </a:solidFill>
                </a:rPr>
                <a:t>Howdy</a:t>
              </a:r>
              <a:endParaRPr lang="ja-JP" altLang="en-US" sz="1600" dirty="0">
                <a:solidFill>
                  <a:schemeClr val="tx1"/>
                </a:solidFill>
              </a:endParaRPr>
            </a:p>
          </p:txBody>
        </p:sp>
      </p:grpSp>
      <p:grpSp>
        <p:nvGrpSpPr>
          <p:cNvPr id="173" name="グループ化 172"/>
          <p:cNvGrpSpPr/>
          <p:nvPr/>
        </p:nvGrpSpPr>
        <p:grpSpPr>
          <a:xfrm>
            <a:off x="2048045" y="3396442"/>
            <a:ext cx="1065517" cy="521586"/>
            <a:chOff x="1318403" y="3726742"/>
            <a:chExt cx="921501" cy="521586"/>
          </a:xfrm>
        </p:grpSpPr>
        <p:sp>
          <p:nvSpPr>
            <p:cNvPr id="174" name="メモ 173"/>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175" name="正方形/長方形 174"/>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c</a:t>
              </a:r>
              <a:r>
                <a:rPr lang="en-US" altLang="ja-JP" sz="1600" dirty="0" smtClean="0">
                  <a:solidFill>
                    <a:schemeClr val="tx1"/>
                  </a:solidFill>
                </a:rPr>
                <a:t>lass Foo</a:t>
              </a:r>
              <a:endParaRPr lang="ja-JP" altLang="en-US" sz="1600" dirty="0">
                <a:solidFill>
                  <a:schemeClr val="tx1"/>
                </a:solidFill>
              </a:endParaRPr>
            </a:p>
          </p:txBody>
        </p:sp>
      </p:grpSp>
      <p:cxnSp>
        <p:nvCxnSpPr>
          <p:cNvPr id="176" name="直線コネクタ 175"/>
          <p:cNvCxnSpPr/>
          <p:nvPr/>
        </p:nvCxnSpPr>
        <p:spPr>
          <a:xfrm flipH="1">
            <a:off x="1336569" y="4652647"/>
            <a:ext cx="56084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77" name="正方形/長方形 176"/>
          <p:cNvSpPr/>
          <p:nvPr/>
        </p:nvSpPr>
        <p:spPr>
          <a:xfrm>
            <a:off x="2048044" y="4116522"/>
            <a:ext cx="106551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New</a:t>
            </a:r>
            <a:r>
              <a:rPr kumimoji="1" lang="en-US" altLang="ja-JP" dirty="0" smtClean="0">
                <a:solidFill>
                  <a:schemeClr val="tx1"/>
                </a:solidFill>
              </a:rPr>
              <a:t>.java</a:t>
            </a:r>
            <a:endParaRPr kumimoji="1" lang="ja-JP" altLang="en-US" dirty="0">
              <a:solidFill>
                <a:schemeClr val="tx1"/>
              </a:solidFill>
            </a:endParaRPr>
          </a:p>
        </p:txBody>
      </p:sp>
      <p:grpSp>
        <p:nvGrpSpPr>
          <p:cNvPr id="178" name="グループ化 177"/>
          <p:cNvGrpSpPr/>
          <p:nvPr/>
        </p:nvGrpSpPr>
        <p:grpSpPr>
          <a:xfrm>
            <a:off x="2048045" y="4404554"/>
            <a:ext cx="1065517" cy="521586"/>
            <a:chOff x="1318403" y="3726742"/>
            <a:chExt cx="921501" cy="521586"/>
          </a:xfrm>
        </p:grpSpPr>
        <p:sp>
          <p:nvSpPr>
            <p:cNvPr id="179" name="メモ 178"/>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180" name="正方形/長方形 179"/>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c</a:t>
              </a:r>
              <a:r>
                <a:rPr lang="en-US" altLang="ja-JP" sz="1600" dirty="0" smtClean="0">
                  <a:solidFill>
                    <a:schemeClr val="tx1"/>
                  </a:solidFill>
                </a:rPr>
                <a:t>lass New</a:t>
              </a:r>
              <a:endParaRPr lang="ja-JP" altLang="en-US" sz="1600" dirty="0">
                <a:solidFill>
                  <a:schemeClr val="tx1"/>
                </a:solidFill>
              </a:endParaRPr>
            </a:p>
          </p:txBody>
        </p:sp>
      </p:grpSp>
      <p:sp>
        <p:nvSpPr>
          <p:cNvPr id="181" name="角丸四角形 180"/>
          <p:cNvSpPr/>
          <p:nvPr/>
        </p:nvSpPr>
        <p:spPr>
          <a:xfrm>
            <a:off x="6524600" y="4756706"/>
            <a:ext cx="1079701" cy="4320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smtClean="0"/>
              <a:t>class New</a:t>
            </a:r>
          </a:p>
        </p:txBody>
      </p:sp>
      <p:sp>
        <p:nvSpPr>
          <p:cNvPr id="184" name="二等辺三角形 183"/>
          <p:cNvSpPr/>
          <p:nvPr/>
        </p:nvSpPr>
        <p:spPr>
          <a:xfrm>
            <a:off x="6138403" y="3568145"/>
            <a:ext cx="756000" cy="612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5" name="直線矢印コネクタ 184"/>
          <p:cNvCxnSpPr>
            <a:stCxn id="184" idx="3"/>
            <a:endCxn id="159" idx="0"/>
          </p:cNvCxnSpPr>
          <p:nvPr/>
        </p:nvCxnSpPr>
        <p:spPr>
          <a:xfrm flipH="1">
            <a:off x="4607795" y="4180145"/>
            <a:ext cx="1908608" cy="584449"/>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186" name="直線矢印コネクタ 185"/>
          <p:cNvCxnSpPr>
            <a:stCxn id="184" idx="3"/>
            <a:endCxn id="160" idx="0"/>
          </p:cNvCxnSpPr>
          <p:nvPr/>
        </p:nvCxnSpPr>
        <p:spPr>
          <a:xfrm flipH="1">
            <a:off x="5832350" y="4180145"/>
            <a:ext cx="684053" cy="584449"/>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187" name="直線矢印コネクタ 186"/>
          <p:cNvCxnSpPr>
            <a:stCxn id="184" idx="3"/>
            <a:endCxn id="181" idx="0"/>
          </p:cNvCxnSpPr>
          <p:nvPr/>
        </p:nvCxnSpPr>
        <p:spPr>
          <a:xfrm>
            <a:off x="6516403" y="4180145"/>
            <a:ext cx="548048" cy="576561"/>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188" name="円/楕円 187"/>
          <p:cNvSpPr/>
          <p:nvPr/>
        </p:nvSpPr>
        <p:spPr>
          <a:xfrm>
            <a:off x="6246403" y="2597737"/>
            <a:ext cx="540000" cy="54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189" name="直線矢印コネクタ 188"/>
          <p:cNvCxnSpPr>
            <a:stCxn id="188" idx="2"/>
            <a:endCxn id="166" idx="6"/>
          </p:cNvCxnSpPr>
          <p:nvPr/>
        </p:nvCxnSpPr>
        <p:spPr>
          <a:xfrm flipH="1">
            <a:off x="5472112" y="2867737"/>
            <a:ext cx="774291" cy="0"/>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190" name="直線矢印コネクタ 189"/>
          <p:cNvCxnSpPr>
            <a:stCxn id="188" idx="4"/>
            <a:endCxn id="184" idx="0"/>
          </p:cNvCxnSpPr>
          <p:nvPr/>
        </p:nvCxnSpPr>
        <p:spPr>
          <a:xfrm>
            <a:off x="6516403" y="3137737"/>
            <a:ext cx="0" cy="430408"/>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191" name="円/楕円 190"/>
          <p:cNvSpPr>
            <a:spLocks noChangeAspect="1"/>
          </p:cNvSpPr>
          <p:nvPr/>
        </p:nvSpPr>
        <p:spPr>
          <a:xfrm>
            <a:off x="7894918" y="1078381"/>
            <a:ext cx="216000" cy="216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92" name="二等辺三角形 191"/>
          <p:cNvSpPr>
            <a:spLocks noChangeAspect="1"/>
          </p:cNvSpPr>
          <p:nvPr/>
        </p:nvSpPr>
        <p:spPr>
          <a:xfrm>
            <a:off x="6859823" y="1063981"/>
            <a:ext cx="302401" cy="24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3" name="角丸四角形 192"/>
          <p:cNvSpPr>
            <a:spLocks noChangeAspect="1"/>
          </p:cNvSpPr>
          <p:nvPr/>
        </p:nvSpPr>
        <p:spPr>
          <a:xfrm>
            <a:off x="5580112" y="1099971"/>
            <a:ext cx="431880" cy="1728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endParaRPr kumimoji="1" lang="ja-JP" altLang="en-US" dirty="0"/>
          </a:p>
        </p:txBody>
      </p:sp>
      <p:sp>
        <p:nvSpPr>
          <p:cNvPr id="194" name="正方形/長方形 193"/>
          <p:cNvSpPr/>
          <p:nvPr/>
        </p:nvSpPr>
        <p:spPr>
          <a:xfrm>
            <a:off x="7954850" y="1063981"/>
            <a:ext cx="865622" cy="24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solidFill>
                  <a:schemeClr val="tx1"/>
                </a:solidFill>
              </a:rPr>
              <a:t>コミット</a:t>
            </a:r>
            <a:endParaRPr kumimoji="1" lang="ja-JP" altLang="en-US" sz="1200" dirty="0">
              <a:solidFill>
                <a:schemeClr val="tx1"/>
              </a:solidFill>
            </a:endParaRPr>
          </a:p>
        </p:txBody>
      </p:sp>
      <p:sp>
        <p:nvSpPr>
          <p:cNvPr id="195" name="正方形/長方形 194"/>
          <p:cNvSpPr/>
          <p:nvPr/>
        </p:nvSpPr>
        <p:spPr>
          <a:xfrm>
            <a:off x="7064990" y="1042365"/>
            <a:ext cx="647652"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ツリー</a:t>
            </a:r>
            <a:endParaRPr kumimoji="1" lang="ja-JP" altLang="en-US" sz="1200" dirty="0">
              <a:solidFill>
                <a:schemeClr val="tx1"/>
              </a:solidFill>
            </a:endParaRPr>
          </a:p>
        </p:txBody>
      </p:sp>
      <p:sp>
        <p:nvSpPr>
          <p:cNvPr id="196" name="正方形/長方形 195"/>
          <p:cNvSpPr/>
          <p:nvPr/>
        </p:nvSpPr>
        <p:spPr>
          <a:xfrm>
            <a:off x="5975778" y="1042365"/>
            <a:ext cx="647652"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ブロブ</a:t>
            </a:r>
            <a:endParaRPr kumimoji="1" lang="ja-JP" altLang="en-US" sz="1200" dirty="0">
              <a:solidFill>
                <a:schemeClr val="tx1"/>
              </a:solidFill>
            </a:endParaRPr>
          </a:p>
        </p:txBody>
      </p:sp>
      <p:sp>
        <p:nvSpPr>
          <p:cNvPr id="197" name="テキスト ボックス 196"/>
          <p:cNvSpPr txBox="1"/>
          <p:nvPr/>
        </p:nvSpPr>
        <p:spPr>
          <a:xfrm>
            <a:off x="195545" y="116632"/>
            <a:ext cx="8624928" cy="923330"/>
          </a:xfrm>
          <a:prstGeom prst="rect">
            <a:avLst/>
          </a:prstGeom>
          <a:noFill/>
        </p:spPr>
        <p:txBody>
          <a:bodyPr wrap="square" rtlCol="0">
            <a:spAutoFit/>
          </a:bodyPr>
          <a:lstStyle/>
          <a:p>
            <a:r>
              <a:rPr lang="en-US" altLang="ja-JP" dirty="0" smtClean="0"/>
              <a:t>Readme.md</a:t>
            </a:r>
            <a:r>
              <a:rPr lang="ja-JP" altLang="en-US" dirty="0" smtClean="0"/>
              <a:t>を編集した。</a:t>
            </a:r>
            <a:endParaRPr lang="en-US" altLang="ja-JP" dirty="0" smtClean="0"/>
          </a:p>
          <a:p>
            <a:r>
              <a:rPr lang="ja-JP" altLang="en-US" dirty="0" smtClean="0"/>
              <a:t>「</a:t>
            </a:r>
            <a:r>
              <a:rPr lang="en-US" altLang="ja-JP" dirty="0" err="1" smtClean="0"/>
              <a:t>git</a:t>
            </a:r>
            <a:r>
              <a:rPr lang="en-US" altLang="ja-JP" dirty="0" smtClean="0"/>
              <a:t> status</a:t>
            </a:r>
            <a:r>
              <a:rPr lang="ja-JP" altLang="en-US" dirty="0" smtClean="0"/>
              <a:t>」すると「</a:t>
            </a:r>
            <a:r>
              <a:rPr lang="en-US" altLang="ja-JP" dirty="0"/>
              <a:t>Changes not staged for commit</a:t>
            </a:r>
            <a:r>
              <a:rPr lang="ja-JP" altLang="en-US" dirty="0" smtClean="0"/>
              <a:t>」の「</a:t>
            </a:r>
            <a:r>
              <a:rPr lang="en-US" altLang="ja-JP" dirty="0"/>
              <a:t>modified</a:t>
            </a:r>
            <a:r>
              <a:rPr lang="ja-JP" altLang="en-US" dirty="0" smtClean="0"/>
              <a:t>」に</a:t>
            </a:r>
            <a:r>
              <a:rPr lang="en-US" altLang="ja-JP" dirty="0" smtClean="0"/>
              <a:t>Readme.md</a:t>
            </a:r>
            <a:r>
              <a:rPr lang="ja-JP" altLang="en-US" dirty="0" smtClean="0"/>
              <a:t>が表示される状態。</a:t>
            </a:r>
            <a:endParaRPr lang="ja-JP" altLang="en-US" dirty="0"/>
          </a:p>
        </p:txBody>
      </p:sp>
      <p:sp>
        <p:nvSpPr>
          <p:cNvPr id="50" name="正方形/長方形 49"/>
          <p:cNvSpPr/>
          <p:nvPr/>
        </p:nvSpPr>
        <p:spPr>
          <a:xfrm>
            <a:off x="1403648" y="6369257"/>
            <a:ext cx="1133933"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solidFill>
              </a:rPr>
              <a:t>New.java</a:t>
            </a:r>
            <a:endParaRPr kumimoji="1" lang="ja-JP" altLang="en-US" dirty="0">
              <a:solidFill>
                <a:schemeClr val="tx1"/>
              </a:solidFill>
            </a:endParaRPr>
          </a:p>
        </p:txBody>
      </p:sp>
      <p:cxnSp>
        <p:nvCxnSpPr>
          <p:cNvPr id="51" name="直線矢印コネクタ 50"/>
          <p:cNvCxnSpPr>
            <a:stCxn id="50" idx="3"/>
          </p:cNvCxnSpPr>
          <p:nvPr/>
        </p:nvCxnSpPr>
        <p:spPr>
          <a:xfrm flipV="1">
            <a:off x="2537581" y="5188754"/>
            <a:ext cx="4526870" cy="1324519"/>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52" name="正方形/長方形 51"/>
          <p:cNvSpPr/>
          <p:nvPr/>
        </p:nvSpPr>
        <p:spPr>
          <a:xfrm>
            <a:off x="1403648" y="5798691"/>
            <a:ext cx="1368152" cy="2620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solidFill>
              </a:rPr>
              <a:t>Readme.md</a:t>
            </a:r>
          </a:p>
        </p:txBody>
      </p:sp>
      <p:sp>
        <p:nvSpPr>
          <p:cNvPr id="53" name="正方形/長方形 52"/>
          <p:cNvSpPr/>
          <p:nvPr/>
        </p:nvSpPr>
        <p:spPr>
          <a:xfrm>
            <a:off x="1403648" y="6070982"/>
            <a:ext cx="1133933"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solidFill>
              </a:rPr>
              <a:t>Foo.java</a:t>
            </a:r>
            <a:endParaRPr kumimoji="1" lang="ja-JP" altLang="en-US" dirty="0">
              <a:solidFill>
                <a:schemeClr val="tx1"/>
              </a:solidFill>
            </a:endParaRPr>
          </a:p>
        </p:txBody>
      </p:sp>
      <p:cxnSp>
        <p:nvCxnSpPr>
          <p:cNvPr id="54" name="直線矢印コネクタ 53"/>
          <p:cNvCxnSpPr>
            <a:stCxn id="52" idx="3"/>
          </p:cNvCxnSpPr>
          <p:nvPr/>
        </p:nvCxnSpPr>
        <p:spPr>
          <a:xfrm flipV="1">
            <a:off x="2771800" y="5196642"/>
            <a:ext cx="1835995" cy="733073"/>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a:stCxn id="53" idx="3"/>
          </p:cNvCxnSpPr>
          <p:nvPr/>
        </p:nvCxnSpPr>
        <p:spPr>
          <a:xfrm flipV="1">
            <a:off x="2537581" y="5196642"/>
            <a:ext cx="3294769" cy="1018356"/>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5006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306867" y="1458292"/>
            <a:ext cx="3329029" cy="3743316"/>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1400" b="1" dirty="0" smtClean="0">
                <a:solidFill>
                  <a:schemeClr val="tx1"/>
                </a:solidFill>
              </a:rPr>
              <a:t>ワーキングディレクトリ</a:t>
            </a:r>
            <a:endParaRPr kumimoji="1" lang="ja-JP" altLang="en-US" sz="1400" b="1" dirty="0">
              <a:solidFill>
                <a:schemeClr val="tx1"/>
              </a:solidFill>
            </a:endParaRPr>
          </a:p>
        </p:txBody>
      </p:sp>
      <p:sp>
        <p:nvSpPr>
          <p:cNvPr id="6" name="正方形/長方形 5"/>
          <p:cNvSpPr/>
          <p:nvPr/>
        </p:nvSpPr>
        <p:spPr>
          <a:xfrm>
            <a:off x="3923928" y="1453326"/>
            <a:ext cx="5040560" cy="5288042"/>
          </a:xfrm>
          <a:prstGeom prst="rect">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b="1" dirty="0"/>
              <a:t>オブジェクト格納領域</a:t>
            </a:r>
          </a:p>
        </p:txBody>
      </p:sp>
      <p:sp>
        <p:nvSpPr>
          <p:cNvPr id="7" name="正方形/長方形 6"/>
          <p:cNvSpPr/>
          <p:nvPr/>
        </p:nvSpPr>
        <p:spPr>
          <a:xfrm>
            <a:off x="854573" y="1861228"/>
            <a:ext cx="963992" cy="303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chemeClr val="tx1"/>
                </a:solidFill>
              </a:rPr>
              <a:t>h</a:t>
            </a:r>
            <a:r>
              <a:rPr kumimoji="1" lang="en-US" altLang="ja-JP" dirty="0" err="1" smtClean="0">
                <a:solidFill>
                  <a:schemeClr val="tx1"/>
                </a:solidFill>
              </a:rPr>
              <a:t>oge</a:t>
            </a:r>
            <a:r>
              <a:rPr kumimoji="1" lang="en-US" altLang="ja-JP" dirty="0" smtClean="0">
                <a:solidFill>
                  <a:schemeClr val="tx1"/>
                </a:solidFill>
              </a:rPr>
              <a:t>/</a:t>
            </a:r>
            <a:endParaRPr kumimoji="1" lang="ja-JP" altLang="en-US" dirty="0">
              <a:solidFill>
                <a:schemeClr val="tx1"/>
              </a:solidFill>
            </a:endParaRPr>
          </a:p>
        </p:txBody>
      </p:sp>
      <p:cxnSp>
        <p:nvCxnSpPr>
          <p:cNvPr id="9" name="直線コネクタ 8"/>
          <p:cNvCxnSpPr/>
          <p:nvPr/>
        </p:nvCxnSpPr>
        <p:spPr>
          <a:xfrm flipV="1">
            <a:off x="1336569" y="2157083"/>
            <a:ext cx="2" cy="250826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H="1">
            <a:off x="1336569" y="2693601"/>
            <a:ext cx="56420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flipH="1">
            <a:off x="1339929" y="3671774"/>
            <a:ext cx="56084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2080939" y="3108410"/>
            <a:ext cx="99972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F</a:t>
            </a:r>
            <a:r>
              <a:rPr kumimoji="1" lang="en-US" altLang="ja-JP" dirty="0" smtClean="0">
                <a:solidFill>
                  <a:schemeClr val="tx1"/>
                </a:solidFill>
              </a:rPr>
              <a:t>oo.java</a:t>
            </a:r>
            <a:endParaRPr kumimoji="1" lang="ja-JP" altLang="en-US" dirty="0">
              <a:solidFill>
                <a:schemeClr val="tx1"/>
              </a:solidFill>
            </a:endParaRPr>
          </a:p>
        </p:txBody>
      </p:sp>
      <p:sp>
        <p:nvSpPr>
          <p:cNvPr id="15" name="正方形/長方形 14"/>
          <p:cNvSpPr/>
          <p:nvPr/>
        </p:nvSpPr>
        <p:spPr>
          <a:xfrm>
            <a:off x="1880821" y="2117537"/>
            <a:ext cx="1399964"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Readme.md</a:t>
            </a:r>
            <a:endParaRPr kumimoji="1" lang="ja-JP" altLang="en-US" dirty="0">
              <a:solidFill>
                <a:schemeClr val="tx1"/>
              </a:solidFill>
            </a:endParaRPr>
          </a:p>
        </p:txBody>
      </p:sp>
      <p:sp>
        <p:nvSpPr>
          <p:cNvPr id="16" name="台形 15"/>
          <p:cNvSpPr/>
          <p:nvPr/>
        </p:nvSpPr>
        <p:spPr>
          <a:xfrm>
            <a:off x="174601" y="5380107"/>
            <a:ext cx="3593559" cy="1361261"/>
          </a:xfrm>
          <a:prstGeom prst="trapezoi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400" dirty="0" smtClean="0">
                <a:solidFill>
                  <a:schemeClr val="tx1"/>
                </a:solidFill>
              </a:rPr>
              <a:t> </a:t>
            </a:r>
            <a:r>
              <a:rPr lang="ja-JP" altLang="en-US" sz="1400" b="1" dirty="0" smtClean="0">
                <a:solidFill>
                  <a:schemeClr val="tx1"/>
                </a:solidFill>
              </a:rPr>
              <a:t>インデックス</a:t>
            </a:r>
            <a:endParaRPr kumimoji="1" lang="ja-JP" altLang="en-US" sz="1400" b="1" dirty="0">
              <a:solidFill>
                <a:schemeClr val="tx1"/>
              </a:solidFill>
            </a:endParaRPr>
          </a:p>
        </p:txBody>
      </p:sp>
      <p:sp>
        <p:nvSpPr>
          <p:cNvPr id="28" name="角丸四角形 27"/>
          <p:cNvSpPr/>
          <p:nvPr/>
        </p:nvSpPr>
        <p:spPr>
          <a:xfrm>
            <a:off x="4067944" y="4764594"/>
            <a:ext cx="1079701" cy="4320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smtClean="0"/>
              <a:t>Hello</a:t>
            </a:r>
            <a:endParaRPr kumimoji="1" lang="ja-JP" altLang="en-US" dirty="0"/>
          </a:p>
        </p:txBody>
      </p:sp>
      <p:sp>
        <p:nvSpPr>
          <p:cNvPr id="29" name="角丸四角形 28"/>
          <p:cNvSpPr/>
          <p:nvPr/>
        </p:nvSpPr>
        <p:spPr>
          <a:xfrm>
            <a:off x="5292499" y="4764594"/>
            <a:ext cx="1079701" cy="4320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smtClean="0"/>
              <a:t>class Foo</a:t>
            </a:r>
          </a:p>
        </p:txBody>
      </p:sp>
      <p:sp>
        <p:nvSpPr>
          <p:cNvPr id="35" name="二等辺三角形 34"/>
          <p:cNvSpPr/>
          <p:nvPr/>
        </p:nvSpPr>
        <p:spPr>
          <a:xfrm>
            <a:off x="4824112" y="3568145"/>
            <a:ext cx="756000" cy="612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矢印コネクタ 35"/>
          <p:cNvCxnSpPr>
            <a:stCxn id="35" idx="3"/>
            <a:endCxn id="28" idx="0"/>
          </p:cNvCxnSpPr>
          <p:nvPr/>
        </p:nvCxnSpPr>
        <p:spPr>
          <a:xfrm flipH="1">
            <a:off x="4607795" y="4180145"/>
            <a:ext cx="594317" cy="584449"/>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stCxn id="35" idx="3"/>
            <a:endCxn id="29" idx="0"/>
          </p:cNvCxnSpPr>
          <p:nvPr/>
        </p:nvCxnSpPr>
        <p:spPr>
          <a:xfrm>
            <a:off x="5202112" y="4180145"/>
            <a:ext cx="630238" cy="584449"/>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43" name="円/楕円 42"/>
          <p:cNvSpPr/>
          <p:nvPr/>
        </p:nvSpPr>
        <p:spPr>
          <a:xfrm>
            <a:off x="4932112" y="2597737"/>
            <a:ext cx="540000" cy="54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46" name="直線矢印コネクタ 45"/>
          <p:cNvCxnSpPr>
            <a:stCxn id="43" idx="4"/>
            <a:endCxn id="35" idx="0"/>
          </p:cNvCxnSpPr>
          <p:nvPr/>
        </p:nvCxnSpPr>
        <p:spPr>
          <a:xfrm>
            <a:off x="5202112" y="3137737"/>
            <a:ext cx="0" cy="430408"/>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grpSp>
        <p:nvGrpSpPr>
          <p:cNvPr id="74" name="グループ化 73"/>
          <p:cNvGrpSpPr/>
          <p:nvPr/>
        </p:nvGrpSpPr>
        <p:grpSpPr>
          <a:xfrm>
            <a:off x="2048045" y="2405569"/>
            <a:ext cx="1065516" cy="521586"/>
            <a:chOff x="1318403" y="3726742"/>
            <a:chExt cx="921501" cy="521586"/>
          </a:xfrm>
        </p:grpSpPr>
        <p:sp>
          <p:nvSpPr>
            <p:cNvPr id="72" name="メモ 71"/>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73" name="正方形/長方形 72"/>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chemeClr val="tx1"/>
                  </a:solidFill>
                </a:rPr>
                <a:t>Howdy</a:t>
              </a:r>
              <a:endParaRPr lang="ja-JP" altLang="en-US" sz="1600" dirty="0">
                <a:solidFill>
                  <a:schemeClr val="tx1"/>
                </a:solidFill>
              </a:endParaRPr>
            </a:p>
          </p:txBody>
        </p:sp>
      </p:grpSp>
      <p:grpSp>
        <p:nvGrpSpPr>
          <p:cNvPr id="77" name="グループ化 76"/>
          <p:cNvGrpSpPr/>
          <p:nvPr/>
        </p:nvGrpSpPr>
        <p:grpSpPr>
          <a:xfrm>
            <a:off x="2048045" y="3396442"/>
            <a:ext cx="1065517" cy="521586"/>
            <a:chOff x="1318403" y="3726742"/>
            <a:chExt cx="921501" cy="521586"/>
          </a:xfrm>
        </p:grpSpPr>
        <p:sp>
          <p:nvSpPr>
            <p:cNvPr id="78" name="メモ 77"/>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79" name="正方形/長方形 78"/>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c</a:t>
              </a:r>
              <a:r>
                <a:rPr lang="en-US" altLang="ja-JP" sz="1600" dirty="0" smtClean="0">
                  <a:solidFill>
                    <a:schemeClr val="tx1"/>
                  </a:solidFill>
                </a:rPr>
                <a:t>lass Foo</a:t>
              </a:r>
              <a:endParaRPr lang="ja-JP" altLang="en-US" sz="1600" dirty="0">
                <a:solidFill>
                  <a:schemeClr val="tx1"/>
                </a:solidFill>
              </a:endParaRPr>
            </a:p>
          </p:txBody>
        </p:sp>
      </p:grpSp>
      <p:cxnSp>
        <p:nvCxnSpPr>
          <p:cNvPr id="30" name="直線コネクタ 29"/>
          <p:cNvCxnSpPr/>
          <p:nvPr/>
        </p:nvCxnSpPr>
        <p:spPr>
          <a:xfrm flipH="1">
            <a:off x="1336569" y="4652647"/>
            <a:ext cx="56084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2048044" y="4116522"/>
            <a:ext cx="106551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New</a:t>
            </a:r>
            <a:r>
              <a:rPr kumimoji="1" lang="en-US" altLang="ja-JP" dirty="0" smtClean="0">
                <a:solidFill>
                  <a:schemeClr val="tx1"/>
                </a:solidFill>
              </a:rPr>
              <a:t>.java</a:t>
            </a:r>
            <a:endParaRPr kumimoji="1" lang="ja-JP" altLang="en-US" dirty="0">
              <a:solidFill>
                <a:schemeClr val="tx1"/>
              </a:solidFill>
            </a:endParaRPr>
          </a:p>
        </p:txBody>
      </p:sp>
      <p:grpSp>
        <p:nvGrpSpPr>
          <p:cNvPr id="34" name="グループ化 33"/>
          <p:cNvGrpSpPr/>
          <p:nvPr/>
        </p:nvGrpSpPr>
        <p:grpSpPr>
          <a:xfrm>
            <a:off x="2048045" y="4404554"/>
            <a:ext cx="1065517" cy="521586"/>
            <a:chOff x="1318403" y="3726742"/>
            <a:chExt cx="921501" cy="521586"/>
          </a:xfrm>
        </p:grpSpPr>
        <p:sp>
          <p:nvSpPr>
            <p:cNvPr id="37" name="メモ 36"/>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38" name="正方形/長方形 37"/>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c</a:t>
              </a:r>
              <a:r>
                <a:rPr lang="en-US" altLang="ja-JP" sz="1600" dirty="0" smtClean="0">
                  <a:solidFill>
                    <a:schemeClr val="tx1"/>
                  </a:solidFill>
                </a:rPr>
                <a:t>lass New</a:t>
              </a:r>
              <a:endParaRPr lang="ja-JP" altLang="en-US" sz="1600" dirty="0">
                <a:solidFill>
                  <a:schemeClr val="tx1"/>
                </a:solidFill>
              </a:endParaRPr>
            </a:p>
          </p:txBody>
        </p:sp>
      </p:grpSp>
      <p:sp>
        <p:nvSpPr>
          <p:cNvPr id="40" name="角丸四角形 39"/>
          <p:cNvSpPr/>
          <p:nvPr/>
        </p:nvSpPr>
        <p:spPr>
          <a:xfrm>
            <a:off x="6524600" y="4756706"/>
            <a:ext cx="1079701" cy="4320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smtClean="0"/>
              <a:t>class New</a:t>
            </a:r>
          </a:p>
        </p:txBody>
      </p:sp>
      <p:sp>
        <p:nvSpPr>
          <p:cNvPr id="44" name="二等辺三角形 43"/>
          <p:cNvSpPr/>
          <p:nvPr/>
        </p:nvSpPr>
        <p:spPr>
          <a:xfrm>
            <a:off x="6138403" y="3568145"/>
            <a:ext cx="756000" cy="612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矢印コネクタ 44"/>
          <p:cNvCxnSpPr>
            <a:stCxn id="44" idx="3"/>
            <a:endCxn id="28" idx="0"/>
          </p:cNvCxnSpPr>
          <p:nvPr/>
        </p:nvCxnSpPr>
        <p:spPr>
          <a:xfrm flipH="1">
            <a:off x="4607795" y="4180145"/>
            <a:ext cx="1908608" cy="584449"/>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stCxn id="44" idx="3"/>
            <a:endCxn id="29" idx="0"/>
          </p:cNvCxnSpPr>
          <p:nvPr/>
        </p:nvCxnSpPr>
        <p:spPr>
          <a:xfrm flipH="1">
            <a:off x="5832350" y="4180145"/>
            <a:ext cx="684053" cy="584449"/>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a:stCxn id="44" idx="3"/>
            <a:endCxn id="40" idx="0"/>
          </p:cNvCxnSpPr>
          <p:nvPr/>
        </p:nvCxnSpPr>
        <p:spPr>
          <a:xfrm>
            <a:off x="6516403" y="4180145"/>
            <a:ext cx="548048" cy="576561"/>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49" name="円/楕円 48"/>
          <p:cNvSpPr/>
          <p:nvPr/>
        </p:nvSpPr>
        <p:spPr>
          <a:xfrm>
            <a:off x="6246403" y="2597737"/>
            <a:ext cx="540000" cy="54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52" name="直線矢印コネクタ 51"/>
          <p:cNvCxnSpPr>
            <a:stCxn id="49" idx="2"/>
            <a:endCxn id="43" idx="6"/>
          </p:cNvCxnSpPr>
          <p:nvPr/>
        </p:nvCxnSpPr>
        <p:spPr>
          <a:xfrm flipH="1">
            <a:off x="5472112" y="2867737"/>
            <a:ext cx="774291" cy="0"/>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stCxn id="49" idx="4"/>
            <a:endCxn id="44" idx="0"/>
          </p:cNvCxnSpPr>
          <p:nvPr/>
        </p:nvCxnSpPr>
        <p:spPr>
          <a:xfrm>
            <a:off x="6516403" y="3137737"/>
            <a:ext cx="0" cy="430408"/>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54" name="角丸四角形 53"/>
          <p:cNvSpPr/>
          <p:nvPr/>
        </p:nvSpPr>
        <p:spPr>
          <a:xfrm>
            <a:off x="7763128" y="4756706"/>
            <a:ext cx="1079701" cy="4320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smtClean="0"/>
              <a:t>Howdy</a:t>
            </a:r>
            <a:endParaRPr kumimoji="1" lang="ja-JP" altLang="en-US" dirty="0"/>
          </a:p>
        </p:txBody>
      </p:sp>
      <p:sp>
        <p:nvSpPr>
          <p:cNvPr id="55" name="円/楕円 54"/>
          <p:cNvSpPr>
            <a:spLocks noChangeAspect="1"/>
          </p:cNvSpPr>
          <p:nvPr/>
        </p:nvSpPr>
        <p:spPr>
          <a:xfrm>
            <a:off x="7894918" y="1078381"/>
            <a:ext cx="216000" cy="216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6" name="二等辺三角形 55"/>
          <p:cNvSpPr>
            <a:spLocks noChangeAspect="1"/>
          </p:cNvSpPr>
          <p:nvPr/>
        </p:nvSpPr>
        <p:spPr>
          <a:xfrm>
            <a:off x="6859823" y="1063981"/>
            <a:ext cx="302401" cy="24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角丸四角形 56"/>
          <p:cNvSpPr>
            <a:spLocks noChangeAspect="1"/>
          </p:cNvSpPr>
          <p:nvPr/>
        </p:nvSpPr>
        <p:spPr>
          <a:xfrm>
            <a:off x="5580112" y="1099971"/>
            <a:ext cx="431880" cy="1728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endParaRPr kumimoji="1" lang="ja-JP" altLang="en-US" dirty="0"/>
          </a:p>
        </p:txBody>
      </p:sp>
      <p:sp>
        <p:nvSpPr>
          <p:cNvPr id="58" name="正方形/長方形 57"/>
          <p:cNvSpPr/>
          <p:nvPr/>
        </p:nvSpPr>
        <p:spPr>
          <a:xfrm>
            <a:off x="7954850" y="1063981"/>
            <a:ext cx="865622" cy="24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solidFill>
                  <a:schemeClr val="tx1"/>
                </a:solidFill>
              </a:rPr>
              <a:t>コミット</a:t>
            </a:r>
            <a:endParaRPr kumimoji="1" lang="ja-JP" altLang="en-US" sz="1200" dirty="0">
              <a:solidFill>
                <a:schemeClr val="tx1"/>
              </a:solidFill>
            </a:endParaRPr>
          </a:p>
        </p:txBody>
      </p:sp>
      <p:sp>
        <p:nvSpPr>
          <p:cNvPr id="59" name="正方形/長方形 58"/>
          <p:cNvSpPr/>
          <p:nvPr/>
        </p:nvSpPr>
        <p:spPr>
          <a:xfrm>
            <a:off x="7064990" y="1042365"/>
            <a:ext cx="647652"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ツリー</a:t>
            </a:r>
            <a:endParaRPr kumimoji="1" lang="ja-JP" altLang="en-US" sz="1200" dirty="0">
              <a:solidFill>
                <a:schemeClr val="tx1"/>
              </a:solidFill>
            </a:endParaRPr>
          </a:p>
        </p:txBody>
      </p:sp>
      <p:sp>
        <p:nvSpPr>
          <p:cNvPr id="60" name="正方形/長方形 59"/>
          <p:cNvSpPr/>
          <p:nvPr/>
        </p:nvSpPr>
        <p:spPr>
          <a:xfrm>
            <a:off x="5975778" y="1042365"/>
            <a:ext cx="647652"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ブロブ</a:t>
            </a:r>
            <a:endParaRPr kumimoji="1" lang="ja-JP" altLang="en-US" sz="1200" dirty="0">
              <a:solidFill>
                <a:schemeClr val="tx1"/>
              </a:solidFill>
            </a:endParaRPr>
          </a:p>
        </p:txBody>
      </p:sp>
      <p:sp>
        <p:nvSpPr>
          <p:cNvPr id="62" name="テキスト ボックス 61"/>
          <p:cNvSpPr txBox="1"/>
          <p:nvPr/>
        </p:nvSpPr>
        <p:spPr>
          <a:xfrm>
            <a:off x="195545" y="116632"/>
            <a:ext cx="8624928" cy="1200329"/>
          </a:xfrm>
          <a:prstGeom prst="rect">
            <a:avLst/>
          </a:prstGeom>
          <a:noFill/>
        </p:spPr>
        <p:txBody>
          <a:bodyPr wrap="square" rtlCol="0">
            <a:spAutoFit/>
          </a:bodyPr>
          <a:lstStyle/>
          <a:p>
            <a:r>
              <a:rPr lang="ja-JP" altLang="en-US" dirty="0" smtClean="0"/>
              <a:t>「</a:t>
            </a:r>
            <a:r>
              <a:rPr lang="en-US" altLang="ja-JP" dirty="0" err="1" smtClean="0"/>
              <a:t>git</a:t>
            </a:r>
            <a:r>
              <a:rPr lang="en-US" altLang="ja-JP" dirty="0" smtClean="0"/>
              <a:t> add Readme.md</a:t>
            </a:r>
            <a:r>
              <a:rPr lang="ja-JP" altLang="en-US" dirty="0" smtClean="0"/>
              <a:t>」を実行した。オブジェクト格納領域にブロブが追加され、インデックスが更新された。</a:t>
            </a:r>
            <a:endParaRPr lang="en-US" altLang="ja-JP" dirty="0" smtClean="0"/>
          </a:p>
          <a:p>
            <a:r>
              <a:rPr lang="ja-JP" altLang="en-US" dirty="0"/>
              <a:t>「</a:t>
            </a:r>
            <a:r>
              <a:rPr kumimoji="1" lang="en-US" altLang="ja-JP" dirty="0" err="1" smtClean="0"/>
              <a:t>git</a:t>
            </a:r>
            <a:r>
              <a:rPr kumimoji="1" lang="en-US" altLang="ja-JP" dirty="0" smtClean="0"/>
              <a:t> status</a:t>
            </a:r>
            <a:r>
              <a:rPr kumimoji="1" lang="ja-JP" altLang="en-US" dirty="0" smtClean="0"/>
              <a:t>」すると、「</a:t>
            </a:r>
            <a:r>
              <a:rPr lang="en-US" altLang="ja-JP" dirty="0"/>
              <a:t>Changes to be committed</a:t>
            </a:r>
            <a:r>
              <a:rPr kumimoji="1" lang="ja-JP" altLang="en-US" dirty="0" smtClean="0"/>
              <a:t>」の「</a:t>
            </a:r>
            <a:r>
              <a:rPr lang="en-US" altLang="ja-JP" dirty="0"/>
              <a:t>modified</a:t>
            </a:r>
            <a:r>
              <a:rPr lang="ja-JP" altLang="en-US" dirty="0" smtClean="0"/>
              <a:t>」に</a:t>
            </a:r>
            <a:r>
              <a:rPr lang="en-US" altLang="ja-JP" dirty="0" smtClean="0"/>
              <a:t>New.java</a:t>
            </a:r>
            <a:r>
              <a:rPr lang="ja-JP" altLang="en-US" dirty="0" smtClean="0"/>
              <a:t>が表示される状態。</a:t>
            </a:r>
            <a:endParaRPr kumimoji="1" lang="ja-JP" altLang="en-US" dirty="0"/>
          </a:p>
        </p:txBody>
      </p:sp>
      <p:sp>
        <p:nvSpPr>
          <p:cNvPr id="51" name="正方形/長方形 50"/>
          <p:cNvSpPr/>
          <p:nvPr/>
        </p:nvSpPr>
        <p:spPr>
          <a:xfrm>
            <a:off x="1403648" y="6369257"/>
            <a:ext cx="1133933"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solidFill>
              </a:rPr>
              <a:t>New.java</a:t>
            </a:r>
            <a:endParaRPr kumimoji="1" lang="ja-JP" altLang="en-US" dirty="0">
              <a:solidFill>
                <a:schemeClr val="tx1"/>
              </a:solidFill>
            </a:endParaRPr>
          </a:p>
        </p:txBody>
      </p:sp>
      <p:cxnSp>
        <p:nvCxnSpPr>
          <p:cNvPr id="61" name="直線矢印コネクタ 60"/>
          <p:cNvCxnSpPr>
            <a:stCxn id="51" idx="3"/>
          </p:cNvCxnSpPr>
          <p:nvPr/>
        </p:nvCxnSpPr>
        <p:spPr>
          <a:xfrm flipV="1">
            <a:off x="2537581" y="5188754"/>
            <a:ext cx="4526870" cy="1324519"/>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63" name="正方形/長方形 62"/>
          <p:cNvSpPr/>
          <p:nvPr/>
        </p:nvSpPr>
        <p:spPr>
          <a:xfrm>
            <a:off x="1403648" y="5798691"/>
            <a:ext cx="1368152" cy="2620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solidFill>
              </a:rPr>
              <a:t>Readme.md</a:t>
            </a:r>
          </a:p>
        </p:txBody>
      </p:sp>
      <p:sp>
        <p:nvSpPr>
          <p:cNvPr id="64" name="正方形/長方形 63"/>
          <p:cNvSpPr/>
          <p:nvPr/>
        </p:nvSpPr>
        <p:spPr>
          <a:xfrm>
            <a:off x="1403648" y="6070982"/>
            <a:ext cx="1133933"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solidFill>
              </a:rPr>
              <a:t>Foo.java</a:t>
            </a:r>
            <a:endParaRPr kumimoji="1" lang="ja-JP" altLang="en-US" dirty="0">
              <a:solidFill>
                <a:schemeClr val="tx1"/>
              </a:solidFill>
            </a:endParaRPr>
          </a:p>
        </p:txBody>
      </p:sp>
      <p:cxnSp>
        <p:nvCxnSpPr>
          <p:cNvPr id="65" name="直線矢印コネクタ 64"/>
          <p:cNvCxnSpPr>
            <a:stCxn id="63" idx="3"/>
          </p:cNvCxnSpPr>
          <p:nvPr/>
        </p:nvCxnSpPr>
        <p:spPr>
          <a:xfrm flipV="1">
            <a:off x="2771800" y="5201608"/>
            <a:ext cx="5531178" cy="728107"/>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stCxn id="64" idx="3"/>
          </p:cNvCxnSpPr>
          <p:nvPr/>
        </p:nvCxnSpPr>
        <p:spPr>
          <a:xfrm flipV="1">
            <a:off x="2537581" y="5196642"/>
            <a:ext cx="3294769" cy="1018356"/>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5450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306867" y="1458292"/>
            <a:ext cx="3329029" cy="3743316"/>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1400" b="1" dirty="0" smtClean="0">
                <a:solidFill>
                  <a:schemeClr val="tx1"/>
                </a:solidFill>
              </a:rPr>
              <a:t>ワーキングディレクトリ</a:t>
            </a:r>
            <a:endParaRPr kumimoji="1" lang="ja-JP" altLang="en-US" sz="1400" b="1" dirty="0">
              <a:solidFill>
                <a:schemeClr val="tx1"/>
              </a:solidFill>
            </a:endParaRPr>
          </a:p>
        </p:txBody>
      </p:sp>
      <p:sp>
        <p:nvSpPr>
          <p:cNvPr id="6" name="正方形/長方形 5"/>
          <p:cNvSpPr/>
          <p:nvPr/>
        </p:nvSpPr>
        <p:spPr>
          <a:xfrm>
            <a:off x="3923928" y="1453326"/>
            <a:ext cx="5040560" cy="5288042"/>
          </a:xfrm>
          <a:prstGeom prst="rect">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b="1" dirty="0"/>
              <a:t>オブジェクト格納領域</a:t>
            </a:r>
          </a:p>
        </p:txBody>
      </p:sp>
      <p:sp>
        <p:nvSpPr>
          <p:cNvPr id="7" name="正方形/長方形 6"/>
          <p:cNvSpPr/>
          <p:nvPr/>
        </p:nvSpPr>
        <p:spPr>
          <a:xfrm>
            <a:off x="854573" y="1861228"/>
            <a:ext cx="963992" cy="303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chemeClr val="tx1"/>
                </a:solidFill>
              </a:rPr>
              <a:t>h</a:t>
            </a:r>
            <a:r>
              <a:rPr kumimoji="1" lang="en-US" altLang="ja-JP" dirty="0" err="1" smtClean="0">
                <a:solidFill>
                  <a:schemeClr val="tx1"/>
                </a:solidFill>
              </a:rPr>
              <a:t>oge</a:t>
            </a:r>
            <a:r>
              <a:rPr kumimoji="1" lang="en-US" altLang="ja-JP" dirty="0" smtClean="0">
                <a:solidFill>
                  <a:schemeClr val="tx1"/>
                </a:solidFill>
              </a:rPr>
              <a:t>/</a:t>
            </a:r>
            <a:endParaRPr kumimoji="1" lang="ja-JP" altLang="en-US" dirty="0">
              <a:solidFill>
                <a:schemeClr val="tx1"/>
              </a:solidFill>
            </a:endParaRPr>
          </a:p>
        </p:txBody>
      </p:sp>
      <p:cxnSp>
        <p:nvCxnSpPr>
          <p:cNvPr id="9" name="直線コネクタ 8"/>
          <p:cNvCxnSpPr/>
          <p:nvPr/>
        </p:nvCxnSpPr>
        <p:spPr>
          <a:xfrm flipV="1">
            <a:off x="1336569" y="2157083"/>
            <a:ext cx="2" cy="250826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H="1">
            <a:off x="1336569" y="2693601"/>
            <a:ext cx="56420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flipH="1">
            <a:off x="1339929" y="3671774"/>
            <a:ext cx="56084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2080939" y="3108410"/>
            <a:ext cx="99972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F</a:t>
            </a:r>
            <a:r>
              <a:rPr kumimoji="1" lang="en-US" altLang="ja-JP" dirty="0" smtClean="0">
                <a:solidFill>
                  <a:schemeClr val="tx1"/>
                </a:solidFill>
              </a:rPr>
              <a:t>oo.java</a:t>
            </a:r>
            <a:endParaRPr kumimoji="1" lang="ja-JP" altLang="en-US" dirty="0">
              <a:solidFill>
                <a:schemeClr val="tx1"/>
              </a:solidFill>
            </a:endParaRPr>
          </a:p>
        </p:txBody>
      </p:sp>
      <p:sp>
        <p:nvSpPr>
          <p:cNvPr id="15" name="正方形/長方形 14"/>
          <p:cNvSpPr/>
          <p:nvPr/>
        </p:nvSpPr>
        <p:spPr>
          <a:xfrm>
            <a:off x="1880821" y="2117537"/>
            <a:ext cx="1399964"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Readme.md</a:t>
            </a:r>
            <a:endParaRPr kumimoji="1" lang="ja-JP" altLang="en-US" dirty="0">
              <a:solidFill>
                <a:schemeClr val="tx1"/>
              </a:solidFill>
            </a:endParaRPr>
          </a:p>
        </p:txBody>
      </p:sp>
      <p:sp>
        <p:nvSpPr>
          <p:cNvPr id="16" name="台形 15"/>
          <p:cNvSpPr/>
          <p:nvPr/>
        </p:nvSpPr>
        <p:spPr>
          <a:xfrm>
            <a:off x="174601" y="5380107"/>
            <a:ext cx="3593559" cy="1361261"/>
          </a:xfrm>
          <a:prstGeom prst="trapezoi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400" dirty="0" smtClean="0">
                <a:solidFill>
                  <a:schemeClr val="tx1"/>
                </a:solidFill>
              </a:rPr>
              <a:t> </a:t>
            </a:r>
            <a:r>
              <a:rPr lang="ja-JP" altLang="en-US" sz="1400" b="1" dirty="0" smtClean="0">
                <a:solidFill>
                  <a:schemeClr val="tx1"/>
                </a:solidFill>
              </a:rPr>
              <a:t>インデックス</a:t>
            </a:r>
            <a:endParaRPr kumimoji="1" lang="ja-JP" altLang="en-US" sz="1400" b="1" dirty="0">
              <a:solidFill>
                <a:schemeClr val="tx1"/>
              </a:solidFill>
            </a:endParaRPr>
          </a:p>
        </p:txBody>
      </p:sp>
      <p:sp>
        <p:nvSpPr>
          <p:cNvPr id="28" name="角丸四角形 27"/>
          <p:cNvSpPr/>
          <p:nvPr/>
        </p:nvSpPr>
        <p:spPr>
          <a:xfrm>
            <a:off x="4067944" y="4764594"/>
            <a:ext cx="1079701" cy="4320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smtClean="0"/>
              <a:t>Hello</a:t>
            </a:r>
            <a:endParaRPr kumimoji="1" lang="ja-JP" altLang="en-US" dirty="0"/>
          </a:p>
        </p:txBody>
      </p:sp>
      <p:sp>
        <p:nvSpPr>
          <p:cNvPr id="29" name="角丸四角形 28"/>
          <p:cNvSpPr/>
          <p:nvPr/>
        </p:nvSpPr>
        <p:spPr>
          <a:xfrm>
            <a:off x="5292499" y="4764594"/>
            <a:ext cx="1079701" cy="4320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smtClean="0"/>
              <a:t>class Foo</a:t>
            </a:r>
          </a:p>
        </p:txBody>
      </p:sp>
      <p:sp>
        <p:nvSpPr>
          <p:cNvPr id="35" name="二等辺三角形 34"/>
          <p:cNvSpPr/>
          <p:nvPr/>
        </p:nvSpPr>
        <p:spPr>
          <a:xfrm>
            <a:off x="4824112" y="3568145"/>
            <a:ext cx="756000" cy="612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矢印コネクタ 35"/>
          <p:cNvCxnSpPr>
            <a:stCxn id="35" idx="3"/>
            <a:endCxn id="28" idx="0"/>
          </p:cNvCxnSpPr>
          <p:nvPr/>
        </p:nvCxnSpPr>
        <p:spPr>
          <a:xfrm flipH="1">
            <a:off x="4607795" y="4180145"/>
            <a:ext cx="594317" cy="584449"/>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stCxn id="35" idx="3"/>
            <a:endCxn id="29" idx="0"/>
          </p:cNvCxnSpPr>
          <p:nvPr/>
        </p:nvCxnSpPr>
        <p:spPr>
          <a:xfrm>
            <a:off x="5202112" y="4180145"/>
            <a:ext cx="630238" cy="584449"/>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43" name="円/楕円 42"/>
          <p:cNvSpPr/>
          <p:nvPr/>
        </p:nvSpPr>
        <p:spPr>
          <a:xfrm>
            <a:off x="4932112" y="2597737"/>
            <a:ext cx="540000" cy="54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46" name="直線矢印コネクタ 45"/>
          <p:cNvCxnSpPr>
            <a:stCxn id="43" idx="4"/>
            <a:endCxn id="35" idx="0"/>
          </p:cNvCxnSpPr>
          <p:nvPr/>
        </p:nvCxnSpPr>
        <p:spPr>
          <a:xfrm>
            <a:off x="5202112" y="3137737"/>
            <a:ext cx="0" cy="430408"/>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grpSp>
        <p:nvGrpSpPr>
          <p:cNvPr id="74" name="グループ化 73"/>
          <p:cNvGrpSpPr/>
          <p:nvPr/>
        </p:nvGrpSpPr>
        <p:grpSpPr>
          <a:xfrm>
            <a:off x="2048045" y="2405569"/>
            <a:ext cx="1065516" cy="521586"/>
            <a:chOff x="1318403" y="3726742"/>
            <a:chExt cx="921501" cy="521586"/>
          </a:xfrm>
        </p:grpSpPr>
        <p:sp>
          <p:nvSpPr>
            <p:cNvPr id="72" name="メモ 71"/>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73" name="正方形/長方形 72"/>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chemeClr val="tx1"/>
                  </a:solidFill>
                </a:rPr>
                <a:t>Howdy</a:t>
              </a:r>
              <a:endParaRPr lang="ja-JP" altLang="en-US" sz="1600" dirty="0">
                <a:solidFill>
                  <a:schemeClr val="tx1"/>
                </a:solidFill>
              </a:endParaRPr>
            </a:p>
          </p:txBody>
        </p:sp>
      </p:grpSp>
      <p:grpSp>
        <p:nvGrpSpPr>
          <p:cNvPr id="77" name="グループ化 76"/>
          <p:cNvGrpSpPr/>
          <p:nvPr/>
        </p:nvGrpSpPr>
        <p:grpSpPr>
          <a:xfrm>
            <a:off x="2048045" y="3396442"/>
            <a:ext cx="1065517" cy="521586"/>
            <a:chOff x="1318403" y="3726742"/>
            <a:chExt cx="921501" cy="521586"/>
          </a:xfrm>
        </p:grpSpPr>
        <p:sp>
          <p:nvSpPr>
            <p:cNvPr id="78" name="メモ 77"/>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79" name="正方形/長方形 78"/>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c</a:t>
              </a:r>
              <a:r>
                <a:rPr lang="en-US" altLang="ja-JP" sz="1600" dirty="0" smtClean="0">
                  <a:solidFill>
                    <a:schemeClr val="tx1"/>
                  </a:solidFill>
                </a:rPr>
                <a:t>lass Foo</a:t>
              </a:r>
              <a:endParaRPr lang="ja-JP" altLang="en-US" sz="1600" dirty="0">
                <a:solidFill>
                  <a:schemeClr val="tx1"/>
                </a:solidFill>
              </a:endParaRPr>
            </a:p>
          </p:txBody>
        </p:sp>
      </p:grpSp>
      <p:cxnSp>
        <p:nvCxnSpPr>
          <p:cNvPr id="30" name="直線コネクタ 29"/>
          <p:cNvCxnSpPr/>
          <p:nvPr/>
        </p:nvCxnSpPr>
        <p:spPr>
          <a:xfrm flipH="1">
            <a:off x="1336569" y="4652647"/>
            <a:ext cx="56084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2048044" y="4116522"/>
            <a:ext cx="106551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New</a:t>
            </a:r>
            <a:r>
              <a:rPr kumimoji="1" lang="en-US" altLang="ja-JP" dirty="0" smtClean="0">
                <a:solidFill>
                  <a:schemeClr val="tx1"/>
                </a:solidFill>
              </a:rPr>
              <a:t>.java</a:t>
            </a:r>
            <a:endParaRPr kumimoji="1" lang="ja-JP" altLang="en-US" dirty="0">
              <a:solidFill>
                <a:schemeClr val="tx1"/>
              </a:solidFill>
            </a:endParaRPr>
          </a:p>
        </p:txBody>
      </p:sp>
      <p:grpSp>
        <p:nvGrpSpPr>
          <p:cNvPr id="34" name="グループ化 33"/>
          <p:cNvGrpSpPr/>
          <p:nvPr/>
        </p:nvGrpSpPr>
        <p:grpSpPr>
          <a:xfrm>
            <a:off x="2048045" y="4404554"/>
            <a:ext cx="1065517" cy="521586"/>
            <a:chOff x="1318403" y="3726742"/>
            <a:chExt cx="921501" cy="521586"/>
          </a:xfrm>
        </p:grpSpPr>
        <p:sp>
          <p:nvSpPr>
            <p:cNvPr id="37" name="メモ 36"/>
            <p:cNvSpPr/>
            <p:nvPr/>
          </p:nvSpPr>
          <p:spPr>
            <a:xfrm>
              <a:off x="1318404" y="3726742"/>
              <a:ext cx="921500" cy="521586"/>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solidFill>
                  <a:schemeClr val="tx1"/>
                </a:solidFill>
              </a:endParaRPr>
            </a:p>
          </p:txBody>
        </p:sp>
        <p:sp>
          <p:nvSpPr>
            <p:cNvPr id="38" name="正方形/長方形 37"/>
            <p:cNvSpPr/>
            <p:nvPr/>
          </p:nvSpPr>
          <p:spPr>
            <a:xfrm>
              <a:off x="1318403" y="3726742"/>
              <a:ext cx="921501" cy="521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c</a:t>
              </a:r>
              <a:r>
                <a:rPr lang="en-US" altLang="ja-JP" sz="1600" dirty="0" smtClean="0">
                  <a:solidFill>
                    <a:schemeClr val="tx1"/>
                  </a:solidFill>
                </a:rPr>
                <a:t>lass New</a:t>
              </a:r>
              <a:endParaRPr lang="ja-JP" altLang="en-US" sz="1600" dirty="0">
                <a:solidFill>
                  <a:schemeClr val="tx1"/>
                </a:solidFill>
              </a:endParaRPr>
            </a:p>
          </p:txBody>
        </p:sp>
      </p:grpSp>
      <p:sp>
        <p:nvSpPr>
          <p:cNvPr id="40" name="角丸四角形 39"/>
          <p:cNvSpPr/>
          <p:nvPr/>
        </p:nvSpPr>
        <p:spPr>
          <a:xfrm>
            <a:off x="6524600" y="4756706"/>
            <a:ext cx="1079701" cy="4320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smtClean="0"/>
              <a:t>class New</a:t>
            </a:r>
          </a:p>
        </p:txBody>
      </p:sp>
      <p:sp>
        <p:nvSpPr>
          <p:cNvPr id="44" name="二等辺三角形 43"/>
          <p:cNvSpPr/>
          <p:nvPr/>
        </p:nvSpPr>
        <p:spPr>
          <a:xfrm>
            <a:off x="6138403" y="3568145"/>
            <a:ext cx="756000" cy="612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矢印コネクタ 44"/>
          <p:cNvCxnSpPr>
            <a:stCxn id="44" idx="3"/>
            <a:endCxn id="28" idx="0"/>
          </p:cNvCxnSpPr>
          <p:nvPr/>
        </p:nvCxnSpPr>
        <p:spPr>
          <a:xfrm flipH="1">
            <a:off x="4607795" y="4180145"/>
            <a:ext cx="1908608" cy="584449"/>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stCxn id="44" idx="3"/>
            <a:endCxn id="29" idx="0"/>
          </p:cNvCxnSpPr>
          <p:nvPr/>
        </p:nvCxnSpPr>
        <p:spPr>
          <a:xfrm flipH="1">
            <a:off x="5832350" y="4180145"/>
            <a:ext cx="684053" cy="584449"/>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a:stCxn id="44" idx="3"/>
            <a:endCxn id="40" idx="0"/>
          </p:cNvCxnSpPr>
          <p:nvPr/>
        </p:nvCxnSpPr>
        <p:spPr>
          <a:xfrm>
            <a:off x="6516403" y="4180145"/>
            <a:ext cx="548048" cy="576561"/>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49" name="円/楕円 48"/>
          <p:cNvSpPr/>
          <p:nvPr/>
        </p:nvSpPr>
        <p:spPr>
          <a:xfrm>
            <a:off x="6246403" y="2597737"/>
            <a:ext cx="540000" cy="54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52" name="直線矢印コネクタ 51"/>
          <p:cNvCxnSpPr>
            <a:stCxn id="49" idx="2"/>
            <a:endCxn id="43" idx="6"/>
          </p:cNvCxnSpPr>
          <p:nvPr/>
        </p:nvCxnSpPr>
        <p:spPr>
          <a:xfrm flipH="1">
            <a:off x="5472112" y="2867737"/>
            <a:ext cx="774291" cy="0"/>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stCxn id="49" idx="4"/>
            <a:endCxn id="44" idx="0"/>
          </p:cNvCxnSpPr>
          <p:nvPr/>
        </p:nvCxnSpPr>
        <p:spPr>
          <a:xfrm>
            <a:off x="6516403" y="3137737"/>
            <a:ext cx="0" cy="430408"/>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54" name="角丸四角形 53"/>
          <p:cNvSpPr/>
          <p:nvPr/>
        </p:nvSpPr>
        <p:spPr>
          <a:xfrm>
            <a:off x="7763128" y="4756706"/>
            <a:ext cx="1079701" cy="4320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r>
              <a:rPr lang="en-US" altLang="ja-JP" dirty="0" smtClean="0"/>
              <a:t>Howdy</a:t>
            </a:r>
            <a:endParaRPr kumimoji="1" lang="ja-JP" altLang="en-US" dirty="0"/>
          </a:p>
        </p:txBody>
      </p:sp>
      <p:sp>
        <p:nvSpPr>
          <p:cNvPr id="55" name="円/楕円 54"/>
          <p:cNvSpPr>
            <a:spLocks noChangeAspect="1"/>
          </p:cNvSpPr>
          <p:nvPr/>
        </p:nvSpPr>
        <p:spPr>
          <a:xfrm>
            <a:off x="7894918" y="1078381"/>
            <a:ext cx="216000" cy="216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6" name="二等辺三角形 55"/>
          <p:cNvSpPr>
            <a:spLocks noChangeAspect="1"/>
          </p:cNvSpPr>
          <p:nvPr/>
        </p:nvSpPr>
        <p:spPr>
          <a:xfrm>
            <a:off x="6859823" y="1063981"/>
            <a:ext cx="302401" cy="24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角丸四角形 56"/>
          <p:cNvSpPr>
            <a:spLocks noChangeAspect="1"/>
          </p:cNvSpPr>
          <p:nvPr/>
        </p:nvSpPr>
        <p:spPr>
          <a:xfrm>
            <a:off x="5580112" y="1099971"/>
            <a:ext cx="431880" cy="1728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lIns="36000" rIns="36000" rtlCol="0" anchor="ctr"/>
          <a:lstStyle/>
          <a:p>
            <a:pPr algn="ctr"/>
            <a:endParaRPr kumimoji="1" lang="ja-JP" altLang="en-US" dirty="0"/>
          </a:p>
        </p:txBody>
      </p:sp>
      <p:sp>
        <p:nvSpPr>
          <p:cNvPr id="58" name="正方形/長方形 57"/>
          <p:cNvSpPr/>
          <p:nvPr/>
        </p:nvSpPr>
        <p:spPr>
          <a:xfrm>
            <a:off x="7954850" y="1063981"/>
            <a:ext cx="865622" cy="24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solidFill>
                  <a:schemeClr val="tx1"/>
                </a:solidFill>
              </a:rPr>
              <a:t>コミット</a:t>
            </a:r>
            <a:endParaRPr kumimoji="1" lang="ja-JP" altLang="en-US" sz="1200" dirty="0">
              <a:solidFill>
                <a:schemeClr val="tx1"/>
              </a:solidFill>
            </a:endParaRPr>
          </a:p>
        </p:txBody>
      </p:sp>
      <p:sp>
        <p:nvSpPr>
          <p:cNvPr id="59" name="正方形/長方形 58"/>
          <p:cNvSpPr/>
          <p:nvPr/>
        </p:nvSpPr>
        <p:spPr>
          <a:xfrm>
            <a:off x="7064990" y="1042365"/>
            <a:ext cx="647652"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ツリー</a:t>
            </a:r>
            <a:endParaRPr kumimoji="1" lang="ja-JP" altLang="en-US" sz="1200" dirty="0">
              <a:solidFill>
                <a:schemeClr val="tx1"/>
              </a:solidFill>
            </a:endParaRPr>
          </a:p>
        </p:txBody>
      </p:sp>
      <p:sp>
        <p:nvSpPr>
          <p:cNvPr id="60" name="正方形/長方形 59"/>
          <p:cNvSpPr/>
          <p:nvPr/>
        </p:nvSpPr>
        <p:spPr>
          <a:xfrm>
            <a:off x="5975778" y="1042365"/>
            <a:ext cx="647652"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ブロブ</a:t>
            </a:r>
            <a:endParaRPr kumimoji="1" lang="ja-JP" altLang="en-US" sz="1200" dirty="0">
              <a:solidFill>
                <a:schemeClr val="tx1"/>
              </a:solidFill>
            </a:endParaRPr>
          </a:p>
        </p:txBody>
      </p:sp>
      <p:sp>
        <p:nvSpPr>
          <p:cNvPr id="50" name="二等辺三角形 49"/>
          <p:cNvSpPr/>
          <p:nvPr/>
        </p:nvSpPr>
        <p:spPr>
          <a:xfrm>
            <a:off x="7410338" y="3568145"/>
            <a:ext cx="756000" cy="612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 name="直線矢印コネクタ 50"/>
          <p:cNvCxnSpPr>
            <a:stCxn id="50" idx="3"/>
            <a:endCxn id="54" idx="0"/>
          </p:cNvCxnSpPr>
          <p:nvPr/>
        </p:nvCxnSpPr>
        <p:spPr>
          <a:xfrm>
            <a:off x="7788338" y="4180145"/>
            <a:ext cx="514641" cy="576561"/>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50" idx="3"/>
            <a:endCxn id="40" idx="0"/>
          </p:cNvCxnSpPr>
          <p:nvPr/>
        </p:nvCxnSpPr>
        <p:spPr>
          <a:xfrm flipH="1">
            <a:off x="7064451" y="4180145"/>
            <a:ext cx="723887" cy="576561"/>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50" idx="3"/>
            <a:endCxn id="29" idx="0"/>
          </p:cNvCxnSpPr>
          <p:nvPr/>
        </p:nvCxnSpPr>
        <p:spPr>
          <a:xfrm flipH="1">
            <a:off x="5832350" y="4180145"/>
            <a:ext cx="1955988" cy="584449"/>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63" name="円/楕円 62"/>
          <p:cNvSpPr/>
          <p:nvPr/>
        </p:nvSpPr>
        <p:spPr>
          <a:xfrm>
            <a:off x="7518338" y="2597737"/>
            <a:ext cx="540000" cy="54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64" name="直線矢印コネクタ 63"/>
          <p:cNvCxnSpPr>
            <a:stCxn id="63" idx="2"/>
            <a:endCxn id="49" idx="6"/>
          </p:cNvCxnSpPr>
          <p:nvPr/>
        </p:nvCxnSpPr>
        <p:spPr>
          <a:xfrm flipH="1">
            <a:off x="6786403" y="2867737"/>
            <a:ext cx="731935" cy="0"/>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stCxn id="63" idx="4"/>
            <a:endCxn id="50" idx="0"/>
          </p:cNvCxnSpPr>
          <p:nvPr/>
        </p:nvCxnSpPr>
        <p:spPr>
          <a:xfrm>
            <a:off x="7788338" y="3137737"/>
            <a:ext cx="0" cy="430408"/>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67" name="テキスト ボックス 66"/>
          <p:cNvSpPr txBox="1"/>
          <p:nvPr/>
        </p:nvSpPr>
        <p:spPr>
          <a:xfrm>
            <a:off x="195545" y="116632"/>
            <a:ext cx="8624928" cy="923330"/>
          </a:xfrm>
          <a:prstGeom prst="rect">
            <a:avLst/>
          </a:prstGeom>
          <a:noFill/>
        </p:spPr>
        <p:txBody>
          <a:bodyPr wrap="square" rtlCol="0">
            <a:spAutoFit/>
          </a:bodyPr>
          <a:lstStyle/>
          <a:p>
            <a:r>
              <a:rPr lang="ja-JP" altLang="en-US" dirty="0" smtClean="0"/>
              <a:t>「</a:t>
            </a:r>
            <a:r>
              <a:rPr lang="en-US" altLang="ja-JP" dirty="0" err="1" smtClean="0"/>
              <a:t>git</a:t>
            </a:r>
            <a:r>
              <a:rPr lang="en-US" altLang="ja-JP" dirty="0" smtClean="0"/>
              <a:t> commit</a:t>
            </a:r>
            <a:r>
              <a:rPr lang="ja-JP" altLang="en-US" dirty="0" smtClean="0"/>
              <a:t>」を実行した。インデックスをもとに新しいツリーオブジェクトが生成され、それを指すコミットオブジェクトも生成された。</a:t>
            </a:r>
            <a:endParaRPr lang="en-US" altLang="ja-JP" dirty="0" smtClean="0"/>
          </a:p>
          <a:p>
            <a:r>
              <a:rPr lang="ja-JP" altLang="en-US" dirty="0" smtClean="0"/>
              <a:t>ワーキングディレクトリと</a:t>
            </a:r>
            <a:r>
              <a:rPr lang="ja-JP" altLang="en-US" dirty="0"/>
              <a:t>インデックスとオブジェクト格納領域が同期している</a:t>
            </a:r>
            <a:r>
              <a:rPr lang="ja-JP" altLang="en-US" dirty="0" smtClean="0"/>
              <a:t>。</a:t>
            </a:r>
            <a:endParaRPr lang="ja-JP" altLang="en-US" dirty="0"/>
          </a:p>
        </p:txBody>
      </p:sp>
      <p:sp>
        <p:nvSpPr>
          <p:cNvPr id="66" name="正方形/長方形 65"/>
          <p:cNvSpPr/>
          <p:nvPr/>
        </p:nvSpPr>
        <p:spPr>
          <a:xfrm>
            <a:off x="1403648" y="6369257"/>
            <a:ext cx="1133933"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solidFill>
              </a:rPr>
              <a:t>New.java</a:t>
            </a:r>
            <a:endParaRPr kumimoji="1" lang="ja-JP" altLang="en-US" dirty="0">
              <a:solidFill>
                <a:schemeClr val="tx1"/>
              </a:solidFill>
            </a:endParaRPr>
          </a:p>
        </p:txBody>
      </p:sp>
      <p:cxnSp>
        <p:nvCxnSpPr>
          <p:cNvPr id="68" name="直線矢印コネクタ 67"/>
          <p:cNvCxnSpPr>
            <a:stCxn id="66" idx="3"/>
          </p:cNvCxnSpPr>
          <p:nvPr/>
        </p:nvCxnSpPr>
        <p:spPr>
          <a:xfrm flipV="1">
            <a:off x="2537581" y="5188754"/>
            <a:ext cx="4526870" cy="1324519"/>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69" name="正方形/長方形 68"/>
          <p:cNvSpPr/>
          <p:nvPr/>
        </p:nvSpPr>
        <p:spPr>
          <a:xfrm>
            <a:off x="1403648" y="5798691"/>
            <a:ext cx="1368152" cy="2620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solidFill>
              </a:rPr>
              <a:t>Readme.md</a:t>
            </a:r>
          </a:p>
        </p:txBody>
      </p:sp>
      <p:sp>
        <p:nvSpPr>
          <p:cNvPr id="70" name="正方形/長方形 69"/>
          <p:cNvSpPr/>
          <p:nvPr/>
        </p:nvSpPr>
        <p:spPr>
          <a:xfrm>
            <a:off x="1403648" y="6070982"/>
            <a:ext cx="1133933"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solidFill>
              </a:rPr>
              <a:t>Foo.java</a:t>
            </a:r>
            <a:endParaRPr kumimoji="1" lang="ja-JP" altLang="en-US" dirty="0">
              <a:solidFill>
                <a:schemeClr val="tx1"/>
              </a:solidFill>
            </a:endParaRPr>
          </a:p>
        </p:txBody>
      </p:sp>
      <p:cxnSp>
        <p:nvCxnSpPr>
          <p:cNvPr id="71" name="直線矢印コネクタ 70"/>
          <p:cNvCxnSpPr>
            <a:stCxn id="69" idx="3"/>
            <a:endCxn id="54" idx="2"/>
          </p:cNvCxnSpPr>
          <p:nvPr/>
        </p:nvCxnSpPr>
        <p:spPr>
          <a:xfrm flipV="1">
            <a:off x="2771800" y="5188754"/>
            <a:ext cx="5531179" cy="740961"/>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a:stCxn id="70" idx="3"/>
          </p:cNvCxnSpPr>
          <p:nvPr/>
        </p:nvCxnSpPr>
        <p:spPr>
          <a:xfrm flipV="1">
            <a:off x="2537581" y="5196642"/>
            <a:ext cx="3294769" cy="1018356"/>
          </a:xfrm>
          <a:prstGeom prst="straightConnector1">
            <a:avLst/>
          </a:prstGeom>
          <a:ln w="1905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287700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436</TotalTime>
  <Words>430</Words>
  <Application>Microsoft Office PowerPoint</Application>
  <PresentationFormat>画面に合わせる (4:3)</PresentationFormat>
  <Paragraphs>143</Paragraphs>
  <Slides>7</Slides>
  <Notes>0</Notes>
  <HiddenSlides>0</HiddenSlides>
  <MMClips>0</MMClips>
  <ScaleCrop>false</ScaleCrop>
  <HeadingPairs>
    <vt:vector size="4" baseType="variant">
      <vt:variant>
        <vt:lpstr>テーマ</vt:lpstr>
      </vt:variant>
      <vt:variant>
        <vt:i4>1</vt:i4>
      </vt:variant>
      <vt:variant>
        <vt:lpstr>スライド タイトル</vt:lpstr>
      </vt:variant>
      <vt:variant>
        <vt:i4>7</vt:i4>
      </vt:variant>
    </vt:vector>
  </HeadingPairs>
  <TitlesOfParts>
    <vt:vector size="8" baseType="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Kaito</dc:creator>
  <cp:lastModifiedBy>Kaito</cp:lastModifiedBy>
  <cp:revision>18</cp:revision>
  <dcterms:created xsi:type="dcterms:W3CDTF">2015-12-27T01:04:16Z</dcterms:created>
  <dcterms:modified xsi:type="dcterms:W3CDTF">2016-01-13T05:44:05Z</dcterms:modified>
</cp:coreProperties>
</file>