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7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64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08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5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A565D-B2B5-478A-B2C3-113F166969BB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3548-8371-4448-8AE4-238866441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395536" y="4260185"/>
            <a:ext cx="8352928" cy="2508893"/>
          </a:xfrm>
          <a:prstGeom prst="rect">
            <a:avLst/>
          </a:prstGeom>
          <a:solidFill>
            <a:srgbClr val="F8AD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ローカルリポジトリ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1554987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4" name="直線矢印コネクタ 33"/>
          <p:cNvCxnSpPr>
            <a:stCxn id="35" idx="2"/>
            <a:endCxn id="33" idx="6"/>
          </p:cNvCxnSpPr>
          <p:nvPr/>
        </p:nvCxnSpPr>
        <p:spPr>
          <a:xfrm flipH="1">
            <a:off x="2094987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2527155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6" name="円/楕円 35"/>
          <p:cNvSpPr/>
          <p:nvPr/>
        </p:nvSpPr>
        <p:spPr>
          <a:xfrm>
            <a:off x="3499323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6" idx="2"/>
            <a:endCxn id="35" idx="6"/>
          </p:cNvCxnSpPr>
          <p:nvPr/>
        </p:nvCxnSpPr>
        <p:spPr>
          <a:xfrm flipH="1">
            <a:off x="3067155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4453429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0" name="直線矢印コネクタ 39"/>
          <p:cNvCxnSpPr>
            <a:stCxn id="39" idx="2"/>
            <a:endCxn id="36" idx="6"/>
          </p:cNvCxnSpPr>
          <p:nvPr/>
        </p:nvCxnSpPr>
        <p:spPr>
          <a:xfrm flipH="1">
            <a:off x="4039323" y="511131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42" idx="1"/>
          </p:cNvCxnSpPr>
          <p:nvPr/>
        </p:nvCxnSpPr>
        <p:spPr>
          <a:xfrm flipH="1">
            <a:off x="4734224" y="4548217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162630" y="440420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6" idx="1"/>
          </p:cNvCxnSpPr>
          <p:nvPr/>
        </p:nvCxnSpPr>
        <p:spPr>
          <a:xfrm flipH="1" flipV="1">
            <a:off x="3789460" y="5414306"/>
            <a:ext cx="370799" cy="24434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160259" y="5514631"/>
            <a:ext cx="1470393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origin/master</a:t>
            </a:r>
            <a:endParaRPr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395536" y="1633363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1556932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49" name="直線矢印コネクタ 48"/>
          <p:cNvCxnSpPr>
            <a:stCxn id="55" idx="2"/>
            <a:endCxn id="48" idx="6"/>
          </p:cNvCxnSpPr>
          <p:nvPr/>
        </p:nvCxnSpPr>
        <p:spPr>
          <a:xfrm flipH="1">
            <a:off x="2096932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2529100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3501268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60" name="直線矢印コネクタ 59"/>
          <p:cNvCxnSpPr>
            <a:stCxn id="59" idx="2"/>
            <a:endCxn id="55" idx="6"/>
          </p:cNvCxnSpPr>
          <p:nvPr/>
        </p:nvCxnSpPr>
        <p:spPr>
          <a:xfrm flipH="1">
            <a:off x="3069100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endCxn id="59" idx="6"/>
          </p:cNvCxnSpPr>
          <p:nvPr/>
        </p:nvCxnSpPr>
        <p:spPr>
          <a:xfrm flipH="1">
            <a:off x="4041268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6" idx="1"/>
          </p:cNvCxnSpPr>
          <p:nvPr/>
        </p:nvCxnSpPr>
        <p:spPr>
          <a:xfrm flipH="1">
            <a:off x="5706507" y="1925228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6134913" y="1781212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7" name="円/楕円 66"/>
          <p:cNvSpPr/>
          <p:nvPr/>
        </p:nvSpPr>
        <p:spPr>
          <a:xfrm>
            <a:off x="4480634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sp>
        <p:nvSpPr>
          <p:cNvPr id="68" name="円/楕円 67"/>
          <p:cNvSpPr/>
          <p:nvPr/>
        </p:nvSpPr>
        <p:spPr>
          <a:xfrm>
            <a:off x="5432875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9" name="直線矢印コネクタ 68"/>
          <p:cNvCxnSpPr>
            <a:stCxn id="68" idx="2"/>
          </p:cNvCxnSpPr>
          <p:nvPr/>
        </p:nvCxnSpPr>
        <p:spPr>
          <a:xfrm flipH="1">
            <a:off x="5018769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上のスライドの</a:t>
            </a:r>
            <a:r>
              <a:rPr lang="en-US" altLang="ja-JP" b="1" dirty="0">
                <a:ea typeface="ＭＳ ゴシック" panose="020B0609070205080204" pitchFamily="49" charset="-128"/>
              </a:rPr>
              <a:t>3</a:t>
            </a:r>
            <a:r>
              <a:rPr lang="ja-JP" altLang="en-US" b="1" dirty="0">
                <a:ea typeface="ＭＳ ゴシック" panose="020B0609070205080204" pitchFamily="49" charset="-128"/>
              </a:rPr>
              <a:t>ページ目の状態。</a:t>
            </a: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リモートリポジトリとローカルリポジトリの</a:t>
            </a:r>
            <a:r>
              <a:rPr lang="ja-JP" altLang="en-US" b="1" dirty="0">
                <a:ea typeface="ＭＳ ゴシック" panose="020B0609070205080204" pitchFamily="49" charset="-128"/>
              </a:rPr>
              <a:t>コミットグラフ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それぞれ</a:t>
            </a:r>
            <a:r>
              <a:rPr lang="ja-JP" altLang="en-US" b="1" dirty="0">
                <a:ea typeface="ＭＳ ゴシック" panose="020B0609070205080204" pitchFamily="49" charset="-128"/>
              </a:rPr>
              <a:t>成長している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3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395536" y="4260185"/>
            <a:ext cx="8352928" cy="2508893"/>
          </a:xfrm>
          <a:prstGeom prst="rect">
            <a:avLst/>
          </a:prstGeom>
          <a:solidFill>
            <a:srgbClr val="F8AD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ローカルリポジトリ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1554987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6" name="直線矢印コネクタ 35"/>
          <p:cNvCxnSpPr>
            <a:stCxn id="38" idx="2"/>
            <a:endCxn id="35" idx="6"/>
          </p:cNvCxnSpPr>
          <p:nvPr/>
        </p:nvCxnSpPr>
        <p:spPr>
          <a:xfrm flipH="1">
            <a:off x="2094987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/楕円 37"/>
          <p:cNvSpPr/>
          <p:nvPr/>
        </p:nvSpPr>
        <p:spPr>
          <a:xfrm>
            <a:off x="2527155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3499323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40" name="直線矢印コネクタ 39"/>
          <p:cNvCxnSpPr>
            <a:stCxn id="39" idx="2"/>
            <a:endCxn id="38" idx="6"/>
          </p:cNvCxnSpPr>
          <p:nvPr/>
        </p:nvCxnSpPr>
        <p:spPr>
          <a:xfrm flipH="1">
            <a:off x="3067155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/>
          <p:cNvSpPr/>
          <p:nvPr/>
        </p:nvSpPr>
        <p:spPr>
          <a:xfrm>
            <a:off x="4453429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  <a:endCxn id="39" idx="6"/>
          </p:cNvCxnSpPr>
          <p:nvPr/>
        </p:nvCxnSpPr>
        <p:spPr>
          <a:xfrm flipH="1">
            <a:off x="4039323" y="5111310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8" idx="1"/>
          </p:cNvCxnSpPr>
          <p:nvPr/>
        </p:nvCxnSpPr>
        <p:spPr>
          <a:xfrm flipH="1">
            <a:off x="4734224" y="4548217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5162630" y="4404201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9" name="直線矢印コネクタ 48"/>
          <p:cNvCxnSpPr>
            <a:stCxn id="55" idx="1"/>
          </p:cNvCxnSpPr>
          <p:nvPr/>
        </p:nvCxnSpPr>
        <p:spPr>
          <a:xfrm flipH="1" flipV="1">
            <a:off x="5362597" y="6263409"/>
            <a:ext cx="370799" cy="24434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5733396" y="6363734"/>
            <a:ext cx="1470393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origin/master</a:t>
            </a:r>
            <a:endParaRPr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395536" y="1633363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0" name="円/楕円 59"/>
          <p:cNvSpPr/>
          <p:nvPr/>
        </p:nvSpPr>
        <p:spPr>
          <a:xfrm>
            <a:off x="4138411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62" name="直線矢印コネクタ 61"/>
          <p:cNvCxnSpPr>
            <a:stCxn id="60" idx="1"/>
          </p:cNvCxnSpPr>
          <p:nvPr/>
        </p:nvCxnSpPr>
        <p:spPr>
          <a:xfrm flipH="1" flipV="1">
            <a:off x="3771268" y="5387354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円/楕円 64"/>
          <p:cNvSpPr/>
          <p:nvPr/>
        </p:nvSpPr>
        <p:spPr>
          <a:xfrm>
            <a:off x="5090652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6" name="直線矢印コネクタ 65"/>
          <p:cNvCxnSpPr>
            <a:stCxn id="65" idx="2"/>
          </p:cNvCxnSpPr>
          <p:nvPr/>
        </p:nvCxnSpPr>
        <p:spPr>
          <a:xfrm flipH="1">
            <a:off x="4676546" y="597809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円/楕円 66"/>
          <p:cNvSpPr/>
          <p:nvPr/>
        </p:nvSpPr>
        <p:spPr>
          <a:xfrm>
            <a:off x="1556932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68" name="直線矢印コネクタ 67"/>
          <p:cNvCxnSpPr>
            <a:stCxn id="69" idx="2"/>
            <a:endCxn id="67" idx="6"/>
          </p:cNvCxnSpPr>
          <p:nvPr/>
        </p:nvCxnSpPr>
        <p:spPr>
          <a:xfrm flipH="1">
            <a:off x="2096932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/楕円 68"/>
          <p:cNvSpPr/>
          <p:nvPr/>
        </p:nvSpPr>
        <p:spPr>
          <a:xfrm>
            <a:off x="2529100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70" name="円/楕円 69"/>
          <p:cNvSpPr/>
          <p:nvPr/>
        </p:nvSpPr>
        <p:spPr>
          <a:xfrm>
            <a:off x="3501268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71" name="直線矢印コネクタ 70"/>
          <p:cNvCxnSpPr>
            <a:stCxn id="70" idx="2"/>
            <a:endCxn id="69" idx="6"/>
          </p:cNvCxnSpPr>
          <p:nvPr/>
        </p:nvCxnSpPr>
        <p:spPr>
          <a:xfrm flipH="1">
            <a:off x="3069100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70" idx="6"/>
          </p:cNvCxnSpPr>
          <p:nvPr/>
        </p:nvCxnSpPr>
        <p:spPr>
          <a:xfrm flipH="1">
            <a:off x="4041268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4" idx="1"/>
          </p:cNvCxnSpPr>
          <p:nvPr/>
        </p:nvCxnSpPr>
        <p:spPr>
          <a:xfrm flipH="1">
            <a:off x="5706507" y="1925228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134913" y="1781212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75" name="円/楕円 74"/>
          <p:cNvSpPr/>
          <p:nvPr/>
        </p:nvSpPr>
        <p:spPr>
          <a:xfrm>
            <a:off x="4480634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sp>
        <p:nvSpPr>
          <p:cNvPr id="76" name="円/楕円 75"/>
          <p:cNvSpPr/>
          <p:nvPr/>
        </p:nvSpPr>
        <p:spPr>
          <a:xfrm>
            <a:off x="5432875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77" name="直線矢印コネクタ 76"/>
          <p:cNvCxnSpPr>
            <a:stCxn id="76" idx="2"/>
          </p:cNvCxnSpPr>
          <p:nvPr/>
        </p:nvCxnSpPr>
        <p:spPr>
          <a:xfrm flipH="1">
            <a:off x="5018769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fetch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リモートリポジトリで</a:t>
            </a:r>
            <a:r>
              <a:rPr lang="ja-JP" altLang="en-US" b="1" dirty="0">
                <a:ea typeface="ＭＳ ゴシック" panose="020B0609070205080204" pitchFamily="49" charset="-128"/>
              </a:rPr>
              <a:t>作られた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X</a:t>
            </a:r>
            <a:r>
              <a:rPr lang="ja-JP" altLang="en-US" b="1" dirty="0" err="1">
                <a:ea typeface="ＭＳ ゴシック" panose="020B0609070205080204" pitchFamily="49" charset="-128"/>
              </a:rPr>
              <a:t>、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Y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がローカルリポジトリの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origin/master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に取り込まれた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8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395536" y="4260185"/>
            <a:ext cx="8352928" cy="2508893"/>
          </a:xfrm>
          <a:prstGeom prst="rect">
            <a:avLst/>
          </a:prstGeom>
          <a:solidFill>
            <a:srgbClr val="F8AD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ローカルリポジトリ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1554987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stCxn id="23" idx="2"/>
            <a:endCxn id="21" idx="6"/>
          </p:cNvCxnSpPr>
          <p:nvPr/>
        </p:nvCxnSpPr>
        <p:spPr>
          <a:xfrm flipH="1">
            <a:off x="2094987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2527155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3499323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25" name="直線矢印コネクタ 24"/>
          <p:cNvCxnSpPr>
            <a:stCxn id="24" idx="2"/>
            <a:endCxn id="23" idx="6"/>
          </p:cNvCxnSpPr>
          <p:nvPr/>
        </p:nvCxnSpPr>
        <p:spPr>
          <a:xfrm flipH="1">
            <a:off x="3067155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/>
          <p:cNvSpPr/>
          <p:nvPr/>
        </p:nvSpPr>
        <p:spPr>
          <a:xfrm>
            <a:off x="6048647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D’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8" idx="2"/>
          </p:cNvCxnSpPr>
          <p:nvPr/>
        </p:nvCxnSpPr>
        <p:spPr>
          <a:xfrm flipH="1">
            <a:off x="5634541" y="597809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7" idx="1"/>
          </p:cNvCxnSpPr>
          <p:nvPr/>
        </p:nvCxnSpPr>
        <p:spPr>
          <a:xfrm flipH="1">
            <a:off x="6321649" y="5415930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750055" y="527191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43" name="直線矢印コネクタ 42"/>
          <p:cNvCxnSpPr>
            <a:stCxn id="44" idx="1"/>
          </p:cNvCxnSpPr>
          <p:nvPr/>
        </p:nvCxnSpPr>
        <p:spPr>
          <a:xfrm flipH="1" flipV="1">
            <a:off x="5362597" y="6263409"/>
            <a:ext cx="370799" cy="24434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733396" y="6363734"/>
            <a:ext cx="1470393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origin/master</a:t>
            </a:r>
            <a:endParaRPr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4138411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33" name="直線矢印コネクタ 32"/>
          <p:cNvCxnSpPr>
            <a:stCxn id="32" idx="1"/>
          </p:cNvCxnSpPr>
          <p:nvPr/>
        </p:nvCxnSpPr>
        <p:spPr>
          <a:xfrm flipH="1" flipV="1">
            <a:off x="3771268" y="5387354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5090652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46" name="直線矢印コネクタ 45"/>
          <p:cNvCxnSpPr>
            <a:stCxn id="45" idx="2"/>
          </p:cNvCxnSpPr>
          <p:nvPr/>
        </p:nvCxnSpPr>
        <p:spPr>
          <a:xfrm flipH="1">
            <a:off x="4676546" y="597809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395536" y="1633363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1556932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6" name="直線矢印コネクタ 35"/>
          <p:cNvCxnSpPr>
            <a:stCxn id="38" idx="2"/>
            <a:endCxn id="35" idx="6"/>
          </p:cNvCxnSpPr>
          <p:nvPr/>
        </p:nvCxnSpPr>
        <p:spPr>
          <a:xfrm flipH="1">
            <a:off x="2096932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/楕円 37"/>
          <p:cNvSpPr/>
          <p:nvPr/>
        </p:nvSpPr>
        <p:spPr>
          <a:xfrm>
            <a:off x="2529100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39" name="円/楕円 38"/>
          <p:cNvSpPr/>
          <p:nvPr/>
        </p:nvSpPr>
        <p:spPr>
          <a:xfrm>
            <a:off x="3501268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40" name="直線矢印コネクタ 39"/>
          <p:cNvCxnSpPr>
            <a:stCxn id="39" idx="2"/>
            <a:endCxn id="38" idx="6"/>
          </p:cNvCxnSpPr>
          <p:nvPr/>
        </p:nvCxnSpPr>
        <p:spPr>
          <a:xfrm flipH="1">
            <a:off x="3069100" y="2495627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39" idx="6"/>
          </p:cNvCxnSpPr>
          <p:nvPr/>
        </p:nvCxnSpPr>
        <p:spPr>
          <a:xfrm flipH="1">
            <a:off x="4041268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47" idx="1"/>
          </p:cNvCxnSpPr>
          <p:nvPr/>
        </p:nvCxnSpPr>
        <p:spPr>
          <a:xfrm flipH="1">
            <a:off x="5706507" y="1925228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6134913" y="1781212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48" name="円/楕円 47"/>
          <p:cNvSpPr/>
          <p:nvPr/>
        </p:nvSpPr>
        <p:spPr>
          <a:xfrm>
            <a:off x="4480634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sp>
        <p:nvSpPr>
          <p:cNvPr id="49" name="円/楕円 48"/>
          <p:cNvSpPr/>
          <p:nvPr/>
        </p:nvSpPr>
        <p:spPr>
          <a:xfrm>
            <a:off x="5432875" y="2225627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55" name="直線矢印コネクタ 54"/>
          <p:cNvCxnSpPr>
            <a:stCxn id="49" idx="2"/>
          </p:cNvCxnSpPr>
          <p:nvPr/>
        </p:nvCxnSpPr>
        <p:spPr>
          <a:xfrm flipH="1">
            <a:off x="5018769" y="2495627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rebase origin/master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ローカルリポジトリの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master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で作られた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 が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en-US" altLang="ja-JP" b="1" dirty="0" smtClean="0">
                <a:ea typeface="ＭＳ ゴシック" panose="020B0609070205080204" pitchFamily="49" charset="-128"/>
              </a:rPr>
              <a:t>origin/master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ブランチ</a:t>
            </a:r>
            <a:r>
              <a:rPr lang="ja-JP" altLang="en-US" b="1" dirty="0">
                <a:ea typeface="ＭＳ ゴシック" panose="020B0609070205080204" pitchFamily="49" charset="-128"/>
              </a:rPr>
              <a:t>の先頭に付け替えられた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710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395536" y="1630630"/>
            <a:ext cx="8352928" cy="2515717"/>
          </a:xfrm>
          <a:prstGeom prst="rect">
            <a:avLst/>
          </a:prstGeom>
          <a:solidFill>
            <a:srgbClr val="F7A02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リモートリポジトリ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1556932" y="22228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51" name="直線矢印コネクタ 50"/>
          <p:cNvCxnSpPr>
            <a:stCxn id="52" idx="2"/>
            <a:endCxn id="50" idx="6"/>
          </p:cNvCxnSpPr>
          <p:nvPr/>
        </p:nvCxnSpPr>
        <p:spPr>
          <a:xfrm flipH="1">
            <a:off x="2096932" y="2492894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/>
          <p:cNvSpPr/>
          <p:nvPr/>
        </p:nvSpPr>
        <p:spPr>
          <a:xfrm>
            <a:off x="2529100" y="22228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53" name="円/楕円 52"/>
          <p:cNvSpPr/>
          <p:nvPr/>
        </p:nvSpPr>
        <p:spPr>
          <a:xfrm>
            <a:off x="3501268" y="22228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54" name="直線矢印コネクタ 53"/>
          <p:cNvCxnSpPr>
            <a:stCxn id="53" idx="2"/>
            <a:endCxn id="52" idx="6"/>
          </p:cNvCxnSpPr>
          <p:nvPr/>
        </p:nvCxnSpPr>
        <p:spPr>
          <a:xfrm flipH="1">
            <a:off x="3069100" y="2492894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53" idx="6"/>
          </p:cNvCxnSpPr>
          <p:nvPr/>
        </p:nvCxnSpPr>
        <p:spPr>
          <a:xfrm flipH="1">
            <a:off x="4041268" y="24928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8" idx="1"/>
          </p:cNvCxnSpPr>
          <p:nvPr/>
        </p:nvCxnSpPr>
        <p:spPr>
          <a:xfrm flipH="1">
            <a:off x="6642551" y="1915189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7070957" y="1771173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sp>
        <p:nvSpPr>
          <p:cNvPr id="61" name="円/楕円 60"/>
          <p:cNvSpPr/>
          <p:nvPr/>
        </p:nvSpPr>
        <p:spPr>
          <a:xfrm>
            <a:off x="4480634" y="22228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sp>
        <p:nvSpPr>
          <p:cNvPr id="63" name="円/楕円 62"/>
          <p:cNvSpPr/>
          <p:nvPr/>
        </p:nvSpPr>
        <p:spPr>
          <a:xfrm>
            <a:off x="5432875" y="22228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4" name="直線矢印コネクタ 63"/>
          <p:cNvCxnSpPr>
            <a:stCxn id="63" idx="2"/>
          </p:cNvCxnSpPr>
          <p:nvPr/>
        </p:nvCxnSpPr>
        <p:spPr>
          <a:xfrm flipH="1">
            <a:off x="5018769" y="24928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380910" y="2222894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D’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 flipH="1">
            <a:off x="5966804" y="2492894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95536" y="4260185"/>
            <a:ext cx="8352928" cy="2508893"/>
          </a:xfrm>
          <a:prstGeom prst="rect">
            <a:avLst/>
          </a:prstGeom>
          <a:solidFill>
            <a:srgbClr val="F8AD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b="1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ローカルリポジトリ</a:t>
            </a:r>
            <a:endParaRPr lang="ja-JP" altLang="en-US" b="1" dirty="0">
              <a:solidFill>
                <a:schemeClr val="bg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1554987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A</a:t>
            </a:r>
            <a:endParaRPr lang="ja-JP" altLang="en-US" dirty="0"/>
          </a:p>
        </p:txBody>
      </p:sp>
      <p:cxnSp>
        <p:nvCxnSpPr>
          <p:cNvPr id="39" name="直線矢印コネクタ 38"/>
          <p:cNvCxnSpPr>
            <a:stCxn id="40" idx="2"/>
            <a:endCxn id="38" idx="6"/>
          </p:cNvCxnSpPr>
          <p:nvPr/>
        </p:nvCxnSpPr>
        <p:spPr>
          <a:xfrm flipH="1">
            <a:off x="2094987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2527155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41" name="円/楕円 40"/>
          <p:cNvSpPr/>
          <p:nvPr/>
        </p:nvSpPr>
        <p:spPr>
          <a:xfrm>
            <a:off x="3499323" y="4841310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C</a:t>
            </a:r>
            <a:endParaRPr lang="ja-JP" altLang="en-US" dirty="0"/>
          </a:p>
        </p:txBody>
      </p:sp>
      <p:cxnSp>
        <p:nvCxnSpPr>
          <p:cNvPr id="42" name="直線矢印コネクタ 41"/>
          <p:cNvCxnSpPr>
            <a:stCxn id="41" idx="2"/>
            <a:endCxn id="40" idx="6"/>
          </p:cNvCxnSpPr>
          <p:nvPr/>
        </p:nvCxnSpPr>
        <p:spPr>
          <a:xfrm flipH="1">
            <a:off x="3067155" y="5111310"/>
            <a:ext cx="43216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6048647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D’</a:t>
            </a:r>
            <a:endParaRPr lang="ja-JP" altLang="en-US" dirty="0"/>
          </a:p>
        </p:txBody>
      </p:sp>
      <p:cxnSp>
        <p:nvCxnSpPr>
          <p:cNvPr id="48" name="直線矢印コネクタ 47"/>
          <p:cNvCxnSpPr>
            <a:stCxn id="47" idx="2"/>
          </p:cNvCxnSpPr>
          <p:nvPr/>
        </p:nvCxnSpPr>
        <p:spPr>
          <a:xfrm flipH="1">
            <a:off x="5634541" y="597809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55" idx="1"/>
          </p:cNvCxnSpPr>
          <p:nvPr/>
        </p:nvCxnSpPr>
        <p:spPr>
          <a:xfrm flipH="1">
            <a:off x="6321649" y="5415930"/>
            <a:ext cx="428406" cy="2734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6750055" y="5271914"/>
            <a:ext cx="936044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master</a:t>
            </a:r>
            <a:endParaRPr lang="ja-JP" altLang="en-US" dirty="0"/>
          </a:p>
        </p:txBody>
      </p:sp>
      <p:cxnSp>
        <p:nvCxnSpPr>
          <p:cNvPr id="59" name="直線矢印コネクタ 58"/>
          <p:cNvCxnSpPr>
            <a:stCxn id="60" idx="1"/>
          </p:cNvCxnSpPr>
          <p:nvPr/>
        </p:nvCxnSpPr>
        <p:spPr>
          <a:xfrm flipH="1" flipV="1">
            <a:off x="6330635" y="6263409"/>
            <a:ext cx="370799" cy="244341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6701434" y="6363734"/>
            <a:ext cx="1470393" cy="288032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origin/master</a:t>
            </a:r>
            <a:endParaRPr lang="ja-JP" altLang="en-US" dirty="0"/>
          </a:p>
        </p:txBody>
      </p:sp>
      <p:sp>
        <p:nvSpPr>
          <p:cNvPr id="62" name="円/楕円 61"/>
          <p:cNvSpPr/>
          <p:nvPr/>
        </p:nvSpPr>
        <p:spPr>
          <a:xfrm>
            <a:off x="4138411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X</a:t>
            </a:r>
            <a:endParaRPr lang="ja-JP" altLang="en-US" dirty="0"/>
          </a:p>
        </p:txBody>
      </p:sp>
      <p:cxnSp>
        <p:nvCxnSpPr>
          <p:cNvPr id="65" name="直線矢印コネクタ 64"/>
          <p:cNvCxnSpPr>
            <a:stCxn id="62" idx="1"/>
          </p:cNvCxnSpPr>
          <p:nvPr/>
        </p:nvCxnSpPr>
        <p:spPr>
          <a:xfrm flipH="1" flipV="1">
            <a:off x="3771268" y="5387354"/>
            <a:ext cx="446224" cy="39981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/楕円 65"/>
          <p:cNvSpPr/>
          <p:nvPr/>
        </p:nvSpPr>
        <p:spPr>
          <a:xfrm>
            <a:off x="5090652" y="5708092"/>
            <a:ext cx="540000" cy="5400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 defTabSz="914295"/>
            <a:r>
              <a:rPr lang="en-US" altLang="ja-JP" dirty="0"/>
              <a:t>Y</a:t>
            </a:r>
            <a:endParaRPr lang="ja-JP" altLang="en-US" dirty="0"/>
          </a:p>
        </p:txBody>
      </p:sp>
      <p:cxnSp>
        <p:nvCxnSpPr>
          <p:cNvPr id="67" name="直線矢印コネクタ 66"/>
          <p:cNvCxnSpPr>
            <a:stCxn id="66" idx="2"/>
          </p:cNvCxnSpPr>
          <p:nvPr/>
        </p:nvCxnSpPr>
        <p:spPr>
          <a:xfrm flipH="1">
            <a:off x="4676546" y="5978092"/>
            <a:ext cx="414106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吹き出し 70"/>
          <p:cNvSpPr/>
          <p:nvPr/>
        </p:nvSpPr>
        <p:spPr>
          <a:xfrm>
            <a:off x="203401" y="123901"/>
            <a:ext cx="8737200" cy="1433282"/>
          </a:xfrm>
          <a:custGeom>
            <a:avLst/>
            <a:gdLst>
              <a:gd name="connsiteX0" fmla="*/ 0 w 8541658"/>
              <a:gd name="connsiteY0" fmla="*/ 214817 h 1288876"/>
              <a:gd name="connsiteX1" fmla="*/ 214817 w 8541658"/>
              <a:gd name="connsiteY1" fmla="*/ 0 h 1288876"/>
              <a:gd name="connsiteX2" fmla="*/ 1423610 w 8541658"/>
              <a:gd name="connsiteY2" fmla="*/ 0 h 1288876"/>
              <a:gd name="connsiteX3" fmla="*/ 1423610 w 8541658"/>
              <a:gd name="connsiteY3" fmla="*/ 0 h 1288876"/>
              <a:gd name="connsiteX4" fmla="*/ 3559024 w 8541658"/>
              <a:gd name="connsiteY4" fmla="*/ 0 h 1288876"/>
              <a:gd name="connsiteX5" fmla="*/ 8326841 w 8541658"/>
              <a:gd name="connsiteY5" fmla="*/ 0 h 1288876"/>
              <a:gd name="connsiteX6" fmla="*/ 8541658 w 8541658"/>
              <a:gd name="connsiteY6" fmla="*/ 214817 h 1288876"/>
              <a:gd name="connsiteX7" fmla="*/ 8541658 w 8541658"/>
              <a:gd name="connsiteY7" fmla="*/ 751844 h 1288876"/>
              <a:gd name="connsiteX8" fmla="*/ 8541658 w 8541658"/>
              <a:gd name="connsiteY8" fmla="*/ 751844 h 1288876"/>
              <a:gd name="connsiteX9" fmla="*/ 8541658 w 8541658"/>
              <a:gd name="connsiteY9" fmla="*/ 1074063 h 1288876"/>
              <a:gd name="connsiteX10" fmla="*/ 8541658 w 8541658"/>
              <a:gd name="connsiteY10" fmla="*/ 1074059 h 1288876"/>
              <a:gd name="connsiteX11" fmla="*/ 8326841 w 8541658"/>
              <a:gd name="connsiteY11" fmla="*/ 1288876 h 1288876"/>
              <a:gd name="connsiteX12" fmla="*/ 3559024 w 8541658"/>
              <a:gd name="connsiteY12" fmla="*/ 1288876 h 1288876"/>
              <a:gd name="connsiteX13" fmla="*/ 2230227 w 8541658"/>
              <a:gd name="connsiteY13" fmla="*/ 1471381 h 1288876"/>
              <a:gd name="connsiteX14" fmla="*/ 1423610 w 8541658"/>
              <a:gd name="connsiteY14" fmla="*/ 1288876 h 1288876"/>
              <a:gd name="connsiteX15" fmla="*/ 214817 w 8541658"/>
              <a:gd name="connsiteY15" fmla="*/ 1288876 h 1288876"/>
              <a:gd name="connsiteX16" fmla="*/ 0 w 8541658"/>
              <a:gd name="connsiteY16" fmla="*/ 1074059 h 1288876"/>
              <a:gd name="connsiteX17" fmla="*/ 0 w 8541658"/>
              <a:gd name="connsiteY17" fmla="*/ 1074063 h 1288876"/>
              <a:gd name="connsiteX18" fmla="*/ 0 w 8541658"/>
              <a:gd name="connsiteY18" fmla="*/ 751844 h 1288876"/>
              <a:gd name="connsiteX19" fmla="*/ 0 w 8541658"/>
              <a:gd name="connsiteY19" fmla="*/ 751844 h 1288876"/>
              <a:gd name="connsiteX20" fmla="*/ 0 w 8541658"/>
              <a:gd name="connsiteY20" fmla="*/ 214817 h 1288876"/>
              <a:gd name="connsiteX0" fmla="*/ 0 w 8541658"/>
              <a:gd name="connsiteY0" fmla="*/ 214817 h 1471381"/>
              <a:gd name="connsiteX1" fmla="*/ 214817 w 8541658"/>
              <a:gd name="connsiteY1" fmla="*/ 0 h 1471381"/>
              <a:gd name="connsiteX2" fmla="*/ 1423610 w 8541658"/>
              <a:gd name="connsiteY2" fmla="*/ 0 h 1471381"/>
              <a:gd name="connsiteX3" fmla="*/ 1423610 w 8541658"/>
              <a:gd name="connsiteY3" fmla="*/ 0 h 1471381"/>
              <a:gd name="connsiteX4" fmla="*/ 3559024 w 8541658"/>
              <a:gd name="connsiteY4" fmla="*/ 0 h 1471381"/>
              <a:gd name="connsiteX5" fmla="*/ 8326841 w 8541658"/>
              <a:gd name="connsiteY5" fmla="*/ 0 h 1471381"/>
              <a:gd name="connsiteX6" fmla="*/ 8541658 w 8541658"/>
              <a:gd name="connsiteY6" fmla="*/ 214817 h 1471381"/>
              <a:gd name="connsiteX7" fmla="*/ 8541658 w 8541658"/>
              <a:gd name="connsiteY7" fmla="*/ 751844 h 1471381"/>
              <a:gd name="connsiteX8" fmla="*/ 8541658 w 8541658"/>
              <a:gd name="connsiteY8" fmla="*/ 751844 h 1471381"/>
              <a:gd name="connsiteX9" fmla="*/ 8541658 w 8541658"/>
              <a:gd name="connsiteY9" fmla="*/ 1074063 h 1471381"/>
              <a:gd name="connsiteX10" fmla="*/ 8541658 w 8541658"/>
              <a:gd name="connsiteY10" fmla="*/ 1074059 h 1471381"/>
              <a:gd name="connsiteX11" fmla="*/ 8326841 w 8541658"/>
              <a:gd name="connsiteY11" fmla="*/ 1288876 h 1471381"/>
              <a:gd name="connsiteX12" fmla="*/ 1852144 w 8541658"/>
              <a:gd name="connsiteY12" fmla="*/ 1288876 h 1471381"/>
              <a:gd name="connsiteX13" fmla="*/ 2230227 w 8541658"/>
              <a:gd name="connsiteY13" fmla="*/ 1471381 h 1471381"/>
              <a:gd name="connsiteX14" fmla="*/ 1423610 w 8541658"/>
              <a:gd name="connsiteY14" fmla="*/ 1288876 h 1471381"/>
              <a:gd name="connsiteX15" fmla="*/ 214817 w 8541658"/>
              <a:gd name="connsiteY15" fmla="*/ 1288876 h 1471381"/>
              <a:gd name="connsiteX16" fmla="*/ 0 w 8541658"/>
              <a:gd name="connsiteY16" fmla="*/ 1074059 h 1471381"/>
              <a:gd name="connsiteX17" fmla="*/ 0 w 8541658"/>
              <a:gd name="connsiteY17" fmla="*/ 1074063 h 1471381"/>
              <a:gd name="connsiteX18" fmla="*/ 0 w 8541658"/>
              <a:gd name="connsiteY18" fmla="*/ 751844 h 1471381"/>
              <a:gd name="connsiteX19" fmla="*/ 0 w 8541658"/>
              <a:gd name="connsiteY19" fmla="*/ 751844 h 1471381"/>
              <a:gd name="connsiteX20" fmla="*/ 0 w 8541658"/>
              <a:gd name="connsiteY20" fmla="*/ 214817 h 1471381"/>
              <a:gd name="connsiteX0" fmla="*/ 0 w 8541658"/>
              <a:gd name="connsiteY0" fmla="*/ 214817 h 1433281"/>
              <a:gd name="connsiteX1" fmla="*/ 214817 w 8541658"/>
              <a:gd name="connsiteY1" fmla="*/ 0 h 1433281"/>
              <a:gd name="connsiteX2" fmla="*/ 1423610 w 8541658"/>
              <a:gd name="connsiteY2" fmla="*/ 0 h 1433281"/>
              <a:gd name="connsiteX3" fmla="*/ 1423610 w 8541658"/>
              <a:gd name="connsiteY3" fmla="*/ 0 h 1433281"/>
              <a:gd name="connsiteX4" fmla="*/ 3559024 w 8541658"/>
              <a:gd name="connsiteY4" fmla="*/ 0 h 1433281"/>
              <a:gd name="connsiteX5" fmla="*/ 8326841 w 8541658"/>
              <a:gd name="connsiteY5" fmla="*/ 0 h 1433281"/>
              <a:gd name="connsiteX6" fmla="*/ 8541658 w 8541658"/>
              <a:gd name="connsiteY6" fmla="*/ 214817 h 1433281"/>
              <a:gd name="connsiteX7" fmla="*/ 8541658 w 8541658"/>
              <a:gd name="connsiteY7" fmla="*/ 751844 h 1433281"/>
              <a:gd name="connsiteX8" fmla="*/ 8541658 w 8541658"/>
              <a:gd name="connsiteY8" fmla="*/ 751844 h 1433281"/>
              <a:gd name="connsiteX9" fmla="*/ 8541658 w 8541658"/>
              <a:gd name="connsiteY9" fmla="*/ 1074063 h 1433281"/>
              <a:gd name="connsiteX10" fmla="*/ 8541658 w 8541658"/>
              <a:gd name="connsiteY10" fmla="*/ 1074059 h 1433281"/>
              <a:gd name="connsiteX11" fmla="*/ 8326841 w 8541658"/>
              <a:gd name="connsiteY11" fmla="*/ 1288876 h 1433281"/>
              <a:gd name="connsiteX12" fmla="*/ 1852144 w 8541658"/>
              <a:gd name="connsiteY12" fmla="*/ 1288876 h 1433281"/>
              <a:gd name="connsiteX13" fmla="*/ 1864467 w 8541658"/>
              <a:gd name="connsiteY13" fmla="*/ 1433281 h 1433281"/>
              <a:gd name="connsiteX14" fmla="*/ 1423610 w 8541658"/>
              <a:gd name="connsiteY14" fmla="*/ 1288876 h 1433281"/>
              <a:gd name="connsiteX15" fmla="*/ 214817 w 8541658"/>
              <a:gd name="connsiteY15" fmla="*/ 1288876 h 1433281"/>
              <a:gd name="connsiteX16" fmla="*/ 0 w 8541658"/>
              <a:gd name="connsiteY16" fmla="*/ 1074059 h 1433281"/>
              <a:gd name="connsiteX17" fmla="*/ 0 w 8541658"/>
              <a:gd name="connsiteY17" fmla="*/ 1074063 h 1433281"/>
              <a:gd name="connsiteX18" fmla="*/ 0 w 8541658"/>
              <a:gd name="connsiteY18" fmla="*/ 751844 h 1433281"/>
              <a:gd name="connsiteX19" fmla="*/ 0 w 8541658"/>
              <a:gd name="connsiteY19" fmla="*/ 751844 h 1433281"/>
              <a:gd name="connsiteX20" fmla="*/ 0 w 8541658"/>
              <a:gd name="connsiteY20" fmla="*/ 214817 h 143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541658" h="1433281">
                <a:moveTo>
                  <a:pt x="0" y="214817"/>
                </a:moveTo>
                <a:cubicBezTo>
                  <a:pt x="0" y="96177"/>
                  <a:pt x="96177" y="0"/>
                  <a:pt x="214817" y="0"/>
                </a:cubicBezTo>
                <a:lnTo>
                  <a:pt x="1423610" y="0"/>
                </a:lnTo>
                <a:lnTo>
                  <a:pt x="1423610" y="0"/>
                </a:lnTo>
                <a:lnTo>
                  <a:pt x="3559024" y="0"/>
                </a:lnTo>
                <a:lnTo>
                  <a:pt x="8326841" y="0"/>
                </a:lnTo>
                <a:cubicBezTo>
                  <a:pt x="8445481" y="0"/>
                  <a:pt x="8541658" y="96177"/>
                  <a:pt x="8541658" y="214817"/>
                </a:cubicBezTo>
                <a:lnTo>
                  <a:pt x="8541658" y="751844"/>
                </a:lnTo>
                <a:lnTo>
                  <a:pt x="8541658" y="751844"/>
                </a:lnTo>
                <a:lnTo>
                  <a:pt x="8541658" y="1074063"/>
                </a:lnTo>
                <a:lnTo>
                  <a:pt x="8541658" y="1074059"/>
                </a:lnTo>
                <a:cubicBezTo>
                  <a:pt x="8541658" y="1192699"/>
                  <a:pt x="8445481" y="1288876"/>
                  <a:pt x="8326841" y="1288876"/>
                </a:cubicBezTo>
                <a:lnTo>
                  <a:pt x="1852144" y="1288876"/>
                </a:lnTo>
                <a:lnTo>
                  <a:pt x="1864467" y="1433281"/>
                </a:lnTo>
                <a:lnTo>
                  <a:pt x="1423610" y="1288876"/>
                </a:lnTo>
                <a:lnTo>
                  <a:pt x="214817" y="1288876"/>
                </a:lnTo>
                <a:cubicBezTo>
                  <a:pt x="96177" y="1288876"/>
                  <a:pt x="0" y="1192699"/>
                  <a:pt x="0" y="1074059"/>
                </a:cubicBezTo>
                <a:lnTo>
                  <a:pt x="0" y="1074063"/>
                </a:lnTo>
                <a:lnTo>
                  <a:pt x="0" y="751844"/>
                </a:lnTo>
                <a:lnTo>
                  <a:pt x="0" y="751844"/>
                </a:lnTo>
                <a:lnTo>
                  <a:pt x="0" y="214817"/>
                </a:lnTo>
                <a:close/>
              </a:path>
            </a:pathLst>
          </a:custGeom>
          <a:solidFill>
            <a:srgbClr val="03C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983" tIns="143983" rIns="143983" bIns="0" rtlCol="0" anchor="ctr"/>
          <a:lstStyle/>
          <a:p>
            <a:r>
              <a:rPr lang="ja-JP" altLang="en-US" b="1" dirty="0">
                <a:ea typeface="ＭＳ ゴシック" panose="020B0609070205080204" pitchFamily="49" charset="-128"/>
              </a:rPr>
              <a:t>「</a:t>
            </a:r>
            <a:r>
              <a:rPr lang="en-US" altLang="ja-JP" b="1" dirty="0" err="1">
                <a:ea typeface="ＭＳ ゴシック" panose="020B0609070205080204" pitchFamily="49" charset="-128"/>
              </a:rPr>
              <a:t>git</a:t>
            </a:r>
            <a:r>
              <a:rPr lang="en-US" altLang="ja-JP" b="1" dirty="0">
                <a:ea typeface="ＭＳ ゴシック" panose="020B0609070205080204" pitchFamily="49" charset="-128"/>
              </a:rPr>
              <a:t> push</a:t>
            </a:r>
            <a:r>
              <a:rPr lang="ja-JP" altLang="en-US" b="1" dirty="0">
                <a:ea typeface="ＭＳ ゴシック" panose="020B0609070205080204" pitchFamily="49" charset="-128"/>
              </a:rPr>
              <a:t>」を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実行。</a:t>
            </a:r>
            <a:endParaRPr lang="ja-JP" altLang="en-US" b="1" dirty="0"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ea typeface="ＭＳ ゴシック" panose="020B0609070205080204" pitchFamily="49" charset="-128"/>
              </a:rPr>
              <a:t>ローカルリポジトリの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コミット </a:t>
            </a:r>
            <a:r>
              <a:rPr lang="en-US" altLang="ja-JP" b="1" dirty="0" smtClean="0">
                <a:ea typeface="ＭＳ ゴシック" panose="020B0609070205080204" pitchFamily="49" charset="-128"/>
              </a:rPr>
              <a:t>D’ 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が</a:t>
            </a:r>
            <a:r>
              <a:rPr lang="ja-JP" altLang="en-US" b="1" dirty="0">
                <a:ea typeface="ＭＳ ゴシック" panose="020B0609070205080204" pitchFamily="49" charset="-128"/>
              </a:rPr>
              <a:t>リモートリポジトリに送られ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、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r>
              <a:rPr lang="ja-JP" altLang="en-US" b="1" dirty="0" smtClean="0">
                <a:ea typeface="ＭＳ ゴシック" panose="020B0609070205080204" pitchFamily="49" charset="-128"/>
              </a:rPr>
              <a:t>各参照</a:t>
            </a:r>
            <a:r>
              <a:rPr lang="ja-JP" altLang="en-US" b="1" dirty="0">
                <a:ea typeface="ＭＳ ゴシック" panose="020B0609070205080204" pitchFamily="49" charset="-128"/>
              </a:rPr>
              <a:t>も更新され、両リポジトリが同期した</a:t>
            </a:r>
            <a:r>
              <a:rPr lang="ja-JP" altLang="en-US" b="1" dirty="0" smtClean="0">
                <a:ea typeface="ＭＳ ゴシック" panose="020B0609070205080204" pitchFamily="49" charset="-128"/>
              </a:rPr>
              <a:t>。</a:t>
            </a:r>
            <a:endParaRPr lang="en-US" altLang="ja-JP" b="1" dirty="0" smtClean="0">
              <a:ea typeface="ＭＳ ゴシック" panose="020B0609070205080204" pitchFamily="49" charset="-128"/>
            </a:endParaRPr>
          </a:p>
          <a:p>
            <a:endParaRPr lang="ja-JP" altLang="en-US" b="1" dirty="0"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06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159</Words>
  <Application>Microsoft Office PowerPoint</Application>
  <PresentationFormat>画面に合わせる (4:3)</PresentationFormat>
  <Paragraphs>74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Kaito</dc:creator>
  <cp:lastModifiedBy>Kaito</cp:lastModifiedBy>
  <cp:revision>29</cp:revision>
  <dcterms:created xsi:type="dcterms:W3CDTF">2015-12-27T07:41:14Z</dcterms:created>
  <dcterms:modified xsi:type="dcterms:W3CDTF">2016-04-17T17:48:32Z</dcterms:modified>
</cp:coreProperties>
</file>