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FE40"/>
    <a:srgbClr val="03E729"/>
    <a:srgbClr val="03C924"/>
    <a:srgbClr val="03D726"/>
    <a:srgbClr val="FF0000"/>
    <a:srgbClr val="FF3F3F"/>
    <a:srgbClr val="FF2D2D"/>
    <a:srgbClr val="F7A021"/>
    <a:srgbClr val="4383D1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23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47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119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033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711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58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46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5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30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648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35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89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4B4FF-AE23-4E1E-B51C-5ED850CF274A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258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角丸四角形吹き出し 70"/>
          <p:cNvSpPr/>
          <p:nvPr/>
        </p:nvSpPr>
        <p:spPr>
          <a:xfrm>
            <a:off x="204338" y="123900"/>
            <a:ext cx="8735324" cy="1433281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0" rtlCol="0" anchor="ctr"/>
          <a:lstStyle/>
          <a:p>
            <a:r>
              <a:rPr lang="ja-JP" altLang="en-US" b="1" smtClean="0">
                <a:ea typeface="ＭＳ ゴシック" panose="020B0609070205080204" pitchFamily="49" charset="-128"/>
              </a:rPr>
              <a:t>初期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状態。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ja-JP" altLang="en-US" b="1" dirty="0" smtClean="0">
                <a:ea typeface="ＭＳ ゴシック" panose="020B0609070205080204" pitchFamily="49" charset="-128"/>
              </a:rPr>
              <a:t>ルートディレクトリ </a:t>
            </a:r>
            <a:r>
              <a:rPr lang="en-US" altLang="ja-JP" b="1" dirty="0" err="1" smtClean="0">
                <a:ea typeface="ＭＳ ゴシック" panose="020B0609070205080204" pitchFamily="49" charset="-128"/>
              </a:rPr>
              <a:t>hoge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 の直下に二つのファイルがある。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ja-JP" altLang="en-US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ワーキングディレクトリとインデックスとオブジェクト格納領域が</a:t>
            </a:r>
            <a:r>
              <a:rPr lang="ja-JP" altLang="en-US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同期している。</a:t>
            </a:r>
            <a:endParaRPr lang="en-US" altLang="ja-JP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b="1" dirty="0" smtClean="0">
              <a:ea typeface="ＭＳ ゴシック" panose="020B0609070205080204" pitchFamily="49" charset="-128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900282" y="1844824"/>
            <a:ext cx="5136214" cy="4896544"/>
          </a:xfrm>
          <a:prstGeom prst="roundRect">
            <a:avLst>
              <a:gd name="adj" fmla="val 4415"/>
            </a:avLst>
          </a:prstGeom>
          <a:solidFill>
            <a:srgbClr val="F7A02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オブジェクト格納</a:t>
            </a:r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領域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60896" y="5243377"/>
            <a:ext cx="3768159" cy="1497991"/>
          </a:xfrm>
          <a:prstGeom prst="roundRect">
            <a:avLst>
              <a:gd name="adj" fmla="val 15948"/>
            </a:avLst>
          </a:prstGeom>
          <a:solidFill>
            <a:srgbClr val="03E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インデックス</a:t>
            </a:r>
          </a:p>
        </p:txBody>
      </p:sp>
      <p:sp>
        <p:nvSpPr>
          <p:cNvPr id="2" name="角丸四角形 1"/>
          <p:cNvSpPr/>
          <p:nvPr/>
        </p:nvSpPr>
        <p:spPr>
          <a:xfrm>
            <a:off x="60896" y="1844825"/>
            <a:ext cx="3768159" cy="3322800"/>
          </a:xfrm>
          <a:prstGeom prst="roundRect">
            <a:avLst>
              <a:gd name="adj" fmla="val 6304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ワーキングディレクトリ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1462979" y="3036577"/>
            <a:ext cx="963992" cy="30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h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oge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1445111" y="4531434"/>
            <a:ext cx="9997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</a:rPr>
              <a:t>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8956" y="4531434"/>
            <a:ext cx="13999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1" name="正方形/長方形 110"/>
          <p:cNvSpPr/>
          <p:nvPr/>
        </p:nvSpPr>
        <p:spPr>
          <a:xfrm>
            <a:off x="1260899" y="5779506"/>
            <a:ext cx="1368152" cy="26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</a:p>
        </p:txBody>
      </p:sp>
      <p:sp>
        <p:nvSpPr>
          <p:cNvPr id="112" name="正方形/長方形 111"/>
          <p:cNvSpPr/>
          <p:nvPr/>
        </p:nvSpPr>
        <p:spPr>
          <a:xfrm>
            <a:off x="1495118" y="6077850"/>
            <a:ext cx="113393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Foo.java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3" name="角丸四角形 112"/>
          <p:cNvSpPr/>
          <p:nvPr/>
        </p:nvSpPr>
        <p:spPr>
          <a:xfrm>
            <a:off x="4067944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Hello</a:t>
            </a:r>
            <a:endParaRPr kumimoji="1" lang="ja-JP" altLang="en-US" dirty="0"/>
          </a:p>
        </p:txBody>
      </p:sp>
      <p:sp>
        <p:nvSpPr>
          <p:cNvPr id="114" name="角丸四角形 113"/>
          <p:cNvSpPr/>
          <p:nvPr/>
        </p:nvSpPr>
        <p:spPr>
          <a:xfrm>
            <a:off x="5292499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class Foo</a:t>
            </a:r>
          </a:p>
        </p:txBody>
      </p:sp>
      <p:cxnSp>
        <p:nvCxnSpPr>
          <p:cNvPr id="115" name="直線矢印コネクタ 114"/>
          <p:cNvCxnSpPr>
            <a:stCxn id="111" idx="3"/>
            <a:endCxn id="113" idx="1"/>
          </p:cNvCxnSpPr>
          <p:nvPr/>
        </p:nvCxnSpPr>
        <p:spPr>
          <a:xfrm flipV="1">
            <a:off x="2629051" y="5443457"/>
            <a:ext cx="1438893" cy="46707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>
            <a:stCxn id="112" idx="3"/>
            <a:endCxn id="114" idx="2"/>
          </p:cNvCxnSpPr>
          <p:nvPr/>
        </p:nvCxnSpPr>
        <p:spPr>
          <a:xfrm flipV="1">
            <a:off x="2629051" y="5659481"/>
            <a:ext cx="3203299" cy="56238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二等辺三角形 116"/>
          <p:cNvSpPr>
            <a:spLocks noChangeAspect="1"/>
          </p:cNvSpPr>
          <p:nvPr/>
        </p:nvSpPr>
        <p:spPr>
          <a:xfrm>
            <a:off x="4887614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矢印コネクタ 117"/>
          <p:cNvCxnSpPr>
            <a:stCxn id="117" idx="3"/>
            <a:endCxn id="113" idx="0"/>
          </p:cNvCxnSpPr>
          <p:nvPr/>
        </p:nvCxnSpPr>
        <p:spPr>
          <a:xfrm flipH="1">
            <a:off x="4607795" y="4534984"/>
            <a:ext cx="591113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117" idx="3"/>
            <a:endCxn id="114" idx="0"/>
          </p:cNvCxnSpPr>
          <p:nvPr/>
        </p:nvCxnSpPr>
        <p:spPr>
          <a:xfrm>
            <a:off x="5198908" y="4534984"/>
            <a:ext cx="633442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円/楕円 119"/>
          <p:cNvSpPr>
            <a:spLocks noChangeAspect="1"/>
          </p:cNvSpPr>
          <p:nvPr/>
        </p:nvSpPr>
        <p:spPr>
          <a:xfrm>
            <a:off x="4970212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1" name="直線矢印コネクタ 120"/>
          <p:cNvCxnSpPr>
            <a:stCxn id="120" idx="4"/>
            <a:endCxn id="117" idx="0"/>
          </p:cNvCxnSpPr>
          <p:nvPr/>
        </p:nvCxnSpPr>
        <p:spPr>
          <a:xfrm>
            <a:off x="5194312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グループ化 123"/>
          <p:cNvGrpSpPr/>
          <p:nvPr/>
        </p:nvGrpSpPr>
        <p:grpSpPr>
          <a:xfrm>
            <a:off x="176179" y="4000102"/>
            <a:ext cx="1065516" cy="521586"/>
            <a:chOff x="1318403" y="3726742"/>
            <a:chExt cx="921501" cy="521586"/>
          </a:xfrm>
        </p:grpSpPr>
        <p:sp>
          <p:nvSpPr>
            <p:cNvPr id="125" name="メモ 124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正方形/長方形 125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Hello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グループ化 126"/>
          <p:cNvGrpSpPr/>
          <p:nvPr/>
        </p:nvGrpSpPr>
        <p:grpSpPr>
          <a:xfrm>
            <a:off x="1420360" y="4000102"/>
            <a:ext cx="1065517" cy="521586"/>
            <a:chOff x="1318403" y="3726742"/>
            <a:chExt cx="921501" cy="521586"/>
          </a:xfrm>
        </p:grpSpPr>
        <p:sp>
          <p:nvSpPr>
            <p:cNvPr id="128" name="メモ 127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9" name="正方形/長方形 128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Foo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8034742" y="1553600"/>
            <a:ext cx="1027154" cy="252000"/>
            <a:chOff x="7996642" y="1656430"/>
            <a:chExt cx="1027154" cy="252000"/>
          </a:xfrm>
        </p:grpSpPr>
        <p:sp>
          <p:nvSpPr>
            <p:cNvPr id="139" name="円/楕円 138"/>
            <p:cNvSpPr>
              <a:spLocks noChangeAspect="1"/>
            </p:cNvSpPr>
            <p:nvPr/>
          </p:nvSpPr>
          <p:spPr>
            <a:xfrm>
              <a:off x="7996642" y="1656430"/>
              <a:ext cx="252000" cy="252000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42" name="正方形/長方形 141"/>
            <p:cNvSpPr/>
            <p:nvPr/>
          </p:nvSpPr>
          <p:spPr>
            <a:xfrm>
              <a:off x="8158174" y="1660030"/>
              <a:ext cx="865622" cy="24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コミット</a:t>
              </a: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6921789" y="1535584"/>
            <a:ext cx="878219" cy="288032"/>
            <a:chOff x="6961547" y="1638414"/>
            <a:chExt cx="878219" cy="288032"/>
          </a:xfrm>
        </p:grpSpPr>
        <p:sp>
          <p:nvSpPr>
            <p:cNvPr id="140" name="二等辺三角形 139"/>
            <p:cNvSpPr>
              <a:spLocks noChangeAspect="1"/>
            </p:cNvSpPr>
            <p:nvPr/>
          </p:nvSpPr>
          <p:spPr>
            <a:xfrm>
              <a:off x="6961547" y="1656430"/>
              <a:ext cx="311295" cy="252000"/>
            </a:xfrm>
            <a:prstGeom prst="triangle">
              <a:avLst/>
            </a:prstGeom>
            <a:solidFill>
              <a:srgbClr val="57FE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43" name="正方形/長方形 142"/>
            <p:cNvSpPr/>
            <p:nvPr/>
          </p:nvSpPr>
          <p:spPr>
            <a:xfrm>
              <a:off x="7192114" y="1638414"/>
              <a:ext cx="64765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ツリー</a:t>
              </a: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5719936" y="1535584"/>
            <a:ext cx="967119" cy="288032"/>
            <a:chOff x="5681836" y="1638414"/>
            <a:chExt cx="967119" cy="288032"/>
          </a:xfrm>
        </p:grpSpPr>
        <p:sp>
          <p:nvSpPr>
            <p:cNvPr id="141" name="角丸四角形 140"/>
            <p:cNvSpPr>
              <a:spLocks/>
            </p:cNvSpPr>
            <p:nvPr/>
          </p:nvSpPr>
          <p:spPr>
            <a:xfrm>
              <a:off x="5681836" y="1656430"/>
              <a:ext cx="360000" cy="252000"/>
            </a:xfrm>
            <a:prstGeom prst="roundRect">
              <a:avLst/>
            </a:prstGeom>
            <a:solidFill>
              <a:srgbClr val="990099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44" name="正方形/長方形 143"/>
            <p:cNvSpPr/>
            <p:nvPr/>
          </p:nvSpPr>
          <p:spPr>
            <a:xfrm>
              <a:off x="6001302" y="1638414"/>
              <a:ext cx="647653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ブロブ</a:t>
              </a:r>
              <a:endParaRPr kumimoji="1" lang="ja-JP" altLang="en-US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  <p:pic>
        <p:nvPicPr>
          <p:cNvPr id="1032" name="Picture 8" descr="C:\Users\Kaito\Desktop\icon\cc\black\png\folder_open_icon&amp;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75" y="261747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直線矢印コネクタ 90"/>
          <p:cNvCxnSpPr>
            <a:stCxn id="104" idx="2"/>
          </p:cNvCxnSpPr>
          <p:nvPr/>
        </p:nvCxnSpPr>
        <p:spPr>
          <a:xfrm flipH="1">
            <a:off x="708939" y="3340245"/>
            <a:ext cx="1236036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104" idx="2"/>
          </p:cNvCxnSpPr>
          <p:nvPr/>
        </p:nvCxnSpPr>
        <p:spPr>
          <a:xfrm>
            <a:off x="1944975" y="3340245"/>
            <a:ext cx="0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83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角丸四角形吹き出し 70"/>
          <p:cNvSpPr/>
          <p:nvPr/>
        </p:nvSpPr>
        <p:spPr>
          <a:xfrm>
            <a:off x="204338" y="123900"/>
            <a:ext cx="8735324" cy="1433281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0" rtlCol="0" anchor="ctr"/>
          <a:lstStyle/>
          <a:p>
            <a:r>
              <a:rPr lang="en-US" altLang="ja-JP" b="1" dirty="0">
                <a:ea typeface="ＭＳ ゴシック" panose="020B0609070205080204" pitchFamily="49" charset="-128"/>
              </a:rPr>
              <a:t>Readme.md</a:t>
            </a:r>
            <a:r>
              <a:rPr lang="ja-JP" altLang="en-US" b="1" dirty="0">
                <a:ea typeface="ＭＳ ゴシック" panose="020B0609070205080204" pitchFamily="49" charset="-128"/>
              </a:rPr>
              <a:t>を編集。</a:t>
            </a:r>
          </a:p>
          <a:p>
            <a:endParaRPr lang="en-US" altLang="ja-JP" b="1" dirty="0" smtClean="0">
              <a:ea typeface="ＭＳ ゴシック" panose="020B0609070205080204" pitchFamily="49" charset="-128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900282" y="1844824"/>
            <a:ext cx="5136214" cy="4896544"/>
          </a:xfrm>
          <a:prstGeom prst="roundRect">
            <a:avLst>
              <a:gd name="adj" fmla="val 4415"/>
            </a:avLst>
          </a:prstGeom>
          <a:solidFill>
            <a:srgbClr val="F7A02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オブジェクト格納</a:t>
            </a:r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領域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60896" y="5243377"/>
            <a:ext cx="3768159" cy="1497991"/>
          </a:xfrm>
          <a:prstGeom prst="roundRect">
            <a:avLst>
              <a:gd name="adj" fmla="val 15948"/>
            </a:avLst>
          </a:prstGeom>
          <a:solidFill>
            <a:srgbClr val="03E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インデックス</a:t>
            </a:r>
          </a:p>
        </p:txBody>
      </p:sp>
      <p:sp>
        <p:nvSpPr>
          <p:cNvPr id="2" name="角丸四角形 1"/>
          <p:cNvSpPr/>
          <p:nvPr/>
        </p:nvSpPr>
        <p:spPr>
          <a:xfrm>
            <a:off x="60896" y="1844825"/>
            <a:ext cx="3768159" cy="3322800"/>
          </a:xfrm>
          <a:prstGeom prst="roundRect">
            <a:avLst>
              <a:gd name="adj" fmla="val 6304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ワーキングディレクトリ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1462979" y="3036577"/>
            <a:ext cx="963992" cy="30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h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oge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1445111" y="4531434"/>
            <a:ext cx="9997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</a:rPr>
              <a:t>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8956" y="4531434"/>
            <a:ext cx="13999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1" name="正方形/長方形 110"/>
          <p:cNvSpPr/>
          <p:nvPr/>
        </p:nvSpPr>
        <p:spPr>
          <a:xfrm>
            <a:off x="1260899" y="5779506"/>
            <a:ext cx="1368152" cy="26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</a:p>
        </p:txBody>
      </p:sp>
      <p:sp>
        <p:nvSpPr>
          <p:cNvPr id="112" name="正方形/長方形 111"/>
          <p:cNvSpPr/>
          <p:nvPr/>
        </p:nvSpPr>
        <p:spPr>
          <a:xfrm>
            <a:off x="1495118" y="6077850"/>
            <a:ext cx="113393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Foo.java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3" name="角丸四角形 112"/>
          <p:cNvSpPr/>
          <p:nvPr/>
        </p:nvSpPr>
        <p:spPr>
          <a:xfrm>
            <a:off x="4067944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Hello</a:t>
            </a:r>
            <a:endParaRPr kumimoji="1" lang="ja-JP" altLang="en-US" dirty="0"/>
          </a:p>
        </p:txBody>
      </p:sp>
      <p:sp>
        <p:nvSpPr>
          <p:cNvPr id="114" name="角丸四角形 113"/>
          <p:cNvSpPr/>
          <p:nvPr/>
        </p:nvSpPr>
        <p:spPr>
          <a:xfrm>
            <a:off x="5292499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class Foo</a:t>
            </a:r>
          </a:p>
        </p:txBody>
      </p:sp>
      <p:cxnSp>
        <p:nvCxnSpPr>
          <p:cNvPr id="115" name="直線矢印コネクタ 114"/>
          <p:cNvCxnSpPr>
            <a:stCxn id="111" idx="3"/>
            <a:endCxn id="113" idx="1"/>
          </p:cNvCxnSpPr>
          <p:nvPr/>
        </p:nvCxnSpPr>
        <p:spPr>
          <a:xfrm flipV="1">
            <a:off x="2629051" y="5443457"/>
            <a:ext cx="1438893" cy="46707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>
            <a:stCxn id="112" idx="3"/>
            <a:endCxn id="114" idx="2"/>
          </p:cNvCxnSpPr>
          <p:nvPr/>
        </p:nvCxnSpPr>
        <p:spPr>
          <a:xfrm flipV="1">
            <a:off x="2629051" y="5659481"/>
            <a:ext cx="3203299" cy="56238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二等辺三角形 116"/>
          <p:cNvSpPr>
            <a:spLocks noChangeAspect="1"/>
          </p:cNvSpPr>
          <p:nvPr/>
        </p:nvSpPr>
        <p:spPr>
          <a:xfrm>
            <a:off x="4887614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矢印コネクタ 117"/>
          <p:cNvCxnSpPr>
            <a:stCxn id="117" idx="3"/>
            <a:endCxn id="113" idx="0"/>
          </p:cNvCxnSpPr>
          <p:nvPr/>
        </p:nvCxnSpPr>
        <p:spPr>
          <a:xfrm flipH="1">
            <a:off x="4607795" y="4534984"/>
            <a:ext cx="591113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117" idx="3"/>
            <a:endCxn id="114" idx="0"/>
          </p:cNvCxnSpPr>
          <p:nvPr/>
        </p:nvCxnSpPr>
        <p:spPr>
          <a:xfrm>
            <a:off x="5198908" y="4534984"/>
            <a:ext cx="633442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円/楕円 119"/>
          <p:cNvSpPr>
            <a:spLocks noChangeAspect="1"/>
          </p:cNvSpPr>
          <p:nvPr/>
        </p:nvSpPr>
        <p:spPr>
          <a:xfrm>
            <a:off x="4970212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1" name="直線矢印コネクタ 120"/>
          <p:cNvCxnSpPr>
            <a:stCxn id="120" idx="4"/>
            <a:endCxn id="117" idx="0"/>
          </p:cNvCxnSpPr>
          <p:nvPr/>
        </p:nvCxnSpPr>
        <p:spPr>
          <a:xfrm>
            <a:off x="5194312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グループ化 123"/>
          <p:cNvGrpSpPr/>
          <p:nvPr/>
        </p:nvGrpSpPr>
        <p:grpSpPr>
          <a:xfrm>
            <a:off x="176179" y="4000102"/>
            <a:ext cx="1065516" cy="521586"/>
            <a:chOff x="1318403" y="3726742"/>
            <a:chExt cx="921501" cy="521586"/>
          </a:xfrm>
        </p:grpSpPr>
        <p:sp>
          <p:nvSpPr>
            <p:cNvPr id="125" name="メモ 124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正方形/長方形 125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Howdy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グループ化 126"/>
          <p:cNvGrpSpPr/>
          <p:nvPr/>
        </p:nvGrpSpPr>
        <p:grpSpPr>
          <a:xfrm>
            <a:off x="1420360" y="4000102"/>
            <a:ext cx="1065517" cy="521586"/>
            <a:chOff x="1318403" y="3726742"/>
            <a:chExt cx="921501" cy="521586"/>
          </a:xfrm>
        </p:grpSpPr>
        <p:sp>
          <p:nvSpPr>
            <p:cNvPr id="128" name="メモ 127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9" name="正方形/長方形 128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Foo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8034742" y="1553600"/>
            <a:ext cx="1027154" cy="252000"/>
            <a:chOff x="7996642" y="1656430"/>
            <a:chExt cx="1027154" cy="252000"/>
          </a:xfrm>
        </p:grpSpPr>
        <p:sp>
          <p:nvSpPr>
            <p:cNvPr id="139" name="円/楕円 138"/>
            <p:cNvSpPr>
              <a:spLocks noChangeAspect="1"/>
            </p:cNvSpPr>
            <p:nvPr/>
          </p:nvSpPr>
          <p:spPr>
            <a:xfrm>
              <a:off x="7996642" y="1656430"/>
              <a:ext cx="252000" cy="252000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42" name="正方形/長方形 141"/>
            <p:cNvSpPr/>
            <p:nvPr/>
          </p:nvSpPr>
          <p:spPr>
            <a:xfrm>
              <a:off x="8158174" y="1660030"/>
              <a:ext cx="865622" cy="24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コミット</a:t>
              </a: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6921789" y="1535584"/>
            <a:ext cx="878219" cy="288032"/>
            <a:chOff x="6961547" y="1638414"/>
            <a:chExt cx="878219" cy="288032"/>
          </a:xfrm>
        </p:grpSpPr>
        <p:sp>
          <p:nvSpPr>
            <p:cNvPr id="140" name="二等辺三角形 139"/>
            <p:cNvSpPr>
              <a:spLocks noChangeAspect="1"/>
            </p:cNvSpPr>
            <p:nvPr/>
          </p:nvSpPr>
          <p:spPr>
            <a:xfrm>
              <a:off x="6961547" y="1656430"/>
              <a:ext cx="311295" cy="252000"/>
            </a:xfrm>
            <a:prstGeom prst="triangle">
              <a:avLst/>
            </a:prstGeom>
            <a:solidFill>
              <a:srgbClr val="57FE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43" name="正方形/長方形 142"/>
            <p:cNvSpPr/>
            <p:nvPr/>
          </p:nvSpPr>
          <p:spPr>
            <a:xfrm>
              <a:off x="7192114" y="1638414"/>
              <a:ext cx="64765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ツリー</a:t>
              </a: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5719936" y="1535584"/>
            <a:ext cx="967119" cy="288032"/>
            <a:chOff x="5681836" y="1638414"/>
            <a:chExt cx="967119" cy="288032"/>
          </a:xfrm>
        </p:grpSpPr>
        <p:sp>
          <p:nvSpPr>
            <p:cNvPr id="141" name="角丸四角形 140"/>
            <p:cNvSpPr>
              <a:spLocks/>
            </p:cNvSpPr>
            <p:nvPr/>
          </p:nvSpPr>
          <p:spPr>
            <a:xfrm>
              <a:off x="5681836" y="1656430"/>
              <a:ext cx="360000" cy="252000"/>
            </a:xfrm>
            <a:prstGeom prst="roundRect">
              <a:avLst/>
            </a:prstGeom>
            <a:solidFill>
              <a:srgbClr val="990099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44" name="正方形/長方形 143"/>
            <p:cNvSpPr/>
            <p:nvPr/>
          </p:nvSpPr>
          <p:spPr>
            <a:xfrm>
              <a:off x="6001302" y="1638414"/>
              <a:ext cx="647653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ブロブ</a:t>
              </a:r>
              <a:endParaRPr kumimoji="1" lang="ja-JP" altLang="en-US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  <p:pic>
        <p:nvPicPr>
          <p:cNvPr id="1032" name="Picture 8" descr="C:\Users\Kaito\Desktop\icon\cc\black\png\folder_open_icon&amp;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75" y="261747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直線矢印コネクタ 90"/>
          <p:cNvCxnSpPr>
            <a:stCxn id="104" idx="2"/>
          </p:cNvCxnSpPr>
          <p:nvPr/>
        </p:nvCxnSpPr>
        <p:spPr>
          <a:xfrm flipH="1">
            <a:off x="708939" y="3340245"/>
            <a:ext cx="1236036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104" idx="2"/>
          </p:cNvCxnSpPr>
          <p:nvPr/>
        </p:nvCxnSpPr>
        <p:spPr>
          <a:xfrm>
            <a:off x="1944975" y="3340245"/>
            <a:ext cx="0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下矢印 40"/>
          <p:cNvSpPr/>
          <p:nvPr/>
        </p:nvSpPr>
        <p:spPr>
          <a:xfrm rot="2700000">
            <a:off x="1044494" y="3489555"/>
            <a:ext cx="432811" cy="686550"/>
          </a:xfrm>
          <a:prstGeom prst="downArrow">
            <a:avLst/>
          </a:prstGeom>
          <a:solidFill>
            <a:srgbClr val="03C924"/>
          </a:solidFill>
          <a:ln w="22225">
            <a:solidFill>
              <a:schemeClr val="bg1"/>
            </a:solidFill>
          </a:ln>
          <a:effectLst>
            <a:outerShdw blurRad="40000" dist="635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4426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角丸四角形吹き出し 70"/>
          <p:cNvSpPr/>
          <p:nvPr/>
        </p:nvSpPr>
        <p:spPr>
          <a:xfrm>
            <a:off x="204338" y="123900"/>
            <a:ext cx="8735324" cy="1433281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0" rtlCol="0" anchor="ctr"/>
          <a:lstStyle/>
          <a:p>
            <a:r>
              <a:rPr lang="ja-JP" altLang="en-US" b="1" dirty="0">
                <a:ea typeface="ＭＳ ゴシック" panose="020B0609070205080204" pitchFamily="49" charset="-128"/>
              </a:rPr>
              <a:t>「</a:t>
            </a:r>
            <a:r>
              <a:rPr lang="en-US" altLang="ja-JP" b="1" dirty="0" err="1">
                <a:ea typeface="ＭＳ ゴシック" panose="020B0609070205080204" pitchFamily="49" charset="-128"/>
              </a:rPr>
              <a:t>git</a:t>
            </a:r>
            <a:r>
              <a:rPr lang="en-US" altLang="ja-JP" b="1" dirty="0">
                <a:ea typeface="ＭＳ ゴシック" panose="020B0609070205080204" pitchFamily="49" charset="-128"/>
              </a:rPr>
              <a:t>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checkout Readme.md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」</a:t>
            </a:r>
            <a:r>
              <a:rPr lang="ja-JP" altLang="en-US" b="1" dirty="0">
                <a:ea typeface="ＭＳ ゴシック" panose="020B0609070205080204" pitchFamily="49" charset="-128"/>
              </a:rPr>
              <a:t>を実行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ja-JP" altLang="en-US" b="1" dirty="0" smtClean="0">
                <a:ea typeface="ＭＳ ゴシック" panose="020B0609070205080204" pitchFamily="49" charset="-128"/>
              </a:rPr>
              <a:t>インデックスの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Readme.md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が指している、「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Hello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」という内容のブロブが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ja-JP" altLang="en-US" b="1" dirty="0" smtClean="0">
                <a:ea typeface="ＭＳ ゴシック" panose="020B0609070205080204" pitchFamily="49" charset="-128"/>
              </a:rPr>
              <a:t>取り出され、ワーキングディレクトリの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Readme.md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が置き換えられた。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ja-JP" altLang="en-US" b="1" dirty="0">
              <a:ea typeface="ＭＳ ゴシック" panose="020B0609070205080204" pitchFamily="49" charset="-128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900282" y="1844824"/>
            <a:ext cx="5136214" cy="4896544"/>
          </a:xfrm>
          <a:prstGeom prst="roundRect">
            <a:avLst>
              <a:gd name="adj" fmla="val 4415"/>
            </a:avLst>
          </a:prstGeom>
          <a:solidFill>
            <a:srgbClr val="F7A02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オブジェクト格納</a:t>
            </a:r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領域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60896" y="5243377"/>
            <a:ext cx="3768159" cy="1497991"/>
          </a:xfrm>
          <a:prstGeom prst="roundRect">
            <a:avLst>
              <a:gd name="adj" fmla="val 15948"/>
            </a:avLst>
          </a:prstGeom>
          <a:solidFill>
            <a:srgbClr val="03E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インデックス</a:t>
            </a:r>
          </a:p>
        </p:txBody>
      </p:sp>
      <p:sp>
        <p:nvSpPr>
          <p:cNvPr id="2" name="角丸四角形 1"/>
          <p:cNvSpPr/>
          <p:nvPr/>
        </p:nvSpPr>
        <p:spPr>
          <a:xfrm>
            <a:off x="60896" y="1844825"/>
            <a:ext cx="3768159" cy="3322800"/>
          </a:xfrm>
          <a:prstGeom prst="roundRect">
            <a:avLst>
              <a:gd name="adj" fmla="val 6304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ワーキングディレクトリ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1462979" y="3036577"/>
            <a:ext cx="963992" cy="30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h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oge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1445111" y="4531434"/>
            <a:ext cx="9997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</a:rPr>
              <a:t>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8956" y="4531434"/>
            <a:ext cx="13999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1" name="正方形/長方形 110"/>
          <p:cNvSpPr/>
          <p:nvPr/>
        </p:nvSpPr>
        <p:spPr>
          <a:xfrm>
            <a:off x="1260899" y="5779506"/>
            <a:ext cx="1368152" cy="26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</a:p>
        </p:txBody>
      </p:sp>
      <p:sp>
        <p:nvSpPr>
          <p:cNvPr id="112" name="正方形/長方形 111"/>
          <p:cNvSpPr/>
          <p:nvPr/>
        </p:nvSpPr>
        <p:spPr>
          <a:xfrm>
            <a:off x="1495118" y="6077850"/>
            <a:ext cx="113393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Foo.java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3" name="角丸四角形 112"/>
          <p:cNvSpPr/>
          <p:nvPr/>
        </p:nvSpPr>
        <p:spPr>
          <a:xfrm>
            <a:off x="4067944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Hello</a:t>
            </a:r>
            <a:endParaRPr kumimoji="1" lang="ja-JP" altLang="en-US" dirty="0"/>
          </a:p>
        </p:txBody>
      </p:sp>
      <p:sp>
        <p:nvSpPr>
          <p:cNvPr id="114" name="角丸四角形 113"/>
          <p:cNvSpPr/>
          <p:nvPr/>
        </p:nvSpPr>
        <p:spPr>
          <a:xfrm>
            <a:off x="5292499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class Foo</a:t>
            </a:r>
          </a:p>
        </p:txBody>
      </p:sp>
      <p:cxnSp>
        <p:nvCxnSpPr>
          <p:cNvPr id="115" name="直線矢印コネクタ 114"/>
          <p:cNvCxnSpPr>
            <a:stCxn id="111" idx="3"/>
            <a:endCxn id="113" idx="1"/>
          </p:cNvCxnSpPr>
          <p:nvPr/>
        </p:nvCxnSpPr>
        <p:spPr>
          <a:xfrm flipV="1">
            <a:off x="2629051" y="5443457"/>
            <a:ext cx="1438893" cy="46707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>
            <a:stCxn id="112" idx="3"/>
            <a:endCxn id="114" idx="2"/>
          </p:cNvCxnSpPr>
          <p:nvPr/>
        </p:nvCxnSpPr>
        <p:spPr>
          <a:xfrm flipV="1">
            <a:off x="2629051" y="5659481"/>
            <a:ext cx="3203299" cy="56238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二等辺三角形 116"/>
          <p:cNvSpPr>
            <a:spLocks noChangeAspect="1"/>
          </p:cNvSpPr>
          <p:nvPr/>
        </p:nvSpPr>
        <p:spPr>
          <a:xfrm>
            <a:off x="4887614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矢印コネクタ 117"/>
          <p:cNvCxnSpPr>
            <a:stCxn id="117" idx="3"/>
            <a:endCxn id="113" idx="0"/>
          </p:cNvCxnSpPr>
          <p:nvPr/>
        </p:nvCxnSpPr>
        <p:spPr>
          <a:xfrm flipH="1">
            <a:off x="4607795" y="4534984"/>
            <a:ext cx="591113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117" idx="3"/>
            <a:endCxn id="114" idx="0"/>
          </p:cNvCxnSpPr>
          <p:nvPr/>
        </p:nvCxnSpPr>
        <p:spPr>
          <a:xfrm>
            <a:off x="5198908" y="4534984"/>
            <a:ext cx="633442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円/楕円 119"/>
          <p:cNvSpPr>
            <a:spLocks noChangeAspect="1"/>
          </p:cNvSpPr>
          <p:nvPr/>
        </p:nvSpPr>
        <p:spPr>
          <a:xfrm>
            <a:off x="4970212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1" name="直線矢印コネクタ 120"/>
          <p:cNvCxnSpPr>
            <a:stCxn id="120" idx="4"/>
            <a:endCxn id="117" idx="0"/>
          </p:cNvCxnSpPr>
          <p:nvPr/>
        </p:nvCxnSpPr>
        <p:spPr>
          <a:xfrm>
            <a:off x="5194312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グループ化 123"/>
          <p:cNvGrpSpPr/>
          <p:nvPr/>
        </p:nvGrpSpPr>
        <p:grpSpPr>
          <a:xfrm>
            <a:off x="176179" y="4000102"/>
            <a:ext cx="1065516" cy="521586"/>
            <a:chOff x="1318403" y="3726742"/>
            <a:chExt cx="921501" cy="521586"/>
          </a:xfrm>
        </p:grpSpPr>
        <p:sp>
          <p:nvSpPr>
            <p:cNvPr id="125" name="メモ 124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正方形/長方形 125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Hello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グループ化 126"/>
          <p:cNvGrpSpPr/>
          <p:nvPr/>
        </p:nvGrpSpPr>
        <p:grpSpPr>
          <a:xfrm>
            <a:off x="1420360" y="4000102"/>
            <a:ext cx="1065517" cy="521586"/>
            <a:chOff x="1318403" y="3726742"/>
            <a:chExt cx="921501" cy="521586"/>
          </a:xfrm>
        </p:grpSpPr>
        <p:sp>
          <p:nvSpPr>
            <p:cNvPr id="128" name="メモ 127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9" name="正方形/長方形 128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Foo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8034742" y="1553600"/>
            <a:ext cx="1027154" cy="252000"/>
            <a:chOff x="7996642" y="1656430"/>
            <a:chExt cx="1027154" cy="252000"/>
          </a:xfrm>
        </p:grpSpPr>
        <p:sp>
          <p:nvSpPr>
            <p:cNvPr id="139" name="円/楕円 138"/>
            <p:cNvSpPr>
              <a:spLocks noChangeAspect="1"/>
            </p:cNvSpPr>
            <p:nvPr/>
          </p:nvSpPr>
          <p:spPr>
            <a:xfrm>
              <a:off x="7996642" y="1656430"/>
              <a:ext cx="252000" cy="252000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42" name="正方形/長方形 141"/>
            <p:cNvSpPr/>
            <p:nvPr/>
          </p:nvSpPr>
          <p:spPr>
            <a:xfrm>
              <a:off x="8158174" y="1660030"/>
              <a:ext cx="865622" cy="24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コミット</a:t>
              </a: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6921789" y="1535584"/>
            <a:ext cx="878219" cy="288032"/>
            <a:chOff x="6961547" y="1638414"/>
            <a:chExt cx="878219" cy="288032"/>
          </a:xfrm>
        </p:grpSpPr>
        <p:sp>
          <p:nvSpPr>
            <p:cNvPr id="140" name="二等辺三角形 139"/>
            <p:cNvSpPr>
              <a:spLocks noChangeAspect="1"/>
            </p:cNvSpPr>
            <p:nvPr/>
          </p:nvSpPr>
          <p:spPr>
            <a:xfrm>
              <a:off x="6961547" y="1656430"/>
              <a:ext cx="311295" cy="252000"/>
            </a:xfrm>
            <a:prstGeom prst="triangle">
              <a:avLst/>
            </a:prstGeom>
            <a:solidFill>
              <a:srgbClr val="57FE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43" name="正方形/長方形 142"/>
            <p:cNvSpPr/>
            <p:nvPr/>
          </p:nvSpPr>
          <p:spPr>
            <a:xfrm>
              <a:off x="7192114" y="1638414"/>
              <a:ext cx="64765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ツリー</a:t>
              </a: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5719936" y="1535584"/>
            <a:ext cx="967119" cy="288032"/>
            <a:chOff x="5681836" y="1638414"/>
            <a:chExt cx="967119" cy="288032"/>
          </a:xfrm>
        </p:grpSpPr>
        <p:sp>
          <p:nvSpPr>
            <p:cNvPr id="141" name="角丸四角形 140"/>
            <p:cNvSpPr>
              <a:spLocks/>
            </p:cNvSpPr>
            <p:nvPr/>
          </p:nvSpPr>
          <p:spPr>
            <a:xfrm>
              <a:off x="5681836" y="1656430"/>
              <a:ext cx="360000" cy="252000"/>
            </a:xfrm>
            <a:prstGeom prst="roundRect">
              <a:avLst/>
            </a:prstGeom>
            <a:solidFill>
              <a:srgbClr val="990099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44" name="正方形/長方形 143"/>
            <p:cNvSpPr/>
            <p:nvPr/>
          </p:nvSpPr>
          <p:spPr>
            <a:xfrm>
              <a:off x="6001302" y="1638414"/>
              <a:ext cx="647653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ブロブ</a:t>
              </a:r>
              <a:endParaRPr kumimoji="1" lang="ja-JP" altLang="en-US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  <p:pic>
        <p:nvPicPr>
          <p:cNvPr id="1032" name="Picture 8" descr="C:\Users\Kaito\Desktop\icon\cc\black\png\folder_open_icon&amp;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75" y="261747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直線矢印コネクタ 90"/>
          <p:cNvCxnSpPr>
            <a:stCxn id="104" idx="2"/>
          </p:cNvCxnSpPr>
          <p:nvPr/>
        </p:nvCxnSpPr>
        <p:spPr>
          <a:xfrm flipH="1">
            <a:off x="708939" y="3340245"/>
            <a:ext cx="1236036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104" idx="2"/>
          </p:cNvCxnSpPr>
          <p:nvPr/>
        </p:nvCxnSpPr>
        <p:spPr>
          <a:xfrm>
            <a:off x="1944975" y="3340245"/>
            <a:ext cx="0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下矢印 40"/>
          <p:cNvSpPr/>
          <p:nvPr/>
        </p:nvSpPr>
        <p:spPr>
          <a:xfrm rot="2700000">
            <a:off x="1044494" y="3489555"/>
            <a:ext cx="432811" cy="686550"/>
          </a:xfrm>
          <a:prstGeom prst="downArrow">
            <a:avLst/>
          </a:prstGeom>
          <a:solidFill>
            <a:srgbClr val="03C924"/>
          </a:solidFill>
          <a:ln w="22225">
            <a:solidFill>
              <a:schemeClr val="bg1"/>
            </a:solidFill>
          </a:ln>
          <a:effectLst>
            <a:outerShdw blurRad="40000" dist="635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5496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角丸四角形吹き出し 70"/>
          <p:cNvSpPr/>
          <p:nvPr/>
        </p:nvSpPr>
        <p:spPr>
          <a:xfrm>
            <a:off x="204338" y="123900"/>
            <a:ext cx="8735324" cy="1433281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0" rtlCol="0" anchor="ctr"/>
          <a:lstStyle/>
          <a:p>
            <a:r>
              <a:rPr lang="ja-JP" altLang="en-US" b="1" dirty="0" smtClean="0">
                <a:ea typeface="ＭＳ ゴシック" panose="020B0609070205080204" pitchFamily="49" charset="-128"/>
              </a:rPr>
              <a:t>再度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Readme.md</a:t>
            </a:r>
            <a:r>
              <a:rPr lang="ja-JP" altLang="en-US" b="1" dirty="0">
                <a:ea typeface="ＭＳ ゴシック" panose="020B0609070205080204" pitchFamily="49" charset="-128"/>
              </a:rPr>
              <a:t>を編集。</a:t>
            </a:r>
          </a:p>
          <a:p>
            <a:endParaRPr lang="en-US" altLang="ja-JP" b="1" dirty="0" smtClean="0">
              <a:ea typeface="ＭＳ ゴシック" panose="020B0609070205080204" pitchFamily="49" charset="-128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900282" y="1844824"/>
            <a:ext cx="5136214" cy="4896544"/>
          </a:xfrm>
          <a:prstGeom prst="roundRect">
            <a:avLst>
              <a:gd name="adj" fmla="val 4415"/>
            </a:avLst>
          </a:prstGeom>
          <a:solidFill>
            <a:srgbClr val="F7A02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オブジェクト格納</a:t>
            </a:r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領域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60896" y="5243377"/>
            <a:ext cx="3768159" cy="1497991"/>
          </a:xfrm>
          <a:prstGeom prst="roundRect">
            <a:avLst>
              <a:gd name="adj" fmla="val 15948"/>
            </a:avLst>
          </a:prstGeom>
          <a:solidFill>
            <a:srgbClr val="03E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インデックス</a:t>
            </a:r>
          </a:p>
        </p:txBody>
      </p:sp>
      <p:sp>
        <p:nvSpPr>
          <p:cNvPr id="2" name="角丸四角形 1"/>
          <p:cNvSpPr/>
          <p:nvPr/>
        </p:nvSpPr>
        <p:spPr>
          <a:xfrm>
            <a:off x="60896" y="1844825"/>
            <a:ext cx="3768159" cy="3322800"/>
          </a:xfrm>
          <a:prstGeom prst="roundRect">
            <a:avLst>
              <a:gd name="adj" fmla="val 6304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ワーキングディレクトリ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1462979" y="3036577"/>
            <a:ext cx="963992" cy="30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h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oge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1445111" y="4531434"/>
            <a:ext cx="9997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</a:rPr>
              <a:t>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8956" y="4531434"/>
            <a:ext cx="13999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1" name="正方形/長方形 110"/>
          <p:cNvSpPr/>
          <p:nvPr/>
        </p:nvSpPr>
        <p:spPr>
          <a:xfrm>
            <a:off x="1260899" y="5779506"/>
            <a:ext cx="1368152" cy="26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</a:p>
        </p:txBody>
      </p:sp>
      <p:sp>
        <p:nvSpPr>
          <p:cNvPr id="112" name="正方形/長方形 111"/>
          <p:cNvSpPr/>
          <p:nvPr/>
        </p:nvSpPr>
        <p:spPr>
          <a:xfrm>
            <a:off x="1495118" y="6077850"/>
            <a:ext cx="113393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Foo.java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3" name="角丸四角形 112"/>
          <p:cNvSpPr/>
          <p:nvPr/>
        </p:nvSpPr>
        <p:spPr>
          <a:xfrm>
            <a:off x="4067944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Hello</a:t>
            </a:r>
            <a:endParaRPr kumimoji="1" lang="ja-JP" altLang="en-US" dirty="0"/>
          </a:p>
        </p:txBody>
      </p:sp>
      <p:sp>
        <p:nvSpPr>
          <p:cNvPr id="114" name="角丸四角形 113"/>
          <p:cNvSpPr/>
          <p:nvPr/>
        </p:nvSpPr>
        <p:spPr>
          <a:xfrm>
            <a:off x="5292499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class Foo</a:t>
            </a:r>
          </a:p>
        </p:txBody>
      </p:sp>
      <p:cxnSp>
        <p:nvCxnSpPr>
          <p:cNvPr id="115" name="直線矢印コネクタ 114"/>
          <p:cNvCxnSpPr>
            <a:stCxn id="111" idx="3"/>
            <a:endCxn id="113" idx="1"/>
          </p:cNvCxnSpPr>
          <p:nvPr/>
        </p:nvCxnSpPr>
        <p:spPr>
          <a:xfrm flipV="1">
            <a:off x="2629051" y="5443457"/>
            <a:ext cx="1438893" cy="46707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>
            <a:stCxn id="112" idx="3"/>
            <a:endCxn id="114" idx="2"/>
          </p:cNvCxnSpPr>
          <p:nvPr/>
        </p:nvCxnSpPr>
        <p:spPr>
          <a:xfrm flipV="1">
            <a:off x="2629051" y="5659481"/>
            <a:ext cx="3203299" cy="56238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二等辺三角形 116"/>
          <p:cNvSpPr>
            <a:spLocks noChangeAspect="1"/>
          </p:cNvSpPr>
          <p:nvPr/>
        </p:nvSpPr>
        <p:spPr>
          <a:xfrm>
            <a:off x="4887614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矢印コネクタ 117"/>
          <p:cNvCxnSpPr>
            <a:stCxn id="117" idx="3"/>
            <a:endCxn id="113" idx="0"/>
          </p:cNvCxnSpPr>
          <p:nvPr/>
        </p:nvCxnSpPr>
        <p:spPr>
          <a:xfrm flipH="1">
            <a:off x="4607795" y="4534984"/>
            <a:ext cx="591113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117" idx="3"/>
            <a:endCxn id="114" idx="0"/>
          </p:cNvCxnSpPr>
          <p:nvPr/>
        </p:nvCxnSpPr>
        <p:spPr>
          <a:xfrm>
            <a:off x="5198908" y="4534984"/>
            <a:ext cx="633442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円/楕円 119"/>
          <p:cNvSpPr>
            <a:spLocks noChangeAspect="1"/>
          </p:cNvSpPr>
          <p:nvPr/>
        </p:nvSpPr>
        <p:spPr>
          <a:xfrm>
            <a:off x="4970212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1" name="直線矢印コネクタ 120"/>
          <p:cNvCxnSpPr>
            <a:stCxn id="120" idx="4"/>
            <a:endCxn id="117" idx="0"/>
          </p:cNvCxnSpPr>
          <p:nvPr/>
        </p:nvCxnSpPr>
        <p:spPr>
          <a:xfrm>
            <a:off x="5194312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グループ化 123"/>
          <p:cNvGrpSpPr/>
          <p:nvPr/>
        </p:nvGrpSpPr>
        <p:grpSpPr>
          <a:xfrm>
            <a:off x="176179" y="4000102"/>
            <a:ext cx="1065516" cy="521586"/>
            <a:chOff x="1318403" y="3726742"/>
            <a:chExt cx="921501" cy="521586"/>
          </a:xfrm>
        </p:grpSpPr>
        <p:sp>
          <p:nvSpPr>
            <p:cNvPr id="125" name="メモ 124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正方形/長方形 125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Hi!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グループ化 126"/>
          <p:cNvGrpSpPr/>
          <p:nvPr/>
        </p:nvGrpSpPr>
        <p:grpSpPr>
          <a:xfrm>
            <a:off x="1420360" y="4000102"/>
            <a:ext cx="1065517" cy="521586"/>
            <a:chOff x="1318403" y="3726742"/>
            <a:chExt cx="921501" cy="521586"/>
          </a:xfrm>
        </p:grpSpPr>
        <p:sp>
          <p:nvSpPr>
            <p:cNvPr id="128" name="メモ 127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9" name="正方形/長方形 128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Foo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8034742" y="1553600"/>
            <a:ext cx="1027154" cy="252000"/>
            <a:chOff x="7996642" y="1656430"/>
            <a:chExt cx="1027154" cy="252000"/>
          </a:xfrm>
        </p:grpSpPr>
        <p:sp>
          <p:nvSpPr>
            <p:cNvPr id="139" name="円/楕円 138"/>
            <p:cNvSpPr>
              <a:spLocks noChangeAspect="1"/>
            </p:cNvSpPr>
            <p:nvPr/>
          </p:nvSpPr>
          <p:spPr>
            <a:xfrm>
              <a:off x="7996642" y="1656430"/>
              <a:ext cx="252000" cy="252000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42" name="正方形/長方形 141"/>
            <p:cNvSpPr/>
            <p:nvPr/>
          </p:nvSpPr>
          <p:spPr>
            <a:xfrm>
              <a:off x="8158174" y="1660030"/>
              <a:ext cx="865622" cy="24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コミット</a:t>
              </a: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6921789" y="1535584"/>
            <a:ext cx="878219" cy="288032"/>
            <a:chOff x="6961547" y="1638414"/>
            <a:chExt cx="878219" cy="288032"/>
          </a:xfrm>
        </p:grpSpPr>
        <p:sp>
          <p:nvSpPr>
            <p:cNvPr id="140" name="二等辺三角形 139"/>
            <p:cNvSpPr>
              <a:spLocks noChangeAspect="1"/>
            </p:cNvSpPr>
            <p:nvPr/>
          </p:nvSpPr>
          <p:spPr>
            <a:xfrm>
              <a:off x="6961547" y="1656430"/>
              <a:ext cx="311295" cy="252000"/>
            </a:xfrm>
            <a:prstGeom prst="triangle">
              <a:avLst/>
            </a:prstGeom>
            <a:solidFill>
              <a:srgbClr val="57FE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43" name="正方形/長方形 142"/>
            <p:cNvSpPr/>
            <p:nvPr/>
          </p:nvSpPr>
          <p:spPr>
            <a:xfrm>
              <a:off x="7192114" y="1638414"/>
              <a:ext cx="64765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ツリー</a:t>
              </a: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5719936" y="1535584"/>
            <a:ext cx="967119" cy="288032"/>
            <a:chOff x="5681836" y="1638414"/>
            <a:chExt cx="967119" cy="288032"/>
          </a:xfrm>
        </p:grpSpPr>
        <p:sp>
          <p:nvSpPr>
            <p:cNvPr id="141" name="角丸四角形 140"/>
            <p:cNvSpPr>
              <a:spLocks/>
            </p:cNvSpPr>
            <p:nvPr/>
          </p:nvSpPr>
          <p:spPr>
            <a:xfrm>
              <a:off x="5681836" y="1656430"/>
              <a:ext cx="360000" cy="252000"/>
            </a:xfrm>
            <a:prstGeom prst="roundRect">
              <a:avLst/>
            </a:prstGeom>
            <a:solidFill>
              <a:srgbClr val="990099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44" name="正方形/長方形 143"/>
            <p:cNvSpPr/>
            <p:nvPr/>
          </p:nvSpPr>
          <p:spPr>
            <a:xfrm>
              <a:off x="6001302" y="1638414"/>
              <a:ext cx="647653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ブロブ</a:t>
              </a:r>
              <a:endParaRPr kumimoji="1" lang="ja-JP" altLang="en-US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  <p:pic>
        <p:nvPicPr>
          <p:cNvPr id="1032" name="Picture 8" descr="C:\Users\Kaito\Desktop\icon\cc\black\png\folder_open_icon&amp;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75" y="261747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直線矢印コネクタ 90"/>
          <p:cNvCxnSpPr>
            <a:stCxn id="104" idx="2"/>
          </p:cNvCxnSpPr>
          <p:nvPr/>
        </p:nvCxnSpPr>
        <p:spPr>
          <a:xfrm flipH="1">
            <a:off x="708939" y="3340245"/>
            <a:ext cx="1236036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104" idx="2"/>
          </p:cNvCxnSpPr>
          <p:nvPr/>
        </p:nvCxnSpPr>
        <p:spPr>
          <a:xfrm>
            <a:off x="1944975" y="3340245"/>
            <a:ext cx="0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下矢印 40"/>
          <p:cNvSpPr/>
          <p:nvPr/>
        </p:nvSpPr>
        <p:spPr>
          <a:xfrm rot="2700000">
            <a:off x="1044494" y="3489555"/>
            <a:ext cx="432811" cy="686550"/>
          </a:xfrm>
          <a:prstGeom prst="downArrow">
            <a:avLst/>
          </a:prstGeom>
          <a:solidFill>
            <a:srgbClr val="03C924"/>
          </a:solidFill>
          <a:ln w="22225">
            <a:solidFill>
              <a:schemeClr val="bg1"/>
            </a:solidFill>
          </a:ln>
          <a:effectLst>
            <a:outerShdw blurRad="40000" dist="635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0207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角丸四角形吹き出し 70"/>
          <p:cNvSpPr/>
          <p:nvPr/>
        </p:nvSpPr>
        <p:spPr>
          <a:xfrm>
            <a:off x="204338" y="123900"/>
            <a:ext cx="8735324" cy="1433281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0" rtlCol="0" anchor="ctr"/>
          <a:lstStyle/>
          <a:p>
            <a:r>
              <a:rPr lang="ja-JP" altLang="en-US" b="1" dirty="0">
                <a:ea typeface="ＭＳ ゴシック" panose="020B0609070205080204" pitchFamily="49" charset="-128"/>
              </a:rPr>
              <a:t>「</a:t>
            </a:r>
            <a:r>
              <a:rPr lang="en-US" altLang="ja-JP" b="1" dirty="0" err="1">
                <a:ea typeface="ＭＳ ゴシック" panose="020B0609070205080204" pitchFamily="49" charset="-128"/>
              </a:rPr>
              <a:t>git</a:t>
            </a:r>
            <a:r>
              <a:rPr lang="en-US" altLang="ja-JP" b="1" dirty="0">
                <a:ea typeface="ＭＳ ゴシック" panose="020B0609070205080204" pitchFamily="49" charset="-128"/>
              </a:rPr>
              <a:t>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add Readme.md</a:t>
            </a:r>
            <a:r>
              <a:rPr lang="ja-JP" altLang="en-US" b="1" dirty="0">
                <a:ea typeface="ＭＳ ゴシック" panose="020B0609070205080204" pitchFamily="49" charset="-128"/>
              </a:rPr>
              <a:t>」を実行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。</a:t>
            </a:r>
          </a:p>
          <a:p>
            <a:endParaRPr lang="en-US" altLang="ja-JP" b="1" dirty="0" smtClean="0">
              <a:ea typeface="ＭＳ ゴシック" panose="020B0609070205080204" pitchFamily="49" charset="-128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900282" y="1844824"/>
            <a:ext cx="5136214" cy="4896544"/>
          </a:xfrm>
          <a:prstGeom prst="roundRect">
            <a:avLst>
              <a:gd name="adj" fmla="val 4415"/>
            </a:avLst>
          </a:prstGeom>
          <a:solidFill>
            <a:srgbClr val="F7A02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オブジェクト格納</a:t>
            </a:r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領域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60896" y="5243377"/>
            <a:ext cx="3768159" cy="1497991"/>
          </a:xfrm>
          <a:prstGeom prst="roundRect">
            <a:avLst>
              <a:gd name="adj" fmla="val 15948"/>
            </a:avLst>
          </a:prstGeom>
          <a:solidFill>
            <a:srgbClr val="03E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インデックス</a:t>
            </a:r>
          </a:p>
        </p:txBody>
      </p:sp>
      <p:sp>
        <p:nvSpPr>
          <p:cNvPr id="2" name="角丸四角形 1"/>
          <p:cNvSpPr/>
          <p:nvPr/>
        </p:nvSpPr>
        <p:spPr>
          <a:xfrm>
            <a:off x="60896" y="1844825"/>
            <a:ext cx="3768159" cy="3322800"/>
          </a:xfrm>
          <a:prstGeom prst="roundRect">
            <a:avLst>
              <a:gd name="adj" fmla="val 6304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ワーキングディレクトリ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1462979" y="3036577"/>
            <a:ext cx="963992" cy="30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h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oge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1445111" y="4531434"/>
            <a:ext cx="9997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</a:rPr>
              <a:t>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8956" y="4531434"/>
            <a:ext cx="13999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1" name="正方形/長方形 110"/>
          <p:cNvSpPr/>
          <p:nvPr/>
        </p:nvSpPr>
        <p:spPr>
          <a:xfrm>
            <a:off x="1260899" y="5779506"/>
            <a:ext cx="1368152" cy="26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</a:p>
        </p:txBody>
      </p:sp>
      <p:sp>
        <p:nvSpPr>
          <p:cNvPr id="112" name="正方形/長方形 111"/>
          <p:cNvSpPr/>
          <p:nvPr/>
        </p:nvSpPr>
        <p:spPr>
          <a:xfrm>
            <a:off x="1495118" y="6077850"/>
            <a:ext cx="113393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Foo.java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3" name="角丸四角形 112"/>
          <p:cNvSpPr/>
          <p:nvPr/>
        </p:nvSpPr>
        <p:spPr>
          <a:xfrm>
            <a:off x="4067944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Hello</a:t>
            </a:r>
            <a:endParaRPr kumimoji="1" lang="ja-JP" altLang="en-US" dirty="0"/>
          </a:p>
        </p:txBody>
      </p:sp>
      <p:sp>
        <p:nvSpPr>
          <p:cNvPr id="114" name="角丸四角形 113"/>
          <p:cNvSpPr/>
          <p:nvPr/>
        </p:nvSpPr>
        <p:spPr>
          <a:xfrm>
            <a:off x="5292499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class Foo</a:t>
            </a:r>
          </a:p>
        </p:txBody>
      </p:sp>
      <p:cxnSp>
        <p:nvCxnSpPr>
          <p:cNvPr id="115" name="直線矢印コネクタ 114"/>
          <p:cNvCxnSpPr>
            <a:stCxn id="111" idx="3"/>
            <a:endCxn id="42" idx="1"/>
          </p:cNvCxnSpPr>
          <p:nvPr/>
        </p:nvCxnSpPr>
        <p:spPr>
          <a:xfrm flipV="1">
            <a:off x="2629051" y="5435569"/>
            <a:ext cx="3895549" cy="4749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>
            <a:stCxn id="112" idx="3"/>
            <a:endCxn id="114" idx="2"/>
          </p:cNvCxnSpPr>
          <p:nvPr/>
        </p:nvCxnSpPr>
        <p:spPr>
          <a:xfrm flipV="1">
            <a:off x="2629051" y="5659481"/>
            <a:ext cx="3203299" cy="56238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二等辺三角形 116"/>
          <p:cNvSpPr>
            <a:spLocks noChangeAspect="1"/>
          </p:cNvSpPr>
          <p:nvPr/>
        </p:nvSpPr>
        <p:spPr>
          <a:xfrm>
            <a:off x="4887614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矢印コネクタ 117"/>
          <p:cNvCxnSpPr>
            <a:stCxn id="117" idx="3"/>
            <a:endCxn id="113" idx="0"/>
          </p:cNvCxnSpPr>
          <p:nvPr/>
        </p:nvCxnSpPr>
        <p:spPr>
          <a:xfrm flipH="1">
            <a:off x="4607795" y="4534984"/>
            <a:ext cx="591113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117" idx="3"/>
            <a:endCxn id="114" idx="0"/>
          </p:cNvCxnSpPr>
          <p:nvPr/>
        </p:nvCxnSpPr>
        <p:spPr>
          <a:xfrm>
            <a:off x="5198908" y="4534984"/>
            <a:ext cx="633442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円/楕円 119"/>
          <p:cNvSpPr>
            <a:spLocks noChangeAspect="1"/>
          </p:cNvSpPr>
          <p:nvPr/>
        </p:nvSpPr>
        <p:spPr>
          <a:xfrm>
            <a:off x="4970212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1" name="直線矢印コネクタ 120"/>
          <p:cNvCxnSpPr>
            <a:stCxn id="120" idx="4"/>
            <a:endCxn id="117" idx="0"/>
          </p:cNvCxnSpPr>
          <p:nvPr/>
        </p:nvCxnSpPr>
        <p:spPr>
          <a:xfrm>
            <a:off x="5194312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グループ化 123"/>
          <p:cNvGrpSpPr/>
          <p:nvPr/>
        </p:nvGrpSpPr>
        <p:grpSpPr>
          <a:xfrm>
            <a:off x="176179" y="4000102"/>
            <a:ext cx="1065516" cy="521586"/>
            <a:chOff x="1318403" y="3726742"/>
            <a:chExt cx="921501" cy="521586"/>
          </a:xfrm>
        </p:grpSpPr>
        <p:sp>
          <p:nvSpPr>
            <p:cNvPr id="125" name="メモ 124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正方形/長方形 125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Hi!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グループ化 126"/>
          <p:cNvGrpSpPr/>
          <p:nvPr/>
        </p:nvGrpSpPr>
        <p:grpSpPr>
          <a:xfrm>
            <a:off x="1420360" y="4000102"/>
            <a:ext cx="1065517" cy="521586"/>
            <a:chOff x="1318403" y="3726742"/>
            <a:chExt cx="921501" cy="521586"/>
          </a:xfrm>
        </p:grpSpPr>
        <p:sp>
          <p:nvSpPr>
            <p:cNvPr id="128" name="メモ 127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9" name="正方形/長方形 128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Foo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8034742" y="1553600"/>
            <a:ext cx="1027154" cy="252000"/>
            <a:chOff x="7996642" y="1656430"/>
            <a:chExt cx="1027154" cy="252000"/>
          </a:xfrm>
        </p:grpSpPr>
        <p:sp>
          <p:nvSpPr>
            <p:cNvPr id="139" name="円/楕円 138"/>
            <p:cNvSpPr>
              <a:spLocks noChangeAspect="1"/>
            </p:cNvSpPr>
            <p:nvPr/>
          </p:nvSpPr>
          <p:spPr>
            <a:xfrm>
              <a:off x="7996642" y="1656430"/>
              <a:ext cx="252000" cy="252000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42" name="正方形/長方形 141"/>
            <p:cNvSpPr/>
            <p:nvPr/>
          </p:nvSpPr>
          <p:spPr>
            <a:xfrm>
              <a:off x="8158174" y="1660030"/>
              <a:ext cx="865622" cy="24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コミット</a:t>
              </a: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6921789" y="1535584"/>
            <a:ext cx="878219" cy="288032"/>
            <a:chOff x="6961547" y="1638414"/>
            <a:chExt cx="878219" cy="288032"/>
          </a:xfrm>
        </p:grpSpPr>
        <p:sp>
          <p:nvSpPr>
            <p:cNvPr id="140" name="二等辺三角形 139"/>
            <p:cNvSpPr>
              <a:spLocks noChangeAspect="1"/>
            </p:cNvSpPr>
            <p:nvPr/>
          </p:nvSpPr>
          <p:spPr>
            <a:xfrm>
              <a:off x="6961547" y="1656430"/>
              <a:ext cx="311295" cy="252000"/>
            </a:xfrm>
            <a:prstGeom prst="triangle">
              <a:avLst/>
            </a:prstGeom>
            <a:solidFill>
              <a:srgbClr val="57FE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43" name="正方形/長方形 142"/>
            <p:cNvSpPr/>
            <p:nvPr/>
          </p:nvSpPr>
          <p:spPr>
            <a:xfrm>
              <a:off x="7192114" y="1638414"/>
              <a:ext cx="64765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ツリー</a:t>
              </a: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5719936" y="1535584"/>
            <a:ext cx="967119" cy="288032"/>
            <a:chOff x="5681836" y="1638414"/>
            <a:chExt cx="967119" cy="288032"/>
          </a:xfrm>
        </p:grpSpPr>
        <p:sp>
          <p:nvSpPr>
            <p:cNvPr id="141" name="角丸四角形 140"/>
            <p:cNvSpPr>
              <a:spLocks/>
            </p:cNvSpPr>
            <p:nvPr/>
          </p:nvSpPr>
          <p:spPr>
            <a:xfrm>
              <a:off x="5681836" y="1656430"/>
              <a:ext cx="360000" cy="252000"/>
            </a:xfrm>
            <a:prstGeom prst="roundRect">
              <a:avLst/>
            </a:prstGeom>
            <a:solidFill>
              <a:srgbClr val="990099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44" name="正方形/長方形 143"/>
            <p:cNvSpPr/>
            <p:nvPr/>
          </p:nvSpPr>
          <p:spPr>
            <a:xfrm>
              <a:off x="6001302" y="1638414"/>
              <a:ext cx="647653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ブロブ</a:t>
              </a:r>
              <a:endParaRPr kumimoji="1" lang="ja-JP" altLang="en-US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  <p:pic>
        <p:nvPicPr>
          <p:cNvPr id="1032" name="Picture 8" descr="C:\Users\Kaito\Desktop\icon\cc\black\png\folder_open_icon&amp;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75" y="261747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直線矢印コネクタ 90"/>
          <p:cNvCxnSpPr>
            <a:stCxn id="104" idx="2"/>
          </p:cNvCxnSpPr>
          <p:nvPr/>
        </p:nvCxnSpPr>
        <p:spPr>
          <a:xfrm flipH="1">
            <a:off x="708939" y="3340245"/>
            <a:ext cx="1236036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104" idx="2"/>
          </p:cNvCxnSpPr>
          <p:nvPr/>
        </p:nvCxnSpPr>
        <p:spPr>
          <a:xfrm>
            <a:off x="1944975" y="3340245"/>
            <a:ext cx="0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角丸四角形 41"/>
          <p:cNvSpPr/>
          <p:nvPr/>
        </p:nvSpPr>
        <p:spPr>
          <a:xfrm>
            <a:off x="6524600" y="5219545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Hi!</a:t>
            </a:r>
            <a:endParaRPr lang="en-US" altLang="ja-JP" dirty="0"/>
          </a:p>
        </p:txBody>
      </p:sp>
      <p:sp>
        <p:nvSpPr>
          <p:cNvPr id="41" name="下矢印 40"/>
          <p:cNvSpPr/>
          <p:nvPr/>
        </p:nvSpPr>
        <p:spPr>
          <a:xfrm rot="2700000">
            <a:off x="7412433" y="4729019"/>
            <a:ext cx="432811" cy="686550"/>
          </a:xfrm>
          <a:prstGeom prst="downArrow">
            <a:avLst/>
          </a:prstGeom>
          <a:solidFill>
            <a:srgbClr val="03C924"/>
          </a:solidFill>
          <a:ln w="22225">
            <a:solidFill>
              <a:schemeClr val="bg1"/>
            </a:solidFill>
          </a:ln>
          <a:effectLst>
            <a:outerShdw blurRad="40000" dist="635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43837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角丸四角形吹き出し 70"/>
          <p:cNvSpPr/>
          <p:nvPr/>
        </p:nvSpPr>
        <p:spPr>
          <a:xfrm>
            <a:off x="204338" y="123900"/>
            <a:ext cx="8735324" cy="1433281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0" rtlCol="0" anchor="ctr"/>
          <a:lstStyle/>
          <a:p>
            <a:r>
              <a:rPr lang="ja-JP" altLang="en-US" b="1" dirty="0" smtClean="0">
                <a:ea typeface="ＭＳ ゴシック" panose="020B0609070205080204" pitchFamily="49" charset="-128"/>
              </a:rPr>
              <a:t>コミットはせずに、再々度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Readme.md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を編集。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en-US" altLang="ja-JP" b="1" dirty="0" smtClean="0">
              <a:ea typeface="ＭＳ ゴシック" panose="020B0609070205080204" pitchFamily="49" charset="-128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900282" y="1844824"/>
            <a:ext cx="5136214" cy="4896544"/>
          </a:xfrm>
          <a:prstGeom prst="roundRect">
            <a:avLst>
              <a:gd name="adj" fmla="val 4415"/>
            </a:avLst>
          </a:prstGeom>
          <a:solidFill>
            <a:srgbClr val="F7A02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オブジェクト格納</a:t>
            </a:r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領域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60896" y="5243377"/>
            <a:ext cx="3768159" cy="1497991"/>
          </a:xfrm>
          <a:prstGeom prst="roundRect">
            <a:avLst>
              <a:gd name="adj" fmla="val 15948"/>
            </a:avLst>
          </a:prstGeom>
          <a:solidFill>
            <a:srgbClr val="03E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インデックス</a:t>
            </a:r>
          </a:p>
        </p:txBody>
      </p:sp>
      <p:sp>
        <p:nvSpPr>
          <p:cNvPr id="2" name="角丸四角形 1"/>
          <p:cNvSpPr/>
          <p:nvPr/>
        </p:nvSpPr>
        <p:spPr>
          <a:xfrm>
            <a:off x="60896" y="1844825"/>
            <a:ext cx="3768159" cy="3322800"/>
          </a:xfrm>
          <a:prstGeom prst="roundRect">
            <a:avLst>
              <a:gd name="adj" fmla="val 6304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ワーキングディレクトリ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1462979" y="3036577"/>
            <a:ext cx="963992" cy="30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h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oge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1445111" y="4531434"/>
            <a:ext cx="9997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</a:rPr>
              <a:t>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8956" y="4531434"/>
            <a:ext cx="13999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1" name="正方形/長方形 110"/>
          <p:cNvSpPr/>
          <p:nvPr/>
        </p:nvSpPr>
        <p:spPr>
          <a:xfrm>
            <a:off x="1260899" y="5779506"/>
            <a:ext cx="1368152" cy="26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</a:p>
        </p:txBody>
      </p:sp>
      <p:sp>
        <p:nvSpPr>
          <p:cNvPr id="112" name="正方形/長方形 111"/>
          <p:cNvSpPr/>
          <p:nvPr/>
        </p:nvSpPr>
        <p:spPr>
          <a:xfrm>
            <a:off x="1495118" y="6077850"/>
            <a:ext cx="113393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Foo.java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3" name="角丸四角形 112"/>
          <p:cNvSpPr/>
          <p:nvPr/>
        </p:nvSpPr>
        <p:spPr>
          <a:xfrm>
            <a:off x="4067944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Hello</a:t>
            </a:r>
            <a:endParaRPr kumimoji="1" lang="ja-JP" altLang="en-US" dirty="0"/>
          </a:p>
        </p:txBody>
      </p:sp>
      <p:sp>
        <p:nvSpPr>
          <p:cNvPr id="114" name="角丸四角形 113"/>
          <p:cNvSpPr/>
          <p:nvPr/>
        </p:nvSpPr>
        <p:spPr>
          <a:xfrm>
            <a:off x="5292499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class Foo</a:t>
            </a:r>
          </a:p>
        </p:txBody>
      </p:sp>
      <p:cxnSp>
        <p:nvCxnSpPr>
          <p:cNvPr id="115" name="直線矢印コネクタ 114"/>
          <p:cNvCxnSpPr>
            <a:stCxn id="111" idx="3"/>
            <a:endCxn id="42" idx="1"/>
          </p:cNvCxnSpPr>
          <p:nvPr/>
        </p:nvCxnSpPr>
        <p:spPr>
          <a:xfrm flipV="1">
            <a:off x="2629051" y="5435569"/>
            <a:ext cx="3895549" cy="4749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>
            <a:stCxn id="112" idx="3"/>
            <a:endCxn id="114" idx="2"/>
          </p:cNvCxnSpPr>
          <p:nvPr/>
        </p:nvCxnSpPr>
        <p:spPr>
          <a:xfrm flipV="1">
            <a:off x="2629051" y="5659481"/>
            <a:ext cx="3203299" cy="56238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二等辺三角形 116"/>
          <p:cNvSpPr>
            <a:spLocks noChangeAspect="1"/>
          </p:cNvSpPr>
          <p:nvPr/>
        </p:nvSpPr>
        <p:spPr>
          <a:xfrm>
            <a:off x="4887614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矢印コネクタ 117"/>
          <p:cNvCxnSpPr>
            <a:stCxn id="117" idx="3"/>
            <a:endCxn id="113" idx="0"/>
          </p:cNvCxnSpPr>
          <p:nvPr/>
        </p:nvCxnSpPr>
        <p:spPr>
          <a:xfrm flipH="1">
            <a:off x="4607795" y="4534984"/>
            <a:ext cx="591113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117" idx="3"/>
            <a:endCxn id="114" idx="0"/>
          </p:cNvCxnSpPr>
          <p:nvPr/>
        </p:nvCxnSpPr>
        <p:spPr>
          <a:xfrm>
            <a:off x="5198908" y="4534984"/>
            <a:ext cx="633442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円/楕円 119"/>
          <p:cNvSpPr>
            <a:spLocks noChangeAspect="1"/>
          </p:cNvSpPr>
          <p:nvPr/>
        </p:nvSpPr>
        <p:spPr>
          <a:xfrm>
            <a:off x="4970212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1" name="直線矢印コネクタ 120"/>
          <p:cNvCxnSpPr>
            <a:stCxn id="120" idx="4"/>
            <a:endCxn id="117" idx="0"/>
          </p:cNvCxnSpPr>
          <p:nvPr/>
        </p:nvCxnSpPr>
        <p:spPr>
          <a:xfrm>
            <a:off x="5194312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グループ化 123"/>
          <p:cNvGrpSpPr/>
          <p:nvPr/>
        </p:nvGrpSpPr>
        <p:grpSpPr>
          <a:xfrm>
            <a:off x="176179" y="4000102"/>
            <a:ext cx="1065516" cy="521586"/>
            <a:chOff x="1318403" y="3726742"/>
            <a:chExt cx="921501" cy="521586"/>
          </a:xfrm>
        </p:grpSpPr>
        <p:sp>
          <p:nvSpPr>
            <p:cNvPr id="125" name="メモ 124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正方形/長方形 125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Hey </a:t>
              </a:r>
              <a:r>
                <a:rPr lang="en-US" altLang="ja-JP" sz="1600" dirty="0" err="1" smtClean="0">
                  <a:solidFill>
                    <a:schemeClr val="tx1"/>
                  </a:solidFill>
                </a:rPr>
                <a:t>yo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!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グループ化 126"/>
          <p:cNvGrpSpPr/>
          <p:nvPr/>
        </p:nvGrpSpPr>
        <p:grpSpPr>
          <a:xfrm>
            <a:off x="1420360" y="4000102"/>
            <a:ext cx="1065517" cy="521586"/>
            <a:chOff x="1318403" y="3726742"/>
            <a:chExt cx="921501" cy="521586"/>
          </a:xfrm>
        </p:grpSpPr>
        <p:sp>
          <p:nvSpPr>
            <p:cNvPr id="128" name="メモ 127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9" name="正方形/長方形 128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Foo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8034742" y="1553600"/>
            <a:ext cx="1027154" cy="252000"/>
            <a:chOff x="7996642" y="1656430"/>
            <a:chExt cx="1027154" cy="252000"/>
          </a:xfrm>
        </p:grpSpPr>
        <p:sp>
          <p:nvSpPr>
            <p:cNvPr id="139" name="円/楕円 138"/>
            <p:cNvSpPr>
              <a:spLocks noChangeAspect="1"/>
            </p:cNvSpPr>
            <p:nvPr/>
          </p:nvSpPr>
          <p:spPr>
            <a:xfrm>
              <a:off x="7996642" y="1656430"/>
              <a:ext cx="252000" cy="252000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42" name="正方形/長方形 141"/>
            <p:cNvSpPr/>
            <p:nvPr/>
          </p:nvSpPr>
          <p:spPr>
            <a:xfrm>
              <a:off x="8158174" y="1660030"/>
              <a:ext cx="865622" cy="24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コミット</a:t>
              </a: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6921789" y="1535584"/>
            <a:ext cx="878219" cy="288032"/>
            <a:chOff x="6961547" y="1638414"/>
            <a:chExt cx="878219" cy="288032"/>
          </a:xfrm>
        </p:grpSpPr>
        <p:sp>
          <p:nvSpPr>
            <p:cNvPr id="140" name="二等辺三角形 139"/>
            <p:cNvSpPr>
              <a:spLocks noChangeAspect="1"/>
            </p:cNvSpPr>
            <p:nvPr/>
          </p:nvSpPr>
          <p:spPr>
            <a:xfrm>
              <a:off x="6961547" y="1656430"/>
              <a:ext cx="311295" cy="252000"/>
            </a:xfrm>
            <a:prstGeom prst="triangle">
              <a:avLst/>
            </a:prstGeom>
            <a:solidFill>
              <a:srgbClr val="57FE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43" name="正方形/長方形 142"/>
            <p:cNvSpPr/>
            <p:nvPr/>
          </p:nvSpPr>
          <p:spPr>
            <a:xfrm>
              <a:off x="7192114" y="1638414"/>
              <a:ext cx="64765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ツリー</a:t>
              </a: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5719936" y="1535584"/>
            <a:ext cx="967119" cy="288032"/>
            <a:chOff x="5681836" y="1638414"/>
            <a:chExt cx="967119" cy="288032"/>
          </a:xfrm>
        </p:grpSpPr>
        <p:sp>
          <p:nvSpPr>
            <p:cNvPr id="141" name="角丸四角形 140"/>
            <p:cNvSpPr>
              <a:spLocks/>
            </p:cNvSpPr>
            <p:nvPr/>
          </p:nvSpPr>
          <p:spPr>
            <a:xfrm>
              <a:off x="5681836" y="1656430"/>
              <a:ext cx="360000" cy="252000"/>
            </a:xfrm>
            <a:prstGeom prst="roundRect">
              <a:avLst/>
            </a:prstGeom>
            <a:solidFill>
              <a:srgbClr val="990099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44" name="正方形/長方形 143"/>
            <p:cNvSpPr/>
            <p:nvPr/>
          </p:nvSpPr>
          <p:spPr>
            <a:xfrm>
              <a:off x="6001302" y="1638414"/>
              <a:ext cx="647653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ブロブ</a:t>
              </a:r>
              <a:endParaRPr kumimoji="1" lang="ja-JP" altLang="en-US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  <p:pic>
        <p:nvPicPr>
          <p:cNvPr id="1032" name="Picture 8" descr="C:\Users\Kaito\Desktop\icon\cc\black\png\folder_open_icon&amp;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75" y="261747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直線矢印コネクタ 90"/>
          <p:cNvCxnSpPr>
            <a:stCxn id="104" idx="2"/>
          </p:cNvCxnSpPr>
          <p:nvPr/>
        </p:nvCxnSpPr>
        <p:spPr>
          <a:xfrm flipH="1">
            <a:off x="708939" y="3340245"/>
            <a:ext cx="1236036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104" idx="2"/>
          </p:cNvCxnSpPr>
          <p:nvPr/>
        </p:nvCxnSpPr>
        <p:spPr>
          <a:xfrm>
            <a:off x="1944975" y="3340245"/>
            <a:ext cx="0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角丸四角形 41"/>
          <p:cNvSpPr/>
          <p:nvPr/>
        </p:nvSpPr>
        <p:spPr>
          <a:xfrm>
            <a:off x="6524600" y="5219545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Hi!</a:t>
            </a:r>
            <a:endParaRPr lang="en-US" altLang="ja-JP" dirty="0"/>
          </a:p>
        </p:txBody>
      </p:sp>
      <p:sp>
        <p:nvSpPr>
          <p:cNvPr id="43" name="下矢印 42"/>
          <p:cNvSpPr/>
          <p:nvPr/>
        </p:nvSpPr>
        <p:spPr>
          <a:xfrm rot="2700000">
            <a:off x="1044494" y="3489555"/>
            <a:ext cx="432811" cy="686550"/>
          </a:xfrm>
          <a:prstGeom prst="downArrow">
            <a:avLst/>
          </a:prstGeom>
          <a:solidFill>
            <a:srgbClr val="03C924"/>
          </a:solidFill>
          <a:ln w="22225">
            <a:solidFill>
              <a:schemeClr val="bg1"/>
            </a:solidFill>
          </a:ln>
          <a:effectLst>
            <a:outerShdw blurRad="40000" dist="635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9677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角丸四角形吹き出し 70"/>
          <p:cNvSpPr/>
          <p:nvPr/>
        </p:nvSpPr>
        <p:spPr>
          <a:xfrm>
            <a:off x="204338" y="123900"/>
            <a:ext cx="8735324" cy="1433281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0" rtlCol="0" anchor="ctr"/>
          <a:lstStyle/>
          <a:p>
            <a:r>
              <a:rPr lang="ja-JP" altLang="en-US" b="1" dirty="0">
                <a:ea typeface="ＭＳ ゴシック" panose="020B0609070205080204" pitchFamily="49" charset="-128"/>
              </a:rPr>
              <a:t>「</a:t>
            </a:r>
            <a:r>
              <a:rPr lang="en-US" altLang="ja-JP" b="1" dirty="0" err="1">
                <a:ea typeface="ＭＳ ゴシック" panose="020B0609070205080204" pitchFamily="49" charset="-128"/>
              </a:rPr>
              <a:t>git</a:t>
            </a:r>
            <a:r>
              <a:rPr lang="en-US" altLang="ja-JP" b="1" dirty="0">
                <a:ea typeface="ＭＳ ゴシック" panose="020B0609070205080204" pitchFamily="49" charset="-128"/>
              </a:rPr>
              <a:t> checkout Readme.md</a:t>
            </a:r>
            <a:r>
              <a:rPr lang="ja-JP" altLang="en-US" b="1" dirty="0">
                <a:ea typeface="ＭＳ ゴシック" panose="020B0609070205080204" pitchFamily="49" charset="-128"/>
              </a:rPr>
              <a:t>」を実行。</a:t>
            </a:r>
          </a:p>
          <a:p>
            <a:r>
              <a:rPr lang="ja-JP" altLang="en-US" b="1" dirty="0">
                <a:ea typeface="ＭＳ ゴシック" panose="020B0609070205080204" pitchFamily="49" charset="-128"/>
              </a:rPr>
              <a:t>インデックスの</a:t>
            </a:r>
            <a:r>
              <a:rPr lang="en-US" altLang="ja-JP" b="1" dirty="0">
                <a:ea typeface="ＭＳ ゴシック" panose="020B0609070205080204" pitchFamily="49" charset="-128"/>
              </a:rPr>
              <a:t>Readme.md</a:t>
            </a:r>
            <a:r>
              <a:rPr lang="ja-JP" altLang="en-US" b="1" dirty="0">
                <a:ea typeface="ＭＳ ゴシック" panose="020B0609070205080204" pitchFamily="49" charset="-128"/>
              </a:rPr>
              <a:t>が指している、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「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Hi!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」</a:t>
            </a:r>
            <a:r>
              <a:rPr lang="ja-JP" altLang="en-US" b="1" dirty="0">
                <a:ea typeface="ＭＳ ゴシック" panose="020B0609070205080204" pitchFamily="49" charset="-128"/>
              </a:rPr>
              <a:t>という内容のブロブが</a:t>
            </a:r>
          </a:p>
          <a:p>
            <a:r>
              <a:rPr lang="ja-JP" altLang="en-US" b="1" dirty="0">
                <a:ea typeface="ＭＳ ゴシック" panose="020B0609070205080204" pitchFamily="49" charset="-128"/>
              </a:rPr>
              <a:t>取り出され、ワーキングディレクトリの</a:t>
            </a:r>
            <a:r>
              <a:rPr lang="en-US" altLang="ja-JP" b="1" dirty="0">
                <a:ea typeface="ＭＳ ゴシック" panose="020B0609070205080204" pitchFamily="49" charset="-128"/>
              </a:rPr>
              <a:t>Readme.md</a:t>
            </a:r>
            <a:r>
              <a:rPr lang="ja-JP" altLang="en-US" b="1" dirty="0">
                <a:ea typeface="ＭＳ ゴシック" panose="020B0609070205080204" pitchFamily="49" charset="-128"/>
              </a:rPr>
              <a:t>が置き換えられた。</a:t>
            </a:r>
          </a:p>
          <a:p>
            <a:endParaRPr lang="en-US" altLang="ja-JP" b="1" dirty="0" smtClean="0">
              <a:ea typeface="ＭＳ ゴシック" panose="020B0609070205080204" pitchFamily="49" charset="-128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900282" y="1844824"/>
            <a:ext cx="5136214" cy="4896544"/>
          </a:xfrm>
          <a:prstGeom prst="roundRect">
            <a:avLst>
              <a:gd name="adj" fmla="val 4415"/>
            </a:avLst>
          </a:prstGeom>
          <a:solidFill>
            <a:srgbClr val="F7A02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オブジェクト格納</a:t>
            </a:r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領域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60896" y="5243377"/>
            <a:ext cx="3768159" cy="1497991"/>
          </a:xfrm>
          <a:prstGeom prst="roundRect">
            <a:avLst>
              <a:gd name="adj" fmla="val 15948"/>
            </a:avLst>
          </a:prstGeom>
          <a:solidFill>
            <a:srgbClr val="03E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インデックス</a:t>
            </a:r>
          </a:p>
        </p:txBody>
      </p:sp>
      <p:sp>
        <p:nvSpPr>
          <p:cNvPr id="2" name="角丸四角形 1"/>
          <p:cNvSpPr/>
          <p:nvPr/>
        </p:nvSpPr>
        <p:spPr>
          <a:xfrm>
            <a:off x="60896" y="1844825"/>
            <a:ext cx="3768159" cy="3322800"/>
          </a:xfrm>
          <a:prstGeom prst="roundRect">
            <a:avLst>
              <a:gd name="adj" fmla="val 6304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ワーキングディレクトリ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1462979" y="3036577"/>
            <a:ext cx="963992" cy="30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h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oge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1445111" y="4531434"/>
            <a:ext cx="9997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</a:rPr>
              <a:t>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8956" y="4531434"/>
            <a:ext cx="13999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1" name="正方形/長方形 110"/>
          <p:cNvSpPr/>
          <p:nvPr/>
        </p:nvSpPr>
        <p:spPr>
          <a:xfrm>
            <a:off x="1260899" y="5779506"/>
            <a:ext cx="1368152" cy="26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</a:p>
        </p:txBody>
      </p:sp>
      <p:sp>
        <p:nvSpPr>
          <p:cNvPr id="112" name="正方形/長方形 111"/>
          <p:cNvSpPr/>
          <p:nvPr/>
        </p:nvSpPr>
        <p:spPr>
          <a:xfrm>
            <a:off x="1495118" y="6077850"/>
            <a:ext cx="113393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Foo.java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3" name="角丸四角形 112"/>
          <p:cNvSpPr/>
          <p:nvPr/>
        </p:nvSpPr>
        <p:spPr>
          <a:xfrm>
            <a:off x="4067944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Hello</a:t>
            </a:r>
            <a:endParaRPr kumimoji="1" lang="ja-JP" altLang="en-US" dirty="0"/>
          </a:p>
        </p:txBody>
      </p:sp>
      <p:sp>
        <p:nvSpPr>
          <p:cNvPr id="114" name="角丸四角形 113"/>
          <p:cNvSpPr/>
          <p:nvPr/>
        </p:nvSpPr>
        <p:spPr>
          <a:xfrm>
            <a:off x="5292499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class Foo</a:t>
            </a:r>
          </a:p>
        </p:txBody>
      </p:sp>
      <p:cxnSp>
        <p:nvCxnSpPr>
          <p:cNvPr id="115" name="直線矢印コネクタ 114"/>
          <p:cNvCxnSpPr>
            <a:stCxn id="111" idx="3"/>
            <a:endCxn id="42" idx="1"/>
          </p:cNvCxnSpPr>
          <p:nvPr/>
        </p:nvCxnSpPr>
        <p:spPr>
          <a:xfrm flipV="1">
            <a:off x="2629051" y="5435569"/>
            <a:ext cx="3895549" cy="4749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>
            <a:stCxn id="112" idx="3"/>
            <a:endCxn id="114" idx="2"/>
          </p:cNvCxnSpPr>
          <p:nvPr/>
        </p:nvCxnSpPr>
        <p:spPr>
          <a:xfrm flipV="1">
            <a:off x="2629051" y="5659481"/>
            <a:ext cx="3203299" cy="56238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二等辺三角形 116"/>
          <p:cNvSpPr>
            <a:spLocks noChangeAspect="1"/>
          </p:cNvSpPr>
          <p:nvPr/>
        </p:nvSpPr>
        <p:spPr>
          <a:xfrm>
            <a:off x="4887614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矢印コネクタ 117"/>
          <p:cNvCxnSpPr>
            <a:stCxn id="117" idx="3"/>
            <a:endCxn id="113" idx="0"/>
          </p:cNvCxnSpPr>
          <p:nvPr/>
        </p:nvCxnSpPr>
        <p:spPr>
          <a:xfrm flipH="1">
            <a:off x="4607795" y="4534984"/>
            <a:ext cx="591113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117" idx="3"/>
            <a:endCxn id="114" idx="0"/>
          </p:cNvCxnSpPr>
          <p:nvPr/>
        </p:nvCxnSpPr>
        <p:spPr>
          <a:xfrm>
            <a:off x="5198908" y="4534984"/>
            <a:ext cx="633442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円/楕円 119"/>
          <p:cNvSpPr>
            <a:spLocks noChangeAspect="1"/>
          </p:cNvSpPr>
          <p:nvPr/>
        </p:nvSpPr>
        <p:spPr>
          <a:xfrm>
            <a:off x="4970212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1" name="直線矢印コネクタ 120"/>
          <p:cNvCxnSpPr>
            <a:stCxn id="120" idx="4"/>
            <a:endCxn id="117" idx="0"/>
          </p:cNvCxnSpPr>
          <p:nvPr/>
        </p:nvCxnSpPr>
        <p:spPr>
          <a:xfrm>
            <a:off x="5194312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グループ化 123"/>
          <p:cNvGrpSpPr/>
          <p:nvPr/>
        </p:nvGrpSpPr>
        <p:grpSpPr>
          <a:xfrm>
            <a:off x="176179" y="4000102"/>
            <a:ext cx="1065516" cy="521586"/>
            <a:chOff x="1318403" y="3726742"/>
            <a:chExt cx="921501" cy="521586"/>
          </a:xfrm>
        </p:grpSpPr>
        <p:sp>
          <p:nvSpPr>
            <p:cNvPr id="125" name="メモ 124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正方形/長方形 125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Hi!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グループ化 126"/>
          <p:cNvGrpSpPr/>
          <p:nvPr/>
        </p:nvGrpSpPr>
        <p:grpSpPr>
          <a:xfrm>
            <a:off x="1420360" y="4000102"/>
            <a:ext cx="1065517" cy="521586"/>
            <a:chOff x="1318403" y="3726742"/>
            <a:chExt cx="921501" cy="521586"/>
          </a:xfrm>
        </p:grpSpPr>
        <p:sp>
          <p:nvSpPr>
            <p:cNvPr id="128" name="メモ 127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9" name="正方形/長方形 128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Foo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8034742" y="1553600"/>
            <a:ext cx="1027154" cy="252000"/>
            <a:chOff x="7996642" y="1656430"/>
            <a:chExt cx="1027154" cy="252000"/>
          </a:xfrm>
        </p:grpSpPr>
        <p:sp>
          <p:nvSpPr>
            <p:cNvPr id="139" name="円/楕円 138"/>
            <p:cNvSpPr>
              <a:spLocks noChangeAspect="1"/>
            </p:cNvSpPr>
            <p:nvPr/>
          </p:nvSpPr>
          <p:spPr>
            <a:xfrm>
              <a:off x="7996642" y="1656430"/>
              <a:ext cx="252000" cy="252000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42" name="正方形/長方形 141"/>
            <p:cNvSpPr/>
            <p:nvPr/>
          </p:nvSpPr>
          <p:spPr>
            <a:xfrm>
              <a:off x="8158174" y="1660030"/>
              <a:ext cx="865622" cy="24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コミット</a:t>
              </a: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6921789" y="1535584"/>
            <a:ext cx="878219" cy="288032"/>
            <a:chOff x="6961547" y="1638414"/>
            <a:chExt cx="878219" cy="288032"/>
          </a:xfrm>
        </p:grpSpPr>
        <p:sp>
          <p:nvSpPr>
            <p:cNvPr id="140" name="二等辺三角形 139"/>
            <p:cNvSpPr>
              <a:spLocks noChangeAspect="1"/>
            </p:cNvSpPr>
            <p:nvPr/>
          </p:nvSpPr>
          <p:spPr>
            <a:xfrm>
              <a:off x="6961547" y="1656430"/>
              <a:ext cx="311295" cy="252000"/>
            </a:xfrm>
            <a:prstGeom prst="triangle">
              <a:avLst/>
            </a:prstGeom>
            <a:solidFill>
              <a:srgbClr val="57FE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43" name="正方形/長方形 142"/>
            <p:cNvSpPr/>
            <p:nvPr/>
          </p:nvSpPr>
          <p:spPr>
            <a:xfrm>
              <a:off x="7192114" y="1638414"/>
              <a:ext cx="64765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ツリー</a:t>
              </a: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5719936" y="1535584"/>
            <a:ext cx="967119" cy="288032"/>
            <a:chOff x="5681836" y="1638414"/>
            <a:chExt cx="967119" cy="288032"/>
          </a:xfrm>
        </p:grpSpPr>
        <p:sp>
          <p:nvSpPr>
            <p:cNvPr id="141" name="角丸四角形 140"/>
            <p:cNvSpPr>
              <a:spLocks/>
            </p:cNvSpPr>
            <p:nvPr/>
          </p:nvSpPr>
          <p:spPr>
            <a:xfrm>
              <a:off x="5681836" y="1656430"/>
              <a:ext cx="360000" cy="252000"/>
            </a:xfrm>
            <a:prstGeom prst="roundRect">
              <a:avLst/>
            </a:prstGeom>
            <a:solidFill>
              <a:srgbClr val="990099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44" name="正方形/長方形 143"/>
            <p:cNvSpPr/>
            <p:nvPr/>
          </p:nvSpPr>
          <p:spPr>
            <a:xfrm>
              <a:off x="6001302" y="1638414"/>
              <a:ext cx="647653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ブロブ</a:t>
              </a:r>
              <a:endParaRPr kumimoji="1" lang="ja-JP" altLang="en-US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  <p:pic>
        <p:nvPicPr>
          <p:cNvPr id="1032" name="Picture 8" descr="C:\Users\Kaito\Desktop\icon\cc\black\png\folder_open_icon&amp;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75" y="261747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直線矢印コネクタ 90"/>
          <p:cNvCxnSpPr>
            <a:stCxn id="104" idx="2"/>
          </p:cNvCxnSpPr>
          <p:nvPr/>
        </p:nvCxnSpPr>
        <p:spPr>
          <a:xfrm flipH="1">
            <a:off x="708939" y="3340245"/>
            <a:ext cx="1236036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104" idx="2"/>
          </p:cNvCxnSpPr>
          <p:nvPr/>
        </p:nvCxnSpPr>
        <p:spPr>
          <a:xfrm>
            <a:off x="1944975" y="3340245"/>
            <a:ext cx="0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角丸四角形 41"/>
          <p:cNvSpPr/>
          <p:nvPr/>
        </p:nvSpPr>
        <p:spPr>
          <a:xfrm>
            <a:off x="6524600" y="5219545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Hi!</a:t>
            </a:r>
            <a:endParaRPr lang="en-US" altLang="ja-JP" dirty="0"/>
          </a:p>
        </p:txBody>
      </p:sp>
      <p:sp>
        <p:nvSpPr>
          <p:cNvPr id="43" name="下矢印 42"/>
          <p:cNvSpPr/>
          <p:nvPr/>
        </p:nvSpPr>
        <p:spPr>
          <a:xfrm rot="2700000">
            <a:off x="1044494" y="3489555"/>
            <a:ext cx="432811" cy="686550"/>
          </a:xfrm>
          <a:prstGeom prst="downArrow">
            <a:avLst/>
          </a:prstGeom>
          <a:solidFill>
            <a:srgbClr val="03C924"/>
          </a:solidFill>
          <a:ln w="22225">
            <a:solidFill>
              <a:schemeClr val="bg1"/>
            </a:solidFill>
          </a:ln>
          <a:effectLst>
            <a:outerShdw blurRad="40000" dist="635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11648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261</Words>
  <Application>Microsoft Office PowerPoint</Application>
  <PresentationFormat>画面に合わせる (4:3)</PresentationFormat>
  <Paragraphs>121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Kaito</dc:creator>
  <cp:lastModifiedBy>Kaito</cp:lastModifiedBy>
  <cp:revision>72</cp:revision>
  <dcterms:created xsi:type="dcterms:W3CDTF">2015-12-27T01:04:16Z</dcterms:created>
  <dcterms:modified xsi:type="dcterms:W3CDTF">2016-10-08T04:08:26Z</dcterms:modified>
</cp:coreProperties>
</file>