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7" r:id="rId4"/>
    <p:sldId id="266" r:id="rId5"/>
    <p:sldId id="265" r:id="rId6"/>
    <p:sldId id="264" r:id="rId7"/>
    <p:sldId id="263"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FE40"/>
    <a:srgbClr val="03E729"/>
    <a:srgbClr val="03C924"/>
    <a:srgbClr val="03D726"/>
    <a:srgbClr val="FF0000"/>
    <a:srgbClr val="FF3F3F"/>
    <a:srgbClr val="FF2D2D"/>
    <a:srgbClr val="F7A021"/>
    <a:srgbClr val="4383D1"/>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123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CB4B4FF-AE23-4E1E-B51C-5ED850CF274A}" type="datetimeFigureOut">
              <a:rPr kumimoji="1" lang="ja-JP" altLang="en-US" smtClean="0"/>
              <a:t>2016/4/30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967470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CB4B4FF-AE23-4E1E-B51C-5ED850CF274A}" type="datetimeFigureOut">
              <a:rPr kumimoji="1" lang="ja-JP" altLang="en-US" smtClean="0"/>
              <a:t>2016/4/30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264119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CB4B4FF-AE23-4E1E-B51C-5ED850CF274A}" type="datetimeFigureOut">
              <a:rPr kumimoji="1" lang="ja-JP" altLang="en-US" smtClean="0"/>
              <a:t>2016/4/30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2440330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CB4B4FF-AE23-4E1E-B51C-5ED850CF274A}" type="datetimeFigureOut">
              <a:rPr kumimoji="1" lang="ja-JP" altLang="en-US" smtClean="0"/>
              <a:t>2016/4/30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185711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CB4B4FF-AE23-4E1E-B51C-5ED850CF274A}" type="datetimeFigureOut">
              <a:rPr kumimoji="1" lang="ja-JP" altLang="en-US" smtClean="0"/>
              <a:t>2016/4/30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328558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CB4B4FF-AE23-4E1E-B51C-5ED850CF274A}" type="datetimeFigureOut">
              <a:rPr kumimoji="1" lang="ja-JP" altLang="en-US" smtClean="0"/>
              <a:t>2016/4/30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796464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CB4B4FF-AE23-4E1E-B51C-5ED850CF274A}" type="datetimeFigureOut">
              <a:rPr kumimoji="1" lang="ja-JP" altLang="en-US" smtClean="0"/>
              <a:t>2016/4/30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108051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CB4B4FF-AE23-4E1E-B51C-5ED850CF274A}" type="datetimeFigureOut">
              <a:rPr kumimoji="1" lang="ja-JP" altLang="en-US" smtClean="0"/>
              <a:t>2016/4/30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3762301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CB4B4FF-AE23-4E1E-B51C-5ED850CF274A}" type="datetimeFigureOut">
              <a:rPr kumimoji="1" lang="ja-JP" altLang="en-US" smtClean="0"/>
              <a:t>2016/4/30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4260648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CB4B4FF-AE23-4E1E-B51C-5ED850CF274A}" type="datetimeFigureOut">
              <a:rPr kumimoji="1" lang="ja-JP" altLang="en-US" smtClean="0"/>
              <a:t>2016/4/30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75735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CB4B4FF-AE23-4E1E-B51C-5ED850CF274A}" type="datetimeFigureOut">
              <a:rPr kumimoji="1" lang="ja-JP" altLang="en-US" smtClean="0"/>
              <a:t>2016/4/30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4218896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4B4FF-AE23-4E1E-B51C-5ED850CF274A}" type="datetimeFigureOut">
              <a:rPr kumimoji="1" lang="ja-JP" altLang="en-US" smtClean="0"/>
              <a:t>2016/4/30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2732581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角丸四角形吹き出し 70"/>
          <p:cNvSpPr/>
          <p:nvPr/>
        </p:nvSpPr>
        <p:spPr>
          <a:xfrm>
            <a:off x="204338" y="123900"/>
            <a:ext cx="8735324" cy="1433281"/>
          </a:xfrm>
          <a:custGeom>
            <a:avLst/>
            <a:gdLst>
              <a:gd name="connsiteX0" fmla="*/ 0 w 8541658"/>
              <a:gd name="connsiteY0" fmla="*/ 214817 h 1288876"/>
              <a:gd name="connsiteX1" fmla="*/ 214817 w 8541658"/>
              <a:gd name="connsiteY1" fmla="*/ 0 h 1288876"/>
              <a:gd name="connsiteX2" fmla="*/ 1423610 w 8541658"/>
              <a:gd name="connsiteY2" fmla="*/ 0 h 1288876"/>
              <a:gd name="connsiteX3" fmla="*/ 1423610 w 8541658"/>
              <a:gd name="connsiteY3" fmla="*/ 0 h 1288876"/>
              <a:gd name="connsiteX4" fmla="*/ 3559024 w 8541658"/>
              <a:gd name="connsiteY4" fmla="*/ 0 h 1288876"/>
              <a:gd name="connsiteX5" fmla="*/ 8326841 w 8541658"/>
              <a:gd name="connsiteY5" fmla="*/ 0 h 1288876"/>
              <a:gd name="connsiteX6" fmla="*/ 8541658 w 8541658"/>
              <a:gd name="connsiteY6" fmla="*/ 214817 h 1288876"/>
              <a:gd name="connsiteX7" fmla="*/ 8541658 w 8541658"/>
              <a:gd name="connsiteY7" fmla="*/ 751844 h 1288876"/>
              <a:gd name="connsiteX8" fmla="*/ 8541658 w 8541658"/>
              <a:gd name="connsiteY8" fmla="*/ 751844 h 1288876"/>
              <a:gd name="connsiteX9" fmla="*/ 8541658 w 8541658"/>
              <a:gd name="connsiteY9" fmla="*/ 1074063 h 1288876"/>
              <a:gd name="connsiteX10" fmla="*/ 8541658 w 8541658"/>
              <a:gd name="connsiteY10" fmla="*/ 1074059 h 1288876"/>
              <a:gd name="connsiteX11" fmla="*/ 8326841 w 8541658"/>
              <a:gd name="connsiteY11" fmla="*/ 1288876 h 1288876"/>
              <a:gd name="connsiteX12" fmla="*/ 3559024 w 8541658"/>
              <a:gd name="connsiteY12" fmla="*/ 1288876 h 1288876"/>
              <a:gd name="connsiteX13" fmla="*/ 2230227 w 8541658"/>
              <a:gd name="connsiteY13" fmla="*/ 1471381 h 1288876"/>
              <a:gd name="connsiteX14" fmla="*/ 1423610 w 8541658"/>
              <a:gd name="connsiteY14" fmla="*/ 1288876 h 1288876"/>
              <a:gd name="connsiteX15" fmla="*/ 214817 w 8541658"/>
              <a:gd name="connsiteY15" fmla="*/ 1288876 h 1288876"/>
              <a:gd name="connsiteX16" fmla="*/ 0 w 8541658"/>
              <a:gd name="connsiteY16" fmla="*/ 1074059 h 1288876"/>
              <a:gd name="connsiteX17" fmla="*/ 0 w 8541658"/>
              <a:gd name="connsiteY17" fmla="*/ 1074063 h 1288876"/>
              <a:gd name="connsiteX18" fmla="*/ 0 w 8541658"/>
              <a:gd name="connsiteY18" fmla="*/ 751844 h 1288876"/>
              <a:gd name="connsiteX19" fmla="*/ 0 w 8541658"/>
              <a:gd name="connsiteY19" fmla="*/ 751844 h 1288876"/>
              <a:gd name="connsiteX20" fmla="*/ 0 w 8541658"/>
              <a:gd name="connsiteY20" fmla="*/ 214817 h 1288876"/>
              <a:gd name="connsiteX0" fmla="*/ 0 w 8541658"/>
              <a:gd name="connsiteY0" fmla="*/ 214817 h 1471381"/>
              <a:gd name="connsiteX1" fmla="*/ 214817 w 8541658"/>
              <a:gd name="connsiteY1" fmla="*/ 0 h 1471381"/>
              <a:gd name="connsiteX2" fmla="*/ 1423610 w 8541658"/>
              <a:gd name="connsiteY2" fmla="*/ 0 h 1471381"/>
              <a:gd name="connsiteX3" fmla="*/ 1423610 w 8541658"/>
              <a:gd name="connsiteY3" fmla="*/ 0 h 1471381"/>
              <a:gd name="connsiteX4" fmla="*/ 3559024 w 8541658"/>
              <a:gd name="connsiteY4" fmla="*/ 0 h 1471381"/>
              <a:gd name="connsiteX5" fmla="*/ 8326841 w 8541658"/>
              <a:gd name="connsiteY5" fmla="*/ 0 h 1471381"/>
              <a:gd name="connsiteX6" fmla="*/ 8541658 w 8541658"/>
              <a:gd name="connsiteY6" fmla="*/ 214817 h 1471381"/>
              <a:gd name="connsiteX7" fmla="*/ 8541658 w 8541658"/>
              <a:gd name="connsiteY7" fmla="*/ 751844 h 1471381"/>
              <a:gd name="connsiteX8" fmla="*/ 8541658 w 8541658"/>
              <a:gd name="connsiteY8" fmla="*/ 751844 h 1471381"/>
              <a:gd name="connsiteX9" fmla="*/ 8541658 w 8541658"/>
              <a:gd name="connsiteY9" fmla="*/ 1074063 h 1471381"/>
              <a:gd name="connsiteX10" fmla="*/ 8541658 w 8541658"/>
              <a:gd name="connsiteY10" fmla="*/ 1074059 h 1471381"/>
              <a:gd name="connsiteX11" fmla="*/ 8326841 w 8541658"/>
              <a:gd name="connsiteY11" fmla="*/ 1288876 h 1471381"/>
              <a:gd name="connsiteX12" fmla="*/ 1852144 w 8541658"/>
              <a:gd name="connsiteY12" fmla="*/ 1288876 h 1471381"/>
              <a:gd name="connsiteX13" fmla="*/ 2230227 w 8541658"/>
              <a:gd name="connsiteY13" fmla="*/ 1471381 h 1471381"/>
              <a:gd name="connsiteX14" fmla="*/ 1423610 w 8541658"/>
              <a:gd name="connsiteY14" fmla="*/ 1288876 h 1471381"/>
              <a:gd name="connsiteX15" fmla="*/ 214817 w 8541658"/>
              <a:gd name="connsiteY15" fmla="*/ 1288876 h 1471381"/>
              <a:gd name="connsiteX16" fmla="*/ 0 w 8541658"/>
              <a:gd name="connsiteY16" fmla="*/ 1074059 h 1471381"/>
              <a:gd name="connsiteX17" fmla="*/ 0 w 8541658"/>
              <a:gd name="connsiteY17" fmla="*/ 1074063 h 1471381"/>
              <a:gd name="connsiteX18" fmla="*/ 0 w 8541658"/>
              <a:gd name="connsiteY18" fmla="*/ 751844 h 1471381"/>
              <a:gd name="connsiteX19" fmla="*/ 0 w 8541658"/>
              <a:gd name="connsiteY19" fmla="*/ 751844 h 1471381"/>
              <a:gd name="connsiteX20" fmla="*/ 0 w 8541658"/>
              <a:gd name="connsiteY20" fmla="*/ 214817 h 1471381"/>
              <a:gd name="connsiteX0" fmla="*/ 0 w 8541658"/>
              <a:gd name="connsiteY0" fmla="*/ 214817 h 1433281"/>
              <a:gd name="connsiteX1" fmla="*/ 214817 w 8541658"/>
              <a:gd name="connsiteY1" fmla="*/ 0 h 1433281"/>
              <a:gd name="connsiteX2" fmla="*/ 1423610 w 8541658"/>
              <a:gd name="connsiteY2" fmla="*/ 0 h 1433281"/>
              <a:gd name="connsiteX3" fmla="*/ 1423610 w 8541658"/>
              <a:gd name="connsiteY3" fmla="*/ 0 h 1433281"/>
              <a:gd name="connsiteX4" fmla="*/ 3559024 w 8541658"/>
              <a:gd name="connsiteY4" fmla="*/ 0 h 1433281"/>
              <a:gd name="connsiteX5" fmla="*/ 8326841 w 8541658"/>
              <a:gd name="connsiteY5" fmla="*/ 0 h 1433281"/>
              <a:gd name="connsiteX6" fmla="*/ 8541658 w 8541658"/>
              <a:gd name="connsiteY6" fmla="*/ 214817 h 1433281"/>
              <a:gd name="connsiteX7" fmla="*/ 8541658 w 8541658"/>
              <a:gd name="connsiteY7" fmla="*/ 751844 h 1433281"/>
              <a:gd name="connsiteX8" fmla="*/ 8541658 w 8541658"/>
              <a:gd name="connsiteY8" fmla="*/ 751844 h 1433281"/>
              <a:gd name="connsiteX9" fmla="*/ 8541658 w 8541658"/>
              <a:gd name="connsiteY9" fmla="*/ 1074063 h 1433281"/>
              <a:gd name="connsiteX10" fmla="*/ 8541658 w 8541658"/>
              <a:gd name="connsiteY10" fmla="*/ 1074059 h 1433281"/>
              <a:gd name="connsiteX11" fmla="*/ 8326841 w 8541658"/>
              <a:gd name="connsiteY11" fmla="*/ 1288876 h 1433281"/>
              <a:gd name="connsiteX12" fmla="*/ 1852144 w 8541658"/>
              <a:gd name="connsiteY12" fmla="*/ 1288876 h 1433281"/>
              <a:gd name="connsiteX13" fmla="*/ 1864467 w 8541658"/>
              <a:gd name="connsiteY13" fmla="*/ 1433281 h 1433281"/>
              <a:gd name="connsiteX14" fmla="*/ 1423610 w 8541658"/>
              <a:gd name="connsiteY14" fmla="*/ 1288876 h 1433281"/>
              <a:gd name="connsiteX15" fmla="*/ 214817 w 8541658"/>
              <a:gd name="connsiteY15" fmla="*/ 1288876 h 1433281"/>
              <a:gd name="connsiteX16" fmla="*/ 0 w 8541658"/>
              <a:gd name="connsiteY16" fmla="*/ 1074059 h 1433281"/>
              <a:gd name="connsiteX17" fmla="*/ 0 w 8541658"/>
              <a:gd name="connsiteY17" fmla="*/ 1074063 h 1433281"/>
              <a:gd name="connsiteX18" fmla="*/ 0 w 8541658"/>
              <a:gd name="connsiteY18" fmla="*/ 751844 h 1433281"/>
              <a:gd name="connsiteX19" fmla="*/ 0 w 8541658"/>
              <a:gd name="connsiteY19" fmla="*/ 751844 h 1433281"/>
              <a:gd name="connsiteX20" fmla="*/ 0 w 8541658"/>
              <a:gd name="connsiteY20" fmla="*/ 214817 h 143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41658" h="1433281">
                <a:moveTo>
                  <a:pt x="0" y="214817"/>
                </a:moveTo>
                <a:cubicBezTo>
                  <a:pt x="0" y="96177"/>
                  <a:pt x="96177" y="0"/>
                  <a:pt x="214817" y="0"/>
                </a:cubicBezTo>
                <a:lnTo>
                  <a:pt x="1423610" y="0"/>
                </a:lnTo>
                <a:lnTo>
                  <a:pt x="1423610" y="0"/>
                </a:lnTo>
                <a:lnTo>
                  <a:pt x="3559024" y="0"/>
                </a:lnTo>
                <a:lnTo>
                  <a:pt x="8326841" y="0"/>
                </a:lnTo>
                <a:cubicBezTo>
                  <a:pt x="8445481" y="0"/>
                  <a:pt x="8541658" y="96177"/>
                  <a:pt x="8541658" y="214817"/>
                </a:cubicBezTo>
                <a:lnTo>
                  <a:pt x="8541658" y="751844"/>
                </a:lnTo>
                <a:lnTo>
                  <a:pt x="8541658" y="751844"/>
                </a:lnTo>
                <a:lnTo>
                  <a:pt x="8541658" y="1074063"/>
                </a:lnTo>
                <a:lnTo>
                  <a:pt x="8541658" y="1074059"/>
                </a:lnTo>
                <a:cubicBezTo>
                  <a:pt x="8541658" y="1192699"/>
                  <a:pt x="8445481" y="1288876"/>
                  <a:pt x="8326841" y="1288876"/>
                </a:cubicBezTo>
                <a:lnTo>
                  <a:pt x="1852144" y="1288876"/>
                </a:lnTo>
                <a:lnTo>
                  <a:pt x="1864467" y="1433281"/>
                </a:lnTo>
                <a:lnTo>
                  <a:pt x="1423610" y="1288876"/>
                </a:lnTo>
                <a:lnTo>
                  <a:pt x="214817" y="1288876"/>
                </a:lnTo>
                <a:cubicBezTo>
                  <a:pt x="96177" y="1288876"/>
                  <a:pt x="0" y="1192699"/>
                  <a:pt x="0" y="1074059"/>
                </a:cubicBezTo>
                <a:lnTo>
                  <a:pt x="0" y="1074063"/>
                </a:lnTo>
                <a:lnTo>
                  <a:pt x="0" y="751844"/>
                </a:lnTo>
                <a:lnTo>
                  <a:pt x="0" y="751844"/>
                </a:lnTo>
                <a:lnTo>
                  <a:pt x="0" y="214817"/>
                </a:lnTo>
                <a:close/>
              </a:path>
            </a:pathLst>
          </a:custGeom>
          <a:solidFill>
            <a:srgbClr val="03C92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0" rtlCol="0" anchor="ctr"/>
          <a:lstStyle/>
          <a:p>
            <a:r>
              <a:rPr lang="ja-JP" altLang="en-US" b="1" smtClean="0">
                <a:ea typeface="ＭＳ ゴシック" panose="020B0609070205080204" pitchFamily="49" charset="-128"/>
              </a:rPr>
              <a:t>初期</a:t>
            </a:r>
            <a:r>
              <a:rPr lang="ja-JP" altLang="en-US" b="1" dirty="0" smtClean="0">
                <a:ea typeface="ＭＳ ゴシック" panose="020B0609070205080204" pitchFamily="49" charset="-128"/>
              </a:rPr>
              <a:t>状態。</a:t>
            </a:r>
            <a:endParaRPr lang="en-US" altLang="ja-JP" b="1" dirty="0" smtClean="0">
              <a:ea typeface="ＭＳ ゴシック" panose="020B0609070205080204" pitchFamily="49" charset="-128"/>
            </a:endParaRPr>
          </a:p>
          <a:p>
            <a:r>
              <a:rPr lang="ja-JP" altLang="en-US" b="1" dirty="0" smtClean="0">
                <a:ea typeface="ＭＳ ゴシック" panose="020B0609070205080204" pitchFamily="49" charset="-128"/>
              </a:rPr>
              <a:t>ルートディレクトリ </a:t>
            </a:r>
            <a:r>
              <a:rPr lang="en-US" altLang="ja-JP" b="1" dirty="0" err="1" smtClean="0">
                <a:ea typeface="ＭＳ ゴシック" panose="020B0609070205080204" pitchFamily="49" charset="-128"/>
              </a:rPr>
              <a:t>hoge</a:t>
            </a:r>
            <a:r>
              <a:rPr lang="ja-JP" altLang="en-US" b="1" dirty="0" smtClean="0">
                <a:ea typeface="ＭＳ ゴシック" panose="020B0609070205080204" pitchFamily="49" charset="-128"/>
              </a:rPr>
              <a:t> の直下に二つのファイルがある。</a:t>
            </a:r>
            <a:endParaRPr lang="en-US" altLang="ja-JP" b="1" dirty="0" smtClean="0">
              <a:ea typeface="ＭＳ ゴシック" panose="020B0609070205080204" pitchFamily="49" charset="-128"/>
            </a:endParaRPr>
          </a:p>
          <a:p>
            <a:r>
              <a:rPr lang="ja-JP" altLang="en-US" b="1" dirty="0">
                <a:latin typeface="ＭＳ ゴシック" panose="020B0609070205080204" pitchFamily="49" charset="-128"/>
                <a:ea typeface="ＭＳ ゴシック" panose="020B0609070205080204" pitchFamily="49" charset="-128"/>
              </a:rPr>
              <a:t>ワーキングディレクトリとインデックスとオブジェクト格納領域が</a:t>
            </a:r>
            <a:r>
              <a:rPr lang="ja-JP" altLang="en-US" b="1" dirty="0" smtClean="0">
                <a:latin typeface="ＭＳ ゴシック" panose="020B0609070205080204" pitchFamily="49" charset="-128"/>
                <a:ea typeface="ＭＳ ゴシック" panose="020B0609070205080204" pitchFamily="49" charset="-128"/>
              </a:rPr>
              <a:t>同期している。</a:t>
            </a:r>
            <a:endParaRPr lang="en-US" altLang="ja-JP" b="1" dirty="0" smtClean="0">
              <a:latin typeface="ＭＳ ゴシック" panose="020B0609070205080204" pitchFamily="49" charset="-128"/>
              <a:ea typeface="ＭＳ ゴシック" panose="020B0609070205080204" pitchFamily="49" charset="-128"/>
            </a:endParaRPr>
          </a:p>
          <a:p>
            <a:endParaRPr lang="en-US" altLang="ja-JP" b="1" dirty="0" smtClean="0">
              <a:ea typeface="ＭＳ ゴシック" panose="020B0609070205080204" pitchFamily="49" charset="-128"/>
            </a:endParaRPr>
          </a:p>
        </p:txBody>
      </p:sp>
      <p:sp>
        <p:nvSpPr>
          <p:cNvPr id="3" name="角丸四角形 2"/>
          <p:cNvSpPr/>
          <p:nvPr/>
        </p:nvSpPr>
        <p:spPr>
          <a:xfrm>
            <a:off x="3900282" y="1844824"/>
            <a:ext cx="5136214" cy="4896544"/>
          </a:xfrm>
          <a:prstGeom prst="roundRect">
            <a:avLst>
              <a:gd name="adj" fmla="val 4415"/>
            </a:avLst>
          </a:prstGeom>
          <a:solidFill>
            <a:srgbClr val="F7A02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オブジェクト格納</a:t>
            </a:r>
            <a:r>
              <a:rPr lang="ja-JP" altLang="en-US" b="1" dirty="0" smtClean="0">
                <a:solidFill>
                  <a:schemeClr val="bg1"/>
                </a:solidFill>
                <a:latin typeface="ＭＳ ゴシック" panose="020B0609070205080204" pitchFamily="49" charset="-128"/>
                <a:ea typeface="ＭＳ ゴシック" panose="020B0609070205080204" pitchFamily="49" charset="-128"/>
              </a:rPr>
              <a:t>領域</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49" name="角丸四角形 48"/>
          <p:cNvSpPr/>
          <p:nvPr/>
        </p:nvSpPr>
        <p:spPr>
          <a:xfrm>
            <a:off x="60896" y="5243377"/>
            <a:ext cx="3768159" cy="1497991"/>
          </a:xfrm>
          <a:prstGeom prst="roundRect">
            <a:avLst>
              <a:gd name="adj" fmla="val 15948"/>
            </a:avLst>
          </a:prstGeom>
          <a:solidFill>
            <a:srgbClr val="03E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インデックス</a:t>
            </a:r>
          </a:p>
        </p:txBody>
      </p:sp>
      <p:sp>
        <p:nvSpPr>
          <p:cNvPr id="2" name="角丸四角形 1"/>
          <p:cNvSpPr/>
          <p:nvPr/>
        </p:nvSpPr>
        <p:spPr>
          <a:xfrm>
            <a:off x="60896" y="1844825"/>
            <a:ext cx="3768159" cy="3322800"/>
          </a:xfrm>
          <a:prstGeom prst="roundRect">
            <a:avLst>
              <a:gd name="adj" fmla="val 6304"/>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smtClean="0">
                <a:solidFill>
                  <a:schemeClr val="bg1"/>
                </a:solidFill>
                <a:latin typeface="ＭＳ ゴシック" panose="020B0609070205080204" pitchFamily="49" charset="-128"/>
                <a:ea typeface="ＭＳ ゴシック" panose="020B0609070205080204" pitchFamily="49" charset="-128"/>
              </a:rPr>
              <a:t>ワーキングディレクトリ</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104" name="正方形/長方形 103"/>
          <p:cNvSpPr/>
          <p:nvPr/>
        </p:nvSpPr>
        <p:spPr>
          <a:xfrm>
            <a:off x="1462979" y="3036577"/>
            <a:ext cx="963992" cy="30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h</a:t>
            </a:r>
            <a:r>
              <a:rPr kumimoji="1" lang="en-US" altLang="ja-JP" dirty="0" err="1" smtClean="0">
                <a:solidFill>
                  <a:schemeClr val="tx1"/>
                </a:solidFill>
              </a:rPr>
              <a:t>oge</a:t>
            </a:r>
            <a:endParaRPr kumimoji="1" lang="ja-JP" altLang="en-US" dirty="0">
              <a:solidFill>
                <a:schemeClr val="tx1"/>
              </a:solidFill>
            </a:endParaRPr>
          </a:p>
        </p:txBody>
      </p:sp>
      <p:sp>
        <p:nvSpPr>
          <p:cNvPr id="108" name="正方形/長方形 107"/>
          <p:cNvSpPr/>
          <p:nvPr/>
        </p:nvSpPr>
        <p:spPr>
          <a:xfrm>
            <a:off x="1445111" y="4531434"/>
            <a:ext cx="9997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oo.java</a:t>
            </a:r>
            <a:endParaRPr kumimoji="1" lang="ja-JP" altLang="en-US" dirty="0">
              <a:solidFill>
                <a:schemeClr val="tx1"/>
              </a:solidFill>
            </a:endParaRPr>
          </a:p>
        </p:txBody>
      </p:sp>
      <p:sp>
        <p:nvSpPr>
          <p:cNvPr id="109" name="正方形/長方形 108"/>
          <p:cNvSpPr/>
          <p:nvPr/>
        </p:nvSpPr>
        <p:spPr>
          <a:xfrm>
            <a:off x="8956" y="4531434"/>
            <a:ext cx="13999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Readme.md</a:t>
            </a:r>
            <a:endParaRPr kumimoji="1" lang="ja-JP" altLang="en-US" dirty="0">
              <a:solidFill>
                <a:schemeClr val="tx1"/>
              </a:solidFill>
            </a:endParaRPr>
          </a:p>
        </p:txBody>
      </p:sp>
      <p:sp>
        <p:nvSpPr>
          <p:cNvPr id="111" name="正方形/長方形 110"/>
          <p:cNvSpPr/>
          <p:nvPr/>
        </p:nvSpPr>
        <p:spPr>
          <a:xfrm>
            <a:off x="1260899" y="5779506"/>
            <a:ext cx="1368152" cy="26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Readme.md</a:t>
            </a:r>
          </a:p>
        </p:txBody>
      </p:sp>
      <p:sp>
        <p:nvSpPr>
          <p:cNvPr id="112" name="正方形/長方形 111"/>
          <p:cNvSpPr/>
          <p:nvPr/>
        </p:nvSpPr>
        <p:spPr>
          <a:xfrm>
            <a:off x="1495118" y="6077850"/>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Foo.java</a:t>
            </a:r>
            <a:endParaRPr kumimoji="1" lang="ja-JP" altLang="en-US" dirty="0">
              <a:solidFill>
                <a:schemeClr val="tx1"/>
              </a:solidFill>
            </a:endParaRPr>
          </a:p>
        </p:txBody>
      </p:sp>
      <p:sp>
        <p:nvSpPr>
          <p:cNvPr id="113" name="角丸四角形 112"/>
          <p:cNvSpPr/>
          <p:nvPr/>
        </p:nvSpPr>
        <p:spPr>
          <a:xfrm>
            <a:off x="4067944"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Hello</a:t>
            </a:r>
            <a:endParaRPr kumimoji="1" lang="ja-JP" altLang="en-US" dirty="0"/>
          </a:p>
        </p:txBody>
      </p:sp>
      <p:sp>
        <p:nvSpPr>
          <p:cNvPr id="114" name="角丸四角形 113"/>
          <p:cNvSpPr/>
          <p:nvPr/>
        </p:nvSpPr>
        <p:spPr>
          <a:xfrm>
            <a:off x="5292499"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Foo</a:t>
            </a:r>
          </a:p>
        </p:txBody>
      </p:sp>
      <p:cxnSp>
        <p:nvCxnSpPr>
          <p:cNvPr id="115" name="直線矢印コネクタ 114"/>
          <p:cNvCxnSpPr>
            <a:stCxn id="111" idx="3"/>
            <a:endCxn id="113" idx="1"/>
          </p:cNvCxnSpPr>
          <p:nvPr/>
        </p:nvCxnSpPr>
        <p:spPr>
          <a:xfrm flipV="1">
            <a:off x="2629051" y="5443457"/>
            <a:ext cx="1438893" cy="467073"/>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112" idx="3"/>
            <a:endCxn id="114" idx="2"/>
          </p:cNvCxnSpPr>
          <p:nvPr/>
        </p:nvCxnSpPr>
        <p:spPr>
          <a:xfrm flipV="1">
            <a:off x="2629051" y="5659481"/>
            <a:ext cx="3203299" cy="562385"/>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17" name="二等辺三角形 116"/>
          <p:cNvSpPr>
            <a:spLocks noChangeAspect="1"/>
          </p:cNvSpPr>
          <p:nvPr/>
        </p:nvSpPr>
        <p:spPr>
          <a:xfrm>
            <a:off x="4887614"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矢印コネクタ 117"/>
          <p:cNvCxnSpPr>
            <a:stCxn id="117" idx="3"/>
            <a:endCxn id="113" idx="0"/>
          </p:cNvCxnSpPr>
          <p:nvPr/>
        </p:nvCxnSpPr>
        <p:spPr>
          <a:xfrm flipH="1">
            <a:off x="4607795" y="4534984"/>
            <a:ext cx="591113"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stCxn id="117" idx="3"/>
            <a:endCxn id="114" idx="0"/>
          </p:cNvCxnSpPr>
          <p:nvPr/>
        </p:nvCxnSpPr>
        <p:spPr>
          <a:xfrm>
            <a:off x="5198908" y="4534984"/>
            <a:ext cx="633442"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20" name="円/楕円 119"/>
          <p:cNvSpPr>
            <a:spLocks noChangeAspect="1"/>
          </p:cNvSpPr>
          <p:nvPr/>
        </p:nvSpPr>
        <p:spPr>
          <a:xfrm>
            <a:off x="4970212"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21" name="直線矢印コネクタ 120"/>
          <p:cNvCxnSpPr>
            <a:stCxn id="120" idx="4"/>
            <a:endCxn id="117" idx="0"/>
          </p:cNvCxnSpPr>
          <p:nvPr/>
        </p:nvCxnSpPr>
        <p:spPr>
          <a:xfrm>
            <a:off x="5194312"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grpSp>
        <p:nvGrpSpPr>
          <p:cNvPr id="124" name="グループ化 123"/>
          <p:cNvGrpSpPr/>
          <p:nvPr/>
        </p:nvGrpSpPr>
        <p:grpSpPr>
          <a:xfrm>
            <a:off x="176179" y="4000102"/>
            <a:ext cx="1065516" cy="521586"/>
            <a:chOff x="1318403" y="3726742"/>
            <a:chExt cx="921501" cy="521586"/>
          </a:xfrm>
        </p:grpSpPr>
        <p:sp>
          <p:nvSpPr>
            <p:cNvPr id="125" name="メモ 124"/>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6" name="正方形/長方形 125"/>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Hello</a:t>
              </a:r>
              <a:endParaRPr lang="ja-JP" altLang="en-US" sz="1600" dirty="0">
                <a:solidFill>
                  <a:schemeClr val="tx1"/>
                </a:solidFill>
              </a:endParaRPr>
            </a:p>
          </p:txBody>
        </p:sp>
      </p:grpSp>
      <p:grpSp>
        <p:nvGrpSpPr>
          <p:cNvPr id="127" name="グループ化 126"/>
          <p:cNvGrpSpPr/>
          <p:nvPr/>
        </p:nvGrpSpPr>
        <p:grpSpPr>
          <a:xfrm>
            <a:off x="1420360" y="4000102"/>
            <a:ext cx="1065517" cy="521586"/>
            <a:chOff x="1318403" y="3726742"/>
            <a:chExt cx="921501" cy="521586"/>
          </a:xfrm>
        </p:grpSpPr>
        <p:sp>
          <p:nvSpPr>
            <p:cNvPr id="128" name="メモ 127"/>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9" name="正方形/長方形 128"/>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Foo</a:t>
              </a:r>
              <a:endParaRPr lang="ja-JP" altLang="en-US" sz="1600" dirty="0">
                <a:solidFill>
                  <a:schemeClr val="tx1"/>
                </a:solidFill>
              </a:endParaRPr>
            </a:p>
          </p:txBody>
        </p:sp>
      </p:grpSp>
      <p:grpSp>
        <p:nvGrpSpPr>
          <p:cNvPr id="38" name="グループ化 37"/>
          <p:cNvGrpSpPr/>
          <p:nvPr/>
        </p:nvGrpSpPr>
        <p:grpSpPr>
          <a:xfrm>
            <a:off x="8034742" y="1553600"/>
            <a:ext cx="1027154" cy="252000"/>
            <a:chOff x="7996642" y="1656430"/>
            <a:chExt cx="1027154" cy="252000"/>
          </a:xfrm>
        </p:grpSpPr>
        <p:sp>
          <p:nvSpPr>
            <p:cNvPr id="139" name="円/楕円 138"/>
            <p:cNvSpPr>
              <a:spLocks noChangeAspect="1"/>
            </p:cNvSpPr>
            <p:nvPr/>
          </p:nvSpPr>
          <p:spPr>
            <a:xfrm>
              <a:off x="7996642" y="1656430"/>
              <a:ext cx="252000" cy="2520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42" name="正方形/長方形 141"/>
            <p:cNvSpPr/>
            <p:nvPr/>
          </p:nvSpPr>
          <p:spPr>
            <a:xfrm>
              <a:off x="8158174" y="1660030"/>
              <a:ext cx="865622" cy="24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コミット</a:t>
              </a:r>
            </a:p>
          </p:txBody>
        </p:sp>
      </p:grpSp>
      <p:grpSp>
        <p:nvGrpSpPr>
          <p:cNvPr id="39" name="グループ化 38"/>
          <p:cNvGrpSpPr/>
          <p:nvPr/>
        </p:nvGrpSpPr>
        <p:grpSpPr>
          <a:xfrm>
            <a:off x="6921789" y="1535584"/>
            <a:ext cx="878219" cy="288032"/>
            <a:chOff x="6961547" y="1638414"/>
            <a:chExt cx="878219" cy="288032"/>
          </a:xfrm>
        </p:grpSpPr>
        <p:sp>
          <p:nvSpPr>
            <p:cNvPr id="140" name="二等辺三角形 139"/>
            <p:cNvSpPr>
              <a:spLocks noChangeAspect="1"/>
            </p:cNvSpPr>
            <p:nvPr/>
          </p:nvSpPr>
          <p:spPr>
            <a:xfrm>
              <a:off x="6961547" y="1656430"/>
              <a:ext cx="311295" cy="252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3" name="正方形/長方形 142"/>
            <p:cNvSpPr/>
            <p:nvPr/>
          </p:nvSpPr>
          <p:spPr>
            <a:xfrm>
              <a:off x="7192114" y="1638414"/>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ツリー</a:t>
              </a:r>
            </a:p>
          </p:txBody>
        </p:sp>
      </p:grpSp>
      <p:grpSp>
        <p:nvGrpSpPr>
          <p:cNvPr id="40" name="グループ化 39"/>
          <p:cNvGrpSpPr/>
          <p:nvPr/>
        </p:nvGrpSpPr>
        <p:grpSpPr>
          <a:xfrm>
            <a:off x="5719936" y="1535584"/>
            <a:ext cx="967119" cy="288032"/>
            <a:chOff x="5681836" y="1638414"/>
            <a:chExt cx="967119" cy="288032"/>
          </a:xfrm>
        </p:grpSpPr>
        <p:sp>
          <p:nvSpPr>
            <p:cNvPr id="141" name="角丸四角形 140"/>
            <p:cNvSpPr>
              <a:spLocks/>
            </p:cNvSpPr>
            <p:nvPr/>
          </p:nvSpPr>
          <p:spPr>
            <a:xfrm>
              <a:off x="5681836" y="1656430"/>
              <a:ext cx="360000" cy="252000"/>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endParaRPr lang="ja-JP" altLang="en-US" dirty="0"/>
            </a:p>
          </p:txBody>
        </p:sp>
        <p:sp>
          <p:nvSpPr>
            <p:cNvPr id="144" name="正方形/長方形 143"/>
            <p:cNvSpPr/>
            <p:nvPr/>
          </p:nvSpPr>
          <p:spPr>
            <a:xfrm>
              <a:off x="6001302" y="1638414"/>
              <a:ext cx="64765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ブロブ</a:t>
              </a:r>
              <a:endParaRPr kumimoji="1" lang="ja-JP" altLang="en-US" sz="1200" dirty="0">
                <a:solidFill>
                  <a:schemeClr val="tx1"/>
                </a:solidFill>
                <a:latin typeface="ＭＳ ゴシック" panose="020B0609070205080204" pitchFamily="49" charset="-128"/>
                <a:ea typeface="ＭＳ ゴシック" panose="020B0609070205080204" pitchFamily="49" charset="-128"/>
              </a:endParaRPr>
            </a:p>
          </p:txBody>
        </p:sp>
      </p:grpSp>
      <p:pic>
        <p:nvPicPr>
          <p:cNvPr id="1032" name="Picture 8" descr="C:\Users\Kaito\Desktop\icon\cc\black\png\folder_open_icon&amp;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375" y="2617477"/>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91" name="直線矢印コネクタ 90"/>
          <p:cNvCxnSpPr>
            <a:stCxn id="104" idx="2"/>
          </p:cNvCxnSpPr>
          <p:nvPr/>
        </p:nvCxnSpPr>
        <p:spPr>
          <a:xfrm flipH="1">
            <a:off x="708939" y="3340245"/>
            <a:ext cx="1236036"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104" idx="2"/>
          </p:cNvCxnSpPr>
          <p:nvPr/>
        </p:nvCxnSpPr>
        <p:spPr>
          <a:xfrm>
            <a:off x="1944975" y="3340245"/>
            <a:ext cx="0"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83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角丸四角形 52"/>
          <p:cNvSpPr/>
          <p:nvPr/>
        </p:nvSpPr>
        <p:spPr>
          <a:xfrm>
            <a:off x="60896" y="5243377"/>
            <a:ext cx="3768159" cy="1497991"/>
          </a:xfrm>
          <a:prstGeom prst="roundRect">
            <a:avLst>
              <a:gd name="adj" fmla="val 15948"/>
            </a:avLst>
          </a:prstGeom>
          <a:solidFill>
            <a:srgbClr val="03E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インデックス</a:t>
            </a:r>
          </a:p>
        </p:txBody>
      </p:sp>
      <p:sp>
        <p:nvSpPr>
          <p:cNvPr id="52" name="角丸四角形 51"/>
          <p:cNvSpPr/>
          <p:nvPr/>
        </p:nvSpPr>
        <p:spPr>
          <a:xfrm>
            <a:off x="60896" y="1844825"/>
            <a:ext cx="3768159" cy="3322800"/>
          </a:xfrm>
          <a:prstGeom prst="roundRect">
            <a:avLst>
              <a:gd name="adj" fmla="val 6304"/>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smtClean="0">
                <a:solidFill>
                  <a:schemeClr val="bg1"/>
                </a:solidFill>
                <a:latin typeface="ＭＳ ゴシック" panose="020B0609070205080204" pitchFamily="49" charset="-128"/>
                <a:ea typeface="ＭＳ ゴシック" panose="020B0609070205080204" pitchFamily="49" charset="-128"/>
              </a:rPr>
              <a:t>ワーキングディレクトリ</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71" name="角丸四角形吹き出し 70"/>
          <p:cNvSpPr/>
          <p:nvPr/>
        </p:nvSpPr>
        <p:spPr>
          <a:xfrm>
            <a:off x="203400" y="123900"/>
            <a:ext cx="8737200" cy="1433281"/>
          </a:xfrm>
          <a:custGeom>
            <a:avLst/>
            <a:gdLst>
              <a:gd name="connsiteX0" fmla="*/ 0 w 8541658"/>
              <a:gd name="connsiteY0" fmla="*/ 214817 h 1288876"/>
              <a:gd name="connsiteX1" fmla="*/ 214817 w 8541658"/>
              <a:gd name="connsiteY1" fmla="*/ 0 h 1288876"/>
              <a:gd name="connsiteX2" fmla="*/ 1423610 w 8541658"/>
              <a:gd name="connsiteY2" fmla="*/ 0 h 1288876"/>
              <a:gd name="connsiteX3" fmla="*/ 1423610 w 8541658"/>
              <a:gd name="connsiteY3" fmla="*/ 0 h 1288876"/>
              <a:gd name="connsiteX4" fmla="*/ 3559024 w 8541658"/>
              <a:gd name="connsiteY4" fmla="*/ 0 h 1288876"/>
              <a:gd name="connsiteX5" fmla="*/ 8326841 w 8541658"/>
              <a:gd name="connsiteY5" fmla="*/ 0 h 1288876"/>
              <a:gd name="connsiteX6" fmla="*/ 8541658 w 8541658"/>
              <a:gd name="connsiteY6" fmla="*/ 214817 h 1288876"/>
              <a:gd name="connsiteX7" fmla="*/ 8541658 w 8541658"/>
              <a:gd name="connsiteY7" fmla="*/ 751844 h 1288876"/>
              <a:gd name="connsiteX8" fmla="*/ 8541658 w 8541658"/>
              <a:gd name="connsiteY8" fmla="*/ 751844 h 1288876"/>
              <a:gd name="connsiteX9" fmla="*/ 8541658 w 8541658"/>
              <a:gd name="connsiteY9" fmla="*/ 1074063 h 1288876"/>
              <a:gd name="connsiteX10" fmla="*/ 8541658 w 8541658"/>
              <a:gd name="connsiteY10" fmla="*/ 1074059 h 1288876"/>
              <a:gd name="connsiteX11" fmla="*/ 8326841 w 8541658"/>
              <a:gd name="connsiteY11" fmla="*/ 1288876 h 1288876"/>
              <a:gd name="connsiteX12" fmla="*/ 3559024 w 8541658"/>
              <a:gd name="connsiteY12" fmla="*/ 1288876 h 1288876"/>
              <a:gd name="connsiteX13" fmla="*/ 2230227 w 8541658"/>
              <a:gd name="connsiteY13" fmla="*/ 1471381 h 1288876"/>
              <a:gd name="connsiteX14" fmla="*/ 1423610 w 8541658"/>
              <a:gd name="connsiteY14" fmla="*/ 1288876 h 1288876"/>
              <a:gd name="connsiteX15" fmla="*/ 214817 w 8541658"/>
              <a:gd name="connsiteY15" fmla="*/ 1288876 h 1288876"/>
              <a:gd name="connsiteX16" fmla="*/ 0 w 8541658"/>
              <a:gd name="connsiteY16" fmla="*/ 1074059 h 1288876"/>
              <a:gd name="connsiteX17" fmla="*/ 0 w 8541658"/>
              <a:gd name="connsiteY17" fmla="*/ 1074063 h 1288876"/>
              <a:gd name="connsiteX18" fmla="*/ 0 w 8541658"/>
              <a:gd name="connsiteY18" fmla="*/ 751844 h 1288876"/>
              <a:gd name="connsiteX19" fmla="*/ 0 w 8541658"/>
              <a:gd name="connsiteY19" fmla="*/ 751844 h 1288876"/>
              <a:gd name="connsiteX20" fmla="*/ 0 w 8541658"/>
              <a:gd name="connsiteY20" fmla="*/ 214817 h 1288876"/>
              <a:gd name="connsiteX0" fmla="*/ 0 w 8541658"/>
              <a:gd name="connsiteY0" fmla="*/ 214817 h 1471381"/>
              <a:gd name="connsiteX1" fmla="*/ 214817 w 8541658"/>
              <a:gd name="connsiteY1" fmla="*/ 0 h 1471381"/>
              <a:gd name="connsiteX2" fmla="*/ 1423610 w 8541658"/>
              <a:gd name="connsiteY2" fmla="*/ 0 h 1471381"/>
              <a:gd name="connsiteX3" fmla="*/ 1423610 w 8541658"/>
              <a:gd name="connsiteY3" fmla="*/ 0 h 1471381"/>
              <a:gd name="connsiteX4" fmla="*/ 3559024 w 8541658"/>
              <a:gd name="connsiteY4" fmla="*/ 0 h 1471381"/>
              <a:gd name="connsiteX5" fmla="*/ 8326841 w 8541658"/>
              <a:gd name="connsiteY5" fmla="*/ 0 h 1471381"/>
              <a:gd name="connsiteX6" fmla="*/ 8541658 w 8541658"/>
              <a:gd name="connsiteY6" fmla="*/ 214817 h 1471381"/>
              <a:gd name="connsiteX7" fmla="*/ 8541658 w 8541658"/>
              <a:gd name="connsiteY7" fmla="*/ 751844 h 1471381"/>
              <a:gd name="connsiteX8" fmla="*/ 8541658 w 8541658"/>
              <a:gd name="connsiteY8" fmla="*/ 751844 h 1471381"/>
              <a:gd name="connsiteX9" fmla="*/ 8541658 w 8541658"/>
              <a:gd name="connsiteY9" fmla="*/ 1074063 h 1471381"/>
              <a:gd name="connsiteX10" fmla="*/ 8541658 w 8541658"/>
              <a:gd name="connsiteY10" fmla="*/ 1074059 h 1471381"/>
              <a:gd name="connsiteX11" fmla="*/ 8326841 w 8541658"/>
              <a:gd name="connsiteY11" fmla="*/ 1288876 h 1471381"/>
              <a:gd name="connsiteX12" fmla="*/ 1852144 w 8541658"/>
              <a:gd name="connsiteY12" fmla="*/ 1288876 h 1471381"/>
              <a:gd name="connsiteX13" fmla="*/ 2230227 w 8541658"/>
              <a:gd name="connsiteY13" fmla="*/ 1471381 h 1471381"/>
              <a:gd name="connsiteX14" fmla="*/ 1423610 w 8541658"/>
              <a:gd name="connsiteY14" fmla="*/ 1288876 h 1471381"/>
              <a:gd name="connsiteX15" fmla="*/ 214817 w 8541658"/>
              <a:gd name="connsiteY15" fmla="*/ 1288876 h 1471381"/>
              <a:gd name="connsiteX16" fmla="*/ 0 w 8541658"/>
              <a:gd name="connsiteY16" fmla="*/ 1074059 h 1471381"/>
              <a:gd name="connsiteX17" fmla="*/ 0 w 8541658"/>
              <a:gd name="connsiteY17" fmla="*/ 1074063 h 1471381"/>
              <a:gd name="connsiteX18" fmla="*/ 0 w 8541658"/>
              <a:gd name="connsiteY18" fmla="*/ 751844 h 1471381"/>
              <a:gd name="connsiteX19" fmla="*/ 0 w 8541658"/>
              <a:gd name="connsiteY19" fmla="*/ 751844 h 1471381"/>
              <a:gd name="connsiteX20" fmla="*/ 0 w 8541658"/>
              <a:gd name="connsiteY20" fmla="*/ 214817 h 1471381"/>
              <a:gd name="connsiteX0" fmla="*/ 0 w 8541658"/>
              <a:gd name="connsiteY0" fmla="*/ 214817 h 1433281"/>
              <a:gd name="connsiteX1" fmla="*/ 214817 w 8541658"/>
              <a:gd name="connsiteY1" fmla="*/ 0 h 1433281"/>
              <a:gd name="connsiteX2" fmla="*/ 1423610 w 8541658"/>
              <a:gd name="connsiteY2" fmla="*/ 0 h 1433281"/>
              <a:gd name="connsiteX3" fmla="*/ 1423610 w 8541658"/>
              <a:gd name="connsiteY3" fmla="*/ 0 h 1433281"/>
              <a:gd name="connsiteX4" fmla="*/ 3559024 w 8541658"/>
              <a:gd name="connsiteY4" fmla="*/ 0 h 1433281"/>
              <a:gd name="connsiteX5" fmla="*/ 8326841 w 8541658"/>
              <a:gd name="connsiteY5" fmla="*/ 0 h 1433281"/>
              <a:gd name="connsiteX6" fmla="*/ 8541658 w 8541658"/>
              <a:gd name="connsiteY6" fmla="*/ 214817 h 1433281"/>
              <a:gd name="connsiteX7" fmla="*/ 8541658 w 8541658"/>
              <a:gd name="connsiteY7" fmla="*/ 751844 h 1433281"/>
              <a:gd name="connsiteX8" fmla="*/ 8541658 w 8541658"/>
              <a:gd name="connsiteY8" fmla="*/ 751844 h 1433281"/>
              <a:gd name="connsiteX9" fmla="*/ 8541658 w 8541658"/>
              <a:gd name="connsiteY9" fmla="*/ 1074063 h 1433281"/>
              <a:gd name="connsiteX10" fmla="*/ 8541658 w 8541658"/>
              <a:gd name="connsiteY10" fmla="*/ 1074059 h 1433281"/>
              <a:gd name="connsiteX11" fmla="*/ 8326841 w 8541658"/>
              <a:gd name="connsiteY11" fmla="*/ 1288876 h 1433281"/>
              <a:gd name="connsiteX12" fmla="*/ 1852144 w 8541658"/>
              <a:gd name="connsiteY12" fmla="*/ 1288876 h 1433281"/>
              <a:gd name="connsiteX13" fmla="*/ 1864467 w 8541658"/>
              <a:gd name="connsiteY13" fmla="*/ 1433281 h 1433281"/>
              <a:gd name="connsiteX14" fmla="*/ 1423610 w 8541658"/>
              <a:gd name="connsiteY14" fmla="*/ 1288876 h 1433281"/>
              <a:gd name="connsiteX15" fmla="*/ 214817 w 8541658"/>
              <a:gd name="connsiteY15" fmla="*/ 1288876 h 1433281"/>
              <a:gd name="connsiteX16" fmla="*/ 0 w 8541658"/>
              <a:gd name="connsiteY16" fmla="*/ 1074059 h 1433281"/>
              <a:gd name="connsiteX17" fmla="*/ 0 w 8541658"/>
              <a:gd name="connsiteY17" fmla="*/ 1074063 h 1433281"/>
              <a:gd name="connsiteX18" fmla="*/ 0 w 8541658"/>
              <a:gd name="connsiteY18" fmla="*/ 751844 h 1433281"/>
              <a:gd name="connsiteX19" fmla="*/ 0 w 8541658"/>
              <a:gd name="connsiteY19" fmla="*/ 751844 h 1433281"/>
              <a:gd name="connsiteX20" fmla="*/ 0 w 8541658"/>
              <a:gd name="connsiteY20" fmla="*/ 214817 h 143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41658" h="1433281">
                <a:moveTo>
                  <a:pt x="0" y="214817"/>
                </a:moveTo>
                <a:cubicBezTo>
                  <a:pt x="0" y="96177"/>
                  <a:pt x="96177" y="0"/>
                  <a:pt x="214817" y="0"/>
                </a:cubicBezTo>
                <a:lnTo>
                  <a:pt x="1423610" y="0"/>
                </a:lnTo>
                <a:lnTo>
                  <a:pt x="1423610" y="0"/>
                </a:lnTo>
                <a:lnTo>
                  <a:pt x="3559024" y="0"/>
                </a:lnTo>
                <a:lnTo>
                  <a:pt x="8326841" y="0"/>
                </a:lnTo>
                <a:cubicBezTo>
                  <a:pt x="8445481" y="0"/>
                  <a:pt x="8541658" y="96177"/>
                  <a:pt x="8541658" y="214817"/>
                </a:cubicBezTo>
                <a:lnTo>
                  <a:pt x="8541658" y="751844"/>
                </a:lnTo>
                <a:lnTo>
                  <a:pt x="8541658" y="751844"/>
                </a:lnTo>
                <a:lnTo>
                  <a:pt x="8541658" y="1074063"/>
                </a:lnTo>
                <a:lnTo>
                  <a:pt x="8541658" y="1074059"/>
                </a:lnTo>
                <a:cubicBezTo>
                  <a:pt x="8541658" y="1192699"/>
                  <a:pt x="8445481" y="1288876"/>
                  <a:pt x="8326841" y="1288876"/>
                </a:cubicBezTo>
                <a:lnTo>
                  <a:pt x="1852144" y="1288876"/>
                </a:lnTo>
                <a:lnTo>
                  <a:pt x="1864467" y="1433281"/>
                </a:lnTo>
                <a:lnTo>
                  <a:pt x="1423610" y="1288876"/>
                </a:lnTo>
                <a:lnTo>
                  <a:pt x="214817" y="1288876"/>
                </a:lnTo>
                <a:cubicBezTo>
                  <a:pt x="96177" y="1288876"/>
                  <a:pt x="0" y="1192699"/>
                  <a:pt x="0" y="1074059"/>
                </a:cubicBezTo>
                <a:lnTo>
                  <a:pt x="0" y="1074063"/>
                </a:lnTo>
                <a:lnTo>
                  <a:pt x="0" y="751844"/>
                </a:lnTo>
                <a:lnTo>
                  <a:pt x="0" y="751844"/>
                </a:lnTo>
                <a:lnTo>
                  <a:pt x="0" y="214817"/>
                </a:lnTo>
                <a:close/>
              </a:path>
            </a:pathLst>
          </a:custGeom>
          <a:solidFill>
            <a:srgbClr val="03C92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0" rtlCol="0" anchor="ctr"/>
          <a:lstStyle/>
          <a:p>
            <a:r>
              <a:rPr lang="ja-JP" altLang="en-US" b="1" dirty="0">
                <a:ea typeface="ＭＳ ゴシック" panose="020B0609070205080204" pitchFamily="49" charset="-128"/>
              </a:rPr>
              <a:t>新しい</a:t>
            </a:r>
            <a:r>
              <a:rPr lang="ja-JP" altLang="en-US" b="1" dirty="0" smtClean="0">
                <a:ea typeface="ＭＳ ゴシック" panose="020B0609070205080204" pitchFamily="49" charset="-128"/>
              </a:rPr>
              <a:t>ファイル </a:t>
            </a:r>
            <a:r>
              <a:rPr lang="en-US" altLang="ja-JP" b="1" dirty="0" smtClean="0">
                <a:ea typeface="ＭＳ ゴシック" panose="020B0609070205080204" pitchFamily="49" charset="-128"/>
              </a:rPr>
              <a:t>New.java</a:t>
            </a:r>
            <a:r>
              <a:rPr lang="ja-JP" altLang="en-US" b="1" dirty="0" smtClean="0">
                <a:ea typeface="ＭＳ ゴシック" panose="020B0609070205080204" pitchFamily="49" charset="-128"/>
              </a:rPr>
              <a:t> を</a:t>
            </a:r>
            <a:r>
              <a:rPr lang="ja-JP" altLang="en-US" b="1" dirty="0">
                <a:ea typeface="ＭＳ ゴシック" panose="020B0609070205080204" pitchFamily="49" charset="-128"/>
              </a:rPr>
              <a:t>ワーキングディレクトリに追加。</a:t>
            </a:r>
          </a:p>
          <a:p>
            <a:r>
              <a:rPr lang="ja-JP" altLang="en-US" b="1" dirty="0">
                <a:ea typeface="ＭＳ ゴシック" panose="020B0609070205080204" pitchFamily="49" charset="-128"/>
              </a:rPr>
              <a:t>「</a:t>
            </a:r>
            <a:r>
              <a:rPr lang="en-US" altLang="ja-JP" b="1" dirty="0" err="1">
                <a:ea typeface="ＭＳ ゴシック" panose="020B0609070205080204" pitchFamily="49" charset="-128"/>
              </a:rPr>
              <a:t>git</a:t>
            </a:r>
            <a:r>
              <a:rPr lang="en-US" altLang="ja-JP" b="1" dirty="0">
                <a:ea typeface="ＭＳ ゴシック" panose="020B0609070205080204" pitchFamily="49" charset="-128"/>
              </a:rPr>
              <a:t> status</a:t>
            </a:r>
            <a:r>
              <a:rPr lang="ja-JP" altLang="en-US" b="1" dirty="0">
                <a:ea typeface="ＭＳ ゴシック" panose="020B0609070205080204" pitchFamily="49" charset="-128"/>
              </a:rPr>
              <a:t>」する</a:t>
            </a:r>
            <a:r>
              <a:rPr lang="ja-JP" altLang="en-US" b="1" dirty="0" smtClean="0">
                <a:ea typeface="ＭＳ ゴシック" panose="020B0609070205080204" pitchFamily="49" charset="-128"/>
              </a:rPr>
              <a:t>と</a:t>
            </a:r>
            <a:r>
              <a:rPr lang="ja-JP" altLang="en-US" b="1" dirty="0">
                <a:ea typeface="ＭＳ ゴシック" panose="020B0609070205080204" pitchFamily="49" charset="-128"/>
              </a:rPr>
              <a:t>、</a:t>
            </a:r>
            <a:r>
              <a:rPr lang="ja-JP" altLang="en-US" b="1" dirty="0" smtClean="0">
                <a:ea typeface="ＭＳ ゴシック" panose="020B0609070205080204" pitchFamily="49" charset="-128"/>
              </a:rPr>
              <a:t>「</a:t>
            </a:r>
            <a:r>
              <a:rPr lang="en-US" altLang="ja-JP" b="1" dirty="0">
                <a:ea typeface="ＭＳ ゴシック" panose="020B0609070205080204" pitchFamily="49" charset="-128"/>
              </a:rPr>
              <a:t>Untracked files</a:t>
            </a:r>
            <a:r>
              <a:rPr lang="ja-JP" altLang="en-US" b="1" dirty="0">
                <a:ea typeface="ＭＳ ゴシック" panose="020B0609070205080204" pitchFamily="49" charset="-128"/>
              </a:rPr>
              <a:t>」</a:t>
            </a:r>
            <a:r>
              <a:rPr lang="ja-JP" altLang="en-US" b="1" dirty="0" smtClean="0">
                <a:ea typeface="ＭＳ ゴシック" panose="020B0609070205080204" pitchFamily="49" charset="-128"/>
              </a:rPr>
              <a:t>に </a:t>
            </a:r>
            <a:r>
              <a:rPr lang="en-US" altLang="ja-JP" b="1" dirty="0" smtClean="0">
                <a:ea typeface="ＭＳ ゴシック" panose="020B0609070205080204" pitchFamily="49" charset="-128"/>
              </a:rPr>
              <a:t>New.java </a:t>
            </a:r>
            <a:r>
              <a:rPr lang="ja-JP" altLang="en-US" b="1" dirty="0" smtClean="0">
                <a:ea typeface="ＭＳ ゴシック" panose="020B0609070205080204" pitchFamily="49" charset="-128"/>
              </a:rPr>
              <a:t>が</a:t>
            </a:r>
            <a:r>
              <a:rPr lang="ja-JP" altLang="en-US" b="1" dirty="0">
                <a:ea typeface="ＭＳ ゴシック" panose="020B0609070205080204" pitchFamily="49" charset="-128"/>
              </a:rPr>
              <a:t>表示</a:t>
            </a:r>
            <a:r>
              <a:rPr lang="ja-JP" altLang="en-US" b="1" dirty="0" smtClean="0">
                <a:ea typeface="ＭＳ ゴシック" panose="020B0609070205080204" pitchFamily="49" charset="-128"/>
              </a:rPr>
              <a:t>される。</a:t>
            </a:r>
            <a:endParaRPr lang="en-US" altLang="ja-JP" b="1" dirty="0" smtClean="0">
              <a:ea typeface="ＭＳ ゴシック" panose="020B0609070205080204" pitchFamily="49" charset="-128"/>
            </a:endParaRPr>
          </a:p>
          <a:p>
            <a:endParaRPr lang="ja-JP" altLang="en-US" b="1" dirty="0">
              <a:ea typeface="ＭＳ ゴシック" panose="020B0609070205080204" pitchFamily="49" charset="-128"/>
            </a:endParaRPr>
          </a:p>
        </p:txBody>
      </p:sp>
      <p:sp>
        <p:nvSpPr>
          <p:cNvPr id="3" name="角丸四角形 2"/>
          <p:cNvSpPr/>
          <p:nvPr/>
        </p:nvSpPr>
        <p:spPr>
          <a:xfrm>
            <a:off x="3900282" y="1844824"/>
            <a:ext cx="5136214" cy="4896544"/>
          </a:xfrm>
          <a:prstGeom prst="roundRect">
            <a:avLst>
              <a:gd name="adj" fmla="val 4415"/>
            </a:avLst>
          </a:prstGeom>
          <a:solidFill>
            <a:srgbClr val="F7A02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オブジェクト格納</a:t>
            </a:r>
            <a:r>
              <a:rPr lang="ja-JP" altLang="en-US" b="1" dirty="0" smtClean="0">
                <a:solidFill>
                  <a:schemeClr val="bg1"/>
                </a:solidFill>
                <a:latin typeface="ＭＳ ゴシック" panose="020B0609070205080204" pitchFamily="49" charset="-128"/>
                <a:ea typeface="ＭＳ ゴシック" panose="020B0609070205080204" pitchFamily="49" charset="-128"/>
              </a:rPr>
              <a:t>領域</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104" name="正方形/長方形 103"/>
          <p:cNvSpPr/>
          <p:nvPr/>
        </p:nvSpPr>
        <p:spPr>
          <a:xfrm>
            <a:off x="1462979" y="3036577"/>
            <a:ext cx="963992" cy="30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h</a:t>
            </a:r>
            <a:r>
              <a:rPr kumimoji="1" lang="en-US" altLang="ja-JP" dirty="0" err="1" smtClean="0">
                <a:solidFill>
                  <a:schemeClr val="tx1"/>
                </a:solidFill>
              </a:rPr>
              <a:t>oge</a:t>
            </a:r>
            <a:endParaRPr kumimoji="1" lang="ja-JP" altLang="en-US" dirty="0">
              <a:solidFill>
                <a:schemeClr val="tx1"/>
              </a:solidFill>
            </a:endParaRPr>
          </a:p>
        </p:txBody>
      </p:sp>
      <p:sp>
        <p:nvSpPr>
          <p:cNvPr id="108" name="正方形/長方形 107"/>
          <p:cNvSpPr/>
          <p:nvPr/>
        </p:nvSpPr>
        <p:spPr>
          <a:xfrm>
            <a:off x="1445111" y="4531434"/>
            <a:ext cx="9997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oo.java</a:t>
            </a:r>
            <a:endParaRPr kumimoji="1" lang="ja-JP" altLang="en-US" dirty="0">
              <a:solidFill>
                <a:schemeClr val="tx1"/>
              </a:solidFill>
            </a:endParaRPr>
          </a:p>
        </p:txBody>
      </p:sp>
      <p:sp>
        <p:nvSpPr>
          <p:cNvPr id="109" name="正方形/長方形 108"/>
          <p:cNvSpPr/>
          <p:nvPr/>
        </p:nvSpPr>
        <p:spPr>
          <a:xfrm>
            <a:off x="8956" y="4531434"/>
            <a:ext cx="13999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Readme.md</a:t>
            </a:r>
            <a:endParaRPr kumimoji="1" lang="ja-JP" altLang="en-US" dirty="0">
              <a:solidFill>
                <a:schemeClr val="tx1"/>
              </a:solidFill>
            </a:endParaRPr>
          </a:p>
        </p:txBody>
      </p:sp>
      <p:sp>
        <p:nvSpPr>
          <p:cNvPr id="111" name="正方形/長方形 110"/>
          <p:cNvSpPr/>
          <p:nvPr/>
        </p:nvSpPr>
        <p:spPr>
          <a:xfrm>
            <a:off x="1260899" y="5779506"/>
            <a:ext cx="1368152" cy="26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Readme.md</a:t>
            </a:r>
          </a:p>
        </p:txBody>
      </p:sp>
      <p:sp>
        <p:nvSpPr>
          <p:cNvPr id="112" name="正方形/長方形 111"/>
          <p:cNvSpPr/>
          <p:nvPr/>
        </p:nvSpPr>
        <p:spPr>
          <a:xfrm>
            <a:off x="1495118" y="6077850"/>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Foo.java</a:t>
            </a:r>
            <a:endParaRPr kumimoji="1" lang="ja-JP" altLang="en-US" dirty="0">
              <a:solidFill>
                <a:schemeClr val="tx1"/>
              </a:solidFill>
            </a:endParaRPr>
          </a:p>
        </p:txBody>
      </p:sp>
      <p:sp>
        <p:nvSpPr>
          <p:cNvPr id="113" name="角丸四角形 112"/>
          <p:cNvSpPr/>
          <p:nvPr/>
        </p:nvSpPr>
        <p:spPr>
          <a:xfrm>
            <a:off x="4067944"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Hello</a:t>
            </a:r>
            <a:endParaRPr kumimoji="1" lang="ja-JP" altLang="en-US" dirty="0"/>
          </a:p>
        </p:txBody>
      </p:sp>
      <p:sp>
        <p:nvSpPr>
          <p:cNvPr id="114" name="角丸四角形 113"/>
          <p:cNvSpPr/>
          <p:nvPr/>
        </p:nvSpPr>
        <p:spPr>
          <a:xfrm>
            <a:off x="5292499"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Foo</a:t>
            </a:r>
          </a:p>
        </p:txBody>
      </p:sp>
      <p:cxnSp>
        <p:nvCxnSpPr>
          <p:cNvPr id="115" name="直線矢印コネクタ 114"/>
          <p:cNvCxnSpPr>
            <a:stCxn id="111" idx="3"/>
            <a:endCxn id="113" idx="1"/>
          </p:cNvCxnSpPr>
          <p:nvPr/>
        </p:nvCxnSpPr>
        <p:spPr>
          <a:xfrm flipV="1">
            <a:off x="2629051" y="5443457"/>
            <a:ext cx="1438893" cy="467073"/>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112" idx="3"/>
            <a:endCxn id="114" idx="2"/>
          </p:cNvCxnSpPr>
          <p:nvPr/>
        </p:nvCxnSpPr>
        <p:spPr>
          <a:xfrm flipV="1">
            <a:off x="2629051" y="5659481"/>
            <a:ext cx="3203299" cy="562385"/>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17" name="二等辺三角形 116"/>
          <p:cNvSpPr>
            <a:spLocks noChangeAspect="1"/>
          </p:cNvSpPr>
          <p:nvPr/>
        </p:nvSpPr>
        <p:spPr>
          <a:xfrm>
            <a:off x="4887614"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18" name="直線矢印コネクタ 117"/>
          <p:cNvCxnSpPr>
            <a:stCxn id="117" idx="3"/>
            <a:endCxn id="113" idx="0"/>
          </p:cNvCxnSpPr>
          <p:nvPr/>
        </p:nvCxnSpPr>
        <p:spPr>
          <a:xfrm flipH="1">
            <a:off x="4607795" y="4534984"/>
            <a:ext cx="591113"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stCxn id="117" idx="3"/>
            <a:endCxn id="114" idx="0"/>
          </p:cNvCxnSpPr>
          <p:nvPr/>
        </p:nvCxnSpPr>
        <p:spPr>
          <a:xfrm>
            <a:off x="5198908" y="4534984"/>
            <a:ext cx="633442"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20" name="円/楕円 119"/>
          <p:cNvSpPr>
            <a:spLocks noChangeAspect="1"/>
          </p:cNvSpPr>
          <p:nvPr/>
        </p:nvSpPr>
        <p:spPr>
          <a:xfrm>
            <a:off x="4970212"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21" name="直線矢印コネクタ 120"/>
          <p:cNvCxnSpPr>
            <a:stCxn id="120" idx="4"/>
            <a:endCxn id="117" idx="0"/>
          </p:cNvCxnSpPr>
          <p:nvPr/>
        </p:nvCxnSpPr>
        <p:spPr>
          <a:xfrm>
            <a:off x="5194312"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grpSp>
        <p:nvGrpSpPr>
          <p:cNvPr id="124" name="グループ化 123"/>
          <p:cNvGrpSpPr/>
          <p:nvPr/>
        </p:nvGrpSpPr>
        <p:grpSpPr>
          <a:xfrm>
            <a:off x="176179" y="4000102"/>
            <a:ext cx="1065516" cy="521586"/>
            <a:chOff x="1318403" y="3726742"/>
            <a:chExt cx="921501" cy="521586"/>
          </a:xfrm>
        </p:grpSpPr>
        <p:sp>
          <p:nvSpPr>
            <p:cNvPr id="125" name="メモ 124"/>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6" name="正方形/長方形 125"/>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Hello</a:t>
              </a:r>
              <a:endParaRPr lang="ja-JP" altLang="en-US" sz="1600" dirty="0">
                <a:solidFill>
                  <a:schemeClr val="tx1"/>
                </a:solidFill>
              </a:endParaRPr>
            </a:p>
          </p:txBody>
        </p:sp>
      </p:grpSp>
      <p:grpSp>
        <p:nvGrpSpPr>
          <p:cNvPr id="127" name="グループ化 126"/>
          <p:cNvGrpSpPr/>
          <p:nvPr/>
        </p:nvGrpSpPr>
        <p:grpSpPr>
          <a:xfrm>
            <a:off x="1420360" y="4000102"/>
            <a:ext cx="1065517" cy="521586"/>
            <a:chOff x="1318403" y="3726742"/>
            <a:chExt cx="921501" cy="521586"/>
          </a:xfrm>
        </p:grpSpPr>
        <p:sp>
          <p:nvSpPr>
            <p:cNvPr id="128" name="メモ 127"/>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9" name="正方形/長方形 128"/>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Foo</a:t>
              </a:r>
              <a:endParaRPr lang="ja-JP" altLang="en-US" sz="1600" dirty="0">
                <a:solidFill>
                  <a:schemeClr val="tx1"/>
                </a:solidFill>
              </a:endParaRPr>
            </a:p>
          </p:txBody>
        </p:sp>
      </p:grpSp>
      <p:grpSp>
        <p:nvGrpSpPr>
          <p:cNvPr id="38" name="グループ化 37"/>
          <p:cNvGrpSpPr/>
          <p:nvPr/>
        </p:nvGrpSpPr>
        <p:grpSpPr>
          <a:xfrm>
            <a:off x="8034742" y="1553600"/>
            <a:ext cx="1027154" cy="252000"/>
            <a:chOff x="7996642" y="1656430"/>
            <a:chExt cx="1027154" cy="252000"/>
          </a:xfrm>
        </p:grpSpPr>
        <p:sp>
          <p:nvSpPr>
            <p:cNvPr id="139" name="円/楕円 138"/>
            <p:cNvSpPr>
              <a:spLocks noChangeAspect="1"/>
            </p:cNvSpPr>
            <p:nvPr/>
          </p:nvSpPr>
          <p:spPr>
            <a:xfrm>
              <a:off x="7996642" y="1656430"/>
              <a:ext cx="252000" cy="2520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42" name="正方形/長方形 141"/>
            <p:cNvSpPr/>
            <p:nvPr/>
          </p:nvSpPr>
          <p:spPr>
            <a:xfrm>
              <a:off x="8158174" y="1660030"/>
              <a:ext cx="865622" cy="24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コミット</a:t>
              </a:r>
            </a:p>
          </p:txBody>
        </p:sp>
      </p:grpSp>
      <p:grpSp>
        <p:nvGrpSpPr>
          <p:cNvPr id="40" name="グループ化 39"/>
          <p:cNvGrpSpPr/>
          <p:nvPr/>
        </p:nvGrpSpPr>
        <p:grpSpPr>
          <a:xfrm>
            <a:off x="5719936" y="1535584"/>
            <a:ext cx="967119" cy="288032"/>
            <a:chOff x="5681836" y="1638414"/>
            <a:chExt cx="967119" cy="288032"/>
          </a:xfrm>
        </p:grpSpPr>
        <p:sp>
          <p:nvSpPr>
            <p:cNvPr id="141" name="角丸四角形 140"/>
            <p:cNvSpPr>
              <a:spLocks/>
            </p:cNvSpPr>
            <p:nvPr/>
          </p:nvSpPr>
          <p:spPr>
            <a:xfrm>
              <a:off x="5681836" y="1656430"/>
              <a:ext cx="360000" cy="252000"/>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endParaRPr lang="ja-JP" altLang="en-US" dirty="0"/>
            </a:p>
          </p:txBody>
        </p:sp>
        <p:sp>
          <p:nvSpPr>
            <p:cNvPr id="144" name="正方形/長方形 143"/>
            <p:cNvSpPr/>
            <p:nvPr/>
          </p:nvSpPr>
          <p:spPr>
            <a:xfrm>
              <a:off x="6001302" y="1638414"/>
              <a:ext cx="64765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ブロブ</a:t>
              </a:r>
              <a:endParaRPr kumimoji="1" lang="ja-JP" altLang="en-US" sz="1200" dirty="0">
                <a:solidFill>
                  <a:schemeClr val="tx1"/>
                </a:solidFill>
                <a:latin typeface="ＭＳ ゴシック" panose="020B0609070205080204" pitchFamily="49" charset="-128"/>
                <a:ea typeface="ＭＳ ゴシック" panose="020B0609070205080204" pitchFamily="49" charset="-128"/>
              </a:endParaRPr>
            </a:p>
          </p:txBody>
        </p:sp>
      </p:grpSp>
      <p:pic>
        <p:nvPicPr>
          <p:cNvPr id="1032" name="Picture 8" descr="C:\Users\Kaito\Desktop\icon\cc\black\png\folder_open_icon&amp;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375" y="261747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45" name="正方形/長方形 44"/>
          <p:cNvSpPr/>
          <p:nvPr/>
        </p:nvSpPr>
        <p:spPr>
          <a:xfrm>
            <a:off x="2664542" y="4531434"/>
            <a:ext cx="106551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New</a:t>
            </a:r>
            <a:r>
              <a:rPr kumimoji="1" lang="en-US" altLang="ja-JP" dirty="0" smtClean="0">
                <a:solidFill>
                  <a:schemeClr val="tx1"/>
                </a:solidFill>
              </a:rPr>
              <a:t>.java</a:t>
            </a:r>
            <a:endParaRPr kumimoji="1" lang="ja-JP" altLang="en-US" dirty="0">
              <a:solidFill>
                <a:schemeClr val="tx1"/>
              </a:solidFill>
            </a:endParaRPr>
          </a:p>
        </p:txBody>
      </p:sp>
      <p:grpSp>
        <p:nvGrpSpPr>
          <p:cNvPr id="46" name="グループ化 45"/>
          <p:cNvGrpSpPr/>
          <p:nvPr/>
        </p:nvGrpSpPr>
        <p:grpSpPr>
          <a:xfrm>
            <a:off x="2664543" y="4000102"/>
            <a:ext cx="1065517" cy="521586"/>
            <a:chOff x="1318403" y="3726742"/>
            <a:chExt cx="921501" cy="521586"/>
          </a:xfrm>
        </p:grpSpPr>
        <p:sp>
          <p:nvSpPr>
            <p:cNvPr id="47" name="メモ 46"/>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48" name="正方形/長方形 47"/>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New</a:t>
              </a:r>
              <a:endParaRPr lang="ja-JP" altLang="en-US" sz="1600" dirty="0">
                <a:solidFill>
                  <a:schemeClr val="tx1"/>
                </a:solidFill>
              </a:endParaRPr>
            </a:p>
          </p:txBody>
        </p:sp>
      </p:grpSp>
      <p:cxnSp>
        <p:nvCxnSpPr>
          <p:cNvPr id="91" name="直線矢印コネクタ 90"/>
          <p:cNvCxnSpPr>
            <a:stCxn id="104" idx="2"/>
          </p:cNvCxnSpPr>
          <p:nvPr/>
        </p:nvCxnSpPr>
        <p:spPr>
          <a:xfrm flipH="1">
            <a:off x="708939" y="3340245"/>
            <a:ext cx="1236036"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104" idx="2"/>
          </p:cNvCxnSpPr>
          <p:nvPr/>
        </p:nvCxnSpPr>
        <p:spPr>
          <a:xfrm>
            <a:off x="1944975" y="3340245"/>
            <a:ext cx="0"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104" idx="2"/>
          </p:cNvCxnSpPr>
          <p:nvPr/>
        </p:nvCxnSpPr>
        <p:spPr>
          <a:xfrm>
            <a:off x="1944975" y="3340245"/>
            <a:ext cx="1252327"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sp>
        <p:nvSpPr>
          <p:cNvPr id="43" name="下矢印 42"/>
          <p:cNvSpPr/>
          <p:nvPr/>
        </p:nvSpPr>
        <p:spPr>
          <a:xfrm rot="2700000">
            <a:off x="3288122" y="3337463"/>
            <a:ext cx="432811" cy="686550"/>
          </a:xfrm>
          <a:prstGeom prst="downArrow">
            <a:avLst/>
          </a:prstGeom>
          <a:solidFill>
            <a:srgbClr val="03C924"/>
          </a:solidFill>
          <a:ln w="22225">
            <a:solidFill>
              <a:schemeClr val="bg1"/>
            </a:solidFill>
          </a:ln>
          <a:effectLst>
            <a:outerShdw blurRad="40000" dist="63500" dir="5400000"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ja-JP" altLang="en-US"/>
          </a:p>
        </p:txBody>
      </p:sp>
      <p:grpSp>
        <p:nvGrpSpPr>
          <p:cNvPr id="44" name="グループ化 43"/>
          <p:cNvGrpSpPr/>
          <p:nvPr/>
        </p:nvGrpSpPr>
        <p:grpSpPr>
          <a:xfrm>
            <a:off x="6921789" y="1535584"/>
            <a:ext cx="878219" cy="288032"/>
            <a:chOff x="6961547" y="1638414"/>
            <a:chExt cx="878219" cy="288032"/>
          </a:xfrm>
        </p:grpSpPr>
        <p:sp>
          <p:nvSpPr>
            <p:cNvPr id="50" name="二等辺三角形 49"/>
            <p:cNvSpPr>
              <a:spLocks noChangeAspect="1"/>
            </p:cNvSpPr>
            <p:nvPr/>
          </p:nvSpPr>
          <p:spPr>
            <a:xfrm>
              <a:off x="6961547" y="1656430"/>
              <a:ext cx="311295" cy="252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1" name="正方形/長方形 50"/>
            <p:cNvSpPr/>
            <p:nvPr/>
          </p:nvSpPr>
          <p:spPr>
            <a:xfrm>
              <a:off x="7192114" y="1638414"/>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ツリー</a:t>
              </a:r>
            </a:p>
          </p:txBody>
        </p:sp>
      </p:grpSp>
    </p:spTree>
    <p:extLst>
      <p:ext uri="{BB962C8B-B14F-4D97-AF65-F5344CB8AC3E}">
        <p14:creationId xmlns:p14="http://schemas.microsoft.com/office/powerpoint/2010/main" val="1918789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角丸四角形 55"/>
          <p:cNvSpPr/>
          <p:nvPr/>
        </p:nvSpPr>
        <p:spPr>
          <a:xfrm>
            <a:off x="60896" y="5243377"/>
            <a:ext cx="3768159" cy="1497991"/>
          </a:xfrm>
          <a:prstGeom prst="roundRect">
            <a:avLst>
              <a:gd name="adj" fmla="val 15948"/>
            </a:avLst>
          </a:prstGeom>
          <a:solidFill>
            <a:srgbClr val="03E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インデックス</a:t>
            </a:r>
          </a:p>
        </p:txBody>
      </p:sp>
      <p:sp>
        <p:nvSpPr>
          <p:cNvPr id="55" name="角丸四角形 54"/>
          <p:cNvSpPr/>
          <p:nvPr/>
        </p:nvSpPr>
        <p:spPr>
          <a:xfrm>
            <a:off x="60896" y="1844825"/>
            <a:ext cx="3768159" cy="3322800"/>
          </a:xfrm>
          <a:prstGeom prst="roundRect">
            <a:avLst>
              <a:gd name="adj" fmla="val 6304"/>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smtClean="0">
                <a:solidFill>
                  <a:schemeClr val="bg1"/>
                </a:solidFill>
                <a:latin typeface="ＭＳ ゴシック" panose="020B0609070205080204" pitchFamily="49" charset="-128"/>
                <a:ea typeface="ＭＳ ゴシック" panose="020B0609070205080204" pitchFamily="49" charset="-128"/>
              </a:rPr>
              <a:t>ワーキングディレクトリ</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71" name="角丸四角形吹き出し 70"/>
          <p:cNvSpPr/>
          <p:nvPr/>
        </p:nvSpPr>
        <p:spPr>
          <a:xfrm>
            <a:off x="203400" y="123900"/>
            <a:ext cx="8737200" cy="1433281"/>
          </a:xfrm>
          <a:custGeom>
            <a:avLst/>
            <a:gdLst>
              <a:gd name="connsiteX0" fmla="*/ 0 w 8541658"/>
              <a:gd name="connsiteY0" fmla="*/ 214817 h 1288876"/>
              <a:gd name="connsiteX1" fmla="*/ 214817 w 8541658"/>
              <a:gd name="connsiteY1" fmla="*/ 0 h 1288876"/>
              <a:gd name="connsiteX2" fmla="*/ 1423610 w 8541658"/>
              <a:gd name="connsiteY2" fmla="*/ 0 h 1288876"/>
              <a:gd name="connsiteX3" fmla="*/ 1423610 w 8541658"/>
              <a:gd name="connsiteY3" fmla="*/ 0 h 1288876"/>
              <a:gd name="connsiteX4" fmla="*/ 3559024 w 8541658"/>
              <a:gd name="connsiteY4" fmla="*/ 0 h 1288876"/>
              <a:gd name="connsiteX5" fmla="*/ 8326841 w 8541658"/>
              <a:gd name="connsiteY5" fmla="*/ 0 h 1288876"/>
              <a:gd name="connsiteX6" fmla="*/ 8541658 w 8541658"/>
              <a:gd name="connsiteY6" fmla="*/ 214817 h 1288876"/>
              <a:gd name="connsiteX7" fmla="*/ 8541658 w 8541658"/>
              <a:gd name="connsiteY7" fmla="*/ 751844 h 1288876"/>
              <a:gd name="connsiteX8" fmla="*/ 8541658 w 8541658"/>
              <a:gd name="connsiteY8" fmla="*/ 751844 h 1288876"/>
              <a:gd name="connsiteX9" fmla="*/ 8541658 w 8541658"/>
              <a:gd name="connsiteY9" fmla="*/ 1074063 h 1288876"/>
              <a:gd name="connsiteX10" fmla="*/ 8541658 w 8541658"/>
              <a:gd name="connsiteY10" fmla="*/ 1074059 h 1288876"/>
              <a:gd name="connsiteX11" fmla="*/ 8326841 w 8541658"/>
              <a:gd name="connsiteY11" fmla="*/ 1288876 h 1288876"/>
              <a:gd name="connsiteX12" fmla="*/ 3559024 w 8541658"/>
              <a:gd name="connsiteY12" fmla="*/ 1288876 h 1288876"/>
              <a:gd name="connsiteX13" fmla="*/ 2230227 w 8541658"/>
              <a:gd name="connsiteY13" fmla="*/ 1471381 h 1288876"/>
              <a:gd name="connsiteX14" fmla="*/ 1423610 w 8541658"/>
              <a:gd name="connsiteY14" fmla="*/ 1288876 h 1288876"/>
              <a:gd name="connsiteX15" fmla="*/ 214817 w 8541658"/>
              <a:gd name="connsiteY15" fmla="*/ 1288876 h 1288876"/>
              <a:gd name="connsiteX16" fmla="*/ 0 w 8541658"/>
              <a:gd name="connsiteY16" fmla="*/ 1074059 h 1288876"/>
              <a:gd name="connsiteX17" fmla="*/ 0 w 8541658"/>
              <a:gd name="connsiteY17" fmla="*/ 1074063 h 1288876"/>
              <a:gd name="connsiteX18" fmla="*/ 0 w 8541658"/>
              <a:gd name="connsiteY18" fmla="*/ 751844 h 1288876"/>
              <a:gd name="connsiteX19" fmla="*/ 0 w 8541658"/>
              <a:gd name="connsiteY19" fmla="*/ 751844 h 1288876"/>
              <a:gd name="connsiteX20" fmla="*/ 0 w 8541658"/>
              <a:gd name="connsiteY20" fmla="*/ 214817 h 1288876"/>
              <a:gd name="connsiteX0" fmla="*/ 0 w 8541658"/>
              <a:gd name="connsiteY0" fmla="*/ 214817 h 1471381"/>
              <a:gd name="connsiteX1" fmla="*/ 214817 w 8541658"/>
              <a:gd name="connsiteY1" fmla="*/ 0 h 1471381"/>
              <a:gd name="connsiteX2" fmla="*/ 1423610 w 8541658"/>
              <a:gd name="connsiteY2" fmla="*/ 0 h 1471381"/>
              <a:gd name="connsiteX3" fmla="*/ 1423610 w 8541658"/>
              <a:gd name="connsiteY3" fmla="*/ 0 h 1471381"/>
              <a:gd name="connsiteX4" fmla="*/ 3559024 w 8541658"/>
              <a:gd name="connsiteY4" fmla="*/ 0 h 1471381"/>
              <a:gd name="connsiteX5" fmla="*/ 8326841 w 8541658"/>
              <a:gd name="connsiteY5" fmla="*/ 0 h 1471381"/>
              <a:gd name="connsiteX6" fmla="*/ 8541658 w 8541658"/>
              <a:gd name="connsiteY6" fmla="*/ 214817 h 1471381"/>
              <a:gd name="connsiteX7" fmla="*/ 8541658 w 8541658"/>
              <a:gd name="connsiteY7" fmla="*/ 751844 h 1471381"/>
              <a:gd name="connsiteX8" fmla="*/ 8541658 w 8541658"/>
              <a:gd name="connsiteY8" fmla="*/ 751844 h 1471381"/>
              <a:gd name="connsiteX9" fmla="*/ 8541658 w 8541658"/>
              <a:gd name="connsiteY9" fmla="*/ 1074063 h 1471381"/>
              <a:gd name="connsiteX10" fmla="*/ 8541658 w 8541658"/>
              <a:gd name="connsiteY10" fmla="*/ 1074059 h 1471381"/>
              <a:gd name="connsiteX11" fmla="*/ 8326841 w 8541658"/>
              <a:gd name="connsiteY11" fmla="*/ 1288876 h 1471381"/>
              <a:gd name="connsiteX12" fmla="*/ 1852144 w 8541658"/>
              <a:gd name="connsiteY12" fmla="*/ 1288876 h 1471381"/>
              <a:gd name="connsiteX13" fmla="*/ 2230227 w 8541658"/>
              <a:gd name="connsiteY13" fmla="*/ 1471381 h 1471381"/>
              <a:gd name="connsiteX14" fmla="*/ 1423610 w 8541658"/>
              <a:gd name="connsiteY14" fmla="*/ 1288876 h 1471381"/>
              <a:gd name="connsiteX15" fmla="*/ 214817 w 8541658"/>
              <a:gd name="connsiteY15" fmla="*/ 1288876 h 1471381"/>
              <a:gd name="connsiteX16" fmla="*/ 0 w 8541658"/>
              <a:gd name="connsiteY16" fmla="*/ 1074059 h 1471381"/>
              <a:gd name="connsiteX17" fmla="*/ 0 w 8541658"/>
              <a:gd name="connsiteY17" fmla="*/ 1074063 h 1471381"/>
              <a:gd name="connsiteX18" fmla="*/ 0 w 8541658"/>
              <a:gd name="connsiteY18" fmla="*/ 751844 h 1471381"/>
              <a:gd name="connsiteX19" fmla="*/ 0 w 8541658"/>
              <a:gd name="connsiteY19" fmla="*/ 751844 h 1471381"/>
              <a:gd name="connsiteX20" fmla="*/ 0 w 8541658"/>
              <a:gd name="connsiteY20" fmla="*/ 214817 h 1471381"/>
              <a:gd name="connsiteX0" fmla="*/ 0 w 8541658"/>
              <a:gd name="connsiteY0" fmla="*/ 214817 h 1433281"/>
              <a:gd name="connsiteX1" fmla="*/ 214817 w 8541658"/>
              <a:gd name="connsiteY1" fmla="*/ 0 h 1433281"/>
              <a:gd name="connsiteX2" fmla="*/ 1423610 w 8541658"/>
              <a:gd name="connsiteY2" fmla="*/ 0 h 1433281"/>
              <a:gd name="connsiteX3" fmla="*/ 1423610 w 8541658"/>
              <a:gd name="connsiteY3" fmla="*/ 0 h 1433281"/>
              <a:gd name="connsiteX4" fmla="*/ 3559024 w 8541658"/>
              <a:gd name="connsiteY4" fmla="*/ 0 h 1433281"/>
              <a:gd name="connsiteX5" fmla="*/ 8326841 w 8541658"/>
              <a:gd name="connsiteY5" fmla="*/ 0 h 1433281"/>
              <a:gd name="connsiteX6" fmla="*/ 8541658 w 8541658"/>
              <a:gd name="connsiteY6" fmla="*/ 214817 h 1433281"/>
              <a:gd name="connsiteX7" fmla="*/ 8541658 w 8541658"/>
              <a:gd name="connsiteY7" fmla="*/ 751844 h 1433281"/>
              <a:gd name="connsiteX8" fmla="*/ 8541658 w 8541658"/>
              <a:gd name="connsiteY8" fmla="*/ 751844 h 1433281"/>
              <a:gd name="connsiteX9" fmla="*/ 8541658 w 8541658"/>
              <a:gd name="connsiteY9" fmla="*/ 1074063 h 1433281"/>
              <a:gd name="connsiteX10" fmla="*/ 8541658 w 8541658"/>
              <a:gd name="connsiteY10" fmla="*/ 1074059 h 1433281"/>
              <a:gd name="connsiteX11" fmla="*/ 8326841 w 8541658"/>
              <a:gd name="connsiteY11" fmla="*/ 1288876 h 1433281"/>
              <a:gd name="connsiteX12" fmla="*/ 1852144 w 8541658"/>
              <a:gd name="connsiteY12" fmla="*/ 1288876 h 1433281"/>
              <a:gd name="connsiteX13" fmla="*/ 1864467 w 8541658"/>
              <a:gd name="connsiteY13" fmla="*/ 1433281 h 1433281"/>
              <a:gd name="connsiteX14" fmla="*/ 1423610 w 8541658"/>
              <a:gd name="connsiteY14" fmla="*/ 1288876 h 1433281"/>
              <a:gd name="connsiteX15" fmla="*/ 214817 w 8541658"/>
              <a:gd name="connsiteY15" fmla="*/ 1288876 h 1433281"/>
              <a:gd name="connsiteX16" fmla="*/ 0 w 8541658"/>
              <a:gd name="connsiteY16" fmla="*/ 1074059 h 1433281"/>
              <a:gd name="connsiteX17" fmla="*/ 0 w 8541658"/>
              <a:gd name="connsiteY17" fmla="*/ 1074063 h 1433281"/>
              <a:gd name="connsiteX18" fmla="*/ 0 w 8541658"/>
              <a:gd name="connsiteY18" fmla="*/ 751844 h 1433281"/>
              <a:gd name="connsiteX19" fmla="*/ 0 w 8541658"/>
              <a:gd name="connsiteY19" fmla="*/ 751844 h 1433281"/>
              <a:gd name="connsiteX20" fmla="*/ 0 w 8541658"/>
              <a:gd name="connsiteY20" fmla="*/ 214817 h 143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41658" h="1433281">
                <a:moveTo>
                  <a:pt x="0" y="214817"/>
                </a:moveTo>
                <a:cubicBezTo>
                  <a:pt x="0" y="96177"/>
                  <a:pt x="96177" y="0"/>
                  <a:pt x="214817" y="0"/>
                </a:cubicBezTo>
                <a:lnTo>
                  <a:pt x="1423610" y="0"/>
                </a:lnTo>
                <a:lnTo>
                  <a:pt x="1423610" y="0"/>
                </a:lnTo>
                <a:lnTo>
                  <a:pt x="3559024" y="0"/>
                </a:lnTo>
                <a:lnTo>
                  <a:pt x="8326841" y="0"/>
                </a:lnTo>
                <a:cubicBezTo>
                  <a:pt x="8445481" y="0"/>
                  <a:pt x="8541658" y="96177"/>
                  <a:pt x="8541658" y="214817"/>
                </a:cubicBezTo>
                <a:lnTo>
                  <a:pt x="8541658" y="751844"/>
                </a:lnTo>
                <a:lnTo>
                  <a:pt x="8541658" y="751844"/>
                </a:lnTo>
                <a:lnTo>
                  <a:pt x="8541658" y="1074063"/>
                </a:lnTo>
                <a:lnTo>
                  <a:pt x="8541658" y="1074059"/>
                </a:lnTo>
                <a:cubicBezTo>
                  <a:pt x="8541658" y="1192699"/>
                  <a:pt x="8445481" y="1288876"/>
                  <a:pt x="8326841" y="1288876"/>
                </a:cubicBezTo>
                <a:lnTo>
                  <a:pt x="1852144" y="1288876"/>
                </a:lnTo>
                <a:lnTo>
                  <a:pt x="1864467" y="1433281"/>
                </a:lnTo>
                <a:lnTo>
                  <a:pt x="1423610" y="1288876"/>
                </a:lnTo>
                <a:lnTo>
                  <a:pt x="214817" y="1288876"/>
                </a:lnTo>
                <a:cubicBezTo>
                  <a:pt x="96177" y="1288876"/>
                  <a:pt x="0" y="1192699"/>
                  <a:pt x="0" y="1074059"/>
                </a:cubicBezTo>
                <a:lnTo>
                  <a:pt x="0" y="1074063"/>
                </a:lnTo>
                <a:lnTo>
                  <a:pt x="0" y="751844"/>
                </a:lnTo>
                <a:lnTo>
                  <a:pt x="0" y="751844"/>
                </a:lnTo>
                <a:lnTo>
                  <a:pt x="0" y="214817"/>
                </a:lnTo>
                <a:close/>
              </a:path>
            </a:pathLst>
          </a:custGeom>
          <a:solidFill>
            <a:srgbClr val="03C92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0" rtlCol="0" anchor="ctr"/>
          <a:lstStyle/>
          <a:p>
            <a:r>
              <a:rPr lang="ja-JP" altLang="en-US" b="1" dirty="0">
                <a:ea typeface="ＭＳ ゴシック" panose="020B0609070205080204" pitchFamily="49" charset="-128"/>
              </a:rPr>
              <a:t>「</a:t>
            </a:r>
            <a:r>
              <a:rPr lang="en-US" altLang="ja-JP" b="1" dirty="0" err="1">
                <a:ea typeface="ＭＳ ゴシック" panose="020B0609070205080204" pitchFamily="49" charset="-128"/>
              </a:rPr>
              <a:t>git</a:t>
            </a:r>
            <a:r>
              <a:rPr lang="en-US" altLang="ja-JP" b="1" dirty="0">
                <a:ea typeface="ＭＳ ゴシック" panose="020B0609070205080204" pitchFamily="49" charset="-128"/>
              </a:rPr>
              <a:t> add New.java</a:t>
            </a:r>
            <a:r>
              <a:rPr lang="ja-JP" altLang="en-US" b="1" dirty="0">
                <a:ea typeface="ＭＳ ゴシック" panose="020B0609070205080204" pitchFamily="49" charset="-128"/>
              </a:rPr>
              <a:t>」を</a:t>
            </a:r>
            <a:r>
              <a:rPr lang="ja-JP" altLang="en-US" b="1" dirty="0" smtClean="0">
                <a:ea typeface="ＭＳ ゴシック" panose="020B0609070205080204" pitchFamily="49" charset="-128"/>
              </a:rPr>
              <a:t>実行。</a:t>
            </a:r>
            <a:endParaRPr lang="en-US" altLang="ja-JP" b="1" dirty="0" smtClean="0">
              <a:ea typeface="ＭＳ ゴシック" panose="020B0609070205080204" pitchFamily="49" charset="-128"/>
            </a:endParaRPr>
          </a:p>
          <a:p>
            <a:r>
              <a:rPr lang="ja-JP" altLang="en-US" b="1" dirty="0" smtClean="0">
                <a:ea typeface="ＭＳ ゴシック" panose="020B0609070205080204" pitchFamily="49" charset="-128"/>
              </a:rPr>
              <a:t>オブジェクト</a:t>
            </a:r>
            <a:r>
              <a:rPr lang="ja-JP" altLang="en-US" b="1" dirty="0">
                <a:ea typeface="ＭＳ ゴシック" panose="020B0609070205080204" pitchFamily="49" charset="-128"/>
              </a:rPr>
              <a:t>格納領域にブロブが追加され、インデックス</a:t>
            </a:r>
            <a:r>
              <a:rPr lang="ja-JP" altLang="en-US" b="1" dirty="0" smtClean="0">
                <a:ea typeface="ＭＳ ゴシック" panose="020B0609070205080204" pitchFamily="49" charset="-128"/>
              </a:rPr>
              <a:t>に情報</a:t>
            </a:r>
            <a:r>
              <a:rPr lang="ja-JP" altLang="en-US" b="1" dirty="0">
                <a:ea typeface="ＭＳ ゴシック" panose="020B0609070205080204" pitchFamily="49" charset="-128"/>
              </a:rPr>
              <a:t>が追加された。</a:t>
            </a:r>
          </a:p>
          <a:p>
            <a:r>
              <a:rPr lang="ja-JP" altLang="en-US" b="1" dirty="0">
                <a:ea typeface="ＭＳ ゴシック" panose="020B0609070205080204" pitchFamily="49" charset="-128"/>
              </a:rPr>
              <a:t>「</a:t>
            </a:r>
            <a:r>
              <a:rPr lang="en-US" altLang="ja-JP" b="1" dirty="0" err="1">
                <a:ea typeface="ＭＳ ゴシック" panose="020B0609070205080204" pitchFamily="49" charset="-128"/>
              </a:rPr>
              <a:t>git</a:t>
            </a:r>
            <a:r>
              <a:rPr lang="en-US" altLang="ja-JP" b="1" dirty="0">
                <a:ea typeface="ＭＳ ゴシック" panose="020B0609070205080204" pitchFamily="49" charset="-128"/>
              </a:rPr>
              <a:t> status</a:t>
            </a:r>
            <a:r>
              <a:rPr lang="ja-JP" altLang="en-US" b="1" dirty="0">
                <a:ea typeface="ＭＳ ゴシック" panose="020B0609070205080204" pitchFamily="49" charset="-128"/>
              </a:rPr>
              <a:t>」すると</a:t>
            </a:r>
            <a:r>
              <a:rPr lang="ja-JP" altLang="en-US" b="1" dirty="0" smtClean="0">
                <a:ea typeface="ＭＳ ゴシック" panose="020B0609070205080204" pitchFamily="49" charset="-128"/>
              </a:rPr>
              <a:t>、</a:t>
            </a:r>
            <a:r>
              <a:rPr lang="en-US" altLang="ja-JP" b="1" dirty="0" smtClean="0">
                <a:ea typeface="ＭＳ ゴシック" panose="020B0609070205080204" pitchFamily="49" charset="-128"/>
              </a:rPr>
              <a:t>New.java</a:t>
            </a:r>
            <a:r>
              <a:rPr lang="ja-JP" altLang="en-US" b="1" dirty="0" smtClean="0">
                <a:ea typeface="ＭＳ ゴシック" panose="020B0609070205080204" pitchFamily="49" charset="-128"/>
              </a:rPr>
              <a:t> は「</a:t>
            </a:r>
            <a:r>
              <a:rPr lang="en-US" altLang="ja-JP" b="1" dirty="0">
                <a:ea typeface="ＭＳ ゴシック" panose="020B0609070205080204" pitchFamily="49" charset="-128"/>
              </a:rPr>
              <a:t>Changes to be committed</a:t>
            </a:r>
            <a:r>
              <a:rPr lang="ja-JP" altLang="en-US" b="1" dirty="0" smtClean="0">
                <a:ea typeface="ＭＳ ゴシック" panose="020B0609070205080204" pitchFamily="49" charset="-128"/>
              </a:rPr>
              <a:t>」に</a:t>
            </a:r>
            <a:endParaRPr lang="en-US" altLang="ja-JP" b="1" dirty="0" smtClean="0">
              <a:ea typeface="ＭＳ ゴシック" panose="020B0609070205080204" pitchFamily="49" charset="-128"/>
            </a:endParaRPr>
          </a:p>
          <a:p>
            <a:r>
              <a:rPr lang="ja-JP" altLang="en-US" b="1" dirty="0" smtClean="0">
                <a:ea typeface="ＭＳ ゴシック" panose="020B0609070205080204" pitchFamily="49" charset="-128"/>
              </a:rPr>
              <a:t>「</a:t>
            </a:r>
            <a:r>
              <a:rPr lang="en-US" altLang="ja-JP" b="1" dirty="0">
                <a:ea typeface="ＭＳ ゴシック" panose="020B0609070205080204" pitchFamily="49" charset="-128"/>
              </a:rPr>
              <a:t>new file</a:t>
            </a:r>
            <a:r>
              <a:rPr lang="ja-JP" altLang="en-US" b="1" dirty="0" smtClean="0">
                <a:ea typeface="ＭＳ ゴシック" panose="020B0609070205080204" pitchFamily="49" charset="-128"/>
              </a:rPr>
              <a:t>」として表示される。</a:t>
            </a:r>
            <a:endParaRPr lang="en-US" altLang="ja-JP" b="1" dirty="0" smtClean="0">
              <a:ea typeface="ＭＳ ゴシック" panose="020B0609070205080204" pitchFamily="49" charset="-128"/>
            </a:endParaRPr>
          </a:p>
          <a:p>
            <a:endParaRPr lang="ja-JP" altLang="en-US" b="1" dirty="0">
              <a:ea typeface="ＭＳ ゴシック" panose="020B0609070205080204" pitchFamily="49" charset="-128"/>
            </a:endParaRPr>
          </a:p>
        </p:txBody>
      </p:sp>
      <p:sp>
        <p:nvSpPr>
          <p:cNvPr id="3" name="角丸四角形 2"/>
          <p:cNvSpPr/>
          <p:nvPr/>
        </p:nvSpPr>
        <p:spPr>
          <a:xfrm>
            <a:off x="3900282" y="1844824"/>
            <a:ext cx="5136214" cy="4896544"/>
          </a:xfrm>
          <a:prstGeom prst="roundRect">
            <a:avLst>
              <a:gd name="adj" fmla="val 4415"/>
            </a:avLst>
          </a:prstGeom>
          <a:solidFill>
            <a:srgbClr val="F7A02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オブジェクト格納</a:t>
            </a:r>
            <a:r>
              <a:rPr lang="ja-JP" altLang="en-US" b="1" dirty="0" smtClean="0">
                <a:solidFill>
                  <a:schemeClr val="bg1"/>
                </a:solidFill>
                <a:latin typeface="ＭＳ ゴシック" panose="020B0609070205080204" pitchFamily="49" charset="-128"/>
                <a:ea typeface="ＭＳ ゴシック" panose="020B0609070205080204" pitchFamily="49" charset="-128"/>
              </a:rPr>
              <a:t>領域</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50" name="角丸四角形 49"/>
          <p:cNvSpPr/>
          <p:nvPr/>
        </p:nvSpPr>
        <p:spPr>
          <a:xfrm>
            <a:off x="6524600" y="5219545"/>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New</a:t>
            </a:r>
          </a:p>
        </p:txBody>
      </p:sp>
      <p:sp>
        <p:nvSpPr>
          <p:cNvPr id="104" name="正方形/長方形 103"/>
          <p:cNvSpPr/>
          <p:nvPr/>
        </p:nvSpPr>
        <p:spPr>
          <a:xfrm>
            <a:off x="1462979" y="3036577"/>
            <a:ext cx="963992" cy="30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h</a:t>
            </a:r>
            <a:r>
              <a:rPr kumimoji="1" lang="en-US" altLang="ja-JP" dirty="0" err="1" smtClean="0">
                <a:solidFill>
                  <a:schemeClr val="tx1"/>
                </a:solidFill>
              </a:rPr>
              <a:t>oge</a:t>
            </a:r>
            <a:endParaRPr kumimoji="1" lang="ja-JP" altLang="en-US" dirty="0">
              <a:solidFill>
                <a:schemeClr val="tx1"/>
              </a:solidFill>
            </a:endParaRPr>
          </a:p>
        </p:txBody>
      </p:sp>
      <p:sp>
        <p:nvSpPr>
          <p:cNvPr id="108" name="正方形/長方形 107"/>
          <p:cNvSpPr/>
          <p:nvPr/>
        </p:nvSpPr>
        <p:spPr>
          <a:xfrm>
            <a:off x="1445111" y="4531434"/>
            <a:ext cx="9997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oo.java</a:t>
            </a:r>
            <a:endParaRPr kumimoji="1" lang="ja-JP" altLang="en-US" dirty="0">
              <a:solidFill>
                <a:schemeClr val="tx1"/>
              </a:solidFill>
            </a:endParaRPr>
          </a:p>
        </p:txBody>
      </p:sp>
      <p:sp>
        <p:nvSpPr>
          <p:cNvPr id="109" name="正方形/長方形 108"/>
          <p:cNvSpPr/>
          <p:nvPr/>
        </p:nvSpPr>
        <p:spPr>
          <a:xfrm>
            <a:off x="8956" y="4531434"/>
            <a:ext cx="13999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Readme.md</a:t>
            </a:r>
            <a:endParaRPr kumimoji="1" lang="ja-JP" altLang="en-US" dirty="0">
              <a:solidFill>
                <a:schemeClr val="tx1"/>
              </a:solidFill>
            </a:endParaRPr>
          </a:p>
        </p:txBody>
      </p:sp>
      <p:sp>
        <p:nvSpPr>
          <p:cNvPr id="111" name="正方形/長方形 110"/>
          <p:cNvSpPr/>
          <p:nvPr/>
        </p:nvSpPr>
        <p:spPr>
          <a:xfrm>
            <a:off x="1260899" y="5779506"/>
            <a:ext cx="1368152" cy="26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Readme.md</a:t>
            </a:r>
          </a:p>
        </p:txBody>
      </p:sp>
      <p:sp>
        <p:nvSpPr>
          <p:cNvPr id="112" name="正方形/長方形 111"/>
          <p:cNvSpPr/>
          <p:nvPr/>
        </p:nvSpPr>
        <p:spPr>
          <a:xfrm>
            <a:off x="1495118" y="6077850"/>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Foo.java</a:t>
            </a:r>
            <a:endParaRPr kumimoji="1" lang="ja-JP" altLang="en-US" dirty="0">
              <a:solidFill>
                <a:schemeClr val="tx1"/>
              </a:solidFill>
            </a:endParaRPr>
          </a:p>
        </p:txBody>
      </p:sp>
      <p:sp>
        <p:nvSpPr>
          <p:cNvPr id="113" name="角丸四角形 112"/>
          <p:cNvSpPr/>
          <p:nvPr/>
        </p:nvSpPr>
        <p:spPr>
          <a:xfrm>
            <a:off x="4067944"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Hello</a:t>
            </a:r>
            <a:endParaRPr kumimoji="1" lang="ja-JP" altLang="en-US" dirty="0"/>
          </a:p>
        </p:txBody>
      </p:sp>
      <p:sp>
        <p:nvSpPr>
          <p:cNvPr id="114" name="角丸四角形 113"/>
          <p:cNvSpPr/>
          <p:nvPr/>
        </p:nvSpPr>
        <p:spPr>
          <a:xfrm>
            <a:off x="5292499"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Foo</a:t>
            </a:r>
          </a:p>
        </p:txBody>
      </p:sp>
      <p:cxnSp>
        <p:nvCxnSpPr>
          <p:cNvPr id="115" name="直線矢印コネクタ 114"/>
          <p:cNvCxnSpPr>
            <a:stCxn id="111" idx="3"/>
            <a:endCxn id="113" idx="1"/>
          </p:cNvCxnSpPr>
          <p:nvPr/>
        </p:nvCxnSpPr>
        <p:spPr>
          <a:xfrm flipV="1">
            <a:off x="2629051" y="5443457"/>
            <a:ext cx="1438893" cy="467073"/>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112" idx="3"/>
            <a:endCxn id="114" idx="2"/>
          </p:cNvCxnSpPr>
          <p:nvPr/>
        </p:nvCxnSpPr>
        <p:spPr>
          <a:xfrm flipV="1">
            <a:off x="2629051" y="5659481"/>
            <a:ext cx="3203299" cy="562385"/>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17" name="二等辺三角形 116"/>
          <p:cNvSpPr>
            <a:spLocks noChangeAspect="1"/>
          </p:cNvSpPr>
          <p:nvPr/>
        </p:nvSpPr>
        <p:spPr>
          <a:xfrm>
            <a:off x="4887614"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18" name="直線矢印コネクタ 117"/>
          <p:cNvCxnSpPr>
            <a:stCxn id="117" idx="3"/>
            <a:endCxn id="113" idx="0"/>
          </p:cNvCxnSpPr>
          <p:nvPr/>
        </p:nvCxnSpPr>
        <p:spPr>
          <a:xfrm flipH="1">
            <a:off x="4607795" y="4534984"/>
            <a:ext cx="591113"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stCxn id="117" idx="3"/>
            <a:endCxn id="114" idx="0"/>
          </p:cNvCxnSpPr>
          <p:nvPr/>
        </p:nvCxnSpPr>
        <p:spPr>
          <a:xfrm>
            <a:off x="5198908" y="4534984"/>
            <a:ext cx="633442"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20" name="円/楕円 119"/>
          <p:cNvSpPr>
            <a:spLocks noChangeAspect="1"/>
          </p:cNvSpPr>
          <p:nvPr/>
        </p:nvSpPr>
        <p:spPr>
          <a:xfrm>
            <a:off x="4970212"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21" name="直線矢印コネクタ 120"/>
          <p:cNvCxnSpPr>
            <a:stCxn id="120" idx="4"/>
            <a:endCxn id="117" idx="0"/>
          </p:cNvCxnSpPr>
          <p:nvPr/>
        </p:nvCxnSpPr>
        <p:spPr>
          <a:xfrm>
            <a:off x="5194312"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grpSp>
        <p:nvGrpSpPr>
          <p:cNvPr id="124" name="グループ化 123"/>
          <p:cNvGrpSpPr/>
          <p:nvPr/>
        </p:nvGrpSpPr>
        <p:grpSpPr>
          <a:xfrm>
            <a:off x="176179" y="4000102"/>
            <a:ext cx="1065516" cy="521586"/>
            <a:chOff x="1318403" y="3726742"/>
            <a:chExt cx="921501" cy="521586"/>
          </a:xfrm>
        </p:grpSpPr>
        <p:sp>
          <p:nvSpPr>
            <p:cNvPr id="125" name="メモ 124"/>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6" name="正方形/長方形 125"/>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Hello</a:t>
              </a:r>
              <a:endParaRPr lang="ja-JP" altLang="en-US" sz="1600" dirty="0">
                <a:solidFill>
                  <a:schemeClr val="tx1"/>
                </a:solidFill>
              </a:endParaRPr>
            </a:p>
          </p:txBody>
        </p:sp>
      </p:grpSp>
      <p:grpSp>
        <p:nvGrpSpPr>
          <p:cNvPr id="127" name="グループ化 126"/>
          <p:cNvGrpSpPr/>
          <p:nvPr/>
        </p:nvGrpSpPr>
        <p:grpSpPr>
          <a:xfrm>
            <a:off x="1420360" y="4000102"/>
            <a:ext cx="1065517" cy="521586"/>
            <a:chOff x="1318403" y="3726742"/>
            <a:chExt cx="921501" cy="521586"/>
          </a:xfrm>
        </p:grpSpPr>
        <p:sp>
          <p:nvSpPr>
            <p:cNvPr id="128" name="メモ 127"/>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9" name="正方形/長方形 128"/>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Foo</a:t>
              </a:r>
              <a:endParaRPr lang="ja-JP" altLang="en-US" sz="1600" dirty="0">
                <a:solidFill>
                  <a:schemeClr val="tx1"/>
                </a:solidFill>
              </a:endParaRPr>
            </a:p>
          </p:txBody>
        </p:sp>
      </p:grpSp>
      <p:grpSp>
        <p:nvGrpSpPr>
          <p:cNvPr id="38" name="グループ化 37"/>
          <p:cNvGrpSpPr/>
          <p:nvPr/>
        </p:nvGrpSpPr>
        <p:grpSpPr>
          <a:xfrm>
            <a:off x="8034742" y="1553600"/>
            <a:ext cx="1027154" cy="252000"/>
            <a:chOff x="7996642" y="1656430"/>
            <a:chExt cx="1027154" cy="252000"/>
          </a:xfrm>
        </p:grpSpPr>
        <p:sp>
          <p:nvSpPr>
            <p:cNvPr id="139" name="円/楕円 138"/>
            <p:cNvSpPr>
              <a:spLocks noChangeAspect="1"/>
            </p:cNvSpPr>
            <p:nvPr/>
          </p:nvSpPr>
          <p:spPr>
            <a:xfrm>
              <a:off x="7996642" y="1656430"/>
              <a:ext cx="252000" cy="2520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42" name="正方形/長方形 141"/>
            <p:cNvSpPr/>
            <p:nvPr/>
          </p:nvSpPr>
          <p:spPr>
            <a:xfrm>
              <a:off x="8158174" y="1660030"/>
              <a:ext cx="865622" cy="24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コミット</a:t>
              </a:r>
            </a:p>
          </p:txBody>
        </p:sp>
      </p:grpSp>
      <p:grpSp>
        <p:nvGrpSpPr>
          <p:cNvPr id="40" name="グループ化 39"/>
          <p:cNvGrpSpPr/>
          <p:nvPr/>
        </p:nvGrpSpPr>
        <p:grpSpPr>
          <a:xfrm>
            <a:off x="5719936" y="1535584"/>
            <a:ext cx="967119" cy="288032"/>
            <a:chOff x="5681836" y="1638414"/>
            <a:chExt cx="967119" cy="288032"/>
          </a:xfrm>
        </p:grpSpPr>
        <p:sp>
          <p:nvSpPr>
            <p:cNvPr id="141" name="角丸四角形 140"/>
            <p:cNvSpPr>
              <a:spLocks/>
            </p:cNvSpPr>
            <p:nvPr/>
          </p:nvSpPr>
          <p:spPr>
            <a:xfrm>
              <a:off x="5681836" y="1656430"/>
              <a:ext cx="360000" cy="252000"/>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endParaRPr lang="ja-JP" altLang="en-US" dirty="0"/>
            </a:p>
          </p:txBody>
        </p:sp>
        <p:sp>
          <p:nvSpPr>
            <p:cNvPr id="144" name="正方形/長方形 143"/>
            <p:cNvSpPr/>
            <p:nvPr/>
          </p:nvSpPr>
          <p:spPr>
            <a:xfrm>
              <a:off x="6001302" y="1638414"/>
              <a:ext cx="64765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ブロブ</a:t>
              </a:r>
              <a:endParaRPr kumimoji="1" lang="ja-JP" altLang="en-US" sz="1200" dirty="0">
                <a:solidFill>
                  <a:schemeClr val="tx1"/>
                </a:solidFill>
                <a:latin typeface="ＭＳ ゴシック" panose="020B0609070205080204" pitchFamily="49" charset="-128"/>
                <a:ea typeface="ＭＳ ゴシック" panose="020B0609070205080204" pitchFamily="49" charset="-128"/>
              </a:endParaRPr>
            </a:p>
          </p:txBody>
        </p:sp>
      </p:grpSp>
      <p:pic>
        <p:nvPicPr>
          <p:cNvPr id="1032" name="Picture 8" descr="C:\Users\Kaito\Desktop\icon\cc\black\png\folder_open_icon&amp;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375" y="261747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45" name="正方形/長方形 44"/>
          <p:cNvSpPr/>
          <p:nvPr/>
        </p:nvSpPr>
        <p:spPr>
          <a:xfrm>
            <a:off x="2664542" y="4531434"/>
            <a:ext cx="106551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New</a:t>
            </a:r>
            <a:r>
              <a:rPr kumimoji="1" lang="en-US" altLang="ja-JP" dirty="0" smtClean="0">
                <a:solidFill>
                  <a:schemeClr val="tx1"/>
                </a:solidFill>
              </a:rPr>
              <a:t>.java</a:t>
            </a:r>
            <a:endParaRPr kumimoji="1" lang="ja-JP" altLang="en-US" dirty="0">
              <a:solidFill>
                <a:schemeClr val="tx1"/>
              </a:solidFill>
            </a:endParaRPr>
          </a:p>
        </p:txBody>
      </p:sp>
      <p:grpSp>
        <p:nvGrpSpPr>
          <p:cNvPr id="46" name="グループ化 45"/>
          <p:cNvGrpSpPr/>
          <p:nvPr/>
        </p:nvGrpSpPr>
        <p:grpSpPr>
          <a:xfrm>
            <a:off x="2664543" y="4000102"/>
            <a:ext cx="1065517" cy="521586"/>
            <a:chOff x="1318403" y="3726742"/>
            <a:chExt cx="921501" cy="521586"/>
          </a:xfrm>
        </p:grpSpPr>
        <p:sp>
          <p:nvSpPr>
            <p:cNvPr id="47" name="メモ 46"/>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48" name="正方形/長方形 47"/>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New</a:t>
              </a:r>
              <a:endParaRPr lang="ja-JP" altLang="en-US" sz="1600" dirty="0">
                <a:solidFill>
                  <a:schemeClr val="tx1"/>
                </a:solidFill>
              </a:endParaRPr>
            </a:p>
          </p:txBody>
        </p:sp>
      </p:grpSp>
      <p:sp>
        <p:nvSpPr>
          <p:cNvPr id="60" name="正方形/長方形 59"/>
          <p:cNvSpPr/>
          <p:nvPr/>
        </p:nvSpPr>
        <p:spPr>
          <a:xfrm>
            <a:off x="1495118" y="6402178"/>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New.java</a:t>
            </a:r>
            <a:endParaRPr kumimoji="1" lang="ja-JP" altLang="en-US" dirty="0">
              <a:solidFill>
                <a:schemeClr val="tx1"/>
              </a:solidFill>
            </a:endParaRPr>
          </a:p>
        </p:txBody>
      </p:sp>
      <p:cxnSp>
        <p:nvCxnSpPr>
          <p:cNvPr id="61" name="直線矢印コネクタ 60"/>
          <p:cNvCxnSpPr>
            <a:stCxn id="60" idx="3"/>
            <a:endCxn id="50" idx="2"/>
          </p:cNvCxnSpPr>
          <p:nvPr/>
        </p:nvCxnSpPr>
        <p:spPr>
          <a:xfrm flipV="1">
            <a:off x="2629051" y="5651593"/>
            <a:ext cx="4435400" cy="89460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stCxn id="104" idx="2"/>
          </p:cNvCxnSpPr>
          <p:nvPr/>
        </p:nvCxnSpPr>
        <p:spPr>
          <a:xfrm flipH="1">
            <a:off x="708939" y="3340245"/>
            <a:ext cx="1236036"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104" idx="2"/>
          </p:cNvCxnSpPr>
          <p:nvPr/>
        </p:nvCxnSpPr>
        <p:spPr>
          <a:xfrm>
            <a:off x="1944975" y="3340245"/>
            <a:ext cx="0"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104" idx="2"/>
          </p:cNvCxnSpPr>
          <p:nvPr/>
        </p:nvCxnSpPr>
        <p:spPr>
          <a:xfrm>
            <a:off x="1944975" y="3340245"/>
            <a:ext cx="1252327"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sp>
        <p:nvSpPr>
          <p:cNvPr id="51" name="下矢印 50"/>
          <p:cNvSpPr/>
          <p:nvPr/>
        </p:nvSpPr>
        <p:spPr>
          <a:xfrm rot="2700000">
            <a:off x="7101137" y="4561599"/>
            <a:ext cx="432811" cy="686550"/>
          </a:xfrm>
          <a:prstGeom prst="downArrow">
            <a:avLst/>
          </a:prstGeom>
          <a:solidFill>
            <a:srgbClr val="03C924"/>
          </a:solidFill>
          <a:ln w="22225">
            <a:solidFill>
              <a:schemeClr val="bg1"/>
            </a:solidFill>
          </a:ln>
          <a:effectLst>
            <a:outerShdw blurRad="40000" dist="63500" dir="5400000"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ja-JP" altLang="en-US"/>
          </a:p>
        </p:txBody>
      </p:sp>
      <p:grpSp>
        <p:nvGrpSpPr>
          <p:cNvPr id="52" name="グループ化 51"/>
          <p:cNvGrpSpPr/>
          <p:nvPr/>
        </p:nvGrpSpPr>
        <p:grpSpPr>
          <a:xfrm>
            <a:off x="6921789" y="1535584"/>
            <a:ext cx="878219" cy="288032"/>
            <a:chOff x="6961547" y="1638414"/>
            <a:chExt cx="878219" cy="288032"/>
          </a:xfrm>
        </p:grpSpPr>
        <p:sp>
          <p:nvSpPr>
            <p:cNvPr id="53" name="二等辺三角形 52"/>
            <p:cNvSpPr>
              <a:spLocks noChangeAspect="1"/>
            </p:cNvSpPr>
            <p:nvPr/>
          </p:nvSpPr>
          <p:spPr>
            <a:xfrm>
              <a:off x="6961547" y="1656430"/>
              <a:ext cx="311295" cy="252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4" name="正方形/長方形 53"/>
            <p:cNvSpPr/>
            <p:nvPr/>
          </p:nvSpPr>
          <p:spPr>
            <a:xfrm>
              <a:off x="7192114" y="1638414"/>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ツリー</a:t>
              </a:r>
            </a:p>
          </p:txBody>
        </p:sp>
      </p:grpSp>
    </p:spTree>
    <p:extLst>
      <p:ext uri="{BB962C8B-B14F-4D97-AF65-F5344CB8AC3E}">
        <p14:creationId xmlns:p14="http://schemas.microsoft.com/office/powerpoint/2010/main" val="233633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60896" y="5243377"/>
            <a:ext cx="3768159" cy="1497991"/>
          </a:xfrm>
          <a:prstGeom prst="roundRect">
            <a:avLst>
              <a:gd name="adj" fmla="val 15948"/>
            </a:avLst>
          </a:prstGeom>
          <a:solidFill>
            <a:srgbClr val="03E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インデックス</a:t>
            </a:r>
          </a:p>
        </p:txBody>
      </p:sp>
      <p:sp>
        <p:nvSpPr>
          <p:cNvPr id="62" name="角丸四角形 61"/>
          <p:cNvSpPr/>
          <p:nvPr/>
        </p:nvSpPr>
        <p:spPr>
          <a:xfrm>
            <a:off x="60896" y="1844825"/>
            <a:ext cx="3768159" cy="3322800"/>
          </a:xfrm>
          <a:prstGeom prst="roundRect">
            <a:avLst>
              <a:gd name="adj" fmla="val 6304"/>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smtClean="0">
                <a:solidFill>
                  <a:schemeClr val="bg1"/>
                </a:solidFill>
                <a:latin typeface="ＭＳ ゴシック" panose="020B0609070205080204" pitchFamily="49" charset="-128"/>
                <a:ea typeface="ＭＳ ゴシック" panose="020B0609070205080204" pitchFamily="49" charset="-128"/>
              </a:rPr>
              <a:t>ワーキングディレクトリ</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71" name="角丸四角形吹き出し 70"/>
          <p:cNvSpPr/>
          <p:nvPr/>
        </p:nvSpPr>
        <p:spPr>
          <a:xfrm>
            <a:off x="203400" y="123900"/>
            <a:ext cx="8737200" cy="1433281"/>
          </a:xfrm>
          <a:custGeom>
            <a:avLst/>
            <a:gdLst>
              <a:gd name="connsiteX0" fmla="*/ 0 w 8541658"/>
              <a:gd name="connsiteY0" fmla="*/ 214817 h 1288876"/>
              <a:gd name="connsiteX1" fmla="*/ 214817 w 8541658"/>
              <a:gd name="connsiteY1" fmla="*/ 0 h 1288876"/>
              <a:gd name="connsiteX2" fmla="*/ 1423610 w 8541658"/>
              <a:gd name="connsiteY2" fmla="*/ 0 h 1288876"/>
              <a:gd name="connsiteX3" fmla="*/ 1423610 w 8541658"/>
              <a:gd name="connsiteY3" fmla="*/ 0 h 1288876"/>
              <a:gd name="connsiteX4" fmla="*/ 3559024 w 8541658"/>
              <a:gd name="connsiteY4" fmla="*/ 0 h 1288876"/>
              <a:gd name="connsiteX5" fmla="*/ 8326841 w 8541658"/>
              <a:gd name="connsiteY5" fmla="*/ 0 h 1288876"/>
              <a:gd name="connsiteX6" fmla="*/ 8541658 w 8541658"/>
              <a:gd name="connsiteY6" fmla="*/ 214817 h 1288876"/>
              <a:gd name="connsiteX7" fmla="*/ 8541658 w 8541658"/>
              <a:gd name="connsiteY7" fmla="*/ 751844 h 1288876"/>
              <a:gd name="connsiteX8" fmla="*/ 8541658 w 8541658"/>
              <a:gd name="connsiteY8" fmla="*/ 751844 h 1288876"/>
              <a:gd name="connsiteX9" fmla="*/ 8541658 w 8541658"/>
              <a:gd name="connsiteY9" fmla="*/ 1074063 h 1288876"/>
              <a:gd name="connsiteX10" fmla="*/ 8541658 w 8541658"/>
              <a:gd name="connsiteY10" fmla="*/ 1074059 h 1288876"/>
              <a:gd name="connsiteX11" fmla="*/ 8326841 w 8541658"/>
              <a:gd name="connsiteY11" fmla="*/ 1288876 h 1288876"/>
              <a:gd name="connsiteX12" fmla="*/ 3559024 w 8541658"/>
              <a:gd name="connsiteY12" fmla="*/ 1288876 h 1288876"/>
              <a:gd name="connsiteX13" fmla="*/ 2230227 w 8541658"/>
              <a:gd name="connsiteY13" fmla="*/ 1471381 h 1288876"/>
              <a:gd name="connsiteX14" fmla="*/ 1423610 w 8541658"/>
              <a:gd name="connsiteY14" fmla="*/ 1288876 h 1288876"/>
              <a:gd name="connsiteX15" fmla="*/ 214817 w 8541658"/>
              <a:gd name="connsiteY15" fmla="*/ 1288876 h 1288876"/>
              <a:gd name="connsiteX16" fmla="*/ 0 w 8541658"/>
              <a:gd name="connsiteY16" fmla="*/ 1074059 h 1288876"/>
              <a:gd name="connsiteX17" fmla="*/ 0 w 8541658"/>
              <a:gd name="connsiteY17" fmla="*/ 1074063 h 1288876"/>
              <a:gd name="connsiteX18" fmla="*/ 0 w 8541658"/>
              <a:gd name="connsiteY18" fmla="*/ 751844 h 1288876"/>
              <a:gd name="connsiteX19" fmla="*/ 0 w 8541658"/>
              <a:gd name="connsiteY19" fmla="*/ 751844 h 1288876"/>
              <a:gd name="connsiteX20" fmla="*/ 0 w 8541658"/>
              <a:gd name="connsiteY20" fmla="*/ 214817 h 1288876"/>
              <a:gd name="connsiteX0" fmla="*/ 0 w 8541658"/>
              <a:gd name="connsiteY0" fmla="*/ 214817 h 1471381"/>
              <a:gd name="connsiteX1" fmla="*/ 214817 w 8541658"/>
              <a:gd name="connsiteY1" fmla="*/ 0 h 1471381"/>
              <a:gd name="connsiteX2" fmla="*/ 1423610 w 8541658"/>
              <a:gd name="connsiteY2" fmla="*/ 0 h 1471381"/>
              <a:gd name="connsiteX3" fmla="*/ 1423610 w 8541658"/>
              <a:gd name="connsiteY3" fmla="*/ 0 h 1471381"/>
              <a:gd name="connsiteX4" fmla="*/ 3559024 w 8541658"/>
              <a:gd name="connsiteY4" fmla="*/ 0 h 1471381"/>
              <a:gd name="connsiteX5" fmla="*/ 8326841 w 8541658"/>
              <a:gd name="connsiteY5" fmla="*/ 0 h 1471381"/>
              <a:gd name="connsiteX6" fmla="*/ 8541658 w 8541658"/>
              <a:gd name="connsiteY6" fmla="*/ 214817 h 1471381"/>
              <a:gd name="connsiteX7" fmla="*/ 8541658 w 8541658"/>
              <a:gd name="connsiteY7" fmla="*/ 751844 h 1471381"/>
              <a:gd name="connsiteX8" fmla="*/ 8541658 w 8541658"/>
              <a:gd name="connsiteY8" fmla="*/ 751844 h 1471381"/>
              <a:gd name="connsiteX9" fmla="*/ 8541658 w 8541658"/>
              <a:gd name="connsiteY9" fmla="*/ 1074063 h 1471381"/>
              <a:gd name="connsiteX10" fmla="*/ 8541658 w 8541658"/>
              <a:gd name="connsiteY10" fmla="*/ 1074059 h 1471381"/>
              <a:gd name="connsiteX11" fmla="*/ 8326841 w 8541658"/>
              <a:gd name="connsiteY11" fmla="*/ 1288876 h 1471381"/>
              <a:gd name="connsiteX12" fmla="*/ 1852144 w 8541658"/>
              <a:gd name="connsiteY12" fmla="*/ 1288876 h 1471381"/>
              <a:gd name="connsiteX13" fmla="*/ 2230227 w 8541658"/>
              <a:gd name="connsiteY13" fmla="*/ 1471381 h 1471381"/>
              <a:gd name="connsiteX14" fmla="*/ 1423610 w 8541658"/>
              <a:gd name="connsiteY14" fmla="*/ 1288876 h 1471381"/>
              <a:gd name="connsiteX15" fmla="*/ 214817 w 8541658"/>
              <a:gd name="connsiteY15" fmla="*/ 1288876 h 1471381"/>
              <a:gd name="connsiteX16" fmla="*/ 0 w 8541658"/>
              <a:gd name="connsiteY16" fmla="*/ 1074059 h 1471381"/>
              <a:gd name="connsiteX17" fmla="*/ 0 w 8541658"/>
              <a:gd name="connsiteY17" fmla="*/ 1074063 h 1471381"/>
              <a:gd name="connsiteX18" fmla="*/ 0 w 8541658"/>
              <a:gd name="connsiteY18" fmla="*/ 751844 h 1471381"/>
              <a:gd name="connsiteX19" fmla="*/ 0 w 8541658"/>
              <a:gd name="connsiteY19" fmla="*/ 751844 h 1471381"/>
              <a:gd name="connsiteX20" fmla="*/ 0 w 8541658"/>
              <a:gd name="connsiteY20" fmla="*/ 214817 h 1471381"/>
              <a:gd name="connsiteX0" fmla="*/ 0 w 8541658"/>
              <a:gd name="connsiteY0" fmla="*/ 214817 h 1433281"/>
              <a:gd name="connsiteX1" fmla="*/ 214817 w 8541658"/>
              <a:gd name="connsiteY1" fmla="*/ 0 h 1433281"/>
              <a:gd name="connsiteX2" fmla="*/ 1423610 w 8541658"/>
              <a:gd name="connsiteY2" fmla="*/ 0 h 1433281"/>
              <a:gd name="connsiteX3" fmla="*/ 1423610 w 8541658"/>
              <a:gd name="connsiteY3" fmla="*/ 0 h 1433281"/>
              <a:gd name="connsiteX4" fmla="*/ 3559024 w 8541658"/>
              <a:gd name="connsiteY4" fmla="*/ 0 h 1433281"/>
              <a:gd name="connsiteX5" fmla="*/ 8326841 w 8541658"/>
              <a:gd name="connsiteY5" fmla="*/ 0 h 1433281"/>
              <a:gd name="connsiteX6" fmla="*/ 8541658 w 8541658"/>
              <a:gd name="connsiteY6" fmla="*/ 214817 h 1433281"/>
              <a:gd name="connsiteX7" fmla="*/ 8541658 w 8541658"/>
              <a:gd name="connsiteY7" fmla="*/ 751844 h 1433281"/>
              <a:gd name="connsiteX8" fmla="*/ 8541658 w 8541658"/>
              <a:gd name="connsiteY8" fmla="*/ 751844 h 1433281"/>
              <a:gd name="connsiteX9" fmla="*/ 8541658 w 8541658"/>
              <a:gd name="connsiteY9" fmla="*/ 1074063 h 1433281"/>
              <a:gd name="connsiteX10" fmla="*/ 8541658 w 8541658"/>
              <a:gd name="connsiteY10" fmla="*/ 1074059 h 1433281"/>
              <a:gd name="connsiteX11" fmla="*/ 8326841 w 8541658"/>
              <a:gd name="connsiteY11" fmla="*/ 1288876 h 1433281"/>
              <a:gd name="connsiteX12" fmla="*/ 1852144 w 8541658"/>
              <a:gd name="connsiteY12" fmla="*/ 1288876 h 1433281"/>
              <a:gd name="connsiteX13" fmla="*/ 1864467 w 8541658"/>
              <a:gd name="connsiteY13" fmla="*/ 1433281 h 1433281"/>
              <a:gd name="connsiteX14" fmla="*/ 1423610 w 8541658"/>
              <a:gd name="connsiteY14" fmla="*/ 1288876 h 1433281"/>
              <a:gd name="connsiteX15" fmla="*/ 214817 w 8541658"/>
              <a:gd name="connsiteY15" fmla="*/ 1288876 h 1433281"/>
              <a:gd name="connsiteX16" fmla="*/ 0 w 8541658"/>
              <a:gd name="connsiteY16" fmla="*/ 1074059 h 1433281"/>
              <a:gd name="connsiteX17" fmla="*/ 0 w 8541658"/>
              <a:gd name="connsiteY17" fmla="*/ 1074063 h 1433281"/>
              <a:gd name="connsiteX18" fmla="*/ 0 w 8541658"/>
              <a:gd name="connsiteY18" fmla="*/ 751844 h 1433281"/>
              <a:gd name="connsiteX19" fmla="*/ 0 w 8541658"/>
              <a:gd name="connsiteY19" fmla="*/ 751844 h 1433281"/>
              <a:gd name="connsiteX20" fmla="*/ 0 w 8541658"/>
              <a:gd name="connsiteY20" fmla="*/ 214817 h 143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41658" h="1433281">
                <a:moveTo>
                  <a:pt x="0" y="214817"/>
                </a:moveTo>
                <a:cubicBezTo>
                  <a:pt x="0" y="96177"/>
                  <a:pt x="96177" y="0"/>
                  <a:pt x="214817" y="0"/>
                </a:cubicBezTo>
                <a:lnTo>
                  <a:pt x="1423610" y="0"/>
                </a:lnTo>
                <a:lnTo>
                  <a:pt x="1423610" y="0"/>
                </a:lnTo>
                <a:lnTo>
                  <a:pt x="3559024" y="0"/>
                </a:lnTo>
                <a:lnTo>
                  <a:pt x="8326841" y="0"/>
                </a:lnTo>
                <a:cubicBezTo>
                  <a:pt x="8445481" y="0"/>
                  <a:pt x="8541658" y="96177"/>
                  <a:pt x="8541658" y="214817"/>
                </a:cubicBezTo>
                <a:lnTo>
                  <a:pt x="8541658" y="751844"/>
                </a:lnTo>
                <a:lnTo>
                  <a:pt x="8541658" y="751844"/>
                </a:lnTo>
                <a:lnTo>
                  <a:pt x="8541658" y="1074063"/>
                </a:lnTo>
                <a:lnTo>
                  <a:pt x="8541658" y="1074059"/>
                </a:lnTo>
                <a:cubicBezTo>
                  <a:pt x="8541658" y="1192699"/>
                  <a:pt x="8445481" y="1288876"/>
                  <a:pt x="8326841" y="1288876"/>
                </a:cubicBezTo>
                <a:lnTo>
                  <a:pt x="1852144" y="1288876"/>
                </a:lnTo>
                <a:lnTo>
                  <a:pt x="1864467" y="1433281"/>
                </a:lnTo>
                <a:lnTo>
                  <a:pt x="1423610" y="1288876"/>
                </a:lnTo>
                <a:lnTo>
                  <a:pt x="214817" y="1288876"/>
                </a:lnTo>
                <a:cubicBezTo>
                  <a:pt x="96177" y="1288876"/>
                  <a:pt x="0" y="1192699"/>
                  <a:pt x="0" y="1074059"/>
                </a:cubicBezTo>
                <a:lnTo>
                  <a:pt x="0" y="1074063"/>
                </a:lnTo>
                <a:lnTo>
                  <a:pt x="0" y="751844"/>
                </a:lnTo>
                <a:lnTo>
                  <a:pt x="0" y="751844"/>
                </a:lnTo>
                <a:lnTo>
                  <a:pt x="0" y="214817"/>
                </a:lnTo>
                <a:close/>
              </a:path>
            </a:pathLst>
          </a:custGeom>
          <a:solidFill>
            <a:srgbClr val="03C92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0" rtlCol="0" anchor="ctr"/>
          <a:lstStyle/>
          <a:p>
            <a:r>
              <a:rPr lang="ja-JP" altLang="en-US" b="1" dirty="0">
                <a:ea typeface="ＭＳ ゴシック" panose="020B0609070205080204" pitchFamily="49" charset="-128"/>
              </a:rPr>
              <a:t>「</a:t>
            </a:r>
            <a:r>
              <a:rPr lang="en-US" altLang="ja-JP" b="1" dirty="0" err="1">
                <a:ea typeface="ＭＳ ゴシック" panose="020B0609070205080204" pitchFamily="49" charset="-128"/>
              </a:rPr>
              <a:t>git</a:t>
            </a:r>
            <a:r>
              <a:rPr lang="en-US" altLang="ja-JP" b="1" dirty="0">
                <a:ea typeface="ＭＳ ゴシック" panose="020B0609070205080204" pitchFamily="49" charset="-128"/>
              </a:rPr>
              <a:t> commit</a:t>
            </a:r>
            <a:r>
              <a:rPr lang="ja-JP" altLang="en-US" b="1" dirty="0">
                <a:ea typeface="ＭＳ ゴシック" panose="020B0609070205080204" pitchFamily="49" charset="-128"/>
              </a:rPr>
              <a:t>」を</a:t>
            </a:r>
            <a:r>
              <a:rPr lang="ja-JP" altLang="en-US" b="1" dirty="0" smtClean="0">
                <a:ea typeface="ＭＳ ゴシック" panose="020B0609070205080204" pitchFamily="49" charset="-128"/>
              </a:rPr>
              <a:t>実行。</a:t>
            </a:r>
            <a:endParaRPr lang="en-US" altLang="ja-JP" b="1" dirty="0" smtClean="0">
              <a:ea typeface="ＭＳ ゴシック" panose="020B0609070205080204" pitchFamily="49" charset="-128"/>
            </a:endParaRPr>
          </a:p>
          <a:p>
            <a:r>
              <a:rPr lang="ja-JP" altLang="en-US" b="1" dirty="0" smtClean="0">
                <a:ea typeface="ＭＳ ゴシック" panose="020B0609070205080204" pitchFamily="49" charset="-128"/>
              </a:rPr>
              <a:t>インデックス</a:t>
            </a:r>
            <a:r>
              <a:rPr lang="ja-JP" altLang="en-US" b="1" dirty="0">
                <a:ea typeface="ＭＳ ゴシック" panose="020B0609070205080204" pitchFamily="49" charset="-128"/>
              </a:rPr>
              <a:t>をもとに新しいツリーオブジェクトが生成され、それを指すコミットオブジェクトも生成された。</a:t>
            </a:r>
          </a:p>
          <a:p>
            <a:r>
              <a:rPr lang="ja-JP" altLang="en-US" b="1" dirty="0">
                <a:ea typeface="ＭＳ ゴシック" panose="020B0609070205080204" pitchFamily="49" charset="-128"/>
              </a:rPr>
              <a:t>ワーキングディレクトリとインデックスとオブジェクト格納領域が同期</a:t>
            </a:r>
            <a:r>
              <a:rPr lang="ja-JP" altLang="en-US" b="1" dirty="0" smtClean="0">
                <a:ea typeface="ＭＳ ゴシック" panose="020B0609070205080204" pitchFamily="49" charset="-128"/>
              </a:rPr>
              <a:t>した。</a:t>
            </a:r>
            <a:endParaRPr lang="en-US" altLang="ja-JP" b="1" dirty="0" smtClean="0">
              <a:ea typeface="ＭＳ ゴシック" panose="020B0609070205080204" pitchFamily="49" charset="-128"/>
            </a:endParaRPr>
          </a:p>
          <a:p>
            <a:endParaRPr lang="ja-JP" altLang="en-US" b="1" dirty="0">
              <a:ea typeface="ＭＳ ゴシック" panose="020B0609070205080204" pitchFamily="49" charset="-128"/>
            </a:endParaRPr>
          </a:p>
        </p:txBody>
      </p:sp>
      <p:sp>
        <p:nvSpPr>
          <p:cNvPr id="3" name="角丸四角形 2"/>
          <p:cNvSpPr/>
          <p:nvPr/>
        </p:nvSpPr>
        <p:spPr>
          <a:xfrm>
            <a:off x="3900282" y="1844824"/>
            <a:ext cx="5136214" cy="4896544"/>
          </a:xfrm>
          <a:prstGeom prst="roundRect">
            <a:avLst>
              <a:gd name="adj" fmla="val 4415"/>
            </a:avLst>
          </a:prstGeom>
          <a:solidFill>
            <a:srgbClr val="F7A02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オブジェクト格納</a:t>
            </a:r>
            <a:r>
              <a:rPr lang="ja-JP" altLang="en-US" b="1" dirty="0" smtClean="0">
                <a:solidFill>
                  <a:schemeClr val="bg1"/>
                </a:solidFill>
                <a:latin typeface="ＭＳ ゴシック" panose="020B0609070205080204" pitchFamily="49" charset="-128"/>
                <a:ea typeface="ＭＳ ゴシック" panose="020B0609070205080204" pitchFamily="49" charset="-128"/>
              </a:rPr>
              <a:t>領域</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50" name="角丸四角形 49"/>
          <p:cNvSpPr/>
          <p:nvPr/>
        </p:nvSpPr>
        <p:spPr>
          <a:xfrm>
            <a:off x="6524600" y="5219545"/>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New</a:t>
            </a:r>
          </a:p>
        </p:txBody>
      </p:sp>
      <p:sp>
        <p:nvSpPr>
          <p:cNvPr id="104" name="正方形/長方形 103"/>
          <p:cNvSpPr/>
          <p:nvPr/>
        </p:nvSpPr>
        <p:spPr>
          <a:xfrm>
            <a:off x="1462979" y="3036577"/>
            <a:ext cx="963992" cy="30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h</a:t>
            </a:r>
            <a:r>
              <a:rPr kumimoji="1" lang="en-US" altLang="ja-JP" dirty="0" err="1" smtClean="0">
                <a:solidFill>
                  <a:schemeClr val="tx1"/>
                </a:solidFill>
              </a:rPr>
              <a:t>oge</a:t>
            </a:r>
            <a:endParaRPr kumimoji="1" lang="ja-JP" altLang="en-US" dirty="0">
              <a:solidFill>
                <a:schemeClr val="tx1"/>
              </a:solidFill>
            </a:endParaRPr>
          </a:p>
        </p:txBody>
      </p:sp>
      <p:sp>
        <p:nvSpPr>
          <p:cNvPr id="108" name="正方形/長方形 107"/>
          <p:cNvSpPr/>
          <p:nvPr/>
        </p:nvSpPr>
        <p:spPr>
          <a:xfrm>
            <a:off x="1445111" y="4531434"/>
            <a:ext cx="9997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oo.java</a:t>
            </a:r>
            <a:endParaRPr kumimoji="1" lang="ja-JP" altLang="en-US" dirty="0">
              <a:solidFill>
                <a:schemeClr val="tx1"/>
              </a:solidFill>
            </a:endParaRPr>
          </a:p>
        </p:txBody>
      </p:sp>
      <p:sp>
        <p:nvSpPr>
          <p:cNvPr id="109" name="正方形/長方形 108"/>
          <p:cNvSpPr/>
          <p:nvPr/>
        </p:nvSpPr>
        <p:spPr>
          <a:xfrm>
            <a:off x="8956" y="4531434"/>
            <a:ext cx="13999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Readme.md</a:t>
            </a:r>
            <a:endParaRPr kumimoji="1" lang="ja-JP" altLang="en-US" dirty="0">
              <a:solidFill>
                <a:schemeClr val="tx1"/>
              </a:solidFill>
            </a:endParaRPr>
          </a:p>
        </p:txBody>
      </p:sp>
      <p:sp>
        <p:nvSpPr>
          <p:cNvPr id="111" name="正方形/長方形 110"/>
          <p:cNvSpPr/>
          <p:nvPr/>
        </p:nvSpPr>
        <p:spPr>
          <a:xfrm>
            <a:off x="1260899" y="5779506"/>
            <a:ext cx="1368152" cy="26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Readme.md</a:t>
            </a:r>
          </a:p>
        </p:txBody>
      </p:sp>
      <p:sp>
        <p:nvSpPr>
          <p:cNvPr id="112" name="正方形/長方形 111"/>
          <p:cNvSpPr/>
          <p:nvPr/>
        </p:nvSpPr>
        <p:spPr>
          <a:xfrm>
            <a:off x="1495118" y="6077850"/>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Foo.java</a:t>
            </a:r>
            <a:endParaRPr kumimoji="1" lang="ja-JP" altLang="en-US" dirty="0">
              <a:solidFill>
                <a:schemeClr val="tx1"/>
              </a:solidFill>
            </a:endParaRPr>
          </a:p>
        </p:txBody>
      </p:sp>
      <p:sp>
        <p:nvSpPr>
          <p:cNvPr id="113" name="角丸四角形 112"/>
          <p:cNvSpPr/>
          <p:nvPr/>
        </p:nvSpPr>
        <p:spPr>
          <a:xfrm>
            <a:off x="4067944"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Hello</a:t>
            </a:r>
            <a:endParaRPr kumimoji="1" lang="ja-JP" altLang="en-US" dirty="0"/>
          </a:p>
        </p:txBody>
      </p:sp>
      <p:sp>
        <p:nvSpPr>
          <p:cNvPr id="114" name="角丸四角形 113"/>
          <p:cNvSpPr/>
          <p:nvPr/>
        </p:nvSpPr>
        <p:spPr>
          <a:xfrm>
            <a:off x="5292499"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Foo</a:t>
            </a:r>
          </a:p>
        </p:txBody>
      </p:sp>
      <p:cxnSp>
        <p:nvCxnSpPr>
          <p:cNvPr id="115" name="直線矢印コネクタ 114"/>
          <p:cNvCxnSpPr>
            <a:stCxn id="111" idx="3"/>
            <a:endCxn id="113" idx="1"/>
          </p:cNvCxnSpPr>
          <p:nvPr/>
        </p:nvCxnSpPr>
        <p:spPr>
          <a:xfrm flipV="1">
            <a:off x="2629051" y="5443457"/>
            <a:ext cx="1438893" cy="467073"/>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112" idx="3"/>
            <a:endCxn id="114" idx="2"/>
          </p:cNvCxnSpPr>
          <p:nvPr/>
        </p:nvCxnSpPr>
        <p:spPr>
          <a:xfrm flipV="1">
            <a:off x="2629051" y="5659481"/>
            <a:ext cx="3203299" cy="562385"/>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17" name="二等辺三角形 116"/>
          <p:cNvSpPr>
            <a:spLocks noChangeAspect="1"/>
          </p:cNvSpPr>
          <p:nvPr/>
        </p:nvSpPr>
        <p:spPr>
          <a:xfrm>
            <a:off x="4887614"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18" name="直線矢印コネクタ 117"/>
          <p:cNvCxnSpPr>
            <a:stCxn id="117" idx="3"/>
            <a:endCxn id="113" idx="0"/>
          </p:cNvCxnSpPr>
          <p:nvPr/>
        </p:nvCxnSpPr>
        <p:spPr>
          <a:xfrm flipH="1">
            <a:off x="4607795" y="4534984"/>
            <a:ext cx="591113"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stCxn id="117" idx="3"/>
            <a:endCxn id="114" idx="0"/>
          </p:cNvCxnSpPr>
          <p:nvPr/>
        </p:nvCxnSpPr>
        <p:spPr>
          <a:xfrm>
            <a:off x="5198908" y="4534984"/>
            <a:ext cx="633442"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20" name="円/楕円 119"/>
          <p:cNvSpPr>
            <a:spLocks noChangeAspect="1"/>
          </p:cNvSpPr>
          <p:nvPr/>
        </p:nvSpPr>
        <p:spPr>
          <a:xfrm>
            <a:off x="4970212"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21" name="直線矢印コネクタ 120"/>
          <p:cNvCxnSpPr>
            <a:stCxn id="120" idx="4"/>
            <a:endCxn id="117" idx="0"/>
          </p:cNvCxnSpPr>
          <p:nvPr/>
        </p:nvCxnSpPr>
        <p:spPr>
          <a:xfrm>
            <a:off x="5194312"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grpSp>
        <p:nvGrpSpPr>
          <p:cNvPr id="124" name="グループ化 123"/>
          <p:cNvGrpSpPr/>
          <p:nvPr/>
        </p:nvGrpSpPr>
        <p:grpSpPr>
          <a:xfrm>
            <a:off x="176179" y="4000102"/>
            <a:ext cx="1065516" cy="521586"/>
            <a:chOff x="1318403" y="3726742"/>
            <a:chExt cx="921501" cy="521586"/>
          </a:xfrm>
        </p:grpSpPr>
        <p:sp>
          <p:nvSpPr>
            <p:cNvPr id="125" name="メモ 124"/>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6" name="正方形/長方形 125"/>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Hello</a:t>
              </a:r>
              <a:endParaRPr lang="ja-JP" altLang="en-US" sz="1600" dirty="0">
                <a:solidFill>
                  <a:schemeClr val="tx1"/>
                </a:solidFill>
              </a:endParaRPr>
            </a:p>
          </p:txBody>
        </p:sp>
      </p:grpSp>
      <p:grpSp>
        <p:nvGrpSpPr>
          <p:cNvPr id="127" name="グループ化 126"/>
          <p:cNvGrpSpPr/>
          <p:nvPr/>
        </p:nvGrpSpPr>
        <p:grpSpPr>
          <a:xfrm>
            <a:off x="1420360" y="4000102"/>
            <a:ext cx="1065517" cy="521586"/>
            <a:chOff x="1318403" y="3726742"/>
            <a:chExt cx="921501" cy="521586"/>
          </a:xfrm>
        </p:grpSpPr>
        <p:sp>
          <p:nvSpPr>
            <p:cNvPr id="128" name="メモ 127"/>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9" name="正方形/長方形 128"/>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Foo</a:t>
              </a:r>
              <a:endParaRPr lang="ja-JP" altLang="en-US" sz="1600" dirty="0">
                <a:solidFill>
                  <a:schemeClr val="tx1"/>
                </a:solidFill>
              </a:endParaRPr>
            </a:p>
          </p:txBody>
        </p:sp>
      </p:grpSp>
      <p:grpSp>
        <p:nvGrpSpPr>
          <p:cNvPr id="38" name="グループ化 37"/>
          <p:cNvGrpSpPr/>
          <p:nvPr/>
        </p:nvGrpSpPr>
        <p:grpSpPr>
          <a:xfrm>
            <a:off x="8034742" y="1553600"/>
            <a:ext cx="1027154" cy="252000"/>
            <a:chOff x="7996642" y="1656430"/>
            <a:chExt cx="1027154" cy="252000"/>
          </a:xfrm>
        </p:grpSpPr>
        <p:sp>
          <p:nvSpPr>
            <p:cNvPr id="139" name="円/楕円 138"/>
            <p:cNvSpPr>
              <a:spLocks noChangeAspect="1"/>
            </p:cNvSpPr>
            <p:nvPr/>
          </p:nvSpPr>
          <p:spPr>
            <a:xfrm>
              <a:off x="7996642" y="1656430"/>
              <a:ext cx="252000" cy="2520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42" name="正方形/長方形 141"/>
            <p:cNvSpPr/>
            <p:nvPr/>
          </p:nvSpPr>
          <p:spPr>
            <a:xfrm>
              <a:off x="8158174" y="1660030"/>
              <a:ext cx="865622" cy="24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コミット</a:t>
              </a:r>
            </a:p>
          </p:txBody>
        </p:sp>
      </p:grpSp>
      <p:grpSp>
        <p:nvGrpSpPr>
          <p:cNvPr id="40" name="グループ化 39"/>
          <p:cNvGrpSpPr/>
          <p:nvPr/>
        </p:nvGrpSpPr>
        <p:grpSpPr>
          <a:xfrm>
            <a:off x="5719936" y="1535584"/>
            <a:ext cx="967119" cy="288032"/>
            <a:chOff x="5681836" y="1638414"/>
            <a:chExt cx="967119" cy="288032"/>
          </a:xfrm>
        </p:grpSpPr>
        <p:sp>
          <p:nvSpPr>
            <p:cNvPr id="141" name="角丸四角形 140"/>
            <p:cNvSpPr>
              <a:spLocks/>
            </p:cNvSpPr>
            <p:nvPr/>
          </p:nvSpPr>
          <p:spPr>
            <a:xfrm>
              <a:off x="5681836" y="1656430"/>
              <a:ext cx="360000" cy="252000"/>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endParaRPr lang="ja-JP" altLang="en-US" dirty="0"/>
            </a:p>
          </p:txBody>
        </p:sp>
        <p:sp>
          <p:nvSpPr>
            <p:cNvPr id="144" name="正方形/長方形 143"/>
            <p:cNvSpPr/>
            <p:nvPr/>
          </p:nvSpPr>
          <p:spPr>
            <a:xfrm>
              <a:off x="6001302" y="1638414"/>
              <a:ext cx="64765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ブロブ</a:t>
              </a:r>
              <a:endParaRPr kumimoji="1" lang="ja-JP" altLang="en-US" sz="1200" dirty="0">
                <a:solidFill>
                  <a:schemeClr val="tx1"/>
                </a:solidFill>
                <a:latin typeface="ＭＳ ゴシック" panose="020B0609070205080204" pitchFamily="49" charset="-128"/>
                <a:ea typeface="ＭＳ ゴシック" panose="020B0609070205080204" pitchFamily="49" charset="-128"/>
              </a:endParaRPr>
            </a:p>
          </p:txBody>
        </p:sp>
      </p:grpSp>
      <p:pic>
        <p:nvPicPr>
          <p:cNvPr id="1032" name="Picture 8" descr="C:\Users\Kaito\Desktop\icon\cc\black\png\folder_open_icon&amp;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375" y="261747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45" name="正方形/長方形 44"/>
          <p:cNvSpPr/>
          <p:nvPr/>
        </p:nvSpPr>
        <p:spPr>
          <a:xfrm>
            <a:off x="2664542" y="4531434"/>
            <a:ext cx="106551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New</a:t>
            </a:r>
            <a:r>
              <a:rPr kumimoji="1" lang="en-US" altLang="ja-JP" dirty="0" smtClean="0">
                <a:solidFill>
                  <a:schemeClr val="tx1"/>
                </a:solidFill>
              </a:rPr>
              <a:t>.java</a:t>
            </a:r>
            <a:endParaRPr kumimoji="1" lang="ja-JP" altLang="en-US" dirty="0">
              <a:solidFill>
                <a:schemeClr val="tx1"/>
              </a:solidFill>
            </a:endParaRPr>
          </a:p>
        </p:txBody>
      </p:sp>
      <p:grpSp>
        <p:nvGrpSpPr>
          <p:cNvPr id="46" name="グループ化 45"/>
          <p:cNvGrpSpPr/>
          <p:nvPr/>
        </p:nvGrpSpPr>
        <p:grpSpPr>
          <a:xfrm>
            <a:off x="2664543" y="4000102"/>
            <a:ext cx="1065517" cy="521586"/>
            <a:chOff x="1318403" y="3726742"/>
            <a:chExt cx="921501" cy="521586"/>
          </a:xfrm>
        </p:grpSpPr>
        <p:sp>
          <p:nvSpPr>
            <p:cNvPr id="47" name="メモ 46"/>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48" name="正方形/長方形 47"/>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New</a:t>
              </a:r>
              <a:endParaRPr lang="ja-JP" altLang="en-US" sz="1600" dirty="0">
                <a:solidFill>
                  <a:schemeClr val="tx1"/>
                </a:solidFill>
              </a:endParaRPr>
            </a:p>
          </p:txBody>
        </p:sp>
      </p:grpSp>
      <p:sp>
        <p:nvSpPr>
          <p:cNvPr id="52" name="二等辺三角形 51"/>
          <p:cNvSpPr>
            <a:spLocks noChangeAspect="1"/>
          </p:cNvSpPr>
          <p:nvPr/>
        </p:nvSpPr>
        <p:spPr>
          <a:xfrm>
            <a:off x="6201905"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円/楕円 52"/>
          <p:cNvSpPr>
            <a:spLocks noChangeAspect="1"/>
          </p:cNvSpPr>
          <p:nvPr/>
        </p:nvSpPr>
        <p:spPr>
          <a:xfrm>
            <a:off x="6284503"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cxnSp>
        <p:nvCxnSpPr>
          <p:cNvPr id="54" name="直線矢印コネクタ 53"/>
          <p:cNvCxnSpPr>
            <a:stCxn id="53" idx="2"/>
            <a:endCxn id="120" idx="6"/>
          </p:cNvCxnSpPr>
          <p:nvPr/>
        </p:nvCxnSpPr>
        <p:spPr>
          <a:xfrm flipH="1">
            <a:off x="5418412" y="3437076"/>
            <a:ext cx="866091" cy="0"/>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53" idx="4"/>
            <a:endCxn id="52" idx="0"/>
          </p:cNvCxnSpPr>
          <p:nvPr/>
        </p:nvCxnSpPr>
        <p:spPr>
          <a:xfrm>
            <a:off x="6508603"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1495118" y="6402178"/>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New.java</a:t>
            </a:r>
            <a:endParaRPr kumimoji="1" lang="ja-JP" altLang="en-US" dirty="0">
              <a:solidFill>
                <a:schemeClr val="tx1"/>
              </a:solidFill>
            </a:endParaRPr>
          </a:p>
        </p:txBody>
      </p:sp>
      <p:cxnSp>
        <p:nvCxnSpPr>
          <p:cNvPr id="61" name="直線矢印コネクタ 60"/>
          <p:cNvCxnSpPr>
            <a:stCxn id="60" idx="3"/>
            <a:endCxn id="50" idx="2"/>
          </p:cNvCxnSpPr>
          <p:nvPr/>
        </p:nvCxnSpPr>
        <p:spPr>
          <a:xfrm flipV="1">
            <a:off x="2629051" y="5651593"/>
            <a:ext cx="4435400" cy="89460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52" idx="3"/>
            <a:endCxn id="113" idx="0"/>
          </p:cNvCxnSpPr>
          <p:nvPr/>
        </p:nvCxnSpPr>
        <p:spPr>
          <a:xfrm flipH="1">
            <a:off x="4607795" y="4534984"/>
            <a:ext cx="1905404"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52" idx="3"/>
            <a:endCxn id="114" idx="0"/>
          </p:cNvCxnSpPr>
          <p:nvPr/>
        </p:nvCxnSpPr>
        <p:spPr>
          <a:xfrm flipH="1">
            <a:off x="5832350" y="4534984"/>
            <a:ext cx="680849"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52" idx="3"/>
            <a:endCxn id="50" idx="0"/>
          </p:cNvCxnSpPr>
          <p:nvPr/>
        </p:nvCxnSpPr>
        <p:spPr>
          <a:xfrm>
            <a:off x="6513199" y="4534984"/>
            <a:ext cx="551252" cy="68456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stCxn id="104" idx="2"/>
          </p:cNvCxnSpPr>
          <p:nvPr/>
        </p:nvCxnSpPr>
        <p:spPr>
          <a:xfrm flipH="1">
            <a:off x="708939" y="3340245"/>
            <a:ext cx="1236036"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104" idx="2"/>
          </p:cNvCxnSpPr>
          <p:nvPr/>
        </p:nvCxnSpPr>
        <p:spPr>
          <a:xfrm>
            <a:off x="1944975" y="3340245"/>
            <a:ext cx="0"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104" idx="2"/>
          </p:cNvCxnSpPr>
          <p:nvPr/>
        </p:nvCxnSpPr>
        <p:spPr>
          <a:xfrm>
            <a:off x="1944975" y="3340245"/>
            <a:ext cx="1252327"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sp>
        <p:nvSpPr>
          <p:cNvPr id="56" name="下矢印 55"/>
          <p:cNvSpPr/>
          <p:nvPr/>
        </p:nvSpPr>
        <p:spPr>
          <a:xfrm rot="2700000">
            <a:off x="6705383" y="2612143"/>
            <a:ext cx="432811" cy="686550"/>
          </a:xfrm>
          <a:prstGeom prst="downArrow">
            <a:avLst/>
          </a:prstGeom>
          <a:solidFill>
            <a:srgbClr val="03C924"/>
          </a:solidFill>
          <a:ln w="22225">
            <a:solidFill>
              <a:schemeClr val="bg1"/>
            </a:solidFill>
          </a:ln>
          <a:effectLst>
            <a:outerShdw blurRad="40000" dist="63500" dir="5400000"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ja-JP" altLang="en-US"/>
          </a:p>
        </p:txBody>
      </p:sp>
      <p:grpSp>
        <p:nvGrpSpPr>
          <p:cNvPr id="57" name="グループ化 56"/>
          <p:cNvGrpSpPr/>
          <p:nvPr/>
        </p:nvGrpSpPr>
        <p:grpSpPr>
          <a:xfrm>
            <a:off x="6921789" y="1535584"/>
            <a:ext cx="878219" cy="288032"/>
            <a:chOff x="6961547" y="1638414"/>
            <a:chExt cx="878219" cy="288032"/>
          </a:xfrm>
        </p:grpSpPr>
        <p:sp>
          <p:nvSpPr>
            <p:cNvPr id="58" name="二等辺三角形 57"/>
            <p:cNvSpPr>
              <a:spLocks noChangeAspect="1"/>
            </p:cNvSpPr>
            <p:nvPr/>
          </p:nvSpPr>
          <p:spPr>
            <a:xfrm>
              <a:off x="6961547" y="1656430"/>
              <a:ext cx="311295" cy="252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9" name="正方形/長方形 58"/>
            <p:cNvSpPr/>
            <p:nvPr/>
          </p:nvSpPr>
          <p:spPr>
            <a:xfrm>
              <a:off x="7192114" y="1638414"/>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ツリー</a:t>
              </a:r>
            </a:p>
          </p:txBody>
        </p:sp>
      </p:grpSp>
    </p:spTree>
    <p:extLst>
      <p:ext uri="{BB962C8B-B14F-4D97-AF65-F5344CB8AC3E}">
        <p14:creationId xmlns:p14="http://schemas.microsoft.com/office/powerpoint/2010/main" val="1389291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60896" y="5243377"/>
            <a:ext cx="3768159" cy="1497991"/>
          </a:xfrm>
          <a:prstGeom prst="roundRect">
            <a:avLst>
              <a:gd name="adj" fmla="val 15948"/>
            </a:avLst>
          </a:prstGeom>
          <a:solidFill>
            <a:srgbClr val="03E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インデックス</a:t>
            </a:r>
          </a:p>
        </p:txBody>
      </p:sp>
      <p:sp>
        <p:nvSpPr>
          <p:cNvPr id="62" name="角丸四角形 61"/>
          <p:cNvSpPr/>
          <p:nvPr/>
        </p:nvSpPr>
        <p:spPr>
          <a:xfrm>
            <a:off x="60896" y="1844825"/>
            <a:ext cx="3768159" cy="3322800"/>
          </a:xfrm>
          <a:prstGeom prst="roundRect">
            <a:avLst>
              <a:gd name="adj" fmla="val 6304"/>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smtClean="0">
                <a:solidFill>
                  <a:schemeClr val="bg1"/>
                </a:solidFill>
                <a:latin typeface="ＭＳ ゴシック" panose="020B0609070205080204" pitchFamily="49" charset="-128"/>
                <a:ea typeface="ＭＳ ゴシック" panose="020B0609070205080204" pitchFamily="49" charset="-128"/>
              </a:rPr>
              <a:t>ワーキングディレクトリ</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71" name="角丸四角形吹き出し 70"/>
          <p:cNvSpPr/>
          <p:nvPr/>
        </p:nvSpPr>
        <p:spPr>
          <a:xfrm>
            <a:off x="203400" y="123900"/>
            <a:ext cx="8737200" cy="1433281"/>
          </a:xfrm>
          <a:custGeom>
            <a:avLst/>
            <a:gdLst>
              <a:gd name="connsiteX0" fmla="*/ 0 w 8541658"/>
              <a:gd name="connsiteY0" fmla="*/ 214817 h 1288876"/>
              <a:gd name="connsiteX1" fmla="*/ 214817 w 8541658"/>
              <a:gd name="connsiteY1" fmla="*/ 0 h 1288876"/>
              <a:gd name="connsiteX2" fmla="*/ 1423610 w 8541658"/>
              <a:gd name="connsiteY2" fmla="*/ 0 h 1288876"/>
              <a:gd name="connsiteX3" fmla="*/ 1423610 w 8541658"/>
              <a:gd name="connsiteY3" fmla="*/ 0 h 1288876"/>
              <a:gd name="connsiteX4" fmla="*/ 3559024 w 8541658"/>
              <a:gd name="connsiteY4" fmla="*/ 0 h 1288876"/>
              <a:gd name="connsiteX5" fmla="*/ 8326841 w 8541658"/>
              <a:gd name="connsiteY5" fmla="*/ 0 h 1288876"/>
              <a:gd name="connsiteX6" fmla="*/ 8541658 w 8541658"/>
              <a:gd name="connsiteY6" fmla="*/ 214817 h 1288876"/>
              <a:gd name="connsiteX7" fmla="*/ 8541658 w 8541658"/>
              <a:gd name="connsiteY7" fmla="*/ 751844 h 1288876"/>
              <a:gd name="connsiteX8" fmla="*/ 8541658 w 8541658"/>
              <a:gd name="connsiteY8" fmla="*/ 751844 h 1288876"/>
              <a:gd name="connsiteX9" fmla="*/ 8541658 w 8541658"/>
              <a:gd name="connsiteY9" fmla="*/ 1074063 h 1288876"/>
              <a:gd name="connsiteX10" fmla="*/ 8541658 w 8541658"/>
              <a:gd name="connsiteY10" fmla="*/ 1074059 h 1288876"/>
              <a:gd name="connsiteX11" fmla="*/ 8326841 w 8541658"/>
              <a:gd name="connsiteY11" fmla="*/ 1288876 h 1288876"/>
              <a:gd name="connsiteX12" fmla="*/ 3559024 w 8541658"/>
              <a:gd name="connsiteY12" fmla="*/ 1288876 h 1288876"/>
              <a:gd name="connsiteX13" fmla="*/ 2230227 w 8541658"/>
              <a:gd name="connsiteY13" fmla="*/ 1471381 h 1288876"/>
              <a:gd name="connsiteX14" fmla="*/ 1423610 w 8541658"/>
              <a:gd name="connsiteY14" fmla="*/ 1288876 h 1288876"/>
              <a:gd name="connsiteX15" fmla="*/ 214817 w 8541658"/>
              <a:gd name="connsiteY15" fmla="*/ 1288876 h 1288876"/>
              <a:gd name="connsiteX16" fmla="*/ 0 w 8541658"/>
              <a:gd name="connsiteY16" fmla="*/ 1074059 h 1288876"/>
              <a:gd name="connsiteX17" fmla="*/ 0 w 8541658"/>
              <a:gd name="connsiteY17" fmla="*/ 1074063 h 1288876"/>
              <a:gd name="connsiteX18" fmla="*/ 0 w 8541658"/>
              <a:gd name="connsiteY18" fmla="*/ 751844 h 1288876"/>
              <a:gd name="connsiteX19" fmla="*/ 0 w 8541658"/>
              <a:gd name="connsiteY19" fmla="*/ 751844 h 1288876"/>
              <a:gd name="connsiteX20" fmla="*/ 0 w 8541658"/>
              <a:gd name="connsiteY20" fmla="*/ 214817 h 1288876"/>
              <a:gd name="connsiteX0" fmla="*/ 0 w 8541658"/>
              <a:gd name="connsiteY0" fmla="*/ 214817 h 1471381"/>
              <a:gd name="connsiteX1" fmla="*/ 214817 w 8541658"/>
              <a:gd name="connsiteY1" fmla="*/ 0 h 1471381"/>
              <a:gd name="connsiteX2" fmla="*/ 1423610 w 8541658"/>
              <a:gd name="connsiteY2" fmla="*/ 0 h 1471381"/>
              <a:gd name="connsiteX3" fmla="*/ 1423610 w 8541658"/>
              <a:gd name="connsiteY3" fmla="*/ 0 h 1471381"/>
              <a:gd name="connsiteX4" fmla="*/ 3559024 w 8541658"/>
              <a:gd name="connsiteY4" fmla="*/ 0 h 1471381"/>
              <a:gd name="connsiteX5" fmla="*/ 8326841 w 8541658"/>
              <a:gd name="connsiteY5" fmla="*/ 0 h 1471381"/>
              <a:gd name="connsiteX6" fmla="*/ 8541658 w 8541658"/>
              <a:gd name="connsiteY6" fmla="*/ 214817 h 1471381"/>
              <a:gd name="connsiteX7" fmla="*/ 8541658 w 8541658"/>
              <a:gd name="connsiteY7" fmla="*/ 751844 h 1471381"/>
              <a:gd name="connsiteX8" fmla="*/ 8541658 w 8541658"/>
              <a:gd name="connsiteY8" fmla="*/ 751844 h 1471381"/>
              <a:gd name="connsiteX9" fmla="*/ 8541658 w 8541658"/>
              <a:gd name="connsiteY9" fmla="*/ 1074063 h 1471381"/>
              <a:gd name="connsiteX10" fmla="*/ 8541658 w 8541658"/>
              <a:gd name="connsiteY10" fmla="*/ 1074059 h 1471381"/>
              <a:gd name="connsiteX11" fmla="*/ 8326841 w 8541658"/>
              <a:gd name="connsiteY11" fmla="*/ 1288876 h 1471381"/>
              <a:gd name="connsiteX12" fmla="*/ 1852144 w 8541658"/>
              <a:gd name="connsiteY12" fmla="*/ 1288876 h 1471381"/>
              <a:gd name="connsiteX13" fmla="*/ 2230227 w 8541658"/>
              <a:gd name="connsiteY13" fmla="*/ 1471381 h 1471381"/>
              <a:gd name="connsiteX14" fmla="*/ 1423610 w 8541658"/>
              <a:gd name="connsiteY14" fmla="*/ 1288876 h 1471381"/>
              <a:gd name="connsiteX15" fmla="*/ 214817 w 8541658"/>
              <a:gd name="connsiteY15" fmla="*/ 1288876 h 1471381"/>
              <a:gd name="connsiteX16" fmla="*/ 0 w 8541658"/>
              <a:gd name="connsiteY16" fmla="*/ 1074059 h 1471381"/>
              <a:gd name="connsiteX17" fmla="*/ 0 w 8541658"/>
              <a:gd name="connsiteY17" fmla="*/ 1074063 h 1471381"/>
              <a:gd name="connsiteX18" fmla="*/ 0 w 8541658"/>
              <a:gd name="connsiteY18" fmla="*/ 751844 h 1471381"/>
              <a:gd name="connsiteX19" fmla="*/ 0 w 8541658"/>
              <a:gd name="connsiteY19" fmla="*/ 751844 h 1471381"/>
              <a:gd name="connsiteX20" fmla="*/ 0 w 8541658"/>
              <a:gd name="connsiteY20" fmla="*/ 214817 h 1471381"/>
              <a:gd name="connsiteX0" fmla="*/ 0 w 8541658"/>
              <a:gd name="connsiteY0" fmla="*/ 214817 h 1433281"/>
              <a:gd name="connsiteX1" fmla="*/ 214817 w 8541658"/>
              <a:gd name="connsiteY1" fmla="*/ 0 h 1433281"/>
              <a:gd name="connsiteX2" fmla="*/ 1423610 w 8541658"/>
              <a:gd name="connsiteY2" fmla="*/ 0 h 1433281"/>
              <a:gd name="connsiteX3" fmla="*/ 1423610 w 8541658"/>
              <a:gd name="connsiteY3" fmla="*/ 0 h 1433281"/>
              <a:gd name="connsiteX4" fmla="*/ 3559024 w 8541658"/>
              <a:gd name="connsiteY4" fmla="*/ 0 h 1433281"/>
              <a:gd name="connsiteX5" fmla="*/ 8326841 w 8541658"/>
              <a:gd name="connsiteY5" fmla="*/ 0 h 1433281"/>
              <a:gd name="connsiteX6" fmla="*/ 8541658 w 8541658"/>
              <a:gd name="connsiteY6" fmla="*/ 214817 h 1433281"/>
              <a:gd name="connsiteX7" fmla="*/ 8541658 w 8541658"/>
              <a:gd name="connsiteY7" fmla="*/ 751844 h 1433281"/>
              <a:gd name="connsiteX8" fmla="*/ 8541658 w 8541658"/>
              <a:gd name="connsiteY8" fmla="*/ 751844 h 1433281"/>
              <a:gd name="connsiteX9" fmla="*/ 8541658 w 8541658"/>
              <a:gd name="connsiteY9" fmla="*/ 1074063 h 1433281"/>
              <a:gd name="connsiteX10" fmla="*/ 8541658 w 8541658"/>
              <a:gd name="connsiteY10" fmla="*/ 1074059 h 1433281"/>
              <a:gd name="connsiteX11" fmla="*/ 8326841 w 8541658"/>
              <a:gd name="connsiteY11" fmla="*/ 1288876 h 1433281"/>
              <a:gd name="connsiteX12" fmla="*/ 1852144 w 8541658"/>
              <a:gd name="connsiteY12" fmla="*/ 1288876 h 1433281"/>
              <a:gd name="connsiteX13" fmla="*/ 1864467 w 8541658"/>
              <a:gd name="connsiteY13" fmla="*/ 1433281 h 1433281"/>
              <a:gd name="connsiteX14" fmla="*/ 1423610 w 8541658"/>
              <a:gd name="connsiteY14" fmla="*/ 1288876 h 1433281"/>
              <a:gd name="connsiteX15" fmla="*/ 214817 w 8541658"/>
              <a:gd name="connsiteY15" fmla="*/ 1288876 h 1433281"/>
              <a:gd name="connsiteX16" fmla="*/ 0 w 8541658"/>
              <a:gd name="connsiteY16" fmla="*/ 1074059 h 1433281"/>
              <a:gd name="connsiteX17" fmla="*/ 0 w 8541658"/>
              <a:gd name="connsiteY17" fmla="*/ 1074063 h 1433281"/>
              <a:gd name="connsiteX18" fmla="*/ 0 w 8541658"/>
              <a:gd name="connsiteY18" fmla="*/ 751844 h 1433281"/>
              <a:gd name="connsiteX19" fmla="*/ 0 w 8541658"/>
              <a:gd name="connsiteY19" fmla="*/ 751844 h 1433281"/>
              <a:gd name="connsiteX20" fmla="*/ 0 w 8541658"/>
              <a:gd name="connsiteY20" fmla="*/ 214817 h 143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41658" h="1433281">
                <a:moveTo>
                  <a:pt x="0" y="214817"/>
                </a:moveTo>
                <a:cubicBezTo>
                  <a:pt x="0" y="96177"/>
                  <a:pt x="96177" y="0"/>
                  <a:pt x="214817" y="0"/>
                </a:cubicBezTo>
                <a:lnTo>
                  <a:pt x="1423610" y="0"/>
                </a:lnTo>
                <a:lnTo>
                  <a:pt x="1423610" y="0"/>
                </a:lnTo>
                <a:lnTo>
                  <a:pt x="3559024" y="0"/>
                </a:lnTo>
                <a:lnTo>
                  <a:pt x="8326841" y="0"/>
                </a:lnTo>
                <a:cubicBezTo>
                  <a:pt x="8445481" y="0"/>
                  <a:pt x="8541658" y="96177"/>
                  <a:pt x="8541658" y="214817"/>
                </a:cubicBezTo>
                <a:lnTo>
                  <a:pt x="8541658" y="751844"/>
                </a:lnTo>
                <a:lnTo>
                  <a:pt x="8541658" y="751844"/>
                </a:lnTo>
                <a:lnTo>
                  <a:pt x="8541658" y="1074063"/>
                </a:lnTo>
                <a:lnTo>
                  <a:pt x="8541658" y="1074059"/>
                </a:lnTo>
                <a:cubicBezTo>
                  <a:pt x="8541658" y="1192699"/>
                  <a:pt x="8445481" y="1288876"/>
                  <a:pt x="8326841" y="1288876"/>
                </a:cubicBezTo>
                <a:lnTo>
                  <a:pt x="1852144" y="1288876"/>
                </a:lnTo>
                <a:lnTo>
                  <a:pt x="1864467" y="1433281"/>
                </a:lnTo>
                <a:lnTo>
                  <a:pt x="1423610" y="1288876"/>
                </a:lnTo>
                <a:lnTo>
                  <a:pt x="214817" y="1288876"/>
                </a:lnTo>
                <a:cubicBezTo>
                  <a:pt x="96177" y="1288876"/>
                  <a:pt x="0" y="1192699"/>
                  <a:pt x="0" y="1074059"/>
                </a:cubicBezTo>
                <a:lnTo>
                  <a:pt x="0" y="1074063"/>
                </a:lnTo>
                <a:lnTo>
                  <a:pt x="0" y="751844"/>
                </a:lnTo>
                <a:lnTo>
                  <a:pt x="0" y="751844"/>
                </a:lnTo>
                <a:lnTo>
                  <a:pt x="0" y="214817"/>
                </a:lnTo>
                <a:close/>
              </a:path>
            </a:pathLst>
          </a:custGeom>
          <a:solidFill>
            <a:srgbClr val="03C92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0" rtlCol="0" anchor="ctr"/>
          <a:lstStyle/>
          <a:p>
            <a:r>
              <a:rPr lang="en-US" altLang="ja-JP" b="1" dirty="0">
                <a:ea typeface="ＭＳ ゴシック" panose="020B0609070205080204" pitchFamily="49" charset="-128"/>
              </a:rPr>
              <a:t>Readme.md</a:t>
            </a:r>
            <a:r>
              <a:rPr lang="ja-JP" altLang="en-US" b="1" dirty="0">
                <a:latin typeface="ＭＳ ゴシック" panose="020B0609070205080204" pitchFamily="49" charset="-128"/>
                <a:ea typeface="ＭＳ ゴシック" panose="020B0609070205080204" pitchFamily="49" charset="-128"/>
              </a:rPr>
              <a:t>を</a:t>
            </a:r>
            <a:r>
              <a:rPr lang="ja-JP" altLang="en-US" b="1" dirty="0" smtClean="0">
                <a:latin typeface="ＭＳ ゴシック" panose="020B0609070205080204" pitchFamily="49" charset="-128"/>
                <a:ea typeface="ＭＳ ゴシック" panose="020B0609070205080204" pitchFamily="49" charset="-128"/>
              </a:rPr>
              <a:t>編集。</a:t>
            </a:r>
            <a:endParaRPr lang="ja-JP" altLang="en-US" b="1" dirty="0">
              <a:latin typeface="ＭＳ ゴシック" panose="020B0609070205080204" pitchFamily="49" charset="-128"/>
              <a:ea typeface="ＭＳ ゴシック" panose="020B0609070205080204" pitchFamily="49" charset="-128"/>
            </a:endParaRPr>
          </a:p>
          <a:p>
            <a:r>
              <a:rPr lang="ja-JP" altLang="en-US" b="1" dirty="0">
                <a:latin typeface="ＭＳ ゴシック" panose="020B0609070205080204" pitchFamily="49" charset="-128"/>
                <a:ea typeface="ＭＳ ゴシック" panose="020B0609070205080204" pitchFamily="49" charset="-128"/>
              </a:rPr>
              <a:t>「</a:t>
            </a:r>
            <a:r>
              <a:rPr lang="en-US" altLang="ja-JP" b="1" dirty="0" err="1">
                <a:ea typeface="ＭＳ ゴシック" panose="020B0609070205080204" pitchFamily="49" charset="-128"/>
              </a:rPr>
              <a:t>git</a:t>
            </a:r>
            <a:r>
              <a:rPr lang="en-US" altLang="ja-JP" b="1" dirty="0">
                <a:ea typeface="ＭＳ ゴシック" panose="020B0609070205080204" pitchFamily="49" charset="-128"/>
              </a:rPr>
              <a:t> status</a:t>
            </a:r>
            <a:r>
              <a:rPr lang="ja-JP" altLang="en-US" b="1" dirty="0">
                <a:latin typeface="ＭＳ ゴシック" panose="020B0609070205080204" pitchFamily="49" charset="-128"/>
                <a:ea typeface="ＭＳ ゴシック" panose="020B0609070205080204" pitchFamily="49" charset="-128"/>
              </a:rPr>
              <a:t>」する</a:t>
            </a:r>
            <a:r>
              <a:rPr lang="ja-JP" altLang="en-US" b="1" dirty="0" smtClean="0">
                <a:latin typeface="ＭＳ ゴシック" panose="020B0609070205080204" pitchFamily="49" charset="-128"/>
                <a:ea typeface="ＭＳ ゴシック" panose="020B0609070205080204" pitchFamily="49" charset="-128"/>
              </a:rPr>
              <a:t>と、</a:t>
            </a:r>
            <a:r>
              <a:rPr lang="en-US" altLang="ja-JP" b="1" dirty="0" smtClean="0">
                <a:ea typeface="ＭＳ ゴシック" panose="020B0609070205080204" pitchFamily="49" charset="-128"/>
              </a:rPr>
              <a:t>Readme.md</a:t>
            </a:r>
            <a:r>
              <a:rPr lang="ja-JP" altLang="en-US" b="1" dirty="0" smtClean="0">
                <a:ea typeface="ＭＳ ゴシック" panose="020B0609070205080204" pitchFamily="49" charset="-128"/>
              </a:rPr>
              <a:t> は</a:t>
            </a:r>
            <a:r>
              <a:rPr lang="ja-JP" altLang="en-US" b="1" dirty="0" smtClean="0">
                <a:latin typeface="ＭＳ ゴシック" panose="020B0609070205080204" pitchFamily="49" charset="-128"/>
                <a:ea typeface="ＭＳ ゴシック" panose="020B0609070205080204" pitchFamily="49" charset="-128"/>
              </a:rPr>
              <a:t>「</a:t>
            </a:r>
            <a:r>
              <a:rPr lang="en-US" altLang="ja-JP" b="1" dirty="0">
                <a:ea typeface="ＭＳ ゴシック" panose="020B0609070205080204" pitchFamily="49" charset="-128"/>
              </a:rPr>
              <a:t>Changes not staged for commit</a:t>
            </a:r>
            <a:r>
              <a:rPr lang="ja-JP" altLang="en-US" b="1" dirty="0" smtClean="0">
                <a:latin typeface="ＭＳ ゴシック" panose="020B0609070205080204" pitchFamily="49" charset="-128"/>
                <a:ea typeface="ＭＳ ゴシック" panose="020B0609070205080204" pitchFamily="49" charset="-128"/>
              </a:rPr>
              <a:t>」に「</a:t>
            </a:r>
            <a:r>
              <a:rPr lang="en-US" altLang="ja-JP" b="1" dirty="0">
                <a:ea typeface="ＭＳ ゴシック" panose="020B0609070205080204" pitchFamily="49" charset="-128"/>
              </a:rPr>
              <a:t>modified</a:t>
            </a:r>
            <a:r>
              <a:rPr lang="ja-JP" altLang="en-US" b="1" dirty="0" smtClean="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として</a:t>
            </a:r>
            <a:r>
              <a:rPr lang="ja-JP" altLang="en-US" b="1" dirty="0" smtClean="0">
                <a:latin typeface="ＭＳ ゴシック" panose="020B0609070205080204" pitchFamily="49" charset="-128"/>
                <a:ea typeface="ＭＳ ゴシック" panose="020B0609070205080204" pitchFamily="49" charset="-128"/>
              </a:rPr>
              <a:t>表示される。</a:t>
            </a:r>
            <a:endParaRPr lang="en-US" altLang="ja-JP" b="1" dirty="0" smtClean="0">
              <a:latin typeface="ＭＳ ゴシック" panose="020B0609070205080204" pitchFamily="49" charset="-128"/>
              <a:ea typeface="ＭＳ ゴシック" panose="020B0609070205080204" pitchFamily="49" charset="-128"/>
            </a:endParaRPr>
          </a:p>
          <a:p>
            <a:endParaRPr kumimoji="1" lang="ja-JP" altLang="en-US" b="1" dirty="0">
              <a:latin typeface="ＭＳ ゴシック" panose="020B0609070205080204" pitchFamily="49" charset="-128"/>
              <a:ea typeface="ＭＳ ゴシック" panose="020B0609070205080204" pitchFamily="49" charset="-128"/>
            </a:endParaRPr>
          </a:p>
        </p:txBody>
      </p:sp>
      <p:sp>
        <p:nvSpPr>
          <p:cNvPr id="3" name="角丸四角形 2"/>
          <p:cNvSpPr/>
          <p:nvPr/>
        </p:nvSpPr>
        <p:spPr>
          <a:xfrm>
            <a:off x="3900282" y="1844824"/>
            <a:ext cx="5136214" cy="4896544"/>
          </a:xfrm>
          <a:prstGeom prst="roundRect">
            <a:avLst>
              <a:gd name="adj" fmla="val 4415"/>
            </a:avLst>
          </a:prstGeom>
          <a:solidFill>
            <a:srgbClr val="F7A02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オブジェクト格納</a:t>
            </a:r>
            <a:r>
              <a:rPr lang="ja-JP" altLang="en-US" b="1" dirty="0" smtClean="0">
                <a:solidFill>
                  <a:schemeClr val="bg1"/>
                </a:solidFill>
                <a:latin typeface="ＭＳ ゴシック" panose="020B0609070205080204" pitchFamily="49" charset="-128"/>
                <a:ea typeface="ＭＳ ゴシック" panose="020B0609070205080204" pitchFamily="49" charset="-128"/>
              </a:rPr>
              <a:t>領域</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50" name="角丸四角形 49"/>
          <p:cNvSpPr/>
          <p:nvPr/>
        </p:nvSpPr>
        <p:spPr>
          <a:xfrm>
            <a:off x="6524600" y="5219545"/>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New</a:t>
            </a:r>
          </a:p>
        </p:txBody>
      </p:sp>
      <p:sp>
        <p:nvSpPr>
          <p:cNvPr id="104" name="正方形/長方形 103"/>
          <p:cNvSpPr/>
          <p:nvPr/>
        </p:nvSpPr>
        <p:spPr>
          <a:xfrm>
            <a:off x="1462979" y="3036577"/>
            <a:ext cx="963992" cy="30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h</a:t>
            </a:r>
            <a:r>
              <a:rPr kumimoji="1" lang="en-US" altLang="ja-JP" dirty="0" err="1" smtClean="0">
                <a:solidFill>
                  <a:schemeClr val="tx1"/>
                </a:solidFill>
              </a:rPr>
              <a:t>oge</a:t>
            </a:r>
            <a:endParaRPr kumimoji="1" lang="ja-JP" altLang="en-US" dirty="0">
              <a:solidFill>
                <a:schemeClr val="tx1"/>
              </a:solidFill>
            </a:endParaRPr>
          </a:p>
        </p:txBody>
      </p:sp>
      <p:sp>
        <p:nvSpPr>
          <p:cNvPr id="108" name="正方形/長方形 107"/>
          <p:cNvSpPr/>
          <p:nvPr/>
        </p:nvSpPr>
        <p:spPr>
          <a:xfrm>
            <a:off x="1445111" y="4531434"/>
            <a:ext cx="9997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oo.java</a:t>
            </a:r>
            <a:endParaRPr kumimoji="1" lang="ja-JP" altLang="en-US" dirty="0">
              <a:solidFill>
                <a:schemeClr val="tx1"/>
              </a:solidFill>
            </a:endParaRPr>
          </a:p>
        </p:txBody>
      </p:sp>
      <p:sp>
        <p:nvSpPr>
          <p:cNvPr id="109" name="正方形/長方形 108"/>
          <p:cNvSpPr/>
          <p:nvPr/>
        </p:nvSpPr>
        <p:spPr>
          <a:xfrm>
            <a:off x="8956" y="4531434"/>
            <a:ext cx="13999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Readme.md</a:t>
            </a:r>
            <a:endParaRPr kumimoji="1" lang="ja-JP" altLang="en-US" dirty="0">
              <a:solidFill>
                <a:schemeClr val="tx1"/>
              </a:solidFill>
            </a:endParaRPr>
          </a:p>
        </p:txBody>
      </p:sp>
      <p:sp>
        <p:nvSpPr>
          <p:cNvPr id="111" name="正方形/長方形 110"/>
          <p:cNvSpPr/>
          <p:nvPr/>
        </p:nvSpPr>
        <p:spPr>
          <a:xfrm>
            <a:off x="1260899" y="5779506"/>
            <a:ext cx="1368152" cy="26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Readme.md</a:t>
            </a:r>
          </a:p>
        </p:txBody>
      </p:sp>
      <p:sp>
        <p:nvSpPr>
          <p:cNvPr id="112" name="正方形/長方形 111"/>
          <p:cNvSpPr/>
          <p:nvPr/>
        </p:nvSpPr>
        <p:spPr>
          <a:xfrm>
            <a:off x="1495118" y="6077850"/>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Foo.java</a:t>
            </a:r>
            <a:endParaRPr kumimoji="1" lang="ja-JP" altLang="en-US" dirty="0">
              <a:solidFill>
                <a:schemeClr val="tx1"/>
              </a:solidFill>
            </a:endParaRPr>
          </a:p>
        </p:txBody>
      </p:sp>
      <p:sp>
        <p:nvSpPr>
          <p:cNvPr id="113" name="角丸四角形 112"/>
          <p:cNvSpPr/>
          <p:nvPr/>
        </p:nvSpPr>
        <p:spPr>
          <a:xfrm>
            <a:off x="4067944"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Hello</a:t>
            </a:r>
            <a:endParaRPr kumimoji="1" lang="ja-JP" altLang="en-US" dirty="0"/>
          </a:p>
        </p:txBody>
      </p:sp>
      <p:sp>
        <p:nvSpPr>
          <p:cNvPr id="114" name="角丸四角形 113"/>
          <p:cNvSpPr/>
          <p:nvPr/>
        </p:nvSpPr>
        <p:spPr>
          <a:xfrm>
            <a:off x="5292499"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Foo</a:t>
            </a:r>
          </a:p>
        </p:txBody>
      </p:sp>
      <p:cxnSp>
        <p:nvCxnSpPr>
          <p:cNvPr id="115" name="直線矢印コネクタ 114"/>
          <p:cNvCxnSpPr>
            <a:stCxn id="111" idx="3"/>
            <a:endCxn id="113" idx="1"/>
          </p:cNvCxnSpPr>
          <p:nvPr/>
        </p:nvCxnSpPr>
        <p:spPr>
          <a:xfrm flipV="1">
            <a:off x="2629051" y="5443457"/>
            <a:ext cx="1438893" cy="467073"/>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112" idx="3"/>
            <a:endCxn id="114" idx="2"/>
          </p:cNvCxnSpPr>
          <p:nvPr/>
        </p:nvCxnSpPr>
        <p:spPr>
          <a:xfrm flipV="1">
            <a:off x="2629051" y="5659481"/>
            <a:ext cx="3203299" cy="562385"/>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17" name="二等辺三角形 116"/>
          <p:cNvSpPr>
            <a:spLocks noChangeAspect="1"/>
          </p:cNvSpPr>
          <p:nvPr/>
        </p:nvSpPr>
        <p:spPr>
          <a:xfrm>
            <a:off x="4887614"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18" name="直線矢印コネクタ 117"/>
          <p:cNvCxnSpPr>
            <a:stCxn id="117" idx="3"/>
            <a:endCxn id="113" idx="0"/>
          </p:cNvCxnSpPr>
          <p:nvPr/>
        </p:nvCxnSpPr>
        <p:spPr>
          <a:xfrm flipH="1">
            <a:off x="4607795" y="4534984"/>
            <a:ext cx="591113"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stCxn id="117" idx="3"/>
            <a:endCxn id="114" idx="0"/>
          </p:cNvCxnSpPr>
          <p:nvPr/>
        </p:nvCxnSpPr>
        <p:spPr>
          <a:xfrm>
            <a:off x="5198908" y="4534984"/>
            <a:ext cx="633442"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20" name="円/楕円 119"/>
          <p:cNvSpPr>
            <a:spLocks noChangeAspect="1"/>
          </p:cNvSpPr>
          <p:nvPr/>
        </p:nvSpPr>
        <p:spPr>
          <a:xfrm>
            <a:off x="4970212"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21" name="直線矢印コネクタ 120"/>
          <p:cNvCxnSpPr>
            <a:stCxn id="120" idx="4"/>
            <a:endCxn id="117" idx="0"/>
          </p:cNvCxnSpPr>
          <p:nvPr/>
        </p:nvCxnSpPr>
        <p:spPr>
          <a:xfrm>
            <a:off x="5194312"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grpSp>
        <p:nvGrpSpPr>
          <p:cNvPr id="124" name="グループ化 123"/>
          <p:cNvGrpSpPr/>
          <p:nvPr/>
        </p:nvGrpSpPr>
        <p:grpSpPr>
          <a:xfrm>
            <a:off x="176179" y="4000102"/>
            <a:ext cx="1065516" cy="521586"/>
            <a:chOff x="1318403" y="3726742"/>
            <a:chExt cx="921501" cy="521586"/>
          </a:xfrm>
        </p:grpSpPr>
        <p:sp>
          <p:nvSpPr>
            <p:cNvPr id="125" name="メモ 124"/>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6" name="正方形/長方形 125"/>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Howdy</a:t>
              </a:r>
              <a:endParaRPr lang="ja-JP" altLang="en-US" sz="1600" dirty="0">
                <a:solidFill>
                  <a:schemeClr val="tx1"/>
                </a:solidFill>
              </a:endParaRPr>
            </a:p>
          </p:txBody>
        </p:sp>
      </p:grpSp>
      <p:grpSp>
        <p:nvGrpSpPr>
          <p:cNvPr id="127" name="グループ化 126"/>
          <p:cNvGrpSpPr/>
          <p:nvPr/>
        </p:nvGrpSpPr>
        <p:grpSpPr>
          <a:xfrm>
            <a:off x="1420360" y="4000102"/>
            <a:ext cx="1065517" cy="521586"/>
            <a:chOff x="1318403" y="3726742"/>
            <a:chExt cx="921501" cy="521586"/>
          </a:xfrm>
        </p:grpSpPr>
        <p:sp>
          <p:nvSpPr>
            <p:cNvPr id="128" name="メモ 127"/>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9" name="正方形/長方形 128"/>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Foo</a:t>
              </a:r>
              <a:endParaRPr lang="ja-JP" altLang="en-US" sz="1600" dirty="0">
                <a:solidFill>
                  <a:schemeClr val="tx1"/>
                </a:solidFill>
              </a:endParaRPr>
            </a:p>
          </p:txBody>
        </p:sp>
      </p:grpSp>
      <p:grpSp>
        <p:nvGrpSpPr>
          <p:cNvPr id="38" name="グループ化 37"/>
          <p:cNvGrpSpPr/>
          <p:nvPr/>
        </p:nvGrpSpPr>
        <p:grpSpPr>
          <a:xfrm>
            <a:off x="8034742" y="1553600"/>
            <a:ext cx="1027154" cy="252000"/>
            <a:chOff x="7996642" y="1656430"/>
            <a:chExt cx="1027154" cy="252000"/>
          </a:xfrm>
        </p:grpSpPr>
        <p:sp>
          <p:nvSpPr>
            <p:cNvPr id="139" name="円/楕円 138"/>
            <p:cNvSpPr>
              <a:spLocks noChangeAspect="1"/>
            </p:cNvSpPr>
            <p:nvPr/>
          </p:nvSpPr>
          <p:spPr>
            <a:xfrm>
              <a:off x="7996642" y="1656430"/>
              <a:ext cx="252000" cy="2520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42" name="正方形/長方形 141"/>
            <p:cNvSpPr/>
            <p:nvPr/>
          </p:nvSpPr>
          <p:spPr>
            <a:xfrm>
              <a:off x="8158174" y="1660030"/>
              <a:ext cx="865622" cy="24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コミット</a:t>
              </a:r>
            </a:p>
          </p:txBody>
        </p:sp>
      </p:grpSp>
      <p:grpSp>
        <p:nvGrpSpPr>
          <p:cNvPr id="40" name="グループ化 39"/>
          <p:cNvGrpSpPr/>
          <p:nvPr/>
        </p:nvGrpSpPr>
        <p:grpSpPr>
          <a:xfrm>
            <a:off x="5719936" y="1535584"/>
            <a:ext cx="967119" cy="288032"/>
            <a:chOff x="5681836" y="1638414"/>
            <a:chExt cx="967119" cy="288032"/>
          </a:xfrm>
        </p:grpSpPr>
        <p:sp>
          <p:nvSpPr>
            <p:cNvPr id="141" name="角丸四角形 140"/>
            <p:cNvSpPr>
              <a:spLocks/>
            </p:cNvSpPr>
            <p:nvPr/>
          </p:nvSpPr>
          <p:spPr>
            <a:xfrm>
              <a:off x="5681836" y="1656430"/>
              <a:ext cx="360000" cy="252000"/>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endParaRPr lang="ja-JP" altLang="en-US" dirty="0"/>
            </a:p>
          </p:txBody>
        </p:sp>
        <p:sp>
          <p:nvSpPr>
            <p:cNvPr id="144" name="正方形/長方形 143"/>
            <p:cNvSpPr/>
            <p:nvPr/>
          </p:nvSpPr>
          <p:spPr>
            <a:xfrm>
              <a:off x="6001302" y="1638414"/>
              <a:ext cx="64765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ブロブ</a:t>
              </a:r>
              <a:endParaRPr kumimoji="1" lang="ja-JP" altLang="en-US" sz="1200" dirty="0">
                <a:solidFill>
                  <a:schemeClr val="tx1"/>
                </a:solidFill>
                <a:latin typeface="ＭＳ ゴシック" panose="020B0609070205080204" pitchFamily="49" charset="-128"/>
                <a:ea typeface="ＭＳ ゴシック" panose="020B0609070205080204" pitchFamily="49" charset="-128"/>
              </a:endParaRPr>
            </a:p>
          </p:txBody>
        </p:sp>
      </p:grpSp>
      <p:pic>
        <p:nvPicPr>
          <p:cNvPr id="1032" name="Picture 8" descr="C:\Users\Kaito\Desktop\icon\cc\black\png\folder_open_icon&amp;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375" y="261747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45" name="正方形/長方形 44"/>
          <p:cNvSpPr/>
          <p:nvPr/>
        </p:nvSpPr>
        <p:spPr>
          <a:xfrm>
            <a:off x="2664542" y="4531434"/>
            <a:ext cx="106551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New</a:t>
            </a:r>
            <a:r>
              <a:rPr kumimoji="1" lang="en-US" altLang="ja-JP" dirty="0" smtClean="0">
                <a:solidFill>
                  <a:schemeClr val="tx1"/>
                </a:solidFill>
              </a:rPr>
              <a:t>.java</a:t>
            </a:r>
            <a:endParaRPr kumimoji="1" lang="ja-JP" altLang="en-US" dirty="0">
              <a:solidFill>
                <a:schemeClr val="tx1"/>
              </a:solidFill>
            </a:endParaRPr>
          </a:p>
        </p:txBody>
      </p:sp>
      <p:grpSp>
        <p:nvGrpSpPr>
          <p:cNvPr id="46" name="グループ化 45"/>
          <p:cNvGrpSpPr/>
          <p:nvPr/>
        </p:nvGrpSpPr>
        <p:grpSpPr>
          <a:xfrm>
            <a:off x="2664543" y="4000102"/>
            <a:ext cx="1065517" cy="521586"/>
            <a:chOff x="1318403" y="3726742"/>
            <a:chExt cx="921501" cy="521586"/>
          </a:xfrm>
        </p:grpSpPr>
        <p:sp>
          <p:nvSpPr>
            <p:cNvPr id="47" name="メモ 46"/>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48" name="正方形/長方形 47"/>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New</a:t>
              </a:r>
              <a:endParaRPr lang="ja-JP" altLang="en-US" sz="1600" dirty="0">
                <a:solidFill>
                  <a:schemeClr val="tx1"/>
                </a:solidFill>
              </a:endParaRPr>
            </a:p>
          </p:txBody>
        </p:sp>
      </p:grpSp>
      <p:sp>
        <p:nvSpPr>
          <p:cNvPr id="52" name="二等辺三角形 51"/>
          <p:cNvSpPr>
            <a:spLocks noChangeAspect="1"/>
          </p:cNvSpPr>
          <p:nvPr/>
        </p:nvSpPr>
        <p:spPr>
          <a:xfrm>
            <a:off x="6201905"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円/楕円 52"/>
          <p:cNvSpPr>
            <a:spLocks noChangeAspect="1"/>
          </p:cNvSpPr>
          <p:nvPr/>
        </p:nvSpPr>
        <p:spPr>
          <a:xfrm>
            <a:off x="6284503"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cxnSp>
        <p:nvCxnSpPr>
          <p:cNvPr id="54" name="直線矢印コネクタ 53"/>
          <p:cNvCxnSpPr>
            <a:stCxn id="53" idx="2"/>
            <a:endCxn id="120" idx="6"/>
          </p:cNvCxnSpPr>
          <p:nvPr/>
        </p:nvCxnSpPr>
        <p:spPr>
          <a:xfrm flipH="1">
            <a:off x="5418412" y="3437076"/>
            <a:ext cx="866091" cy="0"/>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53" idx="4"/>
            <a:endCxn id="52" idx="0"/>
          </p:cNvCxnSpPr>
          <p:nvPr/>
        </p:nvCxnSpPr>
        <p:spPr>
          <a:xfrm>
            <a:off x="6508603"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1495118" y="6402178"/>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New.java</a:t>
            </a:r>
            <a:endParaRPr kumimoji="1" lang="ja-JP" altLang="en-US" dirty="0">
              <a:solidFill>
                <a:schemeClr val="tx1"/>
              </a:solidFill>
            </a:endParaRPr>
          </a:p>
        </p:txBody>
      </p:sp>
      <p:cxnSp>
        <p:nvCxnSpPr>
          <p:cNvPr id="61" name="直線矢印コネクタ 60"/>
          <p:cNvCxnSpPr>
            <a:stCxn id="60" idx="3"/>
            <a:endCxn id="50" idx="2"/>
          </p:cNvCxnSpPr>
          <p:nvPr/>
        </p:nvCxnSpPr>
        <p:spPr>
          <a:xfrm flipV="1">
            <a:off x="2629051" y="5651593"/>
            <a:ext cx="4435400" cy="89460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52" idx="3"/>
            <a:endCxn id="113" idx="0"/>
          </p:cNvCxnSpPr>
          <p:nvPr/>
        </p:nvCxnSpPr>
        <p:spPr>
          <a:xfrm flipH="1">
            <a:off x="4607795" y="4534984"/>
            <a:ext cx="1905404"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52" idx="3"/>
            <a:endCxn id="114" idx="0"/>
          </p:cNvCxnSpPr>
          <p:nvPr/>
        </p:nvCxnSpPr>
        <p:spPr>
          <a:xfrm flipH="1">
            <a:off x="5832350" y="4534984"/>
            <a:ext cx="680849"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52" idx="3"/>
            <a:endCxn id="50" idx="0"/>
          </p:cNvCxnSpPr>
          <p:nvPr/>
        </p:nvCxnSpPr>
        <p:spPr>
          <a:xfrm>
            <a:off x="6513199" y="4534984"/>
            <a:ext cx="551252" cy="68456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stCxn id="104" idx="2"/>
          </p:cNvCxnSpPr>
          <p:nvPr/>
        </p:nvCxnSpPr>
        <p:spPr>
          <a:xfrm flipH="1">
            <a:off x="708939" y="3340245"/>
            <a:ext cx="1236036"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104" idx="2"/>
          </p:cNvCxnSpPr>
          <p:nvPr/>
        </p:nvCxnSpPr>
        <p:spPr>
          <a:xfrm>
            <a:off x="1944975" y="3340245"/>
            <a:ext cx="0"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104" idx="2"/>
          </p:cNvCxnSpPr>
          <p:nvPr/>
        </p:nvCxnSpPr>
        <p:spPr>
          <a:xfrm>
            <a:off x="1944975" y="3340245"/>
            <a:ext cx="1252327"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sp>
        <p:nvSpPr>
          <p:cNvPr id="56" name="下矢印 55"/>
          <p:cNvSpPr/>
          <p:nvPr/>
        </p:nvSpPr>
        <p:spPr>
          <a:xfrm rot="2700000">
            <a:off x="1044494" y="3489555"/>
            <a:ext cx="432811" cy="686550"/>
          </a:xfrm>
          <a:prstGeom prst="downArrow">
            <a:avLst/>
          </a:prstGeom>
          <a:solidFill>
            <a:srgbClr val="03C924"/>
          </a:solidFill>
          <a:ln w="22225">
            <a:solidFill>
              <a:schemeClr val="bg1"/>
            </a:solidFill>
          </a:ln>
          <a:effectLst>
            <a:outerShdw blurRad="40000" dist="63500" dir="5400000"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ja-JP" altLang="en-US"/>
          </a:p>
        </p:txBody>
      </p:sp>
      <p:grpSp>
        <p:nvGrpSpPr>
          <p:cNvPr id="57" name="グループ化 56"/>
          <p:cNvGrpSpPr/>
          <p:nvPr/>
        </p:nvGrpSpPr>
        <p:grpSpPr>
          <a:xfrm>
            <a:off x="6921789" y="1535584"/>
            <a:ext cx="878219" cy="288032"/>
            <a:chOff x="6961547" y="1638414"/>
            <a:chExt cx="878219" cy="288032"/>
          </a:xfrm>
        </p:grpSpPr>
        <p:sp>
          <p:nvSpPr>
            <p:cNvPr id="58" name="二等辺三角形 57"/>
            <p:cNvSpPr>
              <a:spLocks noChangeAspect="1"/>
            </p:cNvSpPr>
            <p:nvPr/>
          </p:nvSpPr>
          <p:spPr>
            <a:xfrm>
              <a:off x="6961547" y="1656430"/>
              <a:ext cx="311295" cy="252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9" name="正方形/長方形 58"/>
            <p:cNvSpPr/>
            <p:nvPr/>
          </p:nvSpPr>
          <p:spPr>
            <a:xfrm>
              <a:off x="7192114" y="1638414"/>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ツリー</a:t>
              </a:r>
            </a:p>
          </p:txBody>
        </p:sp>
      </p:grpSp>
    </p:spTree>
    <p:extLst>
      <p:ext uri="{BB962C8B-B14F-4D97-AF65-F5344CB8AC3E}">
        <p14:creationId xmlns:p14="http://schemas.microsoft.com/office/powerpoint/2010/main" val="120739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60896" y="5243377"/>
            <a:ext cx="3768159" cy="1497991"/>
          </a:xfrm>
          <a:prstGeom prst="roundRect">
            <a:avLst>
              <a:gd name="adj" fmla="val 15948"/>
            </a:avLst>
          </a:prstGeom>
          <a:solidFill>
            <a:srgbClr val="03E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インデックス</a:t>
            </a:r>
          </a:p>
        </p:txBody>
      </p:sp>
      <p:sp>
        <p:nvSpPr>
          <p:cNvPr id="62" name="角丸四角形 61"/>
          <p:cNvSpPr/>
          <p:nvPr/>
        </p:nvSpPr>
        <p:spPr>
          <a:xfrm>
            <a:off x="60896" y="1844825"/>
            <a:ext cx="3768159" cy="3322800"/>
          </a:xfrm>
          <a:prstGeom prst="roundRect">
            <a:avLst>
              <a:gd name="adj" fmla="val 6304"/>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smtClean="0">
                <a:solidFill>
                  <a:schemeClr val="bg1"/>
                </a:solidFill>
                <a:latin typeface="ＭＳ ゴシック" panose="020B0609070205080204" pitchFamily="49" charset="-128"/>
                <a:ea typeface="ＭＳ ゴシック" panose="020B0609070205080204" pitchFamily="49" charset="-128"/>
              </a:rPr>
              <a:t>ワーキングディレクトリ</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71" name="角丸四角形吹き出し 70"/>
          <p:cNvSpPr/>
          <p:nvPr/>
        </p:nvSpPr>
        <p:spPr>
          <a:xfrm>
            <a:off x="203400" y="123900"/>
            <a:ext cx="8737200" cy="1433281"/>
          </a:xfrm>
          <a:custGeom>
            <a:avLst/>
            <a:gdLst>
              <a:gd name="connsiteX0" fmla="*/ 0 w 8541658"/>
              <a:gd name="connsiteY0" fmla="*/ 214817 h 1288876"/>
              <a:gd name="connsiteX1" fmla="*/ 214817 w 8541658"/>
              <a:gd name="connsiteY1" fmla="*/ 0 h 1288876"/>
              <a:gd name="connsiteX2" fmla="*/ 1423610 w 8541658"/>
              <a:gd name="connsiteY2" fmla="*/ 0 h 1288876"/>
              <a:gd name="connsiteX3" fmla="*/ 1423610 w 8541658"/>
              <a:gd name="connsiteY3" fmla="*/ 0 h 1288876"/>
              <a:gd name="connsiteX4" fmla="*/ 3559024 w 8541658"/>
              <a:gd name="connsiteY4" fmla="*/ 0 h 1288876"/>
              <a:gd name="connsiteX5" fmla="*/ 8326841 w 8541658"/>
              <a:gd name="connsiteY5" fmla="*/ 0 h 1288876"/>
              <a:gd name="connsiteX6" fmla="*/ 8541658 w 8541658"/>
              <a:gd name="connsiteY6" fmla="*/ 214817 h 1288876"/>
              <a:gd name="connsiteX7" fmla="*/ 8541658 w 8541658"/>
              <a:gd name="connsiteY7" fmla="*/ 751844 h 1288876"/>
              <a:gd name="connsiteX8" fmla="*/ 8541658 w 8541658"/>
              <a:gd name="connsiteY8" fmla="*/ 751844 h 1288876"/>
              <a:gd name="connsiteX9" fmla="*/ 8541658 w 8541658"/>
              <a:gd name="connsiteY9" fmla="*/ 1074063 h 1288876"/>
              <a:gd name="connsiteX10" fmla="*/ 8541658 w 8541658"/>
              <a:gd name="connsiteY10" fmla="*/ 1074059 h 1288876"/>
              <a:gd name="connsiteX11" fmla="*/ 8326841 w 8541658"/>
              <a:gd name="connsiteY11" fmla="*/ 1288876 h 1288876"/>
              <a:gd name="connsiteX12" fmla="*/ 3559024 w 8541658"/>
              <a:gd name="connsiteY12" fmla="*/ 1288876 h 1288876"/>
              <a:gd name="connsiteX13" fmla="*/ 2230227 w 8541658"/>
              <a:gd name="connsiteY13" fmla="*/ 1471381 h 1288876"/>
              <a:gd name="connsiteX14" fmla="*/ 1423610 w 8541658"/>
              <a:gd name="connsiteY14" fmla="*/ 1288876 h 1288876"/>
              <a:gd name="connsiteX15" fmla="*/ 214817 w 8541658"/>
              <a:gd name="connsiteY15" fmla="*/ 1288876 h 1288876"/>
              <a:gd name="connsiteX16" fmla="*/ 0 w 8541658"/>
              <a:gd name="connsiteY16" fmla="*/ 1074059 h 1288876"/>
              <a:gd name="connsiteX17" fmla="*/ 0 w 8541658"/>
              <a:gd name="connsiteY17" fmla="*/ 1074063 h 1288876"/>
              <a:gd name="connsiteX18" fmla="*/ 0 w 8541658"/>
              <a:gd name="connsiteY18" fmla="*/ 751844 h 1288876"/>
              <a:gd name="connsiteX19" fmla="*/ 0 w 8541658"/>
              <a:gd name="connsiteY19" fmla="*/ 751844 h 1288876"/>
              <a:gd name="connsiteX20" fmla="*/ 0 w 8541658"/>
              <a:gd name="connsiteY20" fmla="*/ 214817 h 1288876"/>
              <a:gd name="connsiteX0" fmla="*/ 0 w 8541658"/>
              <a:gd name="connsiteY0" fmla="*/ 214817 h 1471381"/>
              <a:gd name="connsiteX1" fmla="*/ 214817 w 8541658"/>
              <a:gd name="connsiteY1" fmla="*/ 0 h 1471381"/>
              <a:gd name="connsiteX2" fmla="*/ 1423610 w 8541658"/>
              <a:gd name="connsiteY2" fmla="*/ 0 h 1471381"/>
              <a:gd name="connsiteX3" fmla="*/ 1423610 w 8541658"/>
              <a:gd name="connsiteY3" fmla="*/ 0 h 1471381"/>
              <a:gd name="connsiteX4" fmla="*/ 3559024 w 8541658"/>
              <a:gd name="connsiteY4" fmla="*/ 0 h 1471381"/>
              <a:gd name="connsiteX5" fmla="*/ 8326841 w 8541658"/>
              <a:gd name="connsiteY5" fmla="*/ 0 h 1471381"/>
              <a:gd name="connsiteX6" fmla="*/ 8541658 w 8541658"/>
              <a:gd name="connsiteY6" fmla="*/ 214817 h 1471381"/>
              <a:gd name="connsiteX7" fmla="*/ 8541658 w 8541658"/>
              <a:gd name="connsiteY7" fmla="*/ 751844 h 1471381"/>
              <a:gd name="connsiteX8" fmla="*/ 8541658 w 8541658"/>
              <a:gd name="connsiteY8" fmla="*/ 751844 h 1471381"/>
              <a:gd name="connsiteX9" fmla="*/ 8541658 w 8541658"/>
              <a:gd name="connsiteY9" fmla="*/ 1074063 h 1471381"/>
              <a:gd name="connsiteX10" fmla="*/ 8541658 w 8541658"/>
              <a:gd name="connsiteY10" fmla="*/ 1074059 h 1471381"/>
              <a:gd name="connsiteX11" fmla="*/ 8326841 w 8541658"/>
              <a:gd name="connsiteY11" fmla="*/ 1288876 h 1471381"/>
              <a:gd name="connsiteX12" fmla="*/ 1852144 w 8541658"/>
              <a:gd name="connsiteY12" fmla="*/ 1288876 h 1471381"/>
              <a:gd name="connsiteX13" fmla="*/ 2230227 w 8541658"/>
              <a:gd name="connsiteY13" fmla="*/ 1471381 h 1471381"/>
              <a:gd name="connsiteX14" fmla="*/ 1423610 w 8541658"/>
              <a:gd name="connsiteY14" fmla="*/ 1288876 h 1471381"/>
              <a:gd name="connsiteX15" fmla="*/ 214817 w 8541658"/>
              <a:gd name="connsiteY15" fmla="*/ 1288876 h 1471381"/>
              <a:gd name="connsiteX16" fmla="*/ 0 w 8541658"/>
              <a:gd name="connsiteY16" fmla="*/ 1074059 h 1471381"/>
              <a:gd name="connsiteX17" fmla="*/ 0 w 8541658"/>
              <a:gd name="connsiteY17" fmla="*/ 1074063 h 1471381"/>
              <a:gd name="connsiteX18" fmla="*/ 0 w 8541658"/>
              <a:gd name="connsiteY18" fmla="*/ 751844 h 1471381"/>
              <a:gd name="connsiteX19" fmla="*/ 0 w 8541658"/>
              <a:gd name="connsiteY19" fmla="*/ 751844 h 1471381"/>
              <a:gd name="connsiteX20" fmla="*/ 0 w 8541658"/>
              <a:gd name="connsiteY20" fmla="*/ 214817 h 1471381"/>
              <a:gd name="connsiteX0" fmla="*/ 0 w 8541658"/>
              <a:gd name="connsiteY0" fmla="*/ 214817 h 1433281"/>
              <a:gd name="connsiteX1" fmla="*/ 214817 w 8541658"/>
              <a:gd name="connsiteY1" fmla="*/ 0 h 1433281"/>
              <a:gd name="connsiteX2" fmla="*/ 1423610 w 8541658"/>
              <a:gd name="connsiteY2" fmla="*/ 0 h 1433281"/>
              <a:gd name="connsiteX3" fmla="*/ 1423610 w 8541658"/>
              <a:gd name="connsiteY3" fmla="*/ 0 h 1433281"/>
              <a:gd name="connsiteX4" fmla="*/ 3559024 w 8541658"/>
              <a:gd name="connsiteY4" fmla="*/ 0 h 1433281"/>
              <a:gd name="connsiteX5" fmla="*/ 8326841 w 8541658"/>
              <a:gd name="connsiteY5" fmla="*/ 0 h 1433281"/>
              <a:gd name="connsiteX6" fmla="*/ 8541658 w 8541658"/>
              <a:gd name="connsiteY6" fmla="*/ 214817 h 1433281"/>
              <a:gd name="connsiteX7" fmla="*/ 8541658 w 8541658"/>
              <a:gd name="connsiteY7" fmla="*/ 751844 h 1433281"/>
              <a:gd name="connsiteX8" fmla="*/ 8541658 w 8541658"/>
              <a:gd name="connsiteY8" fmla="*/ 751844 h 1433281"/>
              <a:gd name="connsiteX9" fmla="*/ 8541658 w 8541658"/>
              <a:gd name="connsiteY9" fmla="*/ 1074063 h 1433281"/>
              <a:gd name="connsiteX10" fmla="*/ 8541658 w 8541658"/>
              <a:gd name="connsiteY10" fmla="*/ 1074059 h 1433281"/>
              <a:gd name="connsiteX11" fmla="*/ 8326841 w 8541658"/>
              <a:gd name="connsiteY11" fmla="*/ 1288876 h 1433281"/>
              <a:gd name="connsiteX12" fmla="*/ 1852144 w 8541658"/>
              <a:gd name="connsiteY12" fmla="*/ 1288876 h 1433281"/>
              <a:gd name="connsiteX13" fmla="*/ 1864467 w 8541658"/>
              <a:gd name="connsiteY13" fmla="*/ 1433281 h 1433281"/>
              <a:gd name="connsiteX14" fmla="*/ 1423610 w 8541658"/>
              <a:gd name="connsiteY14" fmla="*/ 1288876 h 1433281"/>
              <a:gd name="connsiteX15" fmla="*/ 214817 w 8541658"/>
              <a:gd name="connsiteY15" fmla="*/ 1288876 h 1433281"/>
              <a:gd name="connsiteX16" fmla="*/ 0 w 8541658"/>
              <a:gd name="connsiteY16" fmla="*/ 1074059 h 1433281"/>
              <a:gd name="connsiteX17" fmla="*/ 0 w 8541658"/>
              <a:gd name="connsiteY17" fmla="*/ 1074063 h 1433281"/>
              <a:gd name="connsiteX18" fmla="*/ 0 w 8541658"/>
              <a:gd name="connsiteY18" fmla="*/ 751844 h 1433281"/>
              <a:gd name="connsiteX19" fmla="*/ 0 w 8541658"/>
              <a:gd name="connsiteY19" fmla="*/ 751844 h 1433281"/>
              <a:gd name="connsiteX20" fmla="*/ 0 w 8541658"/>
              <a:gd name="connsiteY20" fmla="*/ 214817 h 143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41658" h="1433281">
                <a:moveTo>
                  <a:pt x="0" y="214817"/>
                </a:moveTo>
                <a:cubicBezTo>
                  <a:pt x="0" y="96177"/>
                  <a:pt x="96177" y="0"/>
                  <a:pt x="214817" y="0"/>
                </a:cubicBezTo>
                <a:lnTo>
                  <a:pt x="1423610" y="0"/>
                </a:lnTo>
                <a:lnTo>
                  <a:pt x="1423610" y="0"/>
                </a:lnTo>
                <a:lnTo>
                  <a:pt x="3559024" y="0"/>
                </a:lnTo>
                <a:lnTo>
                  <a:pt x="8326841" y="0"/>
                </a:lnTo>
                <a:cubicBezTo>
                  <a:pt x="8445481" y="0"/>
                  <a:pt x="8541658" y="96177"/>
                  <a:pt x="8541658" y="214817"/>
                </a:cubicBezTo>
                <a:lnTo>
                  <a:pt x="8541658" y="751844"/>
                </a:lnTo>
                <a:lnTo>
                  <a:pt x="8541658" y="751844"/>
                </a:lnTo>
                <a:lnTo>
                  <a:pt x="8541658" y="1074063"/>
                </a:lnTo>
                <a:lnTo>
                  <a:pt x="8541658" y="1074059"/>
                </a:lnTo>
                <a:cubicBezTo>
                  <a:pt x="8541658" y="1192699"/>
                  <a:pt x="8445481" y="1288876"/>
                  <a:pt x="8326841" y="1288876"/>
                </a:cubicBezTo>
                <a:lnTo>
                  <a:pt x="1852144" y="1288876"/>
                </a:lnTo>
                <a:lnTo>
                  <a:pt x="1864467" y="1433281"/>
                </a:lnTo>
                <a:lnTo>
                  <a:pt x="1423610" y="1288876"/>
                </a:lnTo>
                <a:lnTo>
                  <a:pt x="214817" y="1288876"/>
                </a:lnTo>
                <a:cubicBezTo>
                  <a:pt x="96177" y="1288876"/>
                  <a:pt x="0" y="1192699"/>
                  <a:pt x="0" y="1074059"/>
                </a:cubicBezTo>
                <a:lnTo>
                  <a:pt x="0" y="1074063"/>
                </a:lnTo>
                <a:lnTo>
                  <a:pt x="0" y="751844"/>
                </a:lnTo>
                <a:lnTo>
                  <a:pt x="0" y="751844"/>
                </a:lnTo>
                <a:lnTo>
                  <a:pt x="0" y="214817"/>
                </a:lnTo>
                <a:close/>
              </a:path>
            </a:pathLst>
          </a:custGeom>
          <a:solidFill>
            <a:srgbClr val="03C92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0" rtlCol="0" anchor="ctr"/>
          <a:lstStyle/>
          <a:p>
            <a:r>
              <a:rPr lang="ja-JP" altLang="en-US" b="1" dirty="0">
                <a:latin typeface="ＭＳ ゴシック" panose="020B0609070205080204" pitchFamily="49" charset="-128"/>
                <a:ea typeface="ＭＳ ゴシック" panose="020B0609070205080204" pitchFamily="49" charset="-128"/>
              </a:rPr>
              <a:t>「</a:t>
            </a:r>
            <a:r>
              <a:rPr lang="en-US" altLang="ja-JP" b="1" dirty="0" err="1">
                <a:ea typeface="ＭＳ ゴシック" panose="020B0609070205080204" pitchFamily="49" charset="-128"/>
              </a:rPr>
              <a:t>git</a:t>
            </a:r>
            <a:r>
              <a:rPr lang="en-US" altLang="ja-JP" b="1" dirty="0">
                <a:ea typeface="ＭＳ ゴシック" panose="020B0609070205080204" pitchFamily="49" charset="-128"/>
              </a:rPr>
              <a:t> add Readme.md</a:t>
            </a:r>
            <a:r>
              <a:rPr lang="ja-JP" altLang="en-US" b="1" dirty="0">
                <a:latin typeface="ＭＳ ゴシック" panose="020B0609070205080204" pitchFamily="49" charset="-128"/>
                <a:ea typeface="ＭＳ ゴシック" panose="020B0609070205080204" pitchFamily="49" charset="-128"/>
              </a:rPr>
              <a:t>」を</a:t>
            </a:r>
            <a:r>
              <a:rPr lang="ja-JP" altLang="en-US" b="1" dirty="0" smtClean="0">
                <a:latin typeface="ＭＳ ゴシック" panose="020B0609070205080204" pitchFamily="49" charset="-128"/>
                <a:ea typeface="ＭＳ ゴシック" panose="020B0609070205080204" pitchFamily="49" charset="-128"/>
              </a:rPr>
              <a:t>実行。</a:t>
            </a:r>
            <a:endParaRPr lang="en-US" altLang="ja-JP" b="1" dirty="0" smtClean="0">
              <a:latin typeface="ＭＳ ゴシック" panose="020B0609070205080204" pitchFamily="49" charset="-128"/>
              <a:ea typeface="ＭＳ ゴシック" panose="020B0609070205080204" pitchFamily="49" charset="-128"/>
            </a:endParaRPr>
          </a:p>
          <a:p>
            <a:r>
              <a:rPr lang="ja-JP" altLang="en-US" b="1" dirty="0" smtClean="0">
                <a:latin typeface="ＭＳ ゴシック" panose="020B0609070205080204" pitchFamily="49" charset="-128"/>
                <a:ea typeface="ＭＳ ゴシック" panose="020B0609070205080204" pitchFamily="49" charset="-128"/>
              </a:rPr>
              <a:t>オブジェクト</a:t>
            </a:r>
            <a:r>
              <a:rPr lang="ja-JP" altLang="en-US" b="1" dirty="0">
                <a:latin typeface="ＭＳ ゴシック" panose="020B0609070205080204" pitchFamily="49" charset="-128"/>
                <a:ea typeface="ＭＳ ゴシック" panose="020B0609070205080204" pitchFamily="49" charset="-128"/>
              </a:rPr>
              <a:t>格納領域にブロブが追加され、インデックスが更新された。</a:t>
            </a:r>
          </a:p>
          <a:p>
            <a:r>
              <a:rPr lang="ja-JP" altLang="en-US" b="1" dirty="0">
                <a:latin typeface="ＭＳ ゴシック" panose="020B0609070205080204" pitchFamily="49" charset="-128"/>
                <a:ea typeface="ＭＳ ゴシック" panose="020B0609070205080204" pitchFamily="49" charset="-128"/>
              </a:rPr>
              <a:t>「</a:t>
            </a:r>
            <a:r>
              <a:rPr lang="en-US" altLang="ja-JP" b="1" dirty="0" err="1">
                <a:ea typeface="ＭＳ ゴシック" panose="020B0609070205080204" pitchFamily="49" charset="-128"/>
              </a:rPr>
              <a:t>git</a:t>
            </a:r>
            <a:r>
              <a:rPr lang="en-US" altLang="ja-JP" b="1" dirty="0">
                <a:ea typeface="ＭＳ ゴシック" panose="020B0609070205080204" pitchFamily="49" charset="-128"/>
              </a:rPr>
              <a:t> status</a:t>
            </a:r>
            <a:r>
              <a:rPr lang="ja-JP" altLang="en-US" b="1" dirty="0">
                <a:latin typeface="ＭＳ ゴシック" panose="020B0609070205080204" pitchFamily="49" charset="-128"/>
                <a:ea typeface="ＭＳ ゴシック" panose="020B0609070205080204" pitchFamily="49" charset="-128"/>
              </a:rPr>
              <a:t>」する</a:t>
            </a:r>
            <a:r>
              <a:rPr lang="ja-JP" altLang="en-US" b="1" dirty="0" smtClean="0">
                <a:latin typeface="ＭＳ ゴシック" panose="020B0609070205080204" pitchFamily="49" charset="-128"/>
                <a:ea typeface="ＭＳ ゴシック" panose="020B0609070205080204" pitchFamily="49" charset="-128"/>
              </a:rPr>
              <a:t>と、</a:t>
            </a:r>
            <a:r>
              <a:rPr lang="en-US" altLang="ja-JP" b="1" dirty="0" smtClean="0">
                <a:ea typeface="ＭＳ ゴシック" panose="020B0609070205080204" pitchFamily="49" charset="-128"/>
              </a:rPr>
              <a:t>Readme.md </a:t>
            </a:r>
            <a:r>
              <a:rPr lang="ja-JP" altLang="en-US" b="1" dirty="0" smtClean="0">
                <a:ea typeface="ＭＳ ゴシック" panose="020B0609070205080204" pitchFamily="49" charset="-128"/>
              </a:rPr>
              <a:t>は</a:t>
            </a:r>
            <a:r>
              <a:rPr lang="ja-JP" altLang="en-US" b="1" dirty="0" smtClean="0">
                <a:latin typeface="ＭＳ ゴシック" panose="020B0609070205080204" pitchFamily="49" charset="-128"/>
                <a:ea typeface="ＭＳ ゴシック" panose="020B0609070205080204" pitchFamily="49" charset="-128"/>
              </a:rPr>
              <a:t>「</a:t>
            </a:r>
            <a:r>
              <a:rPr lang="en-US" altLang="ja-JP" b="1" dirty="0">
                <a:ea typeface="ＭＳ ゴシック" panose="020B0609070205080204" pitchFamily="49" charset="-128"/>
              </a:rPr>
              <a:t>Changes to be committed</a:t>
            </a:r>
            <a:r>
              <a:rPr lang="ja-JP" altLang="en-US" b="1" dirty="0" smtClean="0">
                <a:latin typeface="ＭＳ ゴシック" panose="020B0609070205080204" pitchFamily="49" charset="-128"/>
                <a:ea typeface="ＭＳ ゴシック" panose="020B0609070205080204" pitchFamily="49" charset="-128"/>
              </a:rPr>
              <a:t>」に</a:t>
            </a:r>
            <a:endParaRPr lang="en-US" altLang="ja-JP" b="1" dirty="0" smtClean="0">
              <a:latin typeface="ＭＳ ゴシック" panose="020B0609070205080204" pitchFamily="49" charset="-128"/>
              <a:ea typeface="ＭＳ ゴシック" panose="020B0609070205080204" pitchFamily="49" charset="-128"/>
            </a:endParaRPr>
          </a:p>
          <a:p>
            <a:r>
              <a:rPr lang="ja-JP" altLang="en-US" b="1" dirty="0" smtClean="0">
                <a:latin typeface="ＭＳ ゴシック" panose="020B0609070205080204" pitchFamily="49" charset="-128"/>
                <a:ea typeface="ＭＳ ゴシック" panose="020B0609070205080204" pitchFamily="49" charset="-128"/>
              </a:rPr>
              <a:t>「</a:t>
            </a:r>
            <a:r>
              <a:rPr lang="en-US" altLang="ja-JP" b="1" dirty="0">
                <a:ea typeface="ＭＳ ゴシック" panose="020B0609070205080204" pitchFamily="49" charset="-128"/>
              </a:rPr>
              <a:t>modified</a:t>
            </a:r>
            <a:r>
              <a:rPr lang="ja-JP" altLang="en-US" b="1" dirty="0" smtClean="0">
                <a:latin typeface="ＭＳ ゴシック" panose="020B0609070205080204" pitchFamily="49" charset="-128"/>
                <a:ea typeface="ＭＳ ゴシック" panose="020B0609070205080204" pitchFamily="49" charset="-128"/>
              </a:rPr>
              <a:t>」と</a:t>
            </a:r>
            <a:r>
              <a:rPr lang="ja-JP" altLang="en-US" b="1" dirty="0">
                <a:latin typeface="ＭＳ ゴシック" panose="020B0609070205080204" pitchFamily="49" charset="-128"/>
                <a:ea typeface="ＭＳ ゴシック" panose="020B0609070205080204" pitchFamily="49" charset="-128"/>
              </a:rPr>
              <a:t>して</a:t>
            </a:r>
            <a:r>
              <a:rPr lang="ja-JP" altLang="en-US" b="1" dirty="0" smtClean="0">
                <a:latin typeface="ＭＳ ゴシック" panose="020B0609070205080204" pitchFamily="49" charset="-128"/>
                <a:ea typeface="ＭＳ ゴシック" panose="020B0609070205080204" pitchFamily="49" charset="-128"/>
              </a:rPr>
              <a:t>表示される。</a:t>
            </a:r>
            <a:endParaRPr lang="en-US" altLang="ja-JP" b="1" dirty="0" smtClean="0">
              <a:latin typeface="ＭＳ ゴシック" panose="020B0609070205080204" pitchFamily="49" charset="-128"/>
              <a:ea typeface="ＭＳ ゴシック" panose="020B0609070205080204" pitchFamily="49" charset="-128"/>
            </a:endParaRPr>
          </a:p>
          <a:p>
            <a:endParaRPr lang="ja-JP" altLang="en-US" b="1" dirty="0">
              <a:latin typeface="ＭＳ ゴシック" panose="020B0609070205080204" pitchFamily="49" charset="-128"/>
              <a:ea typeface="ＭＳ ゴシック" panose="020B0609070205080204" pitchFamily="49" charset="-128"/>
            </a:endParaRPr>
          </a:p>
        </p:txBody>
      </p:sp>
      <p:sp>
        <p:nvSpPr>
          <p:cNvPr id="3" name="角丸四角形 2"/>
          <p:cNvSpPr/>
          <p:nvPr/>
        </p:nvSpPr>
        <p:spPr>
          <a:xfrm>
            <a:off x="3900282" y="1844824"/>
            <a:ext cx="5136214" cy="4896544"/>
          </a:xfrm>
          <a:prstGeom prst="roundRect">
            <a:avLst>
              <a:gd name="adj" fmla="val 4415"/>
            </a:avLst>
          </a:prstGeom>
          <a:solidFill>
            <a:srgbClr val="F7A02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オブジェクト格納</a:t>
            </a:r>
            <a:r>
              <a:rPr lang="ja-JP" altLang="en-US" b="1" dirty="0" smtClean="0">
                <a:solidFill>
                  <a:schemeClr val="bg1"/>
                </a:solidFill>
                <a:latin typeface="ＭＳ ゴシック" panose="020B0609070205080204" pitchFamily="49" charset="-128"/>
                <a:ea typeface="ＭＳ ゴシック" panose="020B0609070205080204" pitchFamily="49" charset="-128"/>
              </a:rPr>
              <a:t>領域</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50" name="角丸四角形 49"/>
          <p:cNvSpPr/>
          <p:nvPr/>
        </p:nvSpPr>
        <p:spPr>
          <a:xfrm>
            <a:off x="6524600" y="5219545"/>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New</a:t>
            </a:r>
          </a:p>
        </p:txBody>
      </p:sp>
      <p:sp>
        <p:nvSpPr>
          <p:cNvPr id="51" name="角丸四角形 50"/>
          <p:cNvSpPr/>
          <p:nvPr/>
        </p:nvSpPr>
        <p:spPr>
          <a:xfrm>
            <a:off x="7763128" y="5219545"/>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Howdy</a:t>
            </a:r>
            <a:endParaRPr lang="ja-JP" altLang="en-US" dirty="0"/>
          </a:p>
        </p:txBody>
      </p:sp>
      <p:sp>
        <p:nvSpPr>
          <p:cNvPr id="104" name="正方形/長方形 103"/>
          <p:cNvSpPr/>
          <p:nvPr/>
        </p:nvSpPr>
        <p:spPr>
          <a:xfrm>
            <a:off x="1462979" y="3036577"/>
            <a:ext cx="963992" cy="30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h</a:t>
            </a:r>
            <a:r>
              <a:rPr kumimoji="1" lang="en-US" altLang="ja-JP" dirty="0" err="1" smtClean="0">
                <a:solidFill>
                  <a:schemeClr val="tx1"/>
                </a:solidFill>
              </a:rPr>
              <a:t>oge</a:t>
            </a:r>
            <a:endParaRPr kumimoji="1" lang="ja-JP" altLang="en-US" dirty="0">
              <a:solidFill>
                <a:schemeClr val="tx1"/>
              </a:solidFill>
            </a:endParaRPr>
          </a:p>
        </p:txBody>
      </p:sp>
      <p:sp>
        <p:nvSpPr>
          <p:cNvPr id="108" name="正方形/長方形 107"/>
          <p:cNvSpPr/>
          <p:nvPr/>
        </p:nvSpPr>
        <p:spPr>
          <a:xfrm>
            <a:off x="1445111" y="4531434"/>
            <a:ext cx="9997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oo.java</a:t>
            </a:r>
            <a:endParaRPr kumimoji="1" lang="ja-JP" altLang="en-US" dirty="0">
              <a:solidFill>
                <a:schemeClr val="tx1"/>
              </a:solidFill>
            </a:endParaRPr>
          </a:p>
        </p:txBody>
      </p:sp>
      <p:sp>
        <p:nvSpPr>
          <p:cNvPr id="109" name="正方形/長方形 108"/>
          <p:cNvSpPr/>
          <p:nvPr/>
        </p:nvSpPr>
        <p:spPr>
          <a:xfrm>
            <a:off x="8956" y="4531434"/>
            <a:ext cx="13999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Readme.md</a:t>
            </a:r>
            <a:endParaRPr kumimoji="1" lang="ja-JP" altLang="en-US" dirty="0">
              <a:solidFill>
                <a:schemeClr val="tx1"/>
              </a:solidFill>
            </a:endParaRPr>
          </a:p>
        </p:txBody>
      </p:sp>
      <p:sp>
        <p:nvSpPr>
          <p:cNvPr id="111" name="正方形/長方形 110"/>
          <p:cNvSpPr/>
          <p:nvPr/>
        </p:nvSpPr>
        <p:spPr>
          <a:xfrm>
            <a:off x="1260899" y="5779506"/>
            <a:ext cx="1368152" cy="26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Readme.md</a:t>
            </a:r>
          </a:p>
        </p:txBody>
      </p:sp>
      <p:sp>
        <p:nvSpPr>
          <p:cNvPr id="112" name="正方形/長方形 111"/>
          <p:cNvSpPr/>
          <p:nvPr/>
        </p:nvSpPr>
        <p:spPr>
          <a:xfrm>
            <a:off x="1495118" y="6077850"/>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Foo.java</a:t>
            </a:r>
            <a:endParaRPr kumimoji="1" lang="ja-JP" altLang="en-US" dirty="0">
              <a:solidFill>
                <a:schemeClr val="tx1"/>
              </a:solidFill>
            </a:endParaRPr>
          </a:p>
        </p:txBody>
      </p:sp>
      <p:sp>
        <p:nvSpPr>
          <p:cNvPr id="113" name="角丸四角形 112"/>
          <p:cNvSpPr/>
          <p:nvPr/>
        </p:nvSpPr>
        <p:spPr>
          <a:xfrm>
            <a:off x="4067944"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Hello</a:t>
            </a:r>
            <a:endParaRPr kumimoji="1" lang="ja-JP" altLang="en-US" dirty="0"/>
          </a:p>
        </p:txBody>
      </p:sp>
      <p:sp>
        <p:nvSpPr>
          <p:cNvPr id="114" name="角丸四角形 113"/>
          <p:cNvSpPr/>
          <p:nvPr/>
        </p:nvSpPr>
        <p:spPr>
          <a:xfrm>
            <a:off x="5292499"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Foo</a:t>
            </a:r>
          </a:p>
        </p:txBody>
      </p:sp>
      <p:cxnSp>
        <p:nvCxnSpPr>
          <p:cNvPr id="115" name="直線矢印コネクタ 114"/>
          <p:cNvCxnSpPr>
            <a:stCxn id="111" idx="3"/>
            <a:endCxn id="51" idx="1"/>
          </p:cNvCxnSpPr>
          <p:nvPr/>
        </p:nvCxnSpPr>
        <p:spPr>
          <a:xfrm flipV="1">
            <a:off x="2629051" y="5435569"/>
            <a:ext cx="5134077" cy="47496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112" idx="3"/>
            <a:endCxn id="114" idx="2"/>
          </p:cNvCxnSpPr>
          <p:nvPr/>
        </p:nvCxnSpPr>
        <p:spPr>
          <a:xfrm flipV="1">
            <a:off x="2629051" y="5659481"/>
            <a:ext cx="3203299" cy="562385"/>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17" name="二等辺三角形 116"/>
          <p:cNvSpPr>
            <a:spLocks noChangeAspect="1"/>
          </p:cNvSpPr>
          <p:nvPr/>
        </p:nvSpPr>
        <p:spPr>
          <a:xfrm>
            <a:off x="4887614"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18" name="直線矢印コネクタ 117"/>
          <p:cNvCxnSpPr>
            <a:stCxn id="117" idx="3"/>
            <a:endCxn id="113" idx="0"/>
          </p:cNvCxnSpPr>
          <p:nvPr/>
        </p:nvCxnSpPr>
        <p:spPr>
          <a:xfrm flipH="1">
            <a:off x="4607795" y="4534984"/>
            <a:ext cx="591113"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stCxn id="117" idx="3"/>
            <a:endCxn id="114" idx="0"/>
          </p:cNvCxnSpPr>
          <p:nvPr/>
        </p:nvCxnSpPr>
        <p:spPr>
          <a:xfrm>
            <a:off x="5198908" y="4534984"/>
            <a:ext cx="633442"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20" name="円/楕円 119"/>
          <p:cNvSpPr>
            <a:spLocks noChangeAspect="1"/>
          </p:cNvSpPr>
          <p:nvPr/>
        </p:nvSpPr>
        <p:spPr>
          <a:xfrm>
            <a:off x="4970212"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21" name="直線矢印コネクタ 120"/>
          <p:cNvCxnSpPr>
            <a:stCxn id="120" idx="4"/>
            <a:endCxn id="117" idx="0"/>
          </p:cNvCxnSpPr>
          <p:nvPr/>
        </p:nvCxnSpPr>
        <p:spPr>
          <a:xfrm>
            <a:off x="5194312"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grpSp>
        <p:nvGrpSpPr>
          <p:cNvPr id="124" name="グループ化 123"/>
          <p:cNvGrpSpPr/>
          <p:nvPr/>
        </p:nvGrpSpPr>
        <p:grpSpPr>
          <a:xfrm>
            <a:off x="176179" y="4000102"/>
            <a:ext cx="1065516" cy="521586"/>
            <a:chOff x="1318403" y="3726742"/>
            <a:chExt cx="921501" cy="521586"/>
          </a:xfrm>
        </p:grpSpPr>
        <p:sp>
          <p:nvSpPr>
            <p:cNvPr id="125" name="メモ 124"/>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6" name="正方形/長方形 125"/>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Howdy</a:t>
              </a:r>
              <a:endParaRPr lang="ja-JP" altLang="en-US" sz="1600" dirty="0">
                <a:solidFill>
                  <a:schemeClr val="tx1"/>
                </a:solidFill>
              </a:endParaRPr>
            </a:p>
          </p:txBody>
        </p:sp>
      </p:grpSp>
      <p:grpSp>
        <p:nvGrpSpPr>
          <p:cNvPr id="127" name="グループ化 126"/>
          <p:cNvGrpSpPr/>
          <p:nvPr/>
        </p:nvGrpSpPr>
        <p:grpSpPr>
          <a:xfrm>
            <a:off x="1420360" y="4000102"/>
            <a:ext cx="1065517" cy="521586"/>
            <a:chOff x="1318403" y="3726742"/>
            <a:chExt cx="921501" cy="521586"/>
          </a:xfrm>
        </p:grpSpPr>
        <p:sp>
          <p:nvSpPr>
            <p:cNvPr id="128" name="メモ 127"/>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9" name="正方形/長方形 128"/>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Foo</a:t>
              </a:r>
              <a:endParaRPr lang="ja-JP" altLang="en-US" sz="1600" dirty="0">
                <a:solidFill>
                  <a:schemeClr val="tx1"/>
                </a:solidFill>
              </a:endParaRPr>
            </a:p>
          </p:txBody>
        </p:sp>
      </p:grpSp>
      <p:grpSp>
        <p:nvGrpSpPr>
          <p:cNvPr id="38" name="グループ化 37"/>
          <p:cNvGrpSpPr/>
          <p:nvPr/>
        </p:nvGrpSpPr>
        <p:grpSpPr>
          <a:xfrm>
            <a:off x="8034742" y="1553600"/>
            <a:ext cx="1027154" cy="252000"/>
            <a:chOff x="7996642" y="1656430"/>
            <a:chExt cx="1027154" cy="252000"/>
          </a:xfrm>
        </p:grpSpPr>
        <p:sp>
          <p:nvSpPr>
            <p:cNvPr id="139" name="円/楕円 138"/>
            <p:cNvSpPr>
              <a:spLocks noChangeAspect="1"/>
            </p:cNvSpPr>
            <p:nvPr/>
          </p:nvSpPr>
          <p:spPr>
            <a:xfrm>
              <a:off x="7996642" y="1656430"/>
              <a:ext cx="252000" cy="2520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42" name="正方形/長方形 141"/>
            <p:cNvSpPr/>
            <p:nvPr/>
          </p:nvSpPr>
          <p:spPr>
            <a:xfrm>
              <a:off x="8158174" y="1660030"/>
              <a:ext cx="865622" cy="24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コミット</a:t>
              </a:r>
            </a:p>
          </p:txBody>
        </p:sp>
      </p:grpSp>
      <p:grpSp>
        <p:nvGrpSpPr>
          <p:cNvPr id="40" name="グループ化 39"/>
          <p:cNvGrpSpPr/>
          <p:nvPr/>
        </p:nvGrpSpPr>
        <p:grpSpPr>
          <a:xfrm>
            <a:off x="5719936" y="1535584"/>
            <a:ext cx="967119" cy="288032"/>
            <a:chOff x="5681836" y="1638414"/>
            <a:chExt cx="967119" cy="288032"/>
          </a:xfrm>
        </p:grpSpPr>
        <p:sp>
          <p:nvSpPr>
            <p:cNvPr id="141" name="角丸四角形 140"/>
            <p:cNvSpPr>
              <a:spLocks/>
            </p:cNvSpPr>
            <p:nvPr/>
          </p:nvSpPr>
          <p:spPr>
            <a:xfrm>
              <a:off x="5681836" y="1656430"/>
              <a:ext cx="360000" cy="252000"/>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endParaRPr lang="ja-JP" altLang="en-US" dirty="0"/>
            </a:p>
          </p:txBody>
        </p:sp>
        <p:sp>
          <p:nvSpPr>
            <p:cNvPr id="144" name="正方形/長方形 143"/>
            <p:cNvSpPr/>
            <p:nvPr/>
          </p:nvSpPr>
          <p:spPr>
            <a:xfrm>
              <a:off x="6001302" y="1638414"/>
              <a:ext cx="64765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ブロブ</a:t>
              </a:r>
              <a:endParaRPr kumimoji="1" lang="ja-JP" altLang="en-US" sz="1200" dirty="0">
                <a:solidFill>
                  <a:schemeClr val="tx1"/>
                </a:solidFill>
                <a:latin typeface="ＭＳ ゴシック" panose="020B0609070205080204" pitchFamily="49" charset="-128"/>
                <a:ea typeface="ＭＳ ゴシック" panose="020B0609070205080204" pitchFamily="49" charset="-128"/>
              </a:endParaRPr>
            </a:p>
          </p:txBody>
        </p:sp>
      </p:grpSp>
      <p:pic>
        <p:nvPicPr>
          <p:cNvPr id="1032" name="Picture 8" descr="C:\Users\Kaito\Desktop\icon\cc\black\png\folder_open_icon&amp;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375" y="261747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45" name="正方形/長方形 44"/>
          <p:cNvSpPr/>
          <p:nvPr/>
        </p:nvSpPr>
        <p:spPr>
          <a:xfrm>
            <a:off x="2664542" y="4531434"/>
            <a:ext cx="106551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New</a:t>
            </a:r>
            <a:r>
              <a:rPr kumimoji="1" lang="en-US" altLang="ja-JP" dirty="0" smtClean="0">
                <a:solidFill>
                  <a:schemeClr val="tx1"/>
                </a:solidFill>
              </a:rPr>
              <a:t>.java</a:t>
            </a:r>
            <a:endParaRPr kumimoji="1" lang="ja-JP" altLang="en-US" dirty="0">
              <a:solidFill>
                <a:schemeClr val="tx1"/>
              </a:solidFill>
            </a:endParaRPr>
          </a:p>
        </p:txBody>
      </p:sp>
      <p:grpSp>
        <p:nvGrpSpPr>
          <p:cNvPr id="46" name="グループ化 45"/>
          <p:cNvGrpSpPr/>
          <p:nvPr/>
        </p:nvGrpSpPr>
        <p:grpSpPr>
          <a:xfrm>
            <a:off x="2664543" y="4000102"/>
            <a:ext cx="1065517" cy="521586"/>
            <a:chOff x="1318403" y="3726742"/>
            <a:chExt cx="921501" cy="521586"/>
          </a:xfrm>
        </p:grpSpPr>
        <p:sp>
          <p:nvSpPr>
            <p:cNvPr id="47" name="メモ 46"/>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48" name="正方形/長方形 47"/>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New</a:t>
              </a:r>
              <a:endParaRPr lang="ja-JP" altLang="en-US" sz="1600" dirty="0">
                <a:solidFill>
                  <a:schemeClr val="tx1"/>
                </a:solidFill>
              </a:endParaRPr>
            </a:p>
          </p:txBody>
        </p:sp>
      </p:grpSp>
      <p:sp>
        <p:nvSpPr>
          <p:cNvPr id="52" name="二等辺三角形 51"/>
          <p:cNvSpPr>
            <a:spLocks noChangeAspect="1"/>
          </p:cNvSpPr>
          <p:nvPr/>
        </p:nvSpPr>
        <p:spPr>
          <a:xfrm>
            <a:off x="6201905"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円/楕円 52"/>
          <p:cNvSpPr>
            <a:spLocks noChangeAspect="1"/>
          </p:cNvSpPr>
          <p:nvPr/>
        </p:nvSpPr>
        <p:spPr>
          <a:xfrm>
            <a:off x="6284503"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cxnSp>
        <p:nvCxnSpPr>
          <p:cNvPr id="54" name="直線矢印コネクタ 53"/>
          <p:cNvCxnSpPr>
            <a:stCxn id="53" idx="2"/>
            <a:endCxn id="120" idx="6"/>
          </p:cNvCxnSpPr>
          <p:nvPr/>
        </p:nvCxnSpPr>
        <p:spPr>
          <a:xfrm flipH="1">
            <a:off x="5418412" y="3437076"/>
            <a:ext cx="866091" cy="0"/>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53" idx="4"/>
            <a:endCxn id="52" idx="0"/>
          </p:cNvCxnSpPr>
          <p:nvPr/>
        </p:nvCxnSpPr>
        <p:spPr>
          <a:xfrm>
            <a:off x="6508603"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1495118" y="6402178"/>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New.java</a:t>
            </a:r>
            <a:endParaRPr kumimoji="1" lang="ja-JP" altLang="en-US" dirty="0">
              <a:solidFill>
                <a:schemeClr val="tx1"/>
              </a:solidFill>
            </a:endParaRPr>
          </a:p>
        </p:txBody>
      </p:sp>
      <p:cxnSp>
        <p:nvCxnSpPr>
          <p:cNvPr id="61" name="直線矢印コネクタ 60"/>
          <p:cNvCxnSpPr>
            <a:stCxn id="60" idx="3"/>
            <a:endCxn id="50" idx="2"/>
          </p:cNvCxnSpPr>
          <p:nvPr/>
        </p:nvCxnSpPr>
        <p:spPr>
          <a:xfrm flipV="1">
            <a:off x="2629051" y="5651593"/>
            <a:ext cx="4435400" cy="89460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52" idx="3"/>
            <a:endCxn id="113" idx="0"/>
          </p:cNvCxnSpPr>
          <p:nvPr/>
        </p:nvCxnSpPr>
        <p:spPr>
          <a:xfrm flipH="1">
            <a:off x="4607795" y="4534984"/>
            <a:ext cx="1905404"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52" idx="3"/>
            <a:endCxn id="114" idx="0"/>
          </p:cNvCxnSpPr>
          <p:nvPr/>
        </p:nvCxnSpPr>
        <p:spPr>
          <a:xfrm flipH="1">
            <a:off x="5832350" y="4534984"/>
            <a:ext cx="680849"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52" idx="3"/>
            <a:endCxn id="50" idx="0"/>
          </p:cNvCxnSpPr>
          <p:nvPr/>
        </p:nvCxnSpPr>
        <p:spPr>
          <a:xfrm>
            <a:off x="6513199" y="4534984"/>
            <a:ext cx="551252" cy="68456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stCxn id="104" idx="2"/>
          </p:cNvCxnSpPr>
          <p:nvPr/>
        </p:nvCxnSpPr>
        <p:spPr>
          <a:xfrm flipH="1">
            <a:off x="708939" y="3340245"/>
            <a:ext cx="1236036"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104" idx="2"/>
          </p:cNvCxnSpPr>
          <p:nvPr/>
        </p:nvCxnSpPr>
        <p:spPr>
          <a:xfrm>
            <a:off x="1944975" y="3340245"/>
            <a:ext cx="0"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104" idx="2"/>
          </p:cNvCxnSpPr>
          <p:nvPr/>
        </p:nvCxnSpPr>
        <p:spPr>
          <a:xfrm>
            <a:off x="1944975" y="3340245"/>
            <a:ext cx="1252327"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sp>
        <p:nvSpPr>
          <p:cNvPr id="56" name="下矢印 55"/>
          <p:cNvSpPr/>
          <p:nvPr/>
        </p:nvSpPr>
        <p:spPr>
          <a:xfrm rot="2700000">
            <a:off x="8342434" y="4559037"/>
            <a:ext cx="432811" cy="686550"/>
          </a:xfrm>
          <a:prstGeom prst="downArrow">
            <a:avLst/>
          </a:prstGeom>
          <a:solidFill>
            <a:srgbClr val="03C924"/>
          </a:solidFill>
          <a:ln w="22225">
            <a:solidFill>
              <a:schemeClr val="bg1"/>
            </a:solidFill>
          </a:ln>
          <a:effectLst>
            <a:outerShdw blurRad="40000" dist="63500" dir="5400000"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ja-JP" altLang="en-US"/>
          </a:p>
        </p:txBody>
      </p:sp>
      <p:grpSp>
        <p:nvGrpSpPr>
          <p:cNvPr id="57" name="グループ化 56"/>
          <p:cNvGrpSpPr/>
          <p:nvPr/>
        </p:nvGrpSpPr>
        <p:grpSpPr>
          <a:xfrm>
            <a:off x="6921789" y="1535584"/>
            <a:ext cx="878219" cy="288032"/>
            <a:chOff x="6961547" y="1638414"/>
            <a:chExt cx="878219" cy="288032"/>
          </a:xfrm>
        </p:grpSpPr>
        <p:sp>
          <p:nvSpPr>
            <p:cNvPr id="58" name="二等辺三角形 57"/>
            <p:cNvSpPr>
              <a:spLocks noChangeAspect="1"/>
            </p:cNvSpPr>
            <p:nvPr/>
          </p:nvSpPr>
          <p:spPr>
            <a:xfrm>
              <a:off x="6961547" y="1656430"/>
              <a:ext cx="311295" cy="252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9" name="正方形/長方形 58"/>
            <p:cNvSpPr/>
            <p:nvPr/>
          </p:nvSpPr>
          <p:spPr>
            <a:xfrm>
              <a:off x="7192114" y="1638414"/>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ツリー</a:t>
              </a:r>
            </a:p>
          </p:txBody>
        </p:sp>
      </p:grpSp>
    </p:spTree>
    <p:extLst>
      <p:ext uri="{BB962C8B-B14F-4D97-AF65-F5344CB8AC3E}">
        <p14:creationId xmlns:p14="http://schemas.microsoft.com/office/powerpoint/2010/main" val="826531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角丸四角形 68"/>
          <p:cNvSpPr/>
          <p:nvPr/>
        </p:nvSpPr>
        <p:spPr>
          <a:xfrm>
            <a:off x="60896" y="5243377"/>
            <a:ext cx="3768159" cy="1497991"/>
          </a:xfrm>
          <a:prstGeom prst="roundRect">
            <a:avLst>
              <a:gd name="adj" fmla="val 15948"/>
            </a:avLst>
          </a:prstGeom>
          <a:solidFill>
            <a:srgbClr val="03E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インデックス</a:t>
            </a:r>
          </a:p>
        </p:txBody>
      </p:sp>
      <p:sp>
        <p:nvSpPr>
          <p:cNvPr id="67" name="角丸四角形 66"/>
          <p:cNvSpPr/>
          <p:nvPr/>
        </p:nvSpPr>
        <p:spPr>
          <a:xfrm>
            <a:off x="60896" y="1844825"/>
            <a:ext cx="3768159" cy="3322800"/>
          </a:xfrm>
          <a:prstGeom prst="roundRect">
            <a:avLst>
              <a:gd name="adj" fmla="val 6304"/>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smtClean="0">
                <a:solidFill>
                  <a:schemeClr val="bg1"/>
                </a:solidFill>
                <a:latin typeface="ＭＳ ゴシック" panose="020B0609070205080204" pitchFamily="49" charset="-128"/>
                <a:ea typeface="ＭＳ ゴシック" panose="020B0609070205080204" pitchFamily="49" charset="-128"/>
              </a:rPr>
              <a:t>ワーキングディレクトリ</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71" name="角丸四角形吹き出し 70"/>
          <p:cNvSpPr/>
          <p:nvPr/>
        </p:nvSpPr>
        <p:spPr>
          <a:xfrm>
            <a:off x="203400" y="123900"/>
            <a:ext cx="8737200" cy="1433281"/>
          </a:xfrm>
          <a:custGeom>
            <a:avLst/>
            <a:gdLst>
              <a:gd name="connsiteX0" fmla="*/ 0 w 8541658"/>
              <a:gd name="connsiteY0" fmla="*/ 214817 h 1288876"/>
              <a:gd name="connsiteX1" fmla="*/ 214817 w 8541658"/>
              <a:gd name="connsiteY1" fmla="*/ 0 h 1288876"/>
              <a:gd name="connsiteX2" fmla="*/ 1423610 w 8541658"/>
              <a:gd name="connsiteY2" fmla="*/ 0 h 1288876"/>
              <a:gd name="connsiteX3" fmla="*/ 1423610 w 8541658"/>
              <a:gd name="connsiteY3" fmla="*/ 0 h 1288876"/>
              <a:gd name="connsiteX4" fmla="*/ 3559024 w 8541658"/>
              <a:gd name="connsiteY4" fmla="*/ 0 h 1288876"/>
              <a:gd name="connsiteX5" fmla="*/ 8326841 w 8541658"/>
              <a:gd name="connsiteY5" fmla="*/ 0 h 1288876"/>
              <a:gd name="connsiteX6" fmla="*/ 8541658 w 8541658"/>
              <a:gd name="connsiteY6" fmla="*/ 214817 h 1288876"/>
              <a:gd name="connsiteX7" fmla="*/ 8541658 w 8541658"/>
              <a:gd name="connsiteY7" fmla="*/ 751844 h 1288876"/>
              <a:gd name="connsiteX8" fmla="*/ 8541658 w 8541658"/>
              <a:gd name="connsiteY8" fmla="*/ 751844 h 1288876"/>
              <a:gd name="connsiteX9" fmla="*/ 8541658 w 8541658"/>
              <a:gd name="connsiteY9" fmla="*/ 1074063 h 1288876"/>
              <a:gd name="connsiteX10" fmla="*/ 8541658 w 8541658"/>
              <a:gd name="connsiteY10" fmla="*/ 1074059 h 1288876"/>
              <a:gd name="connsiteX11" fmla="*/ 8326841 w 8541658"/>
              <a:gd name="connsiteY11" fmla="*/ 1288876 h 1288876"/>
              <a:gd name="connsiteX12" fmla="*/ 3559024 w 8541658"/>
              <a:gd name="connsiteY12" fmla="*/ 1288876 h 1288876"/>
              <a:gd name="connsiteX13" fmla="*/ 2230227 w 8541658"/>
              <a:gd name="connsiteY13" fmla="*/ 1471381 h 1288876"/>
              <a:gd name="connsiteX14" fmla="*/ 1423610 w 8541658"/>
              <a:gd name="connsiteY14" fmla="*/ 1288876 h 1288876"/>
              <a:gd name="connsiteX15" fmla="*/ 214817 w 8541658"/>
              <a:gd name="connsiteY15" fmla="*/ 1288876 h 1288876"/>
              <a:gd name="connsiteX16" fmla="*/ 0 w 8541658"/>
              <a:gd name="connsiteY16" fmla="*/ 1074059 h 1288876"/>
              <a:gd name="connsiteX17" fmla="*/ 0 w 8541658"/>
              <a:gd name="connsiteY17" fmla="*/ 1074063 h 1288876"/>
              <a:gd name="connsiteX18" fmla="*/ 0 w 8541658"/>
              <a:gd name="connsiteY18" fmla="*/ 751844 h 1288876"/>
              <a:gd name="connsiteX19" fmla="*/ 0 w 8541658"/>
              <a:gd name="connsiteY19" fmla="*/ 751844 h 1288876"/>
              <a:gd name="connsiteX20" fmla="*/ 0 w 8541658"/>
              <a:gd name="connsiteY20" fmla="*/ 214817 h 1288876"/>
              <a:gd name="connsiteX0" fmla="*/ 0 w 8541658"/>
              <a:gd name="connsiteY0" fmla="*/ 214817 h 1471381"/>
              <a:gd name="connsiteX1" fmla="*/ 214817 w 8541658"/>
              <a:gd name="connsiteY1" fmla="*/ 0 h 1471381"/>
              <a:gd name="connsiteX2" fmla="*/ 1423610 w 8541658"/>
              <a:gd name="connsiteY2" fmla="*/ 0 h 1471381"/>
              <a:gd name="connsiteX3" fmla="*/ 1423610 w 8541658"/>
              <a:gd name="connsiteY3" fmla="*/ 0 h 1471381"/>
              <a:gd name="connsiteX4" fmla="*/ 3559024 w 8541658"/>
              <a:gd name="connsiteY4" fmla="*/ 0 h 1471381"/>
              <a:gd name="connsiteX5" fmla="*/ 8326841 w 8541658"/>
              <a:gd name="connsiteY5" fmla="*/ 0 h 1471381"/>
              <a:gd name="connsiteX6" fmla="*/ 8541658 w 8541658"/>
              <a:gd name="connsiteY6" fmla="*/ 214817 h 1471381"/>
              <a:gd name="connsiteX7" fmla="*/ 8541658 w 8541658"/>
              <a:gd name="connsiteY7" fmla="*/ 751844 h 1471381"/>
              <a:gd name="connsiteX8" fmla="*/ 8541658 w 8541658"/>
              <a:gd name="connsiteY8" fmla="*/ 751844 h 1471381"/>
              <a:gd name="connsiteX9" fmla="*/ 8541658 w 8541658"/>
              <a:gd name="connsiteY9" fmla="*/ 1074063 h 1471381"/>
              <a:gd name="connsiteX10" fmla="*/ 8541658 w 8541658"/>
              <a:gd name="connsiteY10" fmla="*/ 1074059 h 1471381"/>
              <a:gd name="connsiteX11" fmla="*/ 8326841 w 8541658"/>
              <a:gd name="connsiteY11" fmla="*/ 1288876 h 1471381"/>
              <a:gd name="connsiteX12" fmla="*/ 1852144 w 8541658"/>
              <a:gd name="connsiteY12" fmla="*/ 1288876 h 1471381"/>
              <a:gd name="connsiteX13" fmla="*/ 2230227 w 8541658"/>
              <a:gd name="connsiteY13" fmla="*/ 1471381 h 1471381"/>
              <a:gd name="connsiteX14" fmla="*/ 1423610 w 8541658"/>
              <a:gd name="connsiteY14" fmla="*/ 1288876 h 1471381"/>
              <a:gd name="connsiteX15" fmla="*/ 214817 w 8541658"/>
              <a:gd name="connsiteY15" fmla="*/ 1288876 h 1471381"/>
              <a:gd name="connsiteX16" fmla="*/ 0 w 8541658"/>
              <a:gd name="connsiteY16" fmla="*/ 1074059 h 1471381"/>
              <a:gd name="connsiteX17" fmla="*/ 0 w 8541658"/>
              <a:gd name="connsiteY17" fmla="*/ 1074063 h 1471381"/>
              <a:gd name="connsiteX18" fmla="*/ 0 w 8541658"/>
              <a:gd name="connsiteY18" fmla="*/ 751844 h 1471381"/>
              <a:gd name="connsiteX19" fmla="*/ 0 w 8541658"/>
              <a:gd name="connsiteY19" fmla="*/ 751844 h 1471381"/>
              <a:gd name="connsiteX20" fmla="*/ 0 w 8541658"/>
              <a:gd name="connsiteY20" fmla="*/ 214817 h 1471381"/>
              <a:gd name="connsiteX0" fmla="*/ 0 w 8541658"/>
              <a:gd name="connsiteY0" fmla="*/ 214817 h 1433281"/>
              <a:gd name="connsiteX1" fmla="*/ 214817 w 8541658"/>
              <a:gd name="connsiteY1" fmla="*/ 0 h 1433281"/>
              <a:gd name="connsiteX2" fmla="*/ 1423610 w 8541658"/>
              <a:gd name="connsiteY2" fmla="*/ 0 h 1433281"/>
              <a:gd name="connsiteX3" fmla="*/ 1423610 w 8541658"/>
              <a:gd name="connsiteY3" fmla="*/ 0 h 1433281"/>
              <a:gd name="connsiteX4" fmla="*/ 3559024 w 8541658"/>
              <a:gd name="connsiteY4" fmla="*/ 0 h 1433281"/>
              <a:gd name="connsiteX5" fmla="*/ 8326841 w 8541658"/>
              <a:gd name="connsiteY5" fmla="*/ 0 h 1433281"/>
              <a:gd name="connsiteX6" fmla="*/ 8541658 w 8541658"/>
              <a:gd name="connsiteY6" fmla="*/ 214817 h 1433281"/>
              <a:gd name="connsiteX7" fmla="*/ 8541658 w 8541658"/>
              <a:gd name="connsiteY7" fmla="*/ 751844 h 1433281"/>
              <a:gd name="connsiteX8" fmla="*/ 8541658 w 8541658"/>
              <a:gd name="connsiteY8" fmla="*/ 751844 h 1433281"/>
              <a:gd name="connsiteX9" fmla="*/ 8541658 w 8541658"/>
              <a:gd name="connsiteY9" fmla="*/ 1074063 h 1433281"/>
              <a:gd name="connsiteX10" fmla="*/ 8541658 w 8541658"/>
              <a:gd name="connsiteY10" fmla="*/ 1074059 h 1433281"/>
              <a:gd name="connsiteX11" fmla="*/ 8326841 w 8541658"/>
              <a:gd name="connsiteY11" fmla="*/ 1288876 h 1433281"/>
              <a:gd name="connsiteX12" fmla="*/ 1852144 w 8541658"/>
              <a:gd name="connsiteY12" fmla="*/ 1288876 h 1433281"/>
              <a:gd name="connsiteX13" fmla="*/ 1864467 w 8541658"/>
              <a:gd name="connsiteY13" fmla="*/ 1433281 h 1433281"/>
              <a:gd name="connsiteX14" fmla="*/ 1423610 w 8541658"/>
              <a:gd name="connsiteY14" fmla="*/ 1288876 h 1433281"/>
              <a:gd name="connsiteX15" fmla="*/ 214817 w 8541658"/>
              <a:gd name="connsiteY15" fmla="*/ 1288876 h 1433281"/>
              <a:gd name="connsiteX16" fmla="*/ 0 w 8541658"/>
              <a:gd name="connsiteY16" fmla="*/ 1074059 h 1433281"/>
              <a:gd name="connsiteX17" fmla="*/ 0 w 8541658"/>
              <a:gd name="connsiteY17" fmla="*/ 1074063 h 1433281"/>
              <a:gd name="connsiteX18" fmla="*/ 0 w 8541658"/>
              <a:gd name="connsiteY18" fmla="*/ 751844 h 1433281"/>
              <a:gd name="connsiteX19" fmla="*/ 0 w 8541658"/>
              <a:gd name="connsiteY19" fmla="*/ 751844 h 1433281"/>
              <a:gd name="connsiteX20" fmla="*/ 0 w 8541658"/>
              <a:gd name="connsiteY20" fmla="*/ 214817 h 143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41658" h="1433281">
                <a:moveTo>
                  <a:pt x="0" y="214817"/>
                </a:moveTo>
                <a:cubicBezTo>
                  <a:pt x="0" y="96177"/>
                  <a:pt x="96177" y="0"/>
                  <a:pt x="214817" y="0"/>
                </a:cubicBezTo>
                <a:lnTo>
                  <a:pt x="1423610" y="0"/>
                </a:lnTo>
                <a:lnTo>
                  <a:pt x="1423610" y="0"/>
                </a:lnTo>
                <a:lnTo>
                  <a:pt x="3559024" y="0"/>
                </a:lnTo>
                <a:lnTo>
                  <a:pt x="8326841" y="0"/>
                </a:lnTo>
                <a:cubicBezTo>
                  <a:pt x="8445481" y="0"/>
                  <a:pt x="8541658" y="96177"/>
                  <a:pt x="8541658" y="214817"/>
                </a:cubicBezTo>
                <a:lnTo>
                  <a:pt x="8541658" y="751844"/>
                </a:lnTo>
                <a:lnTo>
                  <a:pt x="8541658" y="751844"/>
                </a:lnTo>
                <a:lnTo>
                  <a:pt x="8541658" y="1074063"/>
                </a:lnTo>
                <a:lnTo>
                  <a:pt x="8541658" y="1074059"/>
                </a:lnTo>
                <a:cubicBezTo>
                  <a:pt x="8541658" y="1192699"/>
                  <a:pt x="8445481" y="1288876"/>
                  <a:pt x="8326841" y="1288876"/>
                </a:cubicBezTo>
                <a:lnTo>
                  <a:pt x="1852144" y="1288876"/>
                </a:lnTo>
                <a:lnTo>
                  <a:pt x="1864467" y="1433281"/>
                </a:lnTo>
                <a:lnTo>
                  <a:pt x="1423610" y="1288876"/>
                </a:lnTo>
                <a:lnTo>
                  <a:pt x="214817" y="1288876"/>
                </a:lnTo>
                <a:cubicBezTo>
                  <a:pt x="96177" y="1288876"/>
                  <a:pt x="0" y="1192699"/>
                  <a:pt x="0" y="1074059"/>
                </a:cubicBezTo>
                <a:lnTo>
                  <a:pt x="0" y="1074063"/>
                </a:lnTo>
                <a:lnTo>
                  <a:pt x="0" y="751844"/>
                </a:lnTo>
                <a:lnTo>
                  <a:pt x="0" y="751844"/>
                </a:lnTo>
                <a:lnTo>
                  <a:pt x="0" y="214817"/>
                </a:lnTo>
                <a:close/>
              </a:path>
            </a:pathLst>
          </a:custGeom>
          <a:solidFill>
            <a:srgbClr val="03C92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0" rtlCol="0" anchor="ctr"/>
          <a:lstStyle/>
          <a:p>
            <a:r>
              <a:rPr lang="ja-JP" altLang="en-US" b="1" dirty="0">
                <a:latin typeface="ＭＳ ゴシック" panose="020B0609070205080204" pitchFamily="49" charset="-128"/>
                <a:ea typeface="ＭＳ ゴシック" panose="020B0609070205080204" pitchFamily="49" charset="-128"/>
              </a:rPr>
              <a:t>「</a:t>
            </a:r>
            <a:r>
              <a:rPr lang="en-US" altLang="ja-JP" b="1" dirty="0" err="1"/>
              <a:t>git</a:t>
            </a:r>
            <a:r>
              <a:rPr lang="en-US" altLang="ja-JP" b="1" dirty="0"/>
              <a:t> commit</a:t>
            </a:r>
            <a:r>
              <a:rPr lang="ja-JP" altLang="en-US" b="1" dirty="0">
                <a:latin typeface="ＭＳ ゴシック" panose="020B0609070205080204" pitchFamily="49" charset="-128"/>
                <a:ea typeface="ＭＳ ゴシック" panose="020B0609070205080204" pitchFamily="49" charset="-128"/>
              </a:rPr>
              <a:t>」を</a:t>
            </a:r>
            <a:r>
              <a:rPr lang="ja-JP" altLang="en-US" b="1" dirty="0" smtClean="0">
                <a:latin typeface="ＭＳ ゴシック" panose="020B0609070205080204" pitchFamily="49" charset="-128"/>
                <a:ea typeface="ＭＳ ゴシック" panose="020B0609070205080204" pitchFamily="49" charset="-128"/>
              </a:rPr>
              <a:t>実行。</a:t>
            </a:r>
            <a:endParaRPr lang="en-US" altLang="ja-JP" b="1" dirty="0" smtClean="0">
              <a:latin typeface="ＭＳ ゴシック" panose="020B0609070205080204" pitchFamily="49" charset="-128"/>
              <a:ea typeface="ＭＳ ゴシック" panose="020B0609070205080204" pitchFamily="49" charset="-128"/>
            </a:endParaRPr>
          </a:p>
          <a:p>
            <a:r>
              <a:rPr lang="ja-JP" altLang="en-US" b="1" dirty="0" smtClean="0">
                <a:latin typeface="ＭＳ ゴシック" panose="020B0609070205080204" pitchFamily="49" charset="-128"/>
                <a:ea typeface="ＭＳ ゴシック" panose="020B0609070205080204" pitchFamily="49" charset="-128"/>
              </a:rPr>
              <a:t>インデックス</a:t>
            </a:r>
            <a:r>
              <a:rPr lang="ja-JP" altLang="en-US" b="1" dirty="0">
                <a:latin typeface="ＭＳ ゴシック" panose="020B0609070205080204" pitchFamily="49" charset="-128"/>
                <a:ea typeface="ＭＳ ゴシック" panose="020B0609070205080204" pitchFamily="49" charset="-128"/>
              </a:rPr>
              <a:t>をもとに新しいツリーオブジェクトが生成され</a:t>
            </a:r>
            <a:r>
              <a:rPr lang="ja-JP" altLang="en-US" b="1" dirty="0" smtClean="0">
                <a:latin typeface="ＭＳ ゴシック" panose="020B0609070205080204" pitchFamily="49" charset="-128"/>
                <a:ea typeface="ＭＳ ゴシック" panose="020B0609070205080204" pitchFamily="49" charset="-128"/>
              </a:rPr>
              <a:t>、</a:t>
            </a:r>
            <a:endParaRPr lang="en-US" altLang="ja-JP" b="1" dirty="0" smtClean="0">
              <a:latin typeface="ＭＳ ゴシック" panose="020B0609070205080204" pitchFamily="49" charset="-128"/>
              <a:ea typeface="ＭＳ ゴシック" panose="020B0609070205080204" pitchFamily="49" charset="-128"/>
            </a:endParaRPr>
          </a:p>
          <a:p>
            <a:r>
              <a:rPr lang="ja-JP" altLang="en-US" b="1" dirty="0" smtClean="0">
                <a:latin typeface="ＭＳ ゴシック" panose="020B0609070205080204" pitchFamily="49" charset="-128"/>
                <a:ea typeface="ＭＳ ゴシック" panose="020B0609070205080204" pitchFamily="49" charset="-128"/>
              </a:rPr>
              <a:t>それ</a:t>
            </a:r>
            <a:r>
              <a:rPr lang="ja-JP" altLang="en-US" b="1" dirty="0">
                <a:latin typeface="ＭＳ ゴシック" panose="020B0609070205080204" pitchFamily="49" charset="-128"/>
                <a:ea typeface="ＭＳ ゴシック" panose="020B0609070205080204" pitchFamily="49" charset="-128"/>
              </a:rPr>
              <a:t>を指すコミットオブジェクトも生成された。</a:t>
            </a:r>
            <a:endParaRPr lang="en-US" altLang="ja-JP" b="1" dirty="0">
              <a:latin typeface="ＭＳ ゴシック" panose="020B0609070205080204" pitchFamily="49" charset="-128"/>
              <a:ea typeface="ＭＳ ゴシック" panose="020B0609070205080204" pitchFamily="49" charset="-128"/>
            </a:endParaRPr>
          </a:p>
          <a:p>
            <a:r>
              <a:rPr lang="ja-JP" altLang="en-US" b="1" dirty="0">
                <a:latin typeface="ＭＳ ゴシック" panose="020B0609070205080204" pitchFamily="49" charset="-128"/>
                <a:ea typeface="ＭＳ ゴシック" panose="020B0609070205080204" pitchFamily="49" charset="-128"/>
              </a:rPr>
              <a:t>ワーキングディレクトリとインデックスとオブジェクト格納領域が同期</a:t>
            </a:r>
            <a:r>
              <a:rPr lang="ja-JP" altLang="en-US" b="1" dirty="0" smtClean="0">
                <a:latin typeface="ＭＳ ゴシック" panose="020B0609070205080204" pitchFamily="49" charset="-128"/>
                <a:ea typeface="ＭＳ ゴシック" panose="020B0609070205080204" pitchFamily="49" charset="-128"/>
              </a:rPr>
              <a:t>し</a:t>
            </a:r>
            <a:r>
              <a:rPr lang="ja-JP" altLang="en-US" b="1" dirty="0">
                <a:latin typeface="ＭＳ ゴシック" panose="020B0609070205080204" pitchFamily="49" charset="-128"/>
                <a:ea typeface="ＭＳ ゴシック" panose="020B0609070205080204" pitchFamily="49" charset="-128"/>
              </a:rPr>
              <a:t>た</a:t>
            </a:r>
            <a:r>
              <a:rPr lang="ja-JP" altLang="en-US" b="1" dirty="0" smtClean="0">
                <a:latin typeface="ＭＳ ゴシック" panose="020B0609070205080204" pitchFamily="49" charset="-128"/>
                <a:ea typeface="ＭＳ ゴシック" panose="020B0609070205080204" pitchFamily="49" charset="-128"/>
              </a:rPr>
              <a:t>。</a:t>
            </a:r>
            <a:endParaRPr lang="ja-JP" altLang="en-US" b="1" dirty="0">
              <a:latin typeface="ＭＳ ゴシック" panose="020B0609070205080204" pitchFamily="49" charset="-128"/>
              <a:ea typeface="ＭＳ ゴシック" panose="020B0609070205080204" pitchFamily="49" charset="-128"/>
            </a:endParaRPr>
          </a:p>
          <a:p>
            <a:pPr algn="ctr"/>
            <a:endParaRPr kumimoji="1" lang="ja-JP" altLang="en-US" b="1" dirty="0">
              <a:latin typeface="ＭＳ ゴシック" panose="020B0609070205080204" pitchFamily="49" charset="-128"/>
              <a:ea typeface="ＭＳ ゴシック" panose="020B0609070205080204" pitchFamily="49" charset="-128"/>
            </a:endParaRPr>
          </a:p>
        </p:txBody>
      </p:sp>
      <p:sp>
        <p:nvSpPr>
          <p:cNvPr id="3" name="角丸四角形 2"/>
          <p:cNvSpPr/>
          <p:nvPr/>
        </p:nvSpPr>
        <p:spPr>
          <a:xfrm>
            <a:off x="3900282" y="1844824"/>
            <a:ext cx="5136214" cy="4896544"/>
          </a:xfrm>
          <a:prstGeom prst="roundRect">
            <a:avLst>
              <a:gd name="adj" fmla="val 4415"/>
            </a:avLst>
          </a:prstGeom>
          <a:solidFill>
            <a:srgbClr val="F7A02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オブジェクト格納</a:t>
            </a:r>
            <a:r>
              <a:rPr lang="ja-JP" altLang="en-US" b="1" dirty="0" smtClean="0">
                <a:solidFill>
                  <a:schemeClr val="bg1"/>
                </a:solidFill>
                <a:latin typeface="ＭＳ ゴシック" panose="020B0609070205080204" pitchFamily="49" charset="-128"/>
                <a:ea typeface="ＭＳ ゴシック" panose="020B0609070205080204" pitchFamily="49" charset="-128"/>
              </a:rPr>
              <a:t>領域</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50" name="角丸四角形 49"/>
          <p:cNvSpPr/>
          <p:nvPr/>
        </p:nvSpPr>
        <p:spPr>
          <a:xfrm>
            <a:off x="6524600" y="5219545"/>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New</a:t>
            </a:r>
          </a:p>
        </p:txBody>
      </p:sp>
      <p:sp>
        <p:nvSpPr>
          <p:cNvPr id="51" name="角丸四角形 50"/>
          <p:cNvSpPr/>
          <p:nvPr/>
        </p:nvSpPr>
        <p:spPr>
          <a:xfrm>
            <a:off x="7763128" y="5219545"/>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Howdy</a:t>
            </a:r>
            <a:endParaRPr lang="ja-JP" altLang="en-US" dirty="0"/>
          </a:p>
        </p:txBody>
      </p:sp>
      <p:sp>
        <p:nvSpPr>
          <p:cNvPr id="104" name="正方形/長方形 103"/>
          <p:cNvSpPr/>
          <p:nvPr/>
        </p:nvSpPr>
        <p:spPr>
          <a:xfrm>
            <a:off x="1462979" y="3036577"/>
            <a:ext cx="963992" cy="30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h</a:t>
            </a:r>
            <a:r>
              <a:rPr kumimoji="1" lang="en-US" altLang="ja-JP" dirty="0" err="1" smtClean="0">
                <a:solidFill>
                  <a:schemeClr val="tx1"/>
                </a:solidFill>
              </a:rPr>
              <a:t>oge</a:t>
            </a:r>
            <a:endParaRPr kumimoji="1" lang="ja-JP" altLang="en-US" dirty="0">
              <a:solidFill>
                <a:schemeClr val="tx1"/>
              </a:solidFill>
            </a:endParaRPr>
          </a:p>
        </p:txBody>
      </p:sp>
      <p:sp>
        <p:nvSpPr>
          <p:cNvPr id="108" name="正方形/長方形 107"/>
          <p:cNvSpPr/>
          <p:nvPr/>
        </p:nvSpPr>
        <p:spPr>
          <a:xfrm>
            <a:off x="1445111" y="4531434"/>
            <a:ext cx="9997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oo.java</a:t>
            </a:r>
            <a:endParaRPr kumimoji="1" lang="ja-JP" altLang="en-US" dirty="0">
              <a:solidFill>
                <a:schemeClr val="tx1"/>
              </a:solidFill>
            </a:endParaRPr>
          </a:p>
        </p:txBody>
      </p:sp>
      <p:sp>
        <p:nvSpPr>
          <p:cNvPr id="109" name="正方形/長方形 108"/>
          <p:cNvSpPr/>
          <p:nvPr/>
        </p:nvSpPr>
        <p:spPr>
          <a:xfrm>
            <a:off x="8956" y="4531434"/>
            <a:ext cx="13999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Readme.md</a:t>
            </a:r>
            <a:endParaRPr kumimoji="1" lang="ja-JP" altLang="en-US" dirty="0">
              <a:solidFill>
                <a:schemeClr val="tx1"/>
              </a:solidFill>
            </a:endParaRPr>
          </a:p>
        </p:txBody>
      </p:sp>
      <p:sp>
        <p:nvSpPr>
          <p:cNvPr id="111" name="正方形/長方形 110"/>
          <p:cNvSpPr/>
          <p:nvPr/>
        </p:nvSpPr>
        <p:spPr>
          <a:xfrm>
            <a:off x="1260899" y="5779506"/>
            <a:ext cx="1368152" cy="26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Readme.md</a:t>
            </a:r>
          </a:p>
        </p:txBody>
      </p:sp>
      <p:sp>
        <p:nvSpPr>
          <p:cNvPr id="112" name="正方形/長方形 111"/>
          <p:cNvSpPr/>
          <p:nvPr/>
        </p:nvSpPr>
        <p:spPr>
          <a:xfrm>
            <a:off x="1495118" y="6077850"/>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Foo.java</a:t>
            </a:r>
            <a:endParaRPr kumimoji="1" lang="ja-JP" altLang="en-US" dirty="0">
              <a:solidFill>
                <a:schemeClr val="tx1"/>
              </a:solidFill>
            </a:endParaRPr>
          </a:p>
        </p:txBody>
      </p:sp>
      <p:sp>
        <p:nvSpPr>
          <p:cNvPr id="113" name="角丸四角形 112"/>
          <p:cNvSpPr/>
          <p:nvPr/>
        </p:nvSpPr>
        <p:spPr>
          <a:xfrm>
            <a:off x="4067944"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Hello</a:t>
            </a:r>
            <a:endParaRPr kumimoji="1" lang="ja-JP" altLang="en-US" dirty="0"/>
          </a:p>
        </p:txBody>
      </p:sp>
      <p:sp>
        <p:nvSpPr>
          <p:cNvPr id="114" name="角丸四角形 113"/>
          <p:cNvSpPr/>
          <p:nvPr/>
        </p:nvSpPr>
        <p:spPr>
          <a:xfrm>
            <a:off x="5292499"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Foo</a:t>
            </a:r>
          </a:p>
        </p:txBody>
      </p:sp>
      <p:cxnSp>
        <p:nvCxnSpPr>
          <p:cNvPr id="115" name="直線矢印コネクタ 114"/>
          <p:cNvCxnSpPr>
            <a:stCxn id="111" idx="3"/>
            <a:endCxn id="51" idx="1"/>
          </p:cNvCxnSpPr>
          <p:nvPr/>
        </p:nvCxnSpPr>
        <p:spPr>
          <a:xfrm flipV="1">
            <a:off x="2629051" y="5435569"/>
            <a:ext cx="5134077" cy="47496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112" idx="3"/>
            <a:endCxn id="114" idx="2"/>
          </p:cNvCxnSpPr>
          <p:nvPr/>
        </p:nvCxnSpPr>
        <p:spPr>
          <a:xfrm flipV="1">
            <a:off x="2629051" y="5659481"/>
            <a:ext cx="3203299" cy="562385"/>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17" name="二等辺三角形 116"/>
          <p:cNvSpPr>
            <a:spLocks noChangeAspect="1"/>
          </p:cNvSpPr>
          <p:nvPr/>
        </p:nvSpPr>
        <p:spPr>
          <a:xfrm>
            <a:off x="4887614"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18" name="直線矢印コネクタ 117"/>
          <p:cNvCxnSpPr>
            <a:stCxn id="117" idx="3"/>
            <a:endCxn id="113" idx="0"/>
          </p:cNvCxnSpPr>
          <p:nvPr/>
        </p:nvCxnSpPr>
        <p:spPr>
          <a:xfrm flipH="1">
            <a:off x="4607795" y="4534984"/>
            <a:ext cx="591113"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stCxn id="117" idx="3"/>
            <a:endCxn id="114" idx="0"/>
          </p:cNvCxnSpPr>
          <p:nvPr/>
        </p:nvCxnSpPr>
        <p:spPr>
          <a:xfrm>
            <a:off x="5198908" y="4534984"/>
            <a:ext cx="633442"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20" name="円/楕円 119"/>
          <p:cNvSpPr>
            <a:spLocks noChangeAspect="1"/>
          </p:cNvSpPr>
          <p:nvPr/>
        </p:nvSpPr>
        <p:spPr>
          <a:xfrm>
            <a:off x="4970212"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21" name="直線矢印コネクタ 120"/>
          <p:cNvCxnSpPr>
            <a:stCxn id="120" idx="4"/>
            <a:endCxn id="117" idx="0"/>
          </p:cNvCxnSpPr>
          <p:nvPr/>
        </p:nvCxnSpPr>
        <p:spPr>
          <a:xfrm>
            <a:off x="5194312"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grpSp>
        <p:nvGrpSpPr>
          <p:cNvPr id="124" name="グループ化 123"/>
          <p:cNvGrpSpPr/>
          <p:nvPr/>
        </p:nvGrpSpPr>
        <p:grpSpPr>
          <a:xfrm>
            <a:off x="176179" y="4000102"/>
            <a:ext cx="1065516" cy="521586"/>
            <a:chOff x="1318403" y="3726742"/>
            <a:chExt cx="921501" cy="521586"/>
          </a:xfrm>
        </p:grpSpPr>
        <p:sp>
          <p:nvSpPr>
            <p:cNvPr id="125" name="メモ 124"/>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6" name="正方形/長方形 125"/>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Howdy</a:t>
              </a:r>
              <a:endParaRPr lang="ja-JP" altLang="en-US" sz="1600" dirty="0">
                <a:solidFill>
                  <a:schemeClr val="tx1"/>
                </a:solidFill>
              </a:endParaRPr>
            </a:p>
          </p:txBody>
        </p:sp>
      </p:grpSp>
      <p:grpSp>
        <p:nvGrpSpPr>
          <p:cNvPr id="127" name="グループ化 126"/>
          <p:cNvGrpSpPr/>
          <p:nvPr/>
        </p:nvGrpSpPr>
        <p:grpSpPr>
          <a:xfrm>
            <a:off x="1420360" y="4000102"/>
            <a:ext cx="1065517" cy="521586"/>
            <a:chOff x="1318403" y="3726742"/>
            <a:chExt cx="921501" cy="521586"/>
          </a:xfrm>
        </p:grpSpPr>
        <p:sp>
          <p:nvSpPr>
            <p:cNvPr id="128" name="メモ 127"/>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9" name="正方形/長方形 128"/>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Foo</a:t>
              </a:r>
              <a:endParaRPr lang="ja-JP" altLang="en-US" sz="1600" dirty="0">
                <a:solidFill>
                  <a:schemeClr val="tx1"/>
                </a:solidFill>
              </a:endParaRPr>
            </a:p>
          </p:txBody>
        </p:sp>
      </p:grpSp>
      <p:grpSp>
        <p:nvGrpSpPr>
          <p:cNvPr id="38" name="グループ化 37"/>
          <p:cNvGrpSpPr/>
          <p:nvPr/>
        </p:nvGrpSpPr>
        <p:grpSpPr>
          <a:xfrm>
            <a:off x="8034742" y="1553600"/>
            <a:ext cx="1027154" cy="252000"/>
            <a:chOff x="7996642" y="1656430"/>
            <a:chExt cx="1027154" cy="252000"/>
          </a:xfrm>
        </p:grpSpPr>
        <p:sp>
          <p:nvSpPr>
            <p:cNvPr id="139" name="円/楕円 138"/>
            <p:cNvSpPr>
              <a:spLocks noChangeAspect="1"/>
            </p:cNvSpPr>
            <p:nvPr/>
          </p:nvSpPr>
          <p:spPr>
            <a:xfrm>
              <a:off x="7996642" y="1656430"/>
              <a:ext cx="252000" cy="2520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42" name="正方形/長方形 141"/>
            <p:cNvSpPr/>
            <p:nvPr/>
          </p:nvSpPr>
          <p:spPr>
            <a:xfrm>
              <a:off x="8158174" y="1660030"/>
              <a:ext cx="865622" cy="24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コミット</a:t>
              </a:r>
            </a:p>
          </p:txBody>
        </p:sp>
      </p:grpSp>
      <p:grpSp>
        <p:nvGrpSpPr>
          <p:cNvPr id="40" name="グループ化 39"/>
          <p:cNvGrpSpPr/>
          <p:nvPr/>
        </p:nvGrpSpPr>
        <p:grpSpPr>
          <a:xfrm>
            <a:off x="5719936" y="1535584"/>
            <a:ext cx="967119" cy="288032"/>
            <a:chOff x="5681836" y="1638414"/>
            <a:chExt cx="967119" cy="288032"/>
          </a:xfrm>
        </p:grpSpPr>
        <p:sp>
          <p:nvSpPr>
            <p:cNvPr id="141" name="角丸四角形 140"/>
            <p:cNvSpPr>
              <a:spLocks/>
            </p:cNvSpPr>
            <p:nvPr/>
          </p:nvSpPr>
          <p:spPr>
            <a:xfrm>
              <a:off x="5681836" y="1656430"/>
              <a:ext cx="360000" cy="252000"/>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endParaRPr lang="ja-JP" altLang="en-US" dirty="0"/>
            </a:p>
          </p:txBody>
        </p:sp>
        <p:sp>
          <p:nvSpPr>
            <p:cNvPr id="144" name="正方形/長方形 143"/>
            <p:cNvSpPr/>
            <p:nvPr/>
          </p:nvSpPr>
          <p:spPr>
            <a:xfrm>
              <a:off x="6001302" y="1638414"/>
              <a:ext cx="64765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ブロブ</a:t>
              </a:r>
              <a:endParaRPr kumimoji="1" lang="ja-JP" altLang="en-US" sz="1200" dirty="0">
                <a:solidFill>
                  <a:schemeClr val="tx1"/>
                </a:solidFill>
                <a:latin typeface="ＭＳ ゴシック" panose="020B0609070205080204" pitchFamily="49" charset="-128"/>
                <a:ea typeface="ＭＳ ゴシック" panose="020B0609070205080204" pitchFamily="49" charset="-128"/>
              </a:endParaRPr>
            </a:p>
          </p:txBody>
        </p:sp>
      </p:grpSp>
      <p:pic>
        <p:nvPicPr>
          <p:cNvPr id="1032" name="Picture 8" descr="C:\Users\Kaito\Desktop\icon\cc\black\png\folder_open_icon&amp;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375" y="261747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45" name="正方形/長方形 44"/>
          <p:cNvSpPr/>
          <p:nvPr/>
        </p:nvSpPr>
        <p:spPr>
          <a:xfrm>
            <a:off x="2664542" y="4531434"/>
            <a:ext cx="106551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New</a:t>
            </a:r>
            <a:r>
              <a:rPr kumimoji="1" lang="en-US" altLang="ja-JP" dirty="0" smtClean="0">
                <a:solidFill>
                  <a:schemeClr val="tx1"/>
                </a:solidFill>
              </a:rPr>
              <a:t>.java</a:t>
            </a:r>
            <a:endParaRPr kumimoji="1" lang="ja-JP" altLang="en-US" dirty="0">
              <a:solidFill>
                <a:schemeClr val="tx1"/>
              </a:solidFill>
            </a:endParaRPr>
          </a:p>
        </p:txBody>
      </p:sp>
      <p:grpSp>
        <p:nvGrpSpPr>
          <p:cNvPr id="46" name="グループ化 45"/>
          <p:cNvGrpSpPr/>
          <p:nvPr/>
        </p:nvGrpSpPr>
        <p:grpSpPr>
          <a:xfrm>
            <a:off x="2664543" y="4000102"/>
            <a:ext cx="1065517" cy="521586"/>
            <a:chOff x="1318403" y="3726742"/>
            <a:chExt cx="921501" cy="521586"/>
          </a:xfrm>
        </p:grpSpPr>
        <p:sp>
          <p:nvSpPr>
            <p:cNvPr id="47" name="メモ 46"/>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48" name="正方形/長方形 47"/>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New</a:t>
              </a:r>
              <a:endParaRPr lang="ja-JP" altLang="en-US" sz="1600" dirty="0">
                <a:solidFill>
                  <a:schemeClr val="tx1"/>
                </a:solidFill>
              </a:endParaRPr>
            </a:p>
          </p:txBody>
        </p:sp>
      </p:grpSp>
      <p:sp>
        <p:nvSpPr>
          <p:cNvPr id="52" name="二等辺三角形 51"/>
          <p:cNvSpPr>
            <a:spLocks noChangeAspect="1"/>
          </p:cNvSpPr>
          <p:nvPr/>
        </p:nvSpPr>
        <p:spPr>
          <a:xfrm>
            <a:off x="6201905"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円/楕円 52"/>
          <p:cNvSpPr>
            <a:spLocks noChangeAspect="1"/>
          </p:cNvSpPr>
          <p:nvPr/>
        </p:nvSpPr>
        <p:spPr>
          <a:xfrm>
            <a:off x="6284503"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cxnSp>
        <p:nvCxnSpPr>
          <p:cNvPr id="54" name="直線矢印コネクタ 53"/>
          <p:cNvCxnSpPr>
            <a:stCxn id="53" idx="2"/>
            <a:endCxn id="120" idx="6"/>
          </p:cNvCxnSpPr>
          <p:nvPr/>
        </p:nvCxnSpPr>
        <p:spPr>
          <a:xfrm flipH="1">
            <a:off x="5418412" y="3437076"/>
            <a:ext cx="866091" cy="0"/>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53" idx="4"/>
            <a:endCxn id="52" idx="0"/>
          </p:cNvCxnSpPr>
          <p:nvPr/>
        </p:nvCxnSpPr>
        <p:spPr>
          <a:xfrm>
            <a:off x="6508603"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56" name="二等辺三角形 55"/>
          <p:cNvSpPr>
            <a:spLocks noChangeAspect="1"/>
          </p:cNvSpPr>
          <p:nvPr/>
        </p:nvSpPr>
        <p:spPr>
          <a:xfrm>
            <a:off x="7473840"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7" name="円/楕円 56"/>
          <p:cNvSpPr>
            <a:spLocks noChangeAspect="1"/>
          </p:cNvSpPr>
          <p:nvPr/>
        </p:nvSpPr>
        <p:spPr>
          <a:xfrm>
            <a:off x="7556438"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cxnSp>
        <p:nvCxnSpPr>
          <p:cNvPr id="58" name="直線矢印コネクタ 57"/>
          <p:cNvCxnSpPr>
            <a:stCxn id="57" idx="2"/>
            <a:endCxn id="53" idx="6"/>
          </p:cNvCxnSpPr>
          <p:nvPr/>
        </p:nvCxnSpPr>
        <p:spPr>
          <a:xfrm flipH="1">
            <a:off x="6732703" y="3437076"/>
            <a:ext cx="823735" cy="0"/>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57" idx="4"/>
            <a:endCxn id="56" idx="0"/>
          </p:cNvCxnSpPr>
          <p:nvPr/>
        </p:nvCxnSpPr>
        <p:spPr>
          <a:xfrm>
            <a:off x="7780538"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1495118" y="6402178"/>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New.java</a:t>
            </a:r>
            <a:endParaRPr kumimoji="1" lang="ja-JP" altLang="en-US" dirty="0">
              <a:solidFill>
                <a:schemeClr val="tx1"/>
              </a:solidFill>
            </a:endParaRPr>
          </a:p>
        </p:txBody>
      </p:sp>
      <p:cxnSp>
        <p:nvCxnSpPr>
          <p:cNvPr id="61" name="直線矢印コネクタ 60"/>
          <p:cNvCxnSpPr>
            <a:stCxn id="60" idx="3"/>
            <a:endCxn id="50" idx="2"/>
          </p:cNvCxnSpPr>
          <p:nvPr/>
        </p:nvCxnSpPr>
        <p:spPr>
          <a:xfrm flipV="1">
            <a:off x="2629051" y="5651593"/>
            <a:ext cx="4435400" cy="89460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52" idx="3"/>
            <a:endCxn id="113" idx="0"/>
          </p:cNvCxnSpPr>
          <p:nvPr/>
        </p:nvCxnSpPr>
        <p:spPr>
          <a:xfrm flipH="1">
            <a:off x="4607795" y="4534984"/>
            <a:ext cx="1905404"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52" idx="3"/>
            <a:endCxn id="114" idx="0"/>
          </p:cNvCxnSpPr>
          <p:nvPr/>
        </p:nvCxnSpPr>
        <p:spPr>
          <a:xfrm flipH="1">
            <a:off x="5832350" y="4534984"/>
            <a:ext cx="680849"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56" idx="3"/>
            <a:endCxn id="50" idx="0"/>
          </p:cNvCxnSpPr>
          <p:nvPr/>
        </p:nvCxnSpPr>
        <p:spPr>
          <a:xfrm flipH="1">
            <a:off x="7064451" y="4534984"/>
            <a:ext cx="720683" cy="68456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stCxn id="56" idx="3"/>
            <a:endCxn id="51" idx="0"/>
          </p:cNvCxnSpPr>
          <p:nvPr/>
        </p:nvCxnSpPr>
        <p:spPr>
          <a:xfrm>
            <a:off x="7785134" y="4534984"/>
            <a:ext cx="517845" cy="68456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56" idx="3"/>
            <a:endCxn id="114" idx="0"/>
          </p:cNvCxnSpPr>
          <p:nvPr/>
        </p:nvCxnSpPr>
        <p:spPr>
          <a:xfrm flipH="1">
            <a:off x="5832350" y="4534984"/>
            <a:ext cx="1952784"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52" idx="3"/>
            <a:endCxn id="50" idx="0"/>
          </p:cNvCxnSpPr>
          <p:nvPr/>
        </p:nvCxnSpPr>
        <p:spPr>
          <a:xfrm>
            <a:off x="6513199" y="4534984"/>
            <a:ext cx="551252" cy="68456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stCxn id="104" idx="2"/>
          </p:cNvCxnSpPr>
          <p:nvPr/>
        </p:nvCxnSpPr>
        <p:spPr>
          <a:xfrm flipH="1">
            <a:off x="708939" y="3340245"/>
            <a:ext cx="1236036"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104" idx="2"/>
          </p:cNvCxnSpPr>
          <p:nvPr/>
        </p:nvCxnSpPr>
        <p:spPr>
          <a:xfrm>
            <a:off x="1944975" y="3340245"/>
            <a:ext cx="0"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104" idx="2"/>
          </p:cNvCxnSpPr>
          <p:nvPr/>
        </p:nvCxnSpPr>
        <p:spPr>
          <a:xfrm>
            <a:off x="1944975" y="3340245"/>
            <a:ext cx="1252327"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sp>
        <p:nvSpPr>
          <p:cNvPr id="62" name="下矢印 61"/>
          <p:cNvSpPr/>
          <p:nvPr/>
        </p:nvSpPr>
        <p:spPr>
          <a:xfrm rot="2700000">
            <a:off x="8016925" y="2626781"/>
            <a:ext cx="432811" cy="686550"/>
          </a:xfrm>
          <a:prstGeom prst="downArrow">
            <a:avLst/>
          </a:prstGeom>
          <a:solidFill>
            <a:srgbClr val="03C924"/>
          </a:solidFill>
          <a:ln w="22225">
            <a:solidFill>
              <a:schemeClr val="bg1"/>
            </a:solidFill>
          </a:ln>
          <a:effectLst>
            <a:outerShdw blurRad="40000" dist="63500" dir="5400000"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ja-JP" altLang="en-US"/>
          </a:p>
        </p:txBody>
      </p:sp>
      <p:grpSp>
        <p:nvGrpSpPr>
          <p:cNvPr id="63" name="グループ化 62"/>
          <p:cNvGrpSpPr/>
          <p:nvPr/>
        </p:nvGrpSpPr>
        <p:grpSpPr>
          <a:xfrm>
            <a:off x="6921789" y="1535584"/>
            <a:ext cx="878219" cy="288032"/>
            <a:chOff x="6961547" y="1638414"/>
            <a:chExt cx="878219" cy="288032"/>
          </a:xfrm>
        </p:grpSpPr>
        <p:sp>
          <p:nvSpPr>
            <p:cNvPr id="64" name="二等辺三角形 63"/>
            <p:cNvSpPr>
              <a:spLocks noChangeAspect="1"/>
            </p:cNvSpPr>
            <p:nvPr/>
          </p:nvSpPr>
          <p:spPr>
            <a:xfrm>
              <a:off x="6961547" y="1656430"/>
              <a:ext cx="311295" cy="252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6" name="正方形/長方形 65"/>
            <p:cNvSpPr/>
            <p:nvPr/>
          </p:nvSpPr>
          <p:spPr>
            <a:xfrm>
              <a:off x="7192114" y="1638414"/>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ツリー</a:t>
              </a:r>
            </a:p>
          </p:txBody>
        </p:sp>
      </p:grpSp>
    </p:spTree>
    <p:extLst>
      <p:ext uri="{BB962C8B-B14F-4D97-AF65-F5344CB8AC3E}">
        <p14:creationId xmlns:p14="http://schemas.microsoft.com/office/powerpoint/2010/main" val="219291876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806</TotalTime>
  <Words>415</Words>
  <Application>Microsoft Office PowerPoint</Application>
  <PresentationFormat>画面に合わせる (4:3)</PresentationFormat>
  <Paragraphs>151</Paragraphs>
  <Slides>7</Slides>
  <Notes>0</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Kaito</dc:creator>
  <cp:lastModifiedBy>Kaito</cp:lastModifiedBy>
  <cp:revision>70</cp:revision>
  <dcterms:created xsi:type="dcterms:W3CDTF">2015-12-27T01:04:16Z</dcterms:created>
  <dcterms:modified xsi:type="dcterms:W3CDTF">2016-04-30T19:56:25Z</dcterms:modified>
</cp:coreProperties>
</file>