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72AF-893D-4AB1-8812-7E4FED59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38540"/>
            <a:ext cx="6815669" cy="1515533"/>
          </a:xfrm>
        </p:spPr>
        <p:txBody>
          <a:bodyPr/>
          <a:lstStyle/>
          <a:p>
            <a:r>
              <a:rPr lang="es-ES" b="1" dirty="0">
                <a:solidFill>
                  <a:schemeClr val="accent5"/>
                </a:solidFill>
              </a:rPr>
              <a:t>CETUS ORGANIZACIONAL</a:t>
            </a:r>
            <a:endParaRPr lang="es-CO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4023444" y="2494963"/>
            <a:ext cx="414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1412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3943929" y="242094"/>
            <a:ext cx="414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Bendiciones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1B2530B-4B6D-4680-86C8-34469B45D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381" y="2743489"/>
            <a:ext cx="6815669" cy="1989266"/>
          </a:xfrm>
        </p:spPr>
        <p:txBody>
          <a:bodyPr/>
          <a:lstStyle/>
          <a:p>
            <a:r>
              <a:rPr lang="es-ES" sz="2000" dirty="0">
                <a:solidFill>
                  <a:schemeClr val="accent5"/>
                </a:solidFill>
              </a:rPr>
              <a:t>Julio Acevedo Marrugo</a:t>
            </a:r>
            <a:br>
              <a:rPr lang="es-ES" sz="2000" dirty="0">
                <a:solidFill>
                  <a:schemeClr val="accent5"/>
                </a:solidFill>
              </a:rPr>
            </a:br>
            <a:r>
              <a:rPr lang="es-ES" sz="2000" dirty="0">
                <a:solidFill>
                  <a:schemeClr val="accent5"/>
                </a:solidFill>
              </a:rPr>
              <a:t>Roberto Carlos Puello Acevedo</a:t>
            </a:r>
            <a:br>
              <a:rPr lang="es-ES" sz="2000" dirty="0">
                <a:solidFill>
                  <a:schemeClr val="accent5"/>
                </a:solidFill>
              </a:rPr>
            </a:br>
            <a:r>
              <a:rPr lang="es-ES" sz="2000" dirty="0">
                <a:solidFill>
                  <a:schemeClr val="accent5"/>
                </a:solidFill>
              </a:rPr>
              <a:t>Roberto Luis Pérez Acevedo</a:t>
            </a:r>
            <a:br>
              <a:rPr lang="es-ES" sz="2000" dirty="0">
                <a:solidFill>
                  <a:schemeClr val="accent5"/>
                </a:solidFill>
              </a:rPr>
            </a:br>
            <a:r>
              <a:rPr lang="es-ES" sz="2000" dirty="0">
                <a:solidFill>
                  <a:schemeClr val="accent5"/>
                </a:solidFill>
              </a:rPr>
              <a:t>Erwin Mórelo Acevedo</a:t>
            </a:r>
            <a:br>
              <a:rPr lang="es-ES" sz="2000" dirty="0">
                <a:solidFill>
                  <a:schemeClr val="accent5"/>
                </a:solidFill>
              </a:rPr>
            </a:br>
            <a:r>
              <a:rPr lang="es-ES" sz="2000" dirty="0">
                <a:solidFill>
                  <a:schemeClr val="accent5"/>
                </a:solidFill>
              </a:rPr>
              <a:t>Jesús Julián Acevedo Baldovino</a:t>
            </a:r>
            <a:br>
              <a:rPr lang="es-ES" sz="2000" dirty="0">
                <a:solidFill>
                  <a:schemeClr val="accent5"/>
                </a:solidFill>
              </a:rPr>
            </a:br>
            <a:r>
              <a:rPr lang="es-ES" sz="2000" dirty="0">
                <a:solidFill>
                  <a:schemeClr val="accent5"/>
                </a:solidFill>
              </a:rPr>
              <a:t>Roberto Julio Reales Acevedo</a:t>
            </a:r>
            <a:endParaRPr lang="es-CO" sz="2000" dirty="0">
              <a:solidFill>
                <a:schemeClr val="accent5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07FDEF-424C-4F3B-9B9F-7B7D3C3E3458}"/>
              </a:ext>
            </a:extLst>
          </p:cNvPr>
          <p:cNvSpPr txBox="1">
            <a:spLocks/>
          </p:cNvSpPr>
          <p:nvPr/>
        </p:nvSpPr>
        <p:spPr>
          <a:xfrm>
            <a:off x="2608650" y="2547178"/>
            <a:ext cx="6815669" cy="3926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1200" b="1" baseline="30000" dirty="0"/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Jeremías 17:7-8 Reina-Valera 1960 (RVR1960)</a:t>
            </a:r>
          </a:p>
          <a:p>
            <a:r>
              <a:rPr lang="es-ES" sz="1200" b="1" baseline="30000" dirty="0">
                <a:solidFill>
                  <a:schemeClr val="accent5">
                    <a:lumMod val="75000"/>
                  </a:schemeClr>
                </a:solidFill>
              </a:rPr>
              <a:t>7 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Bendito el varón que confía en Jehová, y cuya confianza es Jehová.</a:t>
            </a:r>
          </a:p>
          <a:p>
            <a:r>
              <a:rPr lang="es-ES" sz="1200" b="1" baseline="30000" dirty="0">
                <a:solidFill>
                  <a:schemeClr val="accent5">
                    <a:lumMod val="75000"/>
                  </a:schemeClr>
                </a:solidFill>
              </a:rPr>
              <a:t>8 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Porque será como el árbol plantado junto a las aguas, que junto a la corriente echará sus raíces,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y no verá cuando viene el calor, sino que su hoja estará verde; y en el año de sequía no se fatigará, ni dejará de dar fruto.</a:t>
            </a:r>
          </a:p>
          <a:p>
            <a:endParaRPr lang="es-ES" sz="900" dirty="0"/>
          </a:p>
          <a:p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62057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72AF-893D-4AB1-8812-7E4FED59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es-ES" sz="3200" dirty="0">
                <a:solidFill>
                  <a:schemeClr val="accent5"/>
                </a:solidFill>
              </a:rPr>
              <a:t>ARQUITECTURA PRELIMINAR TECNOLOGICA</a:t>
            </a:r>
            <a:endParaRPr lang="es-CO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7CF44D4-6BD4-49E7-A8DF-5F7A95463CD1}"/>
              </a:ext>
            </a:extLst>
          </p:cNvPr>
          <p:cNvSpPr/>
          <p:nvPr/>
        </p:nvSpPr>
        <p:spPr>
          <a:xfrm>
            <a:off x="3418458" y="2007177"/>
            <a:ext cx="1253130" cy="1491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0FBC54-AB12-4EA0-B50B-6A2AC3DDE39D}"/>
              </a:ext>
            </a:extLst>
          </p:cNvPr>
          <p:cNvSpPr txBox="1"/>
          <p:nvPr/>
        </p:nvSpPr>
        <p:spPr>
          <a:xfrm>
            <a:off x="2866109" y="1708782"/>
            <a:ext cx="23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Móvil Cliente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A69DCA-2793-404E-A7FF-4AB02EFC5513}"/>
              </a:ext>
            </a:extLst>
          </p:cNvPr>
          <p:cNvSpPr txBox="1"/>
          <p:nvPr/>
        </p:nvSpPr>
        <p:spPr>
          <a:xfrm>
            <a:off x="3512744" y="2227152"/>
            <a:ext cx="109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Perfil</a:t>
            </a:r>
          </a:p>
          <a:p>
            <a:r>
              <a:rPr lang="es-ES" sz="800" dirty="0"/>
              <a:t>Catalogo de Productos</a:t>
            </a:r>
          </a:p>
          <a:p>
            <a:r>
              <a:rPr lang="es-ES" sz="800" dirty="0"/>
              <a:t>Hacer Pedidos</a:t>
            </a:r>
          </a:p>
          <a:p>
            <a:r>
              <a:rPr lang="es-ES" sz="800" dirty="0"/>
              <a:t>Estados de Pedido</a:t>
            </a:r>
          </a:p>
          <a:p>
            <a:r>
              <a:rPr lang="es-ES" sz="800" dirty="0"/>
              <a:t>Reporte pedido</a:t>
            </a:r>
          </a:p>
          <a:p>
            <a:r>
              <a:rPr lang="es-ES" sz="800" dirty="0"/>
              <a:t>Lista de Deseo</a:t>
            </a:r>
          </a:p>
          <a:p>
            <a:r>
              <a:rPr lang="es-ES" sz="800" dirty="0" err="1"/>
              <a:t>Wallet</a:t>
            </a:r>
            <a:endParaRPr lang="es-ES" sz="800" dirty="0"/>
          </a:p>
          <a:p>
            <a:r>
              <a:rPr lang="es-ES" sz="800" dirty="0"/>
              <a:t>Compartir</a:t>
            </a:r>
          </a:p>
          <a:p>
            <a:endParaRPr lang="es-CO" sz="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928858E-8F05-4AC0-9762-DA11CC2443FA}"/>
              </a:ext>
            </a:extLst>
          </p:cNvPr>
          <p:cNvSpPr/>
          <p:nvPr/>
        </p:nvSpPr>
        <p:spPr>
          <a:xfrm>
            <a:off x="2731675" y="3644908"/>
            <a:ext cx="2880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Pedidos Propios y para otros</a:t>
            </a:r>
          </a:p>
          <a:p>
            <a:r>
              <a:rPr lang="es-CO" dirty="0"/>
              <a:t>Transferencias, compras, giros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CC7774-F192-4A39-8E62-317AEA022FE8}"/>
              </a:ext>
            </a:extLst>
          </p:cNvPr>
          <p:cNvSpPr/>
          <p:nvPr/>
        </p:nvSpPr>
        <p:spPr>
          <a:xfrm>
            <a:off x="6982798" y="2007176"/>
            <a:ext cx="1253130" cy="1491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6430448" y="1637844"/>
            <a:ext cx="2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Móvil Admón.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A19D42-8571-4EE4-B771-99564EF7B669}"/>
              </a:ext>
            </a:extLst>
          </p:cNvPr>
          <p:cNvSpPr/>
          <p:nvPr/>
        </p:nvSpPr>
        <p:spPr>
          <a:xfrm>
            <a:off x="6259247" y="3644907"/>
            <a:ext cx="30084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Pedidos Propios y para otros</a:t>
            </a:r>
          </a:p>
          <a:p>
            <a:r>
              <a:rPr lang="es-CO" dirty="0"/>
              <a:t>Administrar estados de Pedidos</a:t>
            </a:r>
          </a:p>
          <a:p>
            <a:r>
              <a:rPr lang="es-CO" dirty="0"/>
              <a:t>Administrar  Clientes</a:t>
            </a:r>
          </a:p>
          <a:p>
            <a:r>
              <a:rPr lang="es-CO" dirty="0"/>
              <a:t>Administrar Productos</a:t>
            </a:r>
          </a:p>
          <a:p>
            <a:r>
              <a:rPr lang="es-CO" dirty="0"/>
              <a:t>Transferencias, compras, giros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87517C-B82E-44F2-84D2-A0C5A01ED1F6}"/>
              </a:ext>
            </a:extLst>
          </p:cNvPr>
          <p:cNvSpPr txBox="1"/>
          <p:nvPr/>
        </p:nvSpPr>
        <p:spPr>
          <a:xfrm>
            <a:off x="7061628" y="1952172"/>
            <a:ext cx="10954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Perfil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Catalogo de Productos Pedidos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Estados de Pedido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Reporte pedido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Lista de Deseo</a:t>
            </a:r>
          </a:p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Compartir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Pedidos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Clientes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Productos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Usuarios</a:t>
            </a:r>
          </a:p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8872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7CF44D4-6BD4-49E7-A8DF-5F7A95463CD1}"/>
              </a:ext>
            </a:extLst>
          </p:cNvPr>
          <p:cNvSpPr/>
          <p:nvPr/>
        </p:nvSpPr>
        <p:spPr>
          <a:xfrm>
            <a:off x="3418458" y="2007177"/>
            <a:ext cx="1253130" cy="1491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0FBC54-AB12-4EA0-B50B-6A2AC3DDE39D}"/>
              </a:ext>
            </a:extLst>
          </p:cNvPr>
          <p:cNvSpPr txBox="1"/>
          <p:nvPr/>
        </p:nvSpPr>
        <p:spPr>
          <a:xfrm>
            <a:off x="2866109" y="1708782"/>
            <a:ext cx="23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Web Cliente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A69DCA-2793-404E-A7FF-4AB02EFC5513}"/>
              </a:ext>
            </a:extLst>
          </p:cNvPr>
          <p:cNvSpPr txBox="1"/>
          <p:nvPr/>
        </p:nvSpPr>
        <p:spPr>
          <a:xfrm>
            <a:off x="3512744" y="2227152"/>
            <a:ext cx="109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Perfil</a:t>
            </a:r>
          </a:p>
          <a:p>
            <a:r>
              <a:rPr lang="es-ES" sz="800" dirty="0"/>
              <a:t>Catalogo de Productos</a:t>
            </a:r>
          </a:p>
          <a:p>
            <a:r>
              <a:rPr lang="es-ES" sz="800" dirty="0"/>
              <a:t>Hacer Pedidos</a:t>
            </a:r>
          </a:p>
          <a:p>
            <a:r>
              <a:rPr lang="es-ES" sz="800" dirty="0"/>
              <a:t>Estados de Pedido</a:t>
            </a:r>
          </a:p>
          <a:p>
            <a:r>
              <a:rPr lang="es-ES" sz="800" dirty="0"/>
              <a:t>Reporte pedido</a:t>
            </a:r>
          </a:p>
          <a:p>
            <a:r>
              <a:rPr lang="es-ES" sz="800" dirty="0"/>
              <a:t>Lista de Deseo</a:t>
            </a:r>
          </a:p>
          <a:p>
            <a:r>
              <a:rPr lang="es-ES" sz="800" dirty="0" err="1"/>
              <a:t>Wallet</a:t>
            </a:r>
            <a:endParaRPr lang="es-ES" sz="800" dirty="0"/>
          </a:p>
          <a:p>
            <a:r>
              <a:rPr lang="es-ES" sz="800" dirty="0"/>
              <a:t>Compartir</a:t>
            </a:r>
          </a:p>
          <a:p>
            <a:endParaRPr lang="es-CO" sz="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928858E-8F05-4AC0-9762-DA11CC2443FA}"/>
              </a:ext>
            </a:extLst>
          </p:cNvPr>
          <p:cNvSpPr/>
          <p:nvPr/>
        </p:nvSpPr>
        <p:spPr>
          <a:xfrm>
            <a:off x="2731675" y="3644908"/>
            <a:ext cx="2880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Pedidos Propios y para otros</a:t>
            </a:r>
          </a:p>
          <a:p>
            <a:r>
              <a:rPr lang="es-CO" dirty="0"/>
              <a:t>Transferencias, compras, giros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CC7774-F192-4A39-8E62-317AEA022FE8}"/>
              </a:ext>
            </a:extLst>
          </p:cNvPr>
          <p:cNvSpPr/>
          <p:nvPr/>
        </p:nvSpPr>
        <p:spPr>
          <a:xfrm>
            <a:off x="6982798" y="2007176"/>
            <a:ext cx="1253130" cy="1491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6430448" y="1637844"/>
            <a:ext cx="2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Web Admón.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A19D42-8571-4EE4-B771-99564EF7B669}"/>
              </a:ext>
            </a:extLst>
          </p:cNvPr>
          <p:cNvSpPr/>
          <p:nvPr/>
        </p:nvSpPr>
        <p:spPr>
          <a:xfrm>
            <a:off x="6259247" y="3644907"/>
            <a:ext cx="30084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Pedidos Propios y para otros</a:t>
            </a:r>
          </a:p>
          <a:p>
            <a:r>
              <a:rPr lang="es-CO" dirty="0"/>
              <a:t>Administrar estados de Pedidos</a:t>
            </a:r>
          </a:p>
          <a:p>
            <a:r>
              <a:rPr lang="es-CO" dirty="0"/>
              <a:t>Administrar  Clientes</a:t>
            </a:r>
          </a:p>
          <a:p>
            <a:r>
              <a:rPr lang="es-CO" dirty="0"/>
              <a:t>Administrar Productos</a:t>
            </a:r>
          </a:p>
          <a:p>
            <a:r>
              <a:rPr lang="es-CO" dirty="0"/>
              <a:t>Transferencias, compras, giros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87517C-B82E-44F2-84D2-A0C5A01ED1F6}"/>
              </a:ext>
            </a:extLst>
          </p:cNvPr>
          <p:cNvSpPr txBox="1"/>
          <p:nvPr/>
        </p:nvSpPr>
        <p:spPr>
          <a:xfrm>
            <a:off x="6968065" y="2007176"/>
            <a:ext cx="126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Pedidos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Clientes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Productos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Categorías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SubCategorías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Usuarios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Sucursales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Admón. Empresa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Reportes: Ventas, Pedidos, Clientes, Productos. </a:t>
            </a:r>
          </a:p>
          <a:p>
            <a:endParaRPr lang="es-CO" sz="8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439C4C-1873-4F4B-B650-F971118090F7}"/>
              </a:ext>
            </a:extLst>
          </p:cNvPr>
          <p:cNvSpPr/>
          <p:nvPr/>
        </p:nvSpPr>
        <p:spPr>
          <a:xfrm>
            <a:off x="8699704" y="2477692"/>
            <a:ext cx="726236" cy="3693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33DC93-1FCF-418F-8060-02B69063B96C}"/>
              </a:ext>
            </a:extLst>
          </p:cNvPr>
          <p:cNvCxnSpPr>
            <a:cxnSpLocks/>
          </p:cNvCxnSpPr>
          <p:nvPr/>
        </p:nvCxnSpPr>
        <p:spPr>
          <a:xfrm>
            <a:off x="8250661" y="2607339"/>
            <a:ext cx="39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F8ED3A9-9333-4750-9329-6EE44948E9B8}"/>
              </a:ext>
            </a:extLst>
          </p:cNvPr>
          <p:cNvCxnSpPr>
            <a:endCxn id="16" idx="3"/>
          </p:cNvCxnSpPr>
          <p:nvPr/>
        </p:nvCxnSpPr>
        <p:spPr>
          <a:xfrm flipH="1">
            <a:off x="8235928" y="2792006"/>
            <a:ext cx="46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CC7774-F192-4A39-8E62-317AEA022FE8}"/>
              </a:ext>
            </a:extLst>
          </p:cNvPr>
          <p:cNvSpPr/>
          <p:nvPr/>
        </p:nvSpPr>
        <p:spPr>
          <a:xfrm>
            <a:off x="5006117" y="1937551"/>
            <a:ext cx="1253130" cy="1491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4575144" y="1637844"/>
            <a:ext cx="2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ERP (POS)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A19D42-8571-4EE4-B771-99564EF7B669}"/>
              </a:ext>
            </a:extLst>
          </p:cNvPr>
          <p:cNvSpPr/>
          <p:nvPr/>
        </p:nvSpPr>
        <p:spPr>
          <a:xfrm>
            <a:off x="2718447" y="3429000"/>
            <a:ext cx="6755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Este aplicativo es el que se utiliza en una parte física en donde se manejara toda la operación y Logística.</a:t>
            </a:r>
          </a:p>
          <a:p>
            <a:r>
              <a:rPr lang="es-CO" dirty="0"/>
              <a:t>- </a:t>
            </a:r>
            <a:r>
              <a:rPr lang="es-CO" dirty="0" err="1"/>
              <a:t>Pos</a:t>
            </a:r>
            <a:endParaRPr lang="es-CO" dirty="0"/>
          </a:p>
          <a:p>
            <a:r>
              <a:rPr lang="es-CO" dirty="0"/>
              <a:t>- Contabilidad</a:t>
            </a:r>
          </a:p>
          <a:p>
            <a:r>
              <a:rPr lang="es-CO" dirty="0"/>
              <a:t>- RRHH</a:t>
            </a:r>
          </a:p>
          <a:p>
            <a:r>
              <a:rPr lang="es-CO" dirty="0"/>
              <a:t>- Financiera</a:t>
            </a:r>
          </a:p>
          <a:p>
            <a:r>
              <a:rPr lang="es-CO" dirty="0"/>
              <a:t>- Producción</a:t>
            </a:r>
          </a:p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826380-820B-47C0-BE77-638B5505B0A9}"/>
              </a:ext>
            </a:extLst>
          </p:cNvPr>
          <p:cNvSpPr txBox="1"/>
          <p:nvPr/>
        </p:nvSpPr>
        <p:spPr>
          <a:xfrm>
            <a:off x="5106135" y="2007176"/>
            <a:ext cx="1267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Contabilidad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Facturación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Proveedores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Sucursales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</a:p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65932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CC7774-F192-4A39-8E62-317AEA022FE8}"/>
              </a:ext>
            </a:extLst>
          </p:cNvPr>
          <p:cNvSpPr/>
          <p:nvPr/>
        </p:nvSpPr>
        <p:spPr>
          <a:xfrm>
            <a:off x="3720794" y="1937551"/>
            <a:ext cx="3938963" cy="29132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4575144" y="1637844"/>
            <a:ext cx="2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Aplicativo Web General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523A65D-EF1D-4216-9F75-A866BD33D36A}"/>
              </a:ext>
            </a:extLst>
          </p:cNvPr>
          <p:cNvSpPr/>
          <p:nvPr/>
        </p:nvSpPr>
        <p:spPr>
          <a:xfrm>
            <a:off x="4161183" y="2306883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1.</a:t>
            </a:r>
            <a:endParaRPr lang="es-CO" sz="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ACB00F7-0FA8-4210-8612-013BD90E68AE}"/>
              </a:ext>
            </a:extLst>
          </p:cNvPr>
          <p:cNvSpPr/>
          <p:nvPr/>
        </p:nvSpPr>
        <p:spPr>
          <a:xfrm>
            <a:off x="5314120" y="2306883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2</a:t>
            </a:r>
            <a:endParaRPr lang="es-CO" sz="8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9596DB-E3E4-4EAC-B2C2-D4937D79B0AA}"/>
              </a:ext>
            </a:extLst>
          </p:cNvPr>
          <p:cNvSpPr/>
          <p:nvPr/>
        </p:nvSpPr>
        <p:spPr>
          <a:xfrm>
            <a:off x="6520069" y="2306883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3</a:t>
            </a:r>
            <a:endParaRPr lang="es-CO" sz="8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88C2C3E-BC3A-4D68-8570-0A4F81B6C963}"/>
              </a:ext>
            </a:extLst>
          </p:cNvPr>
          <p:cNvSpPr/>
          <p:nvPr/>
        </p:nvSpPr>
        <p:spPr>
          <a:xfrm>
            <a:off x="4161183" y="2947382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1.</a:t>
            </a:r>
            <a:endParaRPr lang="es-CO" sz="8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A61CB35-11B0-4164-B14C-56E543C304F9}"/>
              </a:ext>
            </a:extLst>
          </p:cNvPr>
          <p:cNvSpPr/>
          <p:nvPr/>
        </p:nvSpPr>
        <p:spPr>
          <a:xfrm>
            <a:off x="5314120" y="2947382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2</a:t>
            </a:r>
            <a:endParaRPr lang="es-CO" sz="80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4996288-9BF6-4186-8888-CF4350CCF68F}"/>
              </a:ext>
            </a:extLst>
          </p:cNvPr>
          <p:cNvSpPr/>
          <p:nvPr/>
        </p:nvSpPr>
        <p:spPr>
          <a:xfrm>
            <a:off x="6520069" y="2947382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3</a:t>
            </a:r>
            <a:endParaRPr lang="es-CO" sz="8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E7C118B-91D5-45B0-9EF0-BC6319BF031E}"/>
              </a:ext>
            </a:extLst>
          </p:cNvPr>
          <p:cNvSpPr/>
          <p:nvPr/>
        </p:nvSpPr>
        <p:spPr>
          <a:xfrm>
            <a:off x="4200942" y="3587881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1.</a:t>
            </a:r>
            <a:endParaRPr lang="es-CO" sz="8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8443A0B-AEF7-43B7-8AC1-A30F654991F0}"/>
              </a:ext>
            </a:extLst>
          </p:cNvPr>
          <p:cNvSpPr/>
          <p:nvPr/>
        </p:nvSpPr>
        <p:spPr>
          <a:xfrm>
            <a:off x="5353879" y="3587881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2</a:t>
            </a:r>
            <a:endParaRPr lang="es-CO" sz="8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8975A47-75EC-4889-BF64-35F3FE1183D6}"/>
              </a:ext>
            </a:extLst>
          </p:cNvPr>
          <p:cNvSpPr/>
          <p:nvPr/>
        </p:nvSpPr>
        <p:spPr>
          <a:xfrm>
            <a:off x="6559828" y="3587881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3</a:t>
            </a:r>
            <a:endParaRPr lang="es-CO" sz="8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B17AEF9-B67D-4E5E-9DFA-27AE22799208}"/>
              </a:ext>
            </a:extLst>
          </p:cNvPr>
          <p:cNvSpPr/>
          <p:nvPr/>
        </p:nvSpPr>
        <p:spPr>
          <a:xfrm>
            <a:off x="4200942" y="4248260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1.</a:t>
            </a:r>
            <a:endParaRPr lang="es-CO" sz="8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0BCE25F-1EE7-40AF-85E3-CB0441DC5F83}"/>
              </a:ext>
            </a:extLst>
          </p:cNvPr>
          <p:cNvSpPr/>
          <p:nvPr/>
        </p:nvSpPr>
        <p:spPr>
          <a:xfrm>
            <a:off x="5353879" y="4248260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2</a:t>
            </a:r>
            <a:endParaRPr lang="es-CO" sz="80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1656A6D-B964-44BE-9EF1-8FA0758B284A}"/>
              </a:ext>
            </a:extLst>
          </p:cNvPr>
          <p:cNvSpPr/>
          <p:nvPr/>
        </p:nvSpPr>
        <p:spPr>
          <a:xfrm>
            <a:off x="6559828" y="4248260"/>
            <a:ext cx="742121" cy="54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Neg</a:t>
            </a:r>
            <a:r>
              <a:rPr lang="es-ES" sz="800" dirty="0"/>
              <a:t> 3</a:t>
            </a:r>
            <a:endParaRPr lang="es-CO" sz="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2AF4234-5462-41C1-B2AC-E9708EF0D28E}"/>
              </a:ext>
            </a:extLst>
          </p:cNvPr>
          <p:cNvSpPr/>
          <p:nvPr/>
        </p:nvSpPr>
        <p:spPr>
          <a:xfrm>
            <a:off x="8236225" y="2126445"/>
            <a:ext cx="1060174" cy="56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WEB</a:t>
            </a:r>
            <a:endParaRPr lang="es-CO" dirty="0"/>
          </a:p>
        </p:txBody>
      </p:sp>
      <p:sp>
        <p:nvSpPr>
          <p:cNvPr id="4" name="Diagrama de flujo: almacenamiento interno 3">
            <a:extLst>
              <a:ext uri="{FF2B5EF4-FFF2-40B4-BE49-F238E27FC236}">
                <a16:creationId xmlns:a16="http://schemas.microsoft.com/office/drawing/2014/main" id="{BBF6C4D0-8E61-401D-B0C8-897C485CD834}"/>
              </a:ext>
            </a:extLst>
          </p:cNvPr>
          <p:cNvSpPr/>
          <p:nvPr/>
        </p:nvSpPr>
        <p:spPr>
          <a:xfrm>
            <a:off x="8348869" y="2947382"/>
            <a:ext cx="834887" cy="14788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</a:t>
            </a:r>
            <a:endParaRPr lang="es-C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C329B88-E7D5-4191-A2A8-354A2414F28C}"/>
              </a:ext>
            </a:extLst>
          </p:cNvPr>
          <p:cNvCxnSpPr/>
          <p:nvPr/>
        </p:nvCxnSpPr>
        <p:spPr>
          <a:xfrm flipV="1">
            <a:off x="7659757" y="2578050"/>
            <a:ext cx="463826" cy="11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D13BC7-4B89-4E54-BB8C-A0CCCE93EA37}"/>
              </a:ext>
            </a:extLst>
          </p:cNvPr>
          <p:cNvCxnSpPr/>
          <p:nvPr/>
        </p:nvCxnSpPr>
        <p:spPr>
          <a:xfrm>
            <a:off x="7659757" y="2690191"/>
            <a:ext cx="463826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4575144" y="1637844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Normas y Leyes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9CF01B-9FA3-42B2-A8D7-067D6161D88B}"/>
              </a:ext>
            </a:extLst>
          </p:cNvPr>
          <p:cNvSpPr/>
          <p:nvPr/>
        </p:nvSpPr>
        <p:spPr>
          <a:xfrm>
            <a:off x="3193775" y="2422700"/>
            <a:ext cx="3019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/>
                </a:solidFill>
              </a:rPr>
              <a:t>Protección de Datos</a:t>
            </a:r>
          </a:p>
          <a:p>
            <a:r>
              <a:rPr lang="es-ES" dirty="0">
                <a:solidFill>
                  <a:schemeClr val="accent5"/>
                </a:solidFill>
              </a:rPr>
              <a:t>Distribución de Productos</a:t>
            </a:r>
          </a:p>
          <a:p>
            <a:r>
              <a:rPr lang="es-ES" dirty="0">
                <a:solidFill>
                  <a:schemeClr val="accent5"/>
                </a:solidFill>
              </a:rPr>
              <a:t>Transporte</a:t>
            </a:r>
          </a:p>
          <a:p>
            <a:r>
              <a:rPr lang="es-ES" dirty="0">
                <a:solidFill>
                  <a:schemeClr val="accent5"/>
                </a:solidFill>
              </a:rPr>
              <a:t>Contratos para clientes o Socios</a:t>
            </a:r>
          </a:p>
          <a:p>
            <a:r>
              <a:rPr lang="es-ES" dirty="0">
                <a:solidFill>
                  <a:schemeClr val="accent5"/>
                </a:solidFill>
              </a:rPr>
              <a:t>Derechos de Autor</a:t>
            </a:r>
          </a:p>
        </p:txBody>
      </p:sp>
    </p:spTree>
    <p:extLst>
      <p:ext uri="{BB962C8B-B14F-4D97-AF65-F5344CB8AC3E}">
        <p14:creationId xmlns:p14="http://schemas.microsoft.com/office/powerpoint/2010/main" val="83993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D015CC9C-29C8-4CE8-8A71-A0EB8231C273}"/>
              </a:ext>
            </a:extLst>
          </p:cNvPr>
          <p:cNvSpPr txBox="1"/>
          <p:nvPr/>
        </p:nvSpPr>
        <p:spPr>
          <a:xfrm>
            <a:off x="4002158" y="1757113"/>
            <a:ext cx="33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Plan de Compensación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9CF01B-9FA3-42B2-A8D7-067D6161D88B}"/>
              </a:ext>
            </a:extLst>
          </p:cNvPr>
          <p:cNvSpPr/>
          <p:nvPr/>
        </p:nvSpPr>
        <p:spPr>
          <a:xfrm>
            <a:off x="4253949" y="2568474"/>
            <a:ext cx="4081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</a:rPr>
              <a:t>Monto Afiliación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</a:rPr>
              <a:t>Consumo Mensual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</a:rPr>
              <a:t>Referenciar Miembro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</a:rPr>
              <a:t>Formas de Compensación por Niveles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</a:rPr>
              <a:t>Bonos o Premios</a:t>
            </a:r>
          </a:p>
        </p:txBody>
      </p:sp>
    </p:spTree>
    <p:extLst>
      <p:ext uri="{BB962C8B-B14F-4D97-AF65-F5344CB8AC3E}">
        <p14:creationId xmlns:p14="http://schemas.microsoft.com/office/powerpoint/2010/main" val="390519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386</Words>
  <Application>Microsoft Office PowerPoint</Application>
  <PresentationFormat>Panorámica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CETUS ORGANIZACIONAL</vt:lpstr>
      <vt:lpstr>Julio Acevedo Marrugo Roberto Carlos Puello Acevedo Roberto Luis Pérez Acevedo Erwin Mórelo Acevedo Jesús Julián Acevedo Baldovino Roberto Julio Reales Acevedo</vt:lpstr>
      <vt:lpstr>ARQUITECTURA PRELIMINAR TECNOLOGICA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CETUS ORGANIZACIONAL</dc:title>
  <dc:creator>Robert</dc:creator>
  <cp:lastModifiedBy>Robert</cp:lastModifiedBy>
  <cp:revision>14</cp:revision>
  <dcterms:created xsi:type="dcterms:W3CDTF">2020-04-26T21:54:43Z</dcterms:created>
  <dcterms:modified xsi:type="dcterms:W3CDTF">2020-04-26T23:35:59Z</dcterms:modified>
</cp:coreProperties>
</file>