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61" r:id="rId4"/>
    <p:sldId id="291" r:id="rId5"/>
    <p:sldId id="293" r:id="rId6"/>
    <p:sldId id="261" r:id="rId7"/>
    <p:sldId id="366" r:id="rId8"/>
    <p:sldId id="375" r:id="rId9"/>
    <p:sldId id="376" r:id="rId10"/>
    <p:sldId id="377" r:id="rId11"/>
    <p:sldId id="378" r:id="rId12"/>
    <p:sldId id="379" r:id="rId13"/>
    <p:sldId id="380" r:id="rId14"/>
    <p:sldId id="374" r:id="rId15"/>
    <p:sldId id="381" r:id="rId16"/>
    <p:sldId id="395" r:id="rId17"/>
    <p:sldId id="370" r:id="rId18"/>
    <p:sldId id="367" r:id="rId19"/>
    <p:sldId id="37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72" r:id="rId33"/>
    <p:sldId id="394" r:id="rId34"/>
    <p:sldId id="396" r:id="rId35"/>
    <p:sldId id="397" r:id="rId36"/>
    <p:sldId id="39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1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AF3"/>
    <a:srgbClr val="F36324"/>
    <a:srgbClr val="1C77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6" y="51"/>
      </p:cViewPr>
      <p:guideLst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7FAE-7CEB-1A8C-07CF-0A835A55A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E4B55-3AE2-2F9C-865A-3CE6CB47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1C815E-B9CA-B7A4-6B23-9383689F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DD526F-CBC4-0AC5-A5DE-DDE3A3A2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CA680-0AD8-6302-CBBB-4946ACA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79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8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DFA2F-77F1-8EB3-684A-4E926B9F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B0E2F-EE73-1E97-A84E-6F47F88A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C3890-4EDC-8027-03CC-95CA1C7A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5E2E5-3107-6C9E-560D-E110A60C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4D7735-BC02-B7FF-ACAD-CB3D46C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9D3597-2524-CD9D-AD3C-0DC905AFD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CBE3D2-65C8-4853-31F6-C55F578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6249E-8C62-A318-9F82-E7F6D4F3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55BF8-3977-2E2A-4E85-641F45A9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D9A94-207A-44F8-4B19-A5C6418E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88644-0E93-3363-3ED5-F0605CBF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ED669B-9116-B294-8072-A3545204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78E6C-54A6-F97D-9E94-9602823C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1DC0-E238-6CD3-36D4-F5E0E6D4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82655-82CF-DE05-DD65-ED338ACB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84D4D-9753-D3A9-E24A-8F26BC8C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DF50E-439B-5297-0538-8D873C36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0A2CC4-8C45-718E-8748-56850C79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C9CBC-1164-0D6B-3DDE-FCA552C7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C1296-FFC1-D80C-5F05-236EE181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1B36E-A635-31E5-20FC-0A28C044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DA0CE-33EB-ACB6-5D8C-62771B2C6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55FB84-3B62-11FC-BADB-0CC331F5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203222-BCF8-BC93-199A-FB0117EA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A7554A-E3FF-755B-791D-EA0C4C67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80759-B447-516E-6784-B830157C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3F4A-7B16-2DD9-D313-E9D893C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B86F8-F692-920D-005E-A59C5021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CD940E-B132-92E1-2C20-04B44AAD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CE11D4-8557-FA7E-D927-71CB8BF0B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C9D972-1075-143C-B071-2E1788BDA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C52461-0BB6-1488-ECA3-9EE735B7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B6AA5F-FFFF-4FA9-5310-67F009D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73069-0C6C-D3F7-BC81-C6DC0271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5F4A0-94D6-0D4C-C348-EF56CA7A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3EC721-A186-358E-F85C-D0F77F44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6EAB19-BA8F-EBBC-11E3-D375A887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C69F74-1E52-FF2F-8D0C-62EEC424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2EE020-CA6F-9108-4FF8-26A77D17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DB28F2-528A-7DE4-AFCF-8C38E2AD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57E9B-279D-DACC-2910-C558455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455E4-588B-0775-6008-828B0A65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47F7F-BCF0-E21A-2815-ADCF7DF78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3AFC81-F203-EAFC-0025-66C06C636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AD4733-9180-06BF-F88D-EFAB9D39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EC1BBB-16DB-F7A9-B6A6-2BCDADFB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F6C7F0-D6BF-4AB3-9BEC-3B042560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4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2DED5-04C7-4AAE-DF4B-39398207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EAA2A-1A22-06A7-1C92-EF67D656E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6676A4-CF17-4211-8EDE-3ED2696B8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DF13EE-27AF-BDC3-F473-83CB6B6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39E47E-6F7E-81A7-C925-1B194492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43A82-87B5-7738-E6F4-9A5C3CF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0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1F760-EE1A-B1A1-CEC9-9330EF33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49959F-23B6-55D9-353A-FDD49907D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2F3B0-A1C7-E96A-B0AA-5B3D1B7E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B4CF7-4AF6-4F22-BEAD-2FF1E49FC00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9A8AFD-931A-32B7-8484-1510FD86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58EC8-F0E9-FD89-1484-1F138B39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F016-83BD-4E70-8719-6FB82F4E2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63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7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23" userDrawn="1">
          <p15:clr>
            <a:srgbClr val="F26B43"/>
          </p15:clr>
        </p15:guide>
        <p15:guide id="4" orient="horz" pos="1457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2840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pos="665" userDrawn="1">
          <p15:clr>
            <a:srgbClr val="F26B43"/>
          </p15:clr>
        </p15:guide>
        <p15:guide id="9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955EB-07EA-A618-5BD6-A23E49C7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96" y="893532"/>
            <a:ext cx="10629207" cy="141945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Оптимальное исследование графа </a:t>
            </a:r>
            <a:b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 доступом к незакреплённой карте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67FEE4-C78F-3821-024E-152305C8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572020"/>
            <a:ext cx="6785985" cy="25573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Выполнил: студент группы ПС–21 очной формы обучения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Кугелев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Михаил Григорьевич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Руководитель: доцент, кандидат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физ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-мат наук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Козлов Александр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404040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3344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078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8657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405527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10515600" cy="7953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n-</a:t>
            </a:r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лучевое солнце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9555F9-7B26-E761-C710-1F9B2337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97" y="1780973"/>
            <a:ext cx="7275006" cy="3980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13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4794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Случайное блуждание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944FD-7F40-BED0-CC2F-D8D0A069C73C}"/>
              </a:ext>
            </a:extLst>
          </p:cNvPr>
          <p:cNvSpPr txBox="1"/>
          <p:nvPr/>
        </p:nvSpPr>
        <p:spPr>
          <a:xfrm>
            <a:off x="1055688" y="3429000"/>
            <a:ext cx="10080625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Случайный выбор следующей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37760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4794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случайного блуждания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944FD-7F40-BED0-CC2F-D8D0A069C73C}"/>
                  </a:ext>
                </a:extLst>
              </p:cNvPr>
              <p:cNvSpPr txBox="1"/>
              <p:nvPr/>
            </p:nvSpPr>
            <p:spPr>
              <a:xfrm>
                <a:off x="1055688" y="3429000"/>
                <a:ext cx="10080625" cy="168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Базовая оценка, полученная </a:t>
                </a:r>
                <a:r>
                  <a:rPr lang="ru-RU" sz="24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Алелиунасом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гласит, что для любого связного графа стоимость обхода будет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где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количество вершин 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количество рёбер.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8944FD-7F40-BED0-CC2F-D8D0A069C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8" y="3429000"/>
                <a:ext cx="10080625" cy="1685526"/>
              </a:xfrm>
              <a:prstGeom prst="rect">
                <a:avLst/>
              </a:prstGeom>
              <a:blipFill>
                <a:blip r:embed="rId2"/>
                <a:stretch>
                  <a:fillRect l="-907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63084A-EE18-9A1F-A554-643177E5E587}"/>
              </a:ext>
            </a:extLst>
          </p:cNvPr>
          <p:cNvSpPr txBox="1"/>
          <p:nvPr/>
        </p:nvSpPr>
        <p:spPr>
          <a:xfrm>
            <a:off x="1055687" y="3429000"/>
            <a:ext cx="10080625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Получить полную информацию о графе ещё до того, как мы обошли весь граф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51A53B9-041A-DE90-FD53-C4B7E98F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7651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26480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7651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Локализация робота на графе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FF57F-8028-3E8A-B9AF-201297E79BCF}"/>
              </a:ext>
            </a:extLst>
          </p:cNvPr>
          <p:cNvSpPr txBox="1"/>
          <p:nvPr/>
        </p:nvSpPr>
        <p:spPr>
          <a:xfrm>
            <a:off x="1055688" y="3429000"/>
            <a:ext cx="10080625" cy="168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Если спустя несколько шагов по графу робот сможет определить своё местоположение, то мы получим полную информацию о графе, так как имеем незакреплённую изоморфную копию</a:t>
            </a:r>
          </a:p>
        </p:txBody>
      </p:sp>
    </p:spTree>
    <p:extLst>
      <p:ext uri="{BB962C8B-B14F-4D97-AF65-F5344CB8AC3E}">
        <p14:creationId xmlns:p14="http://schemas.microsoft.com/office/powerpoint/2010/main" val="374032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7651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локализации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79CBD-A748-E7D0-C58A-BB7031D3BD4F}"/>
                  </a:ext>
                </a:extLst>
              </p:cNvPr>
              <p:cNvSpPr txBox="1"/>
              <p:nvPr/>
            </p:nvSpPr>
            <p:spPr>
              <a:xfrm>
                <a:off x="1055687" y="3429000"/>
                <a:ext cx="10080625" cy="168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локализации составляет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общее количество вершин в графе,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общее количество шагов, которые совершил робот.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79CBD-A748-E7D0-C58A-BB7031D3B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3429000"/>
                <a:ext cx="10080625" cy="1685526"/>
              </a:xfrm>
              <a:prstGeom prst="rect">
                <a:avLst/>
              </a:prstGeom>
              <a:blipFill>
                <a:blip r:embed="rId2"/>
                <a:stretch>
                  <a:fillRect l="-907" b="-7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7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DABDE-1979-0E88-26E9-520CE993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1159"/>
            <a:ext cx="10080625" cy="784452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Формулировка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31CA5-7026-0B76-A8C7-C1EDB1DE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52" y="2312988"/>
            <a:ext cx="10080625" cy="19431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Роботу нужно исследовать весь граф потратив как можно меньше обходов при условии, что ему доступна незакреплённая изоморфная копия графа, в котором он находится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1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DF7817F-0FDD-6766-D358-7D91D1A320C0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4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1236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4155C91-929E-A1C0-3651-0DEACCE03EE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563F9ADD-2FD9-E951-454D-C9715FC68290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8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CD8A413-15CE-C689-B373-123FDB9E3D3E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9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B0D514AE-9D8E-8B1D-8CF0-1CBD009C9F6F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0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6D994A7B-A241-BC42-6CBA-62DEECDE03A0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8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4" y="3578629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1DDEDBC-9C96-5B43-FFC5-2286968542CF}"/>
              </a:ext>
            </a:extLst>
          </p:cNvPr>
          <p:cNvSpPr/>
          <p:nvPr/>
        </p:nvSpPr>
        <p:spPr>
          <a:xfrm>
            <a:off x="7257040" y="3311236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A7BC64C-E150-B0E0-A28B-7992BB9260A6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02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4" y="3578629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D801E9B-5F54-E3FB-B47E-F0E50B3DA6DE}"/>
              </a:ext>
            </a:extLst>
          </p:cNvPr>
          <p:cNvSpPr/>
          <p:nvPr/>
        </p:nvSpPr>
        <p:spPr>
          <a:xfrm>
            <a:off x="7257040" y="3311236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23521A5-6023-BF46-E56E-7036C9BE554B}"/>
              </a:ext>
            </a:extLst>
          </p:cNvPr>
          <p:cNvCxnSpPr>
            <a:cxnSpLocks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13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13D6174-D748-FCFC-5F7A-3F714517F28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3198554" y="3578629"/>
            <a:ext cx="120439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8" y="3316778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6" y="3582785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20" y="32835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FE16B69-C8C0-624E-876B-34D0FFD9821B}"/>
              </a:ext>
            </a:extLst>
          </p:cNvPr>
          <p:cNvSpPr/>
          <p:nvPr/>
        </p:nvSpPr>
        <p:spPr>
          <a:xfrm>
            <a:off x="7257042" y="331539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7915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4" y="3578629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6C18FBC-0E6F-A9E5-1F82-6FEAD04F211F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3198554" y="3578629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34F4B755-2DF0-F47B-B5FC-334C39B6A513}"/>
              </a:ext>
            </a:extLst>
          </p:cNvPr>
          <p:cNvSpPr/>
          <p:nvPr/>
        </p:nvSpPr>
        <p:spPr>
          <a:xfrm>
            <a:off x="7257040" y="3311236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861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1649-35E0-4BD9-D93F-F594B857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10080625" cy="900339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Конкретизация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2E1678-DE54-C589-8605-47B84DF81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688" y="2312988"/>
                <a:ext cx="10080625" cy="414323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Взвешенный неориентированный связный граф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Находясь в вершине роботу известна только информация о степени (количестве инцидентных рёбер) текущей вершины.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Обход графа является оптимальным при наименьшем количестве обходов рёбер и вершин.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Робот имеет доступ к незакреплённой изоморфной копии графа.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12E1678-DE54-C589-8605-47B84DF81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688" y="2312988"/>
                <a:ext cx="10080625" cy="4143230"/>
              </a:xfrm>
              <a:blipFill>
                <a:blip r:embed="rId2"/>
                <a:stretch>
                  <a:fillRect l="-1149" r="-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6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152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228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3537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8294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4636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13D6174-D748-FCFC-5F7A-3F714517F28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3198554" y="3578629"/>
            <a:ext cx="1204392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2622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9371"/>
            <a:ext cx="43152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787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37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841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4" y="3578629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18" y="327937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F1BE75-4165-7E33-8187-D5AABB57AAB9}"/>
              </a:ext>
            </a:extLst>
          </p:cNvPr>
          <p:cNvSpPr/>
          <p:nvPr/>
        </p:nvSpPr>
        <p:spPr>
          <a:xfrm>
            <a:off x="7257040" y="3311236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39626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C980BB3A-DCE3-AC39-5047-F0180E5687E4}"/>
              </a:ext>
            </a:extLst>
          </p:cNvPr>
          <p:cNvSpPr/>
          <p:nvPr/>
        </p:nvSpPr>
        <p:spPr>
          <a:xfrm>
            <a:off x="2664245" y="1900137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8D5BE2B-3C48-9C4A-E0FC-18C2BD23927A}"/>
              </a:ext>
            </a:extLst>
          </p:cNvPr>
          <p:cNvSpPr/>
          <p:nvPr/>
        </p:nvSpPr>
        <p:spPr>
          <a:xfrm>
            <a:off x="4402946" y="4790901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47EE58-F431-B4B5-2EC2-AEDD65A19A3C}"/>
              </a:ext>
            </a:extLst>
          </p:cNvPr>
          <p:cNvSpPr/>
          <p:nvPr/>
        </p:nvSpPr>
        <p:spPr>
          <a:xfrm>
            <a:off x="2666540" y="4790901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7BB3731-B9DD-FCC5-75F8-76C1B81E8A68}"/>
              </a:ext>
            </a:extLst>
          </p:cNvPr>
          <p:cNvSpPr/>
          <p:nvPr/>
        </p:nvSpPr>
        <p:spPr>
          <a:xfrm>
            <a:off x="2666540" y="3311236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965FA86-C670-1F13-A055-199495BCC882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30252" y="2432151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A5C5014-0622-6D50-A284-229695139785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3198554" y="5056908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50DA51D-A8B2-D500-13A2-DBAA1324A3B8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2932547" y="3843250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AC2E61A-CB57-19F9-ACBC-32D90B7B27EF}"/>
              </a:ext>
            </a:extLst>
          </p:cNvPr>
          <p:cNvSpPr/>
          <p:nvPr/>
        </p:nvSpPr>
        <p:spPr>
          <a:xfrm>
            <a:off x="4402946" y="3311236"/>
            <a:ext cx="532014" cy="532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13D6174-D748-FCFC-5F7A-3F714517F289}"/>
              </a:ext>
            </a:extLst>
          </p:cNvPr>
          <p:cNvCxnSpPr>
            <a:stCxn id="9" idx="6"/>
            <a:endCxn id="13" idx="2"/>
          </p:cNvCxnSpPr>
          <p:nvPr/>
        </p:nvCxnSpPr>
        <p:spPr>
          <a:xfrm>
            <a:off x="3198554" y="3577243"/>
            <a:ext cx="12043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3482DF-822B-9A67-F1F9-8C81917BD976}"/>
              </a:ext>
            </a:extLst>
          </p:cNvPr>
          <p:cNvSpPr txBox="1"/>
          <p:nvPr/>
        </p:nvSpPr>
        <p:spPr>
          <a:xfrm>
            <a:off x="1055688" y="752008"/>
            <a:ext cx="504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Изоморфная незакреплённая копия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4CF4F5-D8A0-F242-8E67-E3DF8CEAA1C5}"/>
              </a:ext>
            </a:extLst>
          </p:cNvPr>
          <p:cNvSpPr txBox="1"/>
          <p:nvPr/>
        </p:nvSpPr>
        <p:spPr>
          <a:xfrm>
            <a:off x="6096000" y="728663"/>
            <a:ext cx="504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Путь робота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B89C2588-13FB-7CB0-FA01-87641726243D}"/>
              </a:ext>
            </a:extLst>
          </p:cNvPr>
          <p:cNvSpPr/>
          <p:nvPr/>
        </p:nvSpPr>
        <p:spPr>
          <a:xfrm>
            <a:off x="8993446" y="3311236"/>
            <a:ext cx="532014" cy="5320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C31DE-C74E-A724-C065-C35B704102A9}"/>
              </a:ext>
            </a:extLst>
          </p:cNvPr>
          <p:cNvSpPr txBox="1"/>
          <p:nvPr/>
        </p:nvSpPr>
        <p:spPr>
          <a:xfrm>
            <a:off x="3591618" y="32779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B48F64-F245-049F-EF76-BEFB8B107D6A}"/>
              </a:ext>
            </a:extLst>
          </p:cNvPr>
          <p:cNvSpPr txBox="1"/>
          <p:nvPr/>
        </p:nvSpPr>
        <p:spPr>
          <a:xfrm>
            <a:off x="3584986" y="472649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5B44F-0144-2C2F-08C1-3048BE0E1CE7}"/>
              </a:ext>
            </a:extLst>
          </p:cNvPr>
          <p:cNvSpPr txBox="1"/>
          <p:nvPr/>
        </p:nvSpPr>
        <p:spPr>
          <a:xfrm>
            <a:off x="2552527" y="41324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F5A9E-D3DA-7423-5710-54414E712E2A}"/>
              </a:ext>
            </a:extLst>
          </p:cNvPr>
          <p:cNvSpPr txBox="1"/>
          <p:nvPr/>
        </p:nvSpPr>
        <p:spPr>
          <a:xfrm>
            <a:off x="2552527" y="26870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D258A452-9A75-F261-43E1-21214DFB7038}"/>
              </a:ext>
            </a:extLst>
          </p:cNvPr>
          <p:cNvCxnSpPr/>
          <p:nvPr/>
        </p:nvCxnSpPr>
        <p:spPr>
          <a:xfrm>
            <a:off x="7789054" y="3577243"/>
            <a:ext cx="1204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D7D695-D55E-62F3-580B-B4B34185D55A}"/>
              </a:ext>
            </a:extLst>
          </p:cNvPr>
          <p:cNvSpPr txBox="1"/>
          <p:nvPr/>
        </p:nvSpPr>
        <p:spPr>
          <a:xfrm>
            <a:off x="8182118" y="32779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F23F7C91-5A42-30E4-F718-5208CF86C1D9}"/>
              </a:ext>
            </a:extLst>
          </p:cNvPr>
          <p:cNvSpPr/>
          <p:nvPr/>
        </p:nvSpPr>
        <p:spPr>
          <a:xfrm>
            <a:off x="7257040" y="3309850"/>
            <a:ext cx="532014" cy="5320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08708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Блок-схема алгоритма локализации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1F62A3-E0E0-F47F-C4E5-139382508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 r="23917"/>
          <a:stretch/>
        </p:blipFill>
        <p:spPr bwMode="auto">
          <a:xfrm>
            <a:off x="4096342" y="1524000"/>
            <a:ext cx="3999316" cy="50449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849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1E663-08E8-7264-EBE9-7E0C11822B4D}"/>
              </a:ext>
            </a:extLst>
          </p:cNvPr>
          <p:cNvSpPr txBox="1"/>
          <p:nvPr/>
        </p:nvSpPr>
        <p:spPr>
          <a:xfrm>
            <a:off x="1055687" y="1665288"/>
            <a:ext cx="10080625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Dessmark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Pelc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A. Optimal graph exploration without good maps //Theoretical Computer Science. – 2004. –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Т. 326. – №. 1-3. – С. 343-362.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Panaite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Pelc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A. Impact of topographic information on graph exploration efficiency // Networks: An International Journal. – 2000. –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Т. 36. – №. 2. – С. 96-103.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Aldous D., Fill J. Reversible Markov chains and random walks on graphs, 2002 //Unfinished monograph, recompiled. – 2014. –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Т. 2002.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651BB2-8FF0-0480-2B52-BF43E9B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2095634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1E663-08E8-7264-EBE9-7E0C11822B4D}"/>
              </a:ext>
            </a:extLst>
          </p:cNvPr>
          <p:cNvSpPr txBox="1"/>
          <p:nvPr/>
        </p:nvSpPr>
        <p:spPr>
          <a:xfrm>
            <a:off x="1055687" y="1665288"/>
            <a:ext cx="10080625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Gąsieniec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Radzik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T. Memory efficient anonymous graph exploration // International Workshop on Graph-Theoretic Concepts in Computer Science. – Berlin, Heidelberg : Springer Berlin Heidelberg, 2008. –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С. 14-29.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Aleliunas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R., Lipton R. J.,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Lovasz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L.,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Rackoff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C. and Karp R. M. Random walks, universal traversal sequences, and the complexity of maze problems //20th Annual Symposium on Foundations of Computer Science (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sfcs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1979). – IEEE Computer Society, 1979. – </a:t>
            </a:r>
            <a:r>
              <a:rPr lang="ru-RU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С. 218-223.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651BB2-8FF0-0480-2B52-BF43E9B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338162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61E663-08E8-7264-EBE9-7E0C11822B4D}"/>
              </a:ext>
            </a:extLst>
          </p:cNvPr>
          <p:cNvSpPr txBox="1"/>
          <p:nvPr/>
        </p:nvSpPr>
        <p:spPr>
          <a:xfrm>
            <a:off x="1055687" y="1665288"/>
            <a:ext cx="10080625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Cheng H. M., Song D. Graph-based proprioceptive localization using a discrete heading-length feature sequence matching approach //IEEE Transactions on Robotics. – 2021. – Т. 37. – №. 4. – С. 1268-1281.</a:t>
            </a:r>
            <a:endParaRPr lang="ru-RU" sz="2400" b="0" i="0" dirty="0">
              <a:solidFill>
                <a:srgbClr val="22222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7651BB2-8FF0-0480-2B52-BF43E9B3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05845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955EB-07EA-A618-5BD6-A23E49C79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396" y="893532"/>
            <a:ext cx="10629207" cy="1419456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Оптимальное исследование графа </a:t>
            </a:r>
            <a:b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 доступом к незакреплённой карте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67FEE4-C78F-3821-024E-152305C8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3572020"/>
            <a:ext cx="6785985" cy="25573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Выполнил: студент группы ПС–21 очной формы обучения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Кугелев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Михаил Григорьевич</a:t>
            </a:r>
          </a:p>
          <a:p>
            <a:pPr algn="l">
              <a:lnSpc>
                <a:spcPct val="150000"/>
              </a:lnSpc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Руководитель: доцент, кандидат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физ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-мат наук</a:t>
            </a:r>
            <a:b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Козлов Александр Иванович</a:t>
            </a:r>
          </a:p>
        </p:txBody>
      </p:sp>
    </p:spTree>
    <p:extLst>
      <p:ext uri="{BB962C8B-B14F-4D97-AF65-F5344CB8AC3E}">
        <p14:creationId xmlns:p14="http://schemas.microsoft.com/office/powerpoint/2010/main" val="107252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23139-BDEE-F4FF-FA2D-E225B9D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728663"/>
            <a:ext cx="9896021" cy="594632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AC4FF-0189-8E25-81A5-2F65EA95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7" y="2312988"/>
            <a:ext cx="10080625" cy="21955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Нахождение оптимального алгоритма для исследования неизвестного графа при наличии незакреплённой изоморфной копии графа, а также реализация программного обеспечения </a:t>
            </a:r>
            <a:b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использования алгоритма. </a:t>
            </a:r>
          </a:p>
        </p:txBody>
      </p:sp>
    </p:spTree>
    <p:extLst>
      <p:ext uri="{BB962C8B-B14F-4D97-AF65-F5344CB8AC3E}">
        <p14:creationId xmlns:p14="http://schemas.microsoft.com/office/powerpoint/2010/main" val="410561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91649-35E0-4BD9-D93F-F594B857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52" y="734332"/>
            <a:ext cx="9816193" cy="789611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E1678-DE54-C589-8605-47B84DF8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52" y="1553821"/>
            <a:ext cx="10072461" cy="45755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Обзор существующих алгоритмов для исследования графа.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Определение оптимального алгоритма. Доказательство корректности и сложности алгоритма.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Определить наиболее удобную среду программирования и написать программу для реализации алгоритма.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Тестирование алгоритма, в том числе на реальных данных.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интерфейса для удобного использования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50080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363FD-6FE4-A032-0C54-EE8EDDB9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33" y="730705"/>
            <a:ext cx="10077680" cy="96202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Математическая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B0EF4C-D9B9-FA62-DF05-F967F4B3D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688" y="1948859"/>
                <a:ext cx="10077681" cy="41784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Робот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цель которого заключается в оптимальном исследовании неизвестной местности при условии наличия карты.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Представление местности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взвешенный неориентированный связный граф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Исследование местности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получение полной информации о графе. Будет считаться оптимальным при минимальном количестве обходов рёбер и вершин.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B0EF4C-D9B9-FA62-DF05-F967F4B3D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688" y="1948859"/>
                <a:ext cx="10077681" cy="4178436"/>
              </a:xfrm>
              <a:blipFill>
                <a:blip r:embed="rId2"/>
                <a:stretch>
                  <a:fillRect l="-907" r="-1452" b="-2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12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1514794"/>
            <a:ext cx="10515600" cy="795337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Обход в глубину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944FD-7F40-BED0-CC2F-D8D0A069C73C}"/>
              </a:ext>
            </a:extLst>
          </p:cNvPr>
          <p:cNvSpPr txBox="1"/>
          <p:nvPr/>
        </p:nvSpPr>
        <p:spPr>
          <a:xfrm>
            <a:off x="1055688" y="3429000"/>
            <a:ext cx="10080625" cy="113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Стратегия </a:t>
            </a:r>
            <a:r>
              <a:rPr lang="ru-RU" sz="2400" dirty="0">
                <a:solidFill>
                  <a:srgbClr val="20212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обхода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в глубину, как и следует из названия, состоит в том, чтобы идти «вглубь» графа, насколько это возможно. 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18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2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C4E43-432F-FF98-376F-55D04A4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7" y="728663"/>
            <a:ext cx="5106814" cy="134327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Сложность обход в глубину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/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Временная сложность алгоритма поиска в глубину представлена</a:t>
                </a:r>
                <a:b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​​в виде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вершин, 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количество ребер.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>
                    <a:solidFill>
                      <a:srgbClr val="33333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 учётом дополнительных накладных расходов увеличивается в 2 раза.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06D21B-2A59-C229-7BC1-9A1FA2F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7" y="2312988"/>
                <a:ext cx="5860502" cy="3347519"/>
              </a:xfrm>
              <a:prstGeom prst="rect">
                <a:avLst/>
              </a:prstGeom>
              <a:blipFill>
                <a:blip r:embed="rId2"/>
                <a:stretch>
                  <a:fillRect l="-1559" b="-3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Овал 11">
            <a:extLst>
              <a:ext uri="{FF2B5EF4-FFF2-40B4-BE49-F238E27FC236}">
                <a16:creationId xmlns:a16="http://schemas.microsoft.com/office/drawing/2014/main" id="{79F378C2-09B9-3909-0B53-A744658FADF8}"/>
              </a:ext>
            </a:extLst>
          </p:cNvPr>
          <p:cNvSpPr/>
          <p:nvPr/>
        </p:nvSpPr>
        <p:spPr>
          <a:xfrm>
            <a:off x="8289218" y="1539919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541DB-BB42-8CAB-786F-A2750E46DE14}"/>
              </a:ext>
            </a:extLst>
          </p:cNvPr>
          <p:cNvSpPr/>
          <p:nvPr/>
        </p:nvSpPr>
        <p:spPr>
          <a:xfrm>
            <a:off x="10027919" y="4430683"/>
            <a:ext cx="532014" cy="532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38F2B90-517C-272B-FF41-6DF5F62A0F77}"/>
              </a:ext>
            </a:extLst>
          </p:cNvPr>
          <p:cNvSpPr/>
          <p:nvPr/>
        </p:nvSpPr>
        <p:spPr>
          <a:xfrm>
            <a:off x="8291513" y="4430683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6F7C855-0D40-D848-5368-55BD3138A739}"/>
              </a:ext>
            </a:extLst>
          </p:cNvPr>
          <p:cNvSpPr/>
          <p:nvPr/>
        </p:nvSpPr>
        <p:spPr>
          <a:xfrm>
            <a:off x="8291513" y="2951018"/>
            <a:ext cx="532014" cy="5320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318741F-A23B-CC2A-B95B-E47A4BD5BA8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8555225" y="2071933"/>
            <a:ext cx="2295" cy="879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93B9924-3E64-E937-1DB9-F624AAAEEFC6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8823527" y="4696690"/>
            <a:ext cx="1204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E94EE53-A783-A539-2421-AAA8911B1D01}"/>
              </a:ext>
            </a:extLst>
          </p:cNvPr>
          <p:cNvCxnSpPr>
            <a:cxnSpLocks/>
            <a:stCxn id="14" idx="0"/>
            <a:endCxn id="15" idx="4"/>
          </p:cNvCxnSpPr>
          <p:nvPr/>
        </p:nvCxnSpPr>
        <p:spPr>
          <a:xfrm flipV="1">
            <a:off x="8557520" y="3483032"/>
            <a:ext cx="0" cy="94765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75896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1119</Words>
  <Application>Microsoft Office PowerPoint</Application>
  <PresentationFormat>Широкоэкранный</PresentationFormat>
  <Paragraphs>223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Segoe UI</vt:lpstr>
      <vt:lpstr>Тема Office</vt:lpstr>
      <vt:lpstr>Оптимальное исследование графа  с доступом к незакреплённой карте</vt:lpstr>
      <vt:lpstr>Формулировка задачи</vt:lpstr>
      <vt:lpstr>Конкретизация задачи</vt:lpstr>
      <vt:lpstr>Цель</vt:lpstr>
      <vt:lpstr>Задачи</vt:lpstr>
      <vt:lpstr>Математическая модель</vt:lpstr>
      <vt:lpstr>Обход в глубину</vt:lpstr>
      <vt:lpstr>Сложность обход в глубину</vt:lpstr>
      <vt:lpstr>Сложность обход в глубину</vt:lpstr>
      <vt:lpstr>Сложность обход в глубину</vt:lpstr>
      <vt:lpstr>Сложность обход в глубину</vt:lpstr>
      <vt:lpstr>Сложность обход в глубину</vt:lpstr>
      <vt:lpstr>Сложность обход в глубину</vt:lpstr>
      <vt:lpstr>n-лучевое солнце</vt:lpstr>
      <vt:lpstr>Случайное блуждание</vt:lpstr>
      <vt:lpstr>Сложность случайного блуждания</vt:lpstr>
      <vt:lpstr>Оптимизация</vt:lpstr>
      <vt:lpstr>Локализация робота на графе</vt:lpstr>
      <vt:lpstr>Сложность локализации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Блок-схема алгоритма локализации</vt:lpstr>
      <vt:lpstr>Список литературы</vt:lpstr>
      <vt:lpstr>Список литературы</vt:lpstr>
      <vt:lpstr>Список литературы</vt:lpstr>
      <vt:lpstr>Оптимальное исследование графа  с доступом к незакреплённой карте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Расстановка охранников  в художественной галерее</dc:title>
  <dc:creator>Степашка Модняш</dc:creator>
  <cp:lastModifiedBy>Mikhail Kugelev</cp:lastModifiedBy>
  <cp:revision>29</cp:revision>
  <dcterms:created xsi:type="dcterms:W3CDTF">2025-03-02T06:42:24Z</dcterms:created>
  <dcterms:modified xsi:type="dcterms:W3CDTF">2025-06-19T17:36:56Z</dcterms:modified>
</cp:coreProperties>
</file>