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s-PE" sz="3200" spc="-1" strike="noStrike">
                <a:solidFill>
                  <a:srgbClr val="ffffff"/>
                </a:solidFill>
                <a:latin typeface="Source Sans Pro Black"/>
              </a:rPr>
              <a:t>Pulse para editar el formato del texto de título</a:t>
            </a:r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Pulse para editar el formato de esquema del texto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s-PE" sz="2200" spc="-1" strike="noStrike">
                <a:solidFill>
                  <a:srgbClr val="1c1c1c"/>
                </a:solidFill>
                <a:latin typeface="Source Sans Pro Light"/>
              </a:rPr>
              <a:t>Segundo nivel del esquema</a:t>
            </a:r>
            <a:endParaRPr b="0" lang="es-P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s-PE" sz="1800" spc="-1" strike="noStrike">
                <a:solidFill>
                  <a:srgbClr val="1c1c1c"/>
                </a:solidFill>
                <a:latin typeface="Source Sans Pro Light"/>
              </a:rPr>
              <a:t>Tercer nivel del esquema</a:t>
            </a:r>
            <a:endParaRPr b="0" lang="es-PE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s-PE" sz="1600" spc="-1" strike="noStrike">
                <a:solidFill>
                  <a:srgbClr val="1c1c1c"/>
                </a:solidFill>
                <a:latin typeface="Source Sans Pro Light"/>
              </a:rPr>
              <a:t>Cuarto nivel del esquema</a:t>
            </a:r>
            <a:endParaRPr b="0" lang="es-P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s-PE" sz="1600" spc="-1" strike="noStrike">
                <a:solidFill>
                  <a:srgbClr val="1c1c1c"/>
                </a:solidFill>
                <a:latin typeface="Source Sans Pro Light"/>
              </a:rPr>
              <a:t>Quinto nivel del esquema</a:t>
            </a:r>
            <a:endParaRPr b="0" lang="es-P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s-PE" sz="1600" spc="-1" strike="noStrike">
                <a:solidFill>
                  <a:srgbClr val="1c1c1c"/>
                </a:solidFill>
                <a:latin typeface="Source Sans Pro Light"/>
              </a:rPr>
              <a:t>Sexto nivel del esquema</a:t>
            </a:r>
            <a:endParaRPr b="0" lang="es-P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s-PE" sz="1600" spc="-1" strike="noStrike">
                <a:solidFill>
                  <a:srgbClr val="1c1c1c"/>
                </a:solidFill>
                <a:latin typeface="Source Sans Pro Light"/>
              </a:rPr>
              <a:t>Séptimo nivel del esquema</a:t>
            </a:r>
            <a:endParaRPr b="0" lang="es-PE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s-PE" sz="1800" spc="-1" strike="noStrike">
                <a:solidFill>
                  <a:srgbClr val="ffffff"/>
                </a:solidFill>
                <a:latin typeface="Source Sans Pro Black"/>
              </a:rPr>
              <a:t>&lt;fecha/hora&gt;</a:t>
            </a:r>
            <a:endParaRPr b="1" lang="es-PE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s-PE" sz="1800" spc="-1" strike="noStrike">
                <a:solidFill>
                  <a:srgbClr val="ffffff"/>
                </a:solidFill>
                <a:latin typeface="Source Sans Pro Black"/>
              </a:rPr>
              <a:t>&lt;pie de página&gt;</a:t>
            </a:r>
            <a:endParaRPr b="1" lang="es-PE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A3C4B082-E43B-4111-9566-3F8A1CF82562}" type="slidenum">
              <a:rPr b="1" lang="es-PE" sz="1800" spc="-1" strike="noStrike">
                <a:solidFill>
                  <a:srgbClr val="ffffff"/>
                </a:solidFill>
                <a:latin typeface="Source Sans Pro Black"/>
              </a:rPr>
              <a:t>&lt;número&gt;</a:t>
            </a:fld>
            <a:endParaRPr b="1" lang="es-PE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s-PE" sz="3200" spc="-1" strike="noStrike">
                <a:solidFill>
                  <a:srgbClr val="ffffff"/>
                </a:solidFill>
                <a:latin typeface="Source Sans Pro Black"/>
              </a:rPr>
              <a:t>Pulse para editar el formato del texto de título</a:t>
            </a:r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Pulse para editar el formato de esquema del texto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s-PE" sz="2200" spc="-1" strike="noStrike">
                <a:solidFill>
                  <a:srgbClr val="1c1c1c"/>
                </a:solidFill>
                <a:latin typeface="Source Sans Pro Light"/>
              </a:rPr>
              <a:t>Segundo nivel del esquema</a:t>
            </a:r>
            <a:endParaRPr b="0" lang="es-P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s-PE" sz="1800" spc="-1" strike="noStrike">
                <a:solidFill>
                  <a:srgbClr val="1c1c1c"/>
                </a:solidFill>
                <a:latin typeface="Source Sans Pro Light"/>
              </a:rPr>
              <a:t>Tercer nivel del esquema</a:t>
            </a:r>
            <a:endParaRPr b="0" lang="es-PE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s-PE" sz="1600" spc="-1" strike="noStrike">
                <a:solidFill>
                  <a:srgbClr val="1c1c1c"/>
                </a:solidFill>
                <a:latin typeface="Source Sans Pro Light"/>
              </a:rPr>
              <a:t>Cuarto nivel del esquema</a:t>
            </a:r>
            <a:endParaRPr b="0" lang="es-P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s-PE" sz="1600" spc="-1" strike="noStrike">
                <a:solidFill>
                  <a:srgbClr val="1c1c1c"/>
                </a:solidFill>
                <a:latin typeface="Source Sans Pro Light"/>
              </a:rPr>
              <a:t>Quinto nivel del esquema</a:t>
            </a:r>
            <a:endParaRPr b="0" lang="es-P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s-PE" sz="1600" spc="-1" strike="noStrike">
                <a:solidFill>
                  <a:srgbClr val="1c1c1c"/>
                </a:solidFill>
                <a:latin typeface="Source Sans Pro Light"/>
              </a:rPr>
              <a:t>Sexto nivel del esquema</a:t>
            </a:r>
            <a:endParaRPr b="0" lang="es-P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s-PE" sz="1600" spc="-1" strike="noStrike">
                <a:solidFill>
                  <a:srgbClr val="1c1c1c"/>
                </a:solidFill>
                <a:latin typeface="Source Sans Pro Light"/>
              </a:rPr>
              <a:t>Séptimo nivel del esquema</a:t>
            </a:r>
            <a:endParaRPr b="0" lang="es-PE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s-PE" sz="1800" spc="-1" strike="noStrike">
                <a:solidFill>
                  <a:srgbClr val="e74c3c"/>
                </a:solidFill>
                <a:latin typeface="Source Sans Pro Black"/>
              </a:rPr>
              <a:t>&lt;fecha/hora&gt;</a:t>
            </a:r>
            <a:endParaRPr b="1" lang="es-PE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s-PE" sz="1800" spc="-1" strike="noStrike">
                <a:solidFill>
                  <a:srgbClr val="e74c3c"/>
                </a:solidFill>
                <a:latin typeface="Source Sans Pro Black"/>
              </a:rPr>
              <a:t>&lt;pie de página&gt;</a:t>
            </a:r>
            <a:endParaRPr b="1" lang="es-PE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3AECEB5B-7C2F-4846-862D-D99FACBC8E29}" type="slidenum">
              <a:rPr b="1" lang="es-PE" sz="1800" spc="-1" strike="noStrike">
                <a:solidFill>
                  <a:srgbClr val="e74c3c"/>
                </a:solidFill>
                <a:latin typeface="Source Sans Pro Black"/>
              </a:rPr>
              <a:t>&lt;número&gt;</a:t>
            </a:fld>
            <a:endParaRPr b="1" lang="es-PE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s-PE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PE" sz="3200" spc="-1" strike="noStrike">
                <a:solidFill>
                  <a:srgbClr val="ffffff"/>
                </a:solidFill>
                <a:latin typeface="Source Sans Pro Black"/>
              </a:rPr>
              <a:t>Red Multimodal-Multiinstancia-Multilabel con un transporte óptimo </a:t>
            </a:r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Tenemos N instancias de Bags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	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360000" y="3600000"/>
            <a:ext cx="2609640" cy="409320"/>
          </a:xfrm>
          <a:prstGeom prst="rect">
            <a:avLst/>
          </a:prstGeom>
          <a:ln>
            <a:noFill/>
          </a:ln>
        </p:spPr>
      </p:pic>
      <p:sp>
        <p:nvSpPr>
          <p:cNvPr id="119" name="TextShape 3"/>
          <p:cNvSpPr txBox="1"/>
          <p:nvPr/>
        </p:nvSpPr>
        <p:spPr>
          <a:xfrm>
            <a:off x="3240000" y="3600000"/>
            <a:ext cx="2952000" cy="37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PE" sz="1800" spc="-1" strike="noStrike">
                <a:latin typeface="Source Sans Pro"/>
              </a:rPr>
              <a:t>Conjunto de etiquetas</a:t>
            </a:r>
            <a:endParaRPr b="0" lang="es-PE" sz="1800" spc="-1" strike="noStrike">
              <a:latin typeface="Source Sans Pro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345600" y="4255920"/>
            <a:ext cx="6638400" cy="352080"/>
          </a:xfrm>
          <a:prstGeom prst="rect">
            <a:avLst/>
          </a:prstGeom>
          <a:ln>
            <a:noFill/>
          </a:ln>
        </p:spPr>
      </p:pic>
      <p:sp>
        <p:nvSpPr>
          <p:cNvPr id="121" name="TextShape 4"/>
          <p:cNvSpPr txBox="1"/>
          <p:nvPr/>
        </p:nvSpPr>
        <p:spPr>
          <a:xfrm>
            <a:off x="7128000" y="4176000"/>
            <a:ext cx="2952000" cy="37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PE" sz="1800" spc="-1" strike="noStrike">
                <a:latin typeface="Source Sans Pro"/>
              </a:rPr>
              <a:t>Conjunto de modalidades</a:t>
            </a:r>
            <a:endParaRPr b="0" lang="es-PE" sz="1800" spc="-1" strike="noStrike">
              <a:latin typeface="Source Sans Pro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360000" y="4896000"/>
            <a:ext cx="2514240" cy="29484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4"/>
          <a:stretch/>
        </p:blipFill>
        <p:spPr>
          <a:xfrm>
            <a:off x="3028680" y="4824000"/>
            <a:ext cx="2371320" cy="380520"/>
          </a:xfrm>
          <a:prstGeom prst="rect">
            <a:avLst/>
          </a:prstGeom>
          <a:ln>
            <a:noFill/>
          </a:ln>
        </p:spPr>
      </p:pic>
      <p:sp>
        <p:nvSpPr>
          <p:cNvPr id="124" name="TextShape 5"/>
          <p:cNvSpPr txBox="1"/>
          <p:nvPr/>
        </p:nvSpPr>
        <p:spPr>
          <a:xfrm>
            <a:off x="5976000" y="4824000"/>
            <a:ext cx="2952000" cy="37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PE" sz="1800" spc="-1" strike="noStrike">
                <a:latin typeface="Source Sans Pro"/>
              </a:rPr>
              <a:t>Conjunto de instancias</a:t>
            </a:r>
            <a:endParaRPr b="0" lang="es-PE" sz="1800" spc="-1" strike="noStrike">
              <a:latin typeface="Source Sans Pro"/>
            </a:endParaRPr>
          </a:p>
        </p:txBody>
      </p:sp>
      <p:sp>
        <p:nvSpPr>
          <p:cNvPr id="125" name="TextShape 6"/>
          <p:cNvSpPr txBox="1"/>
          <p:nvPr/>
        </p:nvSpPr>
        <p:spPr>
          <a:xfrm>
            <a:off x="504000" y="5544000"/>
            <a:ext cx="4896000" cy="95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PE" sz="1800" spc="-1" strike="noStrike">
                <a:latin typeface="Source Sans Pro"/>
              </a:rPr>
              <a:t>El objetivo es generar un mecanismo que clasifique un nuevo conjunto basado en sus entradas</a:t>
            </a:r>
            <a:endParaRPr b="0" lang="es-PE" sz="1800" spc="-1" strike="noStrike">
              <a:latin typeface="Source Sans Pro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5"/>
          <a:stretch/>
        </p:blipFill>
        <p:spPr>
          <a:xfrm>
            <a:off x="6048000" y="5832000"/>
            <a:ext cx="866520" cy="27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PE" sz="3200" spc="-1" strike="noStrike">
                <a:solidFill>
                  <a:srgbClr val="ffffff"/>
                </a:solidFill>
                <a:latin typeface="Source Sans Pro Black"/>
              </a:rPr>
              <a:t>Red Multimodal-Multiinstancia-Multilabel con un transporte óptimo: Trasnporte óptimo</a:t>
            </a:r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288000" y="3342600"/>
            <a:ext cx="9239040" cy="3209400"/>
          </a:xfrm>
          <a:prstGeom prst="rect">
            <a:avLst/>
          </a:prstGeom>
          <a:ln>
            <a:noFill/>
          </a:ln>
        </p:spPr>
      </p:pic>
      <p:sp>
        <p:nvSpPr>
          <p:cNvPr id="129" name="TextShape 2"/>
          <p:cNvSpPr txBox="1"/>
          <p:nvPr/>
        </p:nvSpPr>
        <p:spPr>
          <a:xfrm>
            <a:off x="814680" y="2304000"/>
            <a:ext cx="8689320" cy="37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PE" sz="1800" spc="-1" strike="noStrike">
                <a:latin typeface="Source Sans Pro"/>
              </a:rPr>
              <a:t>El Transporte óptimo se define como la distancia mínima que existe entre 2 distribuciones</a:t>
            </a:r>
            <a:endParaRPr b="0" lang="es-PE" sz="1800" spc="-1" strike="noStrike">
              <a:latin typeface="Source Sans Pro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PE" sz="3200" spc="-1" strike="noStrike">
                <a:solidFill>
                  <a:srgbClr val="ffffff"/>
                </a:solidFill>
                <a:latin typeface="Source Sans Pro Black"/>
              </a:rPr>
              <a:t>Deep Sentiment: Multimodal Neural Network</a:t>
            </a:r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Bag-concept layer: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728000" y="2736000"/>
            <a:ext cx="6120000" cy="362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PE" sz="3200" spc="-1" strike="noStrike">
                <a:solidFill>
                  <a:srgbClr val="ffffff"/>
                </a:solidFill>
                <a:latin typeface="Source Sans Pro Black"/>
              </a:rPr>
              <a:t>Red Multimodal-Multiinstancia-Multilabel con un transporte óptimo: Arquitectura</a:t>
            </a:r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M3DN: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429840" y="2808000"/>
            <a:ext cx="9002160" cy="345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PE" sz="3200" spc="-1" strike="noStrike">
                <a:solidFill>
                  <a:srgbClr val="ffffff"/>
                </a:solidFill>
                <a:latin typeface="Source Sans Pro Black"/>
              </a:rPr>
              <a:t>Red Multimodal-Multiinstancia-Multilabel con un transporte óptimo: Resultados</a:t>
            </a:r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Resultados: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0" y="2635560"/>
            <a:ext cx="9883440" cy="362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PE" sz="3200" spc="-1" strike="noStrike">
                <a:solidFill>
                  <a:srgbClr val="ffffff"/>
                </a:solidFill>
                <a:latin typeface="Source Sans Pro Black"/>
              </a:rPr>
              <a:t>Datos incompletos: Etiquetas imcompletas</a:t>
            </a:r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576000" y="1726200"/>
            <a:ext cx="8421120" cy="482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PE" sz="3200" spc="-1" strike="noStrike">
                <a:solidFill>
                  <a:srgbClr val="ffffff"/>
                </a:solidFill>
                <a:latin typeface="Source Sans Pro Black"/>
              </a:rPr>
              <a:t>Datos incompletos: Problemas</a:t>
            </a:r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648000" y="2016000"/>
            <a:ext cx="8783640" cy="2003400"/>
          </a:xfrm>
          <a:prstGeom prst="rect">
            <a:avLst/>
          </a:prstGeom>
          <a:ln>
            <a:noFill/>
          </a:ln>
        </p:spPr>
      </p:pic>
      <p:sp>
        <p:nvSpPr>
          <p:cNvPr id="143" name="TextShape 2"/>
          <p:cNvSpPr txBox="1"/>
          <p:nvPr/>
        </p:nvSpPr>
        <p:spPr>
          <a:xfrm>
            <a:off x="792000" y="4392000"/>
            <a:ext cx="3744000" cy="182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PE" sz="1800" spc="-1" strike="noStrike">
                <a:latin typeface="Source Sans Pro"/>
              </a:rPr>
              <a:t>Data imcompleta/corrupta:</a:t>
            </a:r>
            <a:endParaRPr b="0" lang="es-PE" sz="1800" spc="-1" strike="noStrike">
              <a:latin typeface="Source Sans Pro"/>
            </a:endParaRPr>
          </a:p>
          <a:p>
            <a:r>
              <a:rPr b="0" lang="es-PE" sz="1800" spc="-1" strike="noStrike">
                <a:latin typeface="Source Sans Pro"/>
              </a:rPr>
              <a:t>-Covertura limitada de los sensores</a:t>
            </a:r>
            <a:endParaRPr b="0" lang="es-PE" sz="1800" spc="-1" strike="noStrike">
              <a:latin typeface="Source Sans Pro"/>
            </a:endParaRPr>
          </a:p>
          <a:p>
            <a:r>
              <a:rPr b="0" lang="es-PE" sz="1800" spc="-1" strike="noStrike">
                <a:latin typeface="Source Sans Pro"/>
              </a:rPr>
              <a:t>-Control de privacidad</a:t>
            </a:r>
            <a:endParaRPr b="0" lang="es-PE" sz="1800" spc="-1" strike="noStrike">
              <a:latin typeface="Source Sans Pro"/>
            </a:endParaRPr>
          </a:p>
          <a:p>
            <a:r>
              <a:rPr b="0" lang="es-PE" sz="1800" spc="-1" strike="noStrike">
                <a:latin typeface="Source Sans Pro"/>
              </a:rPr>
              <a:t>-Falla de los sensores</a:t>
            </a:r>
            <a:endParaRPr b="0" lang="es-PE" sz="1800" spc="-1" strike="noStrike">
              <a:latin typeface="Source Sans Pro"/>
            </a:endParaRPr>
          </a:p>
          <a:p>
            <a:r>
              <a:rPr b="0" lang="es-PE" sz="1800" spc="-1" strike="noStrike">
                <a:latin typeface="Source Sans Pro"/>
              </a:rPr>
              <a:t>-Respuestas parciales</a:t>
            </a:r>
            <a:endParaRPr b="0" lang="es-PE" sz="1800" spc="-1" strike="noStrike">
              <a:latin typeface="Source Sans Pro"/>
            </a:endParaRPr>
          </a:p>
          <a:p>
            <a:endParaRPr b="0" lang="es-PE" sz="1800" spc="-1" strike="noStrike">
              <a:latin typeface="Source Sans Pro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5544000" y="4371480"/>
            <a:ext cx="3960000" cy="182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PE" sz="1800" spc="-1" strike="noStrike">
                <a:latin typeface="Source Sans Pro"/>
              </a:rPr>
              <a:t>Supervisión débil:</a:t>
            </a:r>
            <a:endParaRPr b="0" lang="es-PE" sz="1800" spc="-1" strike="noStrike">
              <a:latin typeface="Source Sans Pro"/>
            </a:endParaRPr>
          </a:p>
          <a:p>
            <a:r>
              <a:rPr b="0" lang="es-PE" sz="1800" spc="-1" strike="noStrike">
                <a:latin typeface="Source Sans Pro"/>
              </a:rPr>
              <a:t>-Información semi supervisada</a:t>
            </a:r>
            <a:endParaRPr b="0" lang="es-PE" sz="1800" spc="-1" strike="noStrike">
              <a:latin typeface="Source Sans Pro"/>
            </a:endParaRPr>
          </a:p>
          <a:p>
            <a:r>
              <a:rPr b="0" lang="es-PE" sz="1800" spc="-1" strike="noStrike">
                <a:latin typeface="Source Sans Pro"/>
              </a:rPr>
              <a:t>-Positivos no etiquetados/ supervisión parcialmente observada</a:t>
            </a:r>
            <a:endParaRPr b="0" lang="es-PE" sz="1800" spc="-1" strike="noStrike">
              <a:latin typeface="Source Sans Pro"/>
            </a:endParaRPr>
          </a:p>
          <a:p>
            <a:endParaRPr b="0" lang="es-PE" sz="1800" spc="-1" strike="noStrike">
              <a:latin typeface="Source Sans Pro"/>
            </a:endParaRPr>
          </a:p>
          <a:p>
            <a:endParaRPr b="0" lang="es-PE" sz="1800" spc="-1" strike="noStrike">
              <a:latin typeface="Source Sans Pro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PE" sz="3200" spc="-1" strike="noStrike">
                <a:solidFill>
                  <a:srgbClr val="ffffff"/>
                </a:solidFill>
                <a:latin typeface="Source Sans Pro Black"/>
              </a:rPr>
              <a:t>Sistemas multimodos</a:t>
            </a:r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En el mundo real a menudo un objeto puede tener varias etiquetas y también varias modalidades , por ejemplo un objeto como un artículo de una revista podría tener textos acompañados de imágenes,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Otro ejemplo sería un video el cual tiene un pista de audio e imágenes en movimiento. 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PE" sz="3200" spc="-1" strike="noStrike">
                <a:solidFill>
                  <a:srgbClr val="ffffff"/>
                </a:solidFill>
                <a:latin typeface="Source Sans Pro Black"/>
              </a:rPr>
              <a:t>Sistemas multimodos – Objeto Complejo</a:t>
            </a:r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Ejemplos de objetos complejos: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656000" y="3168000"/>
            <a:ext cx="2505240" cy="252000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6097680" y="3096000"/>
            <a:ext cx="2758320" cy="3096000"/>
          </a:xfrm>
          <a:prstGeom prst="rect">
            <a:avLst/>
          </a:prstGeom>
          <a:ln>
            <a:noFill/>
          </a:ln>
        </p:spPr>
      </p:pic>
      <p:sp>
        <p:nvSpPr>
          <p:cNvPr id="95" name="TextShape 3"/>
          <p:cNvSpPr txBox="1"/>
          <p:nvPr/>
        </p:nvSpPr>
        <p:spPr>
          <a:xfrm>
            <a:off x="1656000" y="5688000"/>
            <a:ext cx="2520000" cy="97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s-PE" sz="1100" spc="-1" strike="noStrike">
                <a:latin typeface="Source Sans Pro Black"/>
              </a:rPr>
              <a:t>Optimistic: “This reminds me that it doesn’t matter</a:t>
            </a:r>
            <a:endParaRPr b="1" i="1" lang="es-PE" sz="1100" spc="-1" strike="noStrike">
              <a:latin typeface="Source Sans Pro Black"/>
              <a:ea typeface="LinLibertineTB"/>
            </a:endParaRPr>
          </a:p>
          <a:p>
            <a:r>
              <a:rPr b="1" i="1" lang="es-PE" sz="1100" spc="-1" strike="noStrike">
                <a:latin typeface="Source Sans Pro Black"/>
              </a:rPr>
              <a:t>how bad or sad do you feel, always the sun will come out.”</a:t>
            </a:r>
            <a:endParaRPr b="1" i="1" lang="es-PE" sz="1100" spc="-1" strike="noStrike">
              <a:latin typeface="Source Sans Pro Black"/>
              <a:ea typeface="LinLibertineTB"/>
            </a:endParaRPr>
          </a:p>
          <a:p>
            <a:r>
              <a:rPr b="1" i="1" lang="es-PE" sz="1100" spc="-1" strike="noStrike">
                <a:latin typeface="Source Sans Pro Black"/>
              </a:rPr>
              <a:t>Source: travelingpilot</a:t>
            </a:r>
            <a:endParaRPr b="1" i="1" lang="es-PE" sz="1100" spc="-1" strike="noStrike">
              <a:latin typeface="Source Sans Pro Black"/>
              <a:ea typeface="LinLibertineTB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PE" sz="3200" spc="-1" strike="noStrike">
                <a:solidFill>
                  <a:srgbClr val="ffffff"/>
                </a:solidFill>
                <a:latin typeface="Source Sans Pro Black"/>
              </a:rPr>
              <a:t>Deep Sentiment: Multimodal Neural Network</a:t>
            </a:r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Deep Sentiment: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Para aprovechar la información visual y textual con la finalidad de obtener el estado emocional del usuario se propuso una arquitectura para una red combinando el reconocimiento visual y el análisis de texto 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PE" sz="3200" spc="-1" strike="noStrike">
                <a:solidFill>
                  <a:srgbClr val="ffffff"/>
                </a:solidFill>
                <a:latin typeface="Source Sans Pro Black"/>
              </a:rPr>
              <a:t>Red Multimodal-Multiinstancia-Multilabel con un transporte óptimo , correlación de etiquetas</a:t>
            </a:r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841040" y="2088000"/>
            <a:ext cx="6150960" cy="460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PE" sz="3200" spc="-1" strike="noStrike">
                <a:solidFill>
                  <a:srgbClr val="ffffff"/>
                </a:solidFill>
                <a:latin typeface="Source Sans Pro Black"/>
              </a:rPr>
              <a:t>Deep Sentiment : Arquitectura</a:t>
            </a:r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850920" y="2926080"/>
            <a:ext cx="2470320" cy="174996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288000" y="1944000"/>
            <a:ext cx="6408000" cy="4596120"/>
          </a:xfrm>
          <a:prstGeom prst="rect">
            <a:avLst/>
          </a:prstGeom>
          <a:ln>
            <a:noFill/>
          </a:ln>
        </p:spPr>
      </p:pic>
      <p:sp>
        <p:nvSpPr>
          <p:cNvPr id="103" name="TextShape 2"/>
          <p:cNvSpPr txBox="1"/>
          <p:nvPr/>
        </p:nvSpPr>
        <p:spPr>
          <a:xfrm>
            <a:off x="6840000" y="2232000"/>
            <a:ext cx="3384000" cy="289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b="0" lang="es-PE" sz="1600" spc="-1" strike="noStrike">
                <a:latin typeface="Source Sans Pro"/>
              </a:rPr>
              <a:t>Deep sentiment: tiene dos redes</a:t>
            </a:r>
            <a:endParaRPr b="0" lang="es-PE" sz="1600" spc="-1" strike="noStrike">
              <a:latin typeface="Source Sans Pro"/>
            </a:endParaRPr>
          </a:p>
          <a:p>
            <a:pPr algn="just"/>
            <a:r>
              <a:rPr b="0" lang="es-PE" sz="1600" spc="-1" strike="noStrike">
                <a:latin typeface="Source Sans Pro"/>
              </a:rPr>
              <a:t>Por un lado, la imagen de entrada,</a:t>
            </a:r>
            <a:endParaRPr b="0" lang="es-PE" sz="1600" spc="-1" strike="noStrike">
              <a:latin typeface="Source Sans Pro"/>
            </a:endParaRPr>
          </a:p>
          <a:p>
            <a:pPr algn="just"/>
            <a:r>
              <a:rPr b="0" lang="es-PE" sz="1600" spc="-1" strike="noStrike">
                <a:latin typeface="Source Sans Pro"/>
              </a:rPr>
              <a:t>se introduce en el Inicio</a:t>
            </a:r>
            <a:endParaRPr b="0" lang="es-PE" sz="1600" spc="-1" strike="noStrike">
              <a:latin typeface="Source Sans Pro"/>
            </a:endParaRPr>
          </a:p>
          <a:p>
            <a:pPr algn="just"/>
            <a:r>
              <a:rPr b="0" lang="es-PE" sz="1600" spc="-1" strike="noStrike">
                <a:latin typeface="Source Sans Pro"/>
              </a:rPr>
              <a:t>Por otro lado, el texto se proyecta </a:t>
            </a:r>
            <a:endParaRPr b="0" lang="es-PE" sz="1600" spc="-1" strike="noStrike">
              <a:latin typeface="Source Sans Pro"/>
            </a:endParaRPr>
          </a:p>
          <a:p>
            <a:pPr algn="just"/>
            <a:r>
              <a:rPr b="0" lang="es-PE" sz="1600" spc="-1" strike="noStrike">
                <a:latin typeface="Source Sans Pro"/>
              </a:rPr>
              <a:t>En un espacio embebido</a:t>
            </a:r>
            <a:endParaRPr b="0" lang="es-PE" sz="1600" spc="-1" strike="noStrike">
              <a:latin typeface="Source Sans Pro"/>
            </a:endParaRPr>
          </a:p>
          <a:p>
            <a:pPr algn="just"/>
            <a:r>
              <a:rPr b="0" lang="es-PE" sz="1600" spc="-1" strike="noStrike">
                <a:latin typeface="Source Sans Pro"/>
              </a:rPr>
              <a:t>Finalmente las dos modalidades se </a:t>
            </a:r>
            <a:endParaRPr b="0" lang="es-PE" sz="1600" spc="-1" strike="noStrike">
              <a:latin typeface="Source Sans Pro"/>
            </a:endParaRPr>
          </a:p>
          <a:p>
            <a:pPr algn="just"/>
            <a:r>
              <a:rPr b="0" lang="es-PE" sz="1600" spc="-1" strike="noStrike">
                <a:latin typeface="Source Sans Pro"/>
              </a:rPr>
              <a:t>concatenan y se introducen en</a:t>
            </a:r>
            <a:endParaRPr b="0" lang="es-PE" sz="1600" spc="-1" strike="noStrike">
              <a:latin typeface="Source Sans Pro"/>
            </a:endParaRPr>
          </a:p>
          <a:p>
            <a:pPr algn="just"/>
            <a:r>
              <a:rPr b="0" lang="es-PE" sz="1600" spc="-1" strike="noStrike">
                <a:latin typeface="Source Sans Pro"/>
              </a:rPr>
              <a:t>Una capa densa. </a:t>
            </a:r>
            <a:endParaRPr b="0" lang="es-PE" sz="1600" spc="-1" strike="noStrike">
              <a:latin typeface="Source Sans Pro"/>
            </a:endParaRPr>
          </a:p>
          <a:p>
            <a:pPr algn="just"/>
            <a:r>
              <a:rPr b="0" lang="es-PE" sz="1600" spc="-1" strike="noStrike">
                <a:latin typeface="Source Sans Pro"/>
              </a:rPr>
              <a:t>La capa de salida de softmax final </a:t>
            </a:r>
            <a:endParaRPr b="0" lang="es-PE" sz="1600" spc="-1" strike="noStrike">
              <a:latin typeface="Source Sans Pro"/>
            </a:endParaRPr>
          </a:p>
          <a:p>
            <a:pPr algn="just"/>
            <a:r>
              <a:rPr b="0" lang="es-PE" sz="1600" spc="-1" strike="noStrike">
                <a:latin typeface="Source Sans Pro"/>
              </a:rPr>
              <a:t>da la probabilidad distribución sobre</a:t>
            </a:r>
            <a:endParaRPr b="0" lang="es-PE" sz="1600" spc="-1" strike="noStrike">
              <a:latin typeface="Source Sans Pro"/>
            </a:endParaRPr>
          </a:p>
          <a:p>
            <a:pPr algn="just"/>
            <a:r>
              <a:rPr b="0" lang="es-PE" sz="1600" spc="-1" strike="noStrike">
                <a:latin typeface="Source Sans Pro"/>
              </a:rPr>
              <a:t> </a:t>
            </a:r>
            <a:r>
              <a:rPr b="0" lang="es-PE" sz="1600" spc="-1" strike="noStrike">
                <a:latin typeface="Source Sans Pro"/>
              </a:rPr>
              <a:t>el estado emocional del uso.</a:t>
            </a:r>
            <a:endParaRPr b="0" lang="es-PE" sz="1600" spc="-1" strike="noStrike">
              <a:latin typeface="Source Sans Pro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PE" sz="3200" spc="-1" strike="noStrike">
                <a:solidFill>
                  <a:srgbClr val="ffffff"/>
                </a:solidFill>
                <a:latin typeface="Source Sans Pro Black"/>
              </a:rPr>
              <a:t>Deep Sentiment : Conjunto de pruebas</a:t>
            </a:r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504000" y="1731600"/>
            <a:ext cx="4466880" cy="467640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4824000" y="1826640"/>
            <a:ext cx="2952000" cy="19893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7417800" y="3672000"/>
            <a:ext cx="2374200" cy="2333880"/>
          </a:xfrm>
          <a:prstGeom prst="rect">
            <a:avLst/>
          </a:prstGeom>
          <a:ln>
            <a:noFill/>
          </a:ln>
        </p:spPr>
      </p:pic>
      <p:sp>
        <p:nvSpPr>
          <p:cNvPr id="108" name="TextShape 2"/>
          <p:cNvSpPr txBox="1"/>
          <p:nvPr/>
        </p:nvSpPr>
        <p:spPr>
          <a:xfrm>
            <a:off x="7344000" y="5865840"/>
            <a:ext cx="2520000" cy="79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s-PE" sz="1100" spc="-1" strike="noStrike">
                <a:latin typeface="Source Sans Pro Black"/>
              </a:rPr>
              <a:t>Optimistic: “This reminds me that it doesn’t matter how bad or sad do you feel, always the sun will come out.”</a:t>
            </a:r>
            <a:endParaRPr b="1" i="1" lang="es-PE" sz="1100" spc="-1" strike="noStrike">
              <a:latin typeface="Source Sans Pro Black"/>
              <a:ea typeface="LinLibertineTB"/>
            </a:endParaRPr>
          </a:p>
          <a:p>
            <a:r>
              <a:rPr b="1" i="1" lang="es-PE" sz="1100" spc="-1" strike="noStrike">
                <a:latin typeface="Source Sans Pro Black"/>
              </a:rPr>
              <a:t>Source: travelingpilot</a:t>
            </a:r>
            <a:endParaRPr b="1" i="1" lang="es-PE" sz="1100" spc="-1" strike="noStrike">
              <a:latin typeface="Source Sans Pro Black"/>
              <a:ea typeface="LinLibertineTB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4970880" y="3672000"/>
            <a:ext cx="2733120" cy="62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s-PE" sz="1100" spc="-1" strike="noStrike">
                <a:latin typeface="Source Sans Pro Black"/>
                <a:ea typeface="LinLibertineTB"/>
              </a:rPr>
              <a:t>Happy: “Just relax with this amazing view (at McWay Falls)” Source: fordosjulius</a:t>
            </a:r>
            <a:endParaRPr b="0" lang="es-PE" sz="1100" spc="-1" strike="noStrike">
              <a:latin typeface="LinLibertineTB"/>
              <a:ea typeface="LinLibertineTB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PE" sz="3200" spc="-1" strike="noStrike">
                <a:solidFill>
                  <a:srgbClr val="ffffff"/>
                </a:solidFill>
                <a:latin typeface="Source Sans Pro Black"/>
              </a:rPr>
              <a:t>Deep Sentiment : Resultados I</a:t>
            </a:r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Con datos de entrenamiento: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1296000" y="2664000"/>
            <a:ext cx="7566840" cy="36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PE" sz="3200" spc="-1" strike="noStrike">
                <a:solidFill>
                  <a:srgbClr val="ffffff"/>
                </a:solidFill>
                <a:latin typeface="Source Sans Pro Black"/>
              </a:rPr>
              <a:t>Deep Sentiment : Resultados II</a:t>
            </a:r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Con datos de prueba: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1260720" y="2652840"/>
            <a:ext cx="8027280" cy="368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LibreOffice/6.0.3.2$Windows_X86_64 LibreOffice_project/8f48d515416608e3a835360314dac7e47fd0b821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2018-12-12T19:55:36Z</dcterms:created>
  <dc:creator/>
  <dc:description/>
  <dc:language>es-PE</dc:language>
  <cp:lastModifiedBy/>
  <dcterms:modified xsi:type="dcterms:W3CDTF">2018-12-13T00:26:03Z</dcterms:modified>
  <cp:revision>2</cp:revision>
  <dc:subject/>
  <dc:title>Alizarin</dc:title>
</cp:coreProperties>
</file>