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4" r:id="rId7"/>
    <p:sldId id="265" r:id="rId8"/>
    <p:sldId id="262" r:id="rId9"/>
    <p:sldId id="263" r:id="rId10"/>
    <p:sldId id="259" r:id="rId1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2E700DB3-DBF0-4086-B675-117E7A9610B8}" type="datetimeFigureOut">
              <a:rPr lang="pt-BR" smtClean="0"/>
              <a:pPr/>
              <a:t>01/06/2012</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01/06/2012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01/06/2012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2E700DB3-DBF0-4086-B675-117E7A9610B8}" type="datetimeFigureOut">
              <a:rPr lang="pt-BR" smtClean="0"/>
              <a:pPr/>
              <a:t>01/06/2012</a:t>
            </a:fld>
            <a:endParaRPr lang="pt-BR"/>
          </a:p>
        </p:txBody>
      </p:sp>
      <p:sp>
        <p:nvSpPr>
          <p:cNvPr id="9" name="Espaço Reservado para Número de Slide 8"/>
          <p:cNvSpPr>
            <a:spLocks noGrp="1"/>
          </p:cNvSpPr>
          <p:nvPr>
            <p:ph type="sldNum" sz="quarter" idx="15"/>
          </p:nvPr>
        </p:nvSpPr>
        <p:spPr/>
        <p:txBody>
          <a:bodyPr rtlCol="0"/>
          <a:lstStyle/>
          <a:p>
            <a:fld id="{2119D8CF-8DEC-4D9F-84EE-ADF04DFF3391}" type="slidenum">
              <a:rPr lang="pt-BR" smtClean="0"/>
              <a:pPr/>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2E700DB3-DBF0-4086-B675-117E7A9610B8}" type="datetimeFigureOut">
              <a:rPr lang="pt-BR" smtClean="0"/>
              <a:pPr/>
              <a:t>01/06/2012</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2119D8CF-8DEC-4D9F-84EE-ADF04DFF3391}"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01/06/2012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2E700DB3-DBF0-4086-B675-117E7A9610B8}" type="datetimeFigureOut">
              <a:rPr lang="pt-BR" smtClean="0"/>
              <a:pPr/>
              <a:t>01/06/2012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2E700DB3-DBF0-4086-B675-117E7A9610B8}" type="datetimeFigureOut">
              <a:rPr lang="pt-BR" smtClean="0"/>
              <a:pPr/>
              <a:t>01/06/2012</a:t>
            </a:fld>
            <a:endParaRPr lang="pt-BR"/>
          </a:p>
        </p:txBody>
      </p:sp>
      <p:sp>
        <p:nvSpPr>
          <p:cNvPr id="7" name="Espaço Reservado para Número de Slide 6"/>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01/06/2012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2E700DB3-DBF0-4086-B675-117E7A9610B8}" type="datetimeFigureOut">
              <a:rPr lang="pt-BR" smtClean="0"/>
              <a:pPr/>
              <a:t>01/06/2012</a:t>
            </a:fld>
            <a:endParaRPr lang="pt-BR"/>
          </a:p>
        </p:txBody>
      </p:sp>
      <p:sp>
        <p:nvSpPr>
          <p:cNvPr id="22" name="Espaço Reservado para Número de Slide 21"/>
          <p:cNvSpPr>
            <a:spLocks noGrp="1"/>
          </p:cNvSpPr>
          <p:nvPr>
            <p:ph type="sldNum" sz="quarter" idx="15"/>
          </p:nvPr>
        </p:nvSpPr>
        <p:spPr/>
        <p:txBody>
          <a:bodyPr rtlCol="0"/>
          <a:lstStyle/>
          <a:p>
            <a:fld id="{2119D8CF-8DEC-4D9F-84EE-ADF04DFF3391}"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2E700DB3-DBF0-4086-B675-117E7A9610B8}" type="datetimeFigureOut">
              <a:rPr lang="pt-BR" smtClean="0"/>
              <a:pPr/>
              <a:t>01/06/2012</a:t>
            </a:fld>
            <a:endParaRPr lang="pt-BR"/>
          </a:p>
        </p:txBody>
      </p:sp>
      <p:sp>
        <p:nvSpPr>
          <p:cNvPr id="18" name="Espaço Reservado para Número de Slide 17"/>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E700DB3-DBF0-4086-B675-117E7A9610B8}" type="datetimeFigureOut">
              <a:rPr lang="pt-BR" smtClean="0"/>
              <a:pPr/>
              <a:t>01/06/2012</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Bug_writing_guidelines" TargetMode="External"/><Relationship Id="rId7" Type="http://schemas.openxmlformats.org/officeDocument/2006/relationships/hyperlink" Target="http://www.cgl.uwaterloo.ca/~smann/IceCream/humor.html" TargetMode="External"/><Relationship Id="rId2" Type="http://schemas.openxmlformats.org/officeDocument/2006/relationships/hyperlink" Target="http://www.chiark.greenend.org.uk/~sgtatham/bugs.html" TargetMode="External"/><Relationship Id="rId1" Type="http://schemas.openxmlformats.org/officeDocument/2006/relationships/slideLayout" Target="../slideLayouts/slideLayout2.xml"/><Relationship Id="rId6" Type="http://schemas.openxmlformats.org/officeDocument/2006/relationships/hyperlink" Target="http://opensource.cesar.org.br/tracker/index.php?func=browse&amp;group_id=14&amp;atid=272&amp;set=&amp;start=25" TargetMode="External"/><Relationship Id="rId5" Type="http://schemas.openxmlformats.org/officeDocument/2006/relationships/hyperlink" Target="http://www.edgeofmyseat.com/blog/reporting-bugs-a-how-to-guide" TargetMode="External"/><Relationship Id="rId4" Type="http://schemas.openxmlformats.org/officeDocument/2006/relationships/hyperlink" Target="http://codex.wordpress.org/Reporting_Bug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Reportando </a:t>
            </a:r>
            <a:r>
              <a:rPr lang="pt-BR" dirty="0" err="1" smtClean="0"/>
              <a:t>BUGs</a:t>
            </a:r>
            <a:endParaRPr lang="pt-BR" dirty="0"/>
          </a:p>
        </p:txBody>
      </p:sp>
      <p:sp>
        <p:nvSpPr>
          <p:cNvPr id="3" name="Subtítulo 2"/>
          <p:cNvSpPr>
            <a:spLocks noGrp="1"/>
          </p:cNvSpPr>
          <p:nvPr>
            <p:ph type="subTitle" idx="1"/>
          </p:nvPr>
        </p:nvSpPr>
        <p:spPr/>
        <p:txBody>
          <a:bodyPr/>
          <a:lstStyle/>
          <a:p>
            <a:r>
              <a:rPr lang="pt-BR" dirty="0" err="1" smtClean="0"/>
              <a:t>Paulyne</a:t>
            </a:r>
            <a:r>
              <a:rPr lang="pt-BR" dirty="0" smtClean="0"/>
              <a:t> Jucá (paulyne@ufc.br)</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a:t>
            </a:r>
            <a:endParaRPr lang="pt-BR" dirty="0"/>
          </a:p>
        </p:txBody>
      </p:sp>
      <p:sp>
        <p:nvSpPr>
          <p:cNvPr id="3" name="Espaço Reservado para Conteúdo 2"/>
          <p:cNvSpPr>
            <a:spLocks noGrp="1"/>
          </p:cNvSpPr>
          <p:nvPr>
            <p:ph sz="quarter" idx="1"/>
          </p:nvPr>
        </p:nvSpPr>
        <p:spPr/>
        <p:txBody>
          <a:bodyPr>
            <a:normAutofit/>
          </a:bodyPr>
          <a:lstStyle/>
          <a:p>
            <a:r>
              <a:rPr lang="pt-BR" dirty="0" smtClean="0">
                <a:hlinkClick r:id="rId2"/>
              </a:rPr>
              <a:t>http://www.chiark.greenend.org.uk/~</a:t>
            </a:r>
            <a:r>
              <a:rPr lang="pt-BR" dirty="0" smtClean="0">
                <a:hlinkClick r:id="rId2"/>
              </a:rPr>
              <a:t>sgtatham/bugs.html</a:t>
            </a:r>
            <a:endParaRPr lang="pt-BR" dirty="0" smtClean="0"/>
          </a:p>
          <a:p>
            <a:r>
              <a:rPr lang="pt-BR" dirty="0" smtClean="0">
                <a:hlinkClick r:id="rId3"/>
              </a:rPr>
              <a:t>https://</a:t>
            </a:r>
            <a:r>
              <a:rPr lang="pt-BR" dirty="0" smtClean="0">
                <a:hlinkClick r:id="rId3"/>
              </a:rPr>
              <a:t>developer.mozilla.org/en/Bug_writing_guidelines</a:t>
            </a:r>
            <a:endParaRPr lang="pt-BR" dirty="0" smtClean="0"/>
          </a:p>
          <a:p>
            <a:r>
              <a:rPr lang="pt-BR" dirty="0" smtClean="0">
                <a:hlinkClick r:id="rId4"/>
              </a:rPr>
              <a:t>http://</a:t>
            </a:r>
            <a:r>
              <a:rPr lang="pt-BR" dirty="0" smtClean="0">
                <a:hlinkClick r:id="rId4"/>
              </a:rPr>
              <a:t>codex.wordpress.org/Reporting_Bugs</a:t>
            </a:r>
            <a:endParaRPr lang="pt-BR" dirty="0" smtClean="0"/>
          </a:p>
          <a:p>
            <a:r>
              <a:rPr lang="pt-BR" dirty="0" smtClean="0">
                <a:hlinkClick r:id="rId5"/>
              </a:rPr>
              <a:t>http://</a:t>
            </a:r>
            <a:r>
              <a:rPr lang="pt-BR" dirty="0" smtClean="0">
                <a:hlinkClick r:id="rId5"/>
              </a:rPr>
              <a:t>www.edgeofmyseat.com/blog/reporting-bugs-a-how-to-guide</a:t>
            </a:r>
            <a:endParaRPr lang="pt-BR" dirty="0" smtClean="0"/>
          </a:p>
          <a:p>
            <a:r>
              <a:rPr lang="pt-BR" dirty="0" smtClean="0">
                <a:hlinkClick r:id="rId6"/>
              </a:rPr>
              <a:t>http</a:t>
            </a:r>
            <a:r>
              <a:rPr lang="pt-BR" dirty="0" smtClean="0">
                <a:hlinkClick r:id="rId6"/>
              </a:rPr>
              <a:t>://opensource.cesar.org.br/tracker/index.</a:t>
            </a:r>
            <a:r>
              <a:rPr lang="pt-BR" dirty="0" err="1" smtClean="0">
                <a:hlinkClick r:id="rId6"/>
              </a:rPr>
              <a:t>php</a:t>
            </a:r>
            <a:r>
              <a:rPr lang="pt-BR" dirty="0" smtClean="0">
                <a:hlinkClick r:id="rId6"/>
              </a:rPr>
              <a:t>?</a:t>
            </a:r>
            <a:r>
              <a:rPr lang="pt-BR" dirty="0" err="1" smtClean="0">
                <a:hlinkClick r:id="rId6"/>
              </a:rPr>
              <a:t>func</a:t>
            </a:r>
            <a:r>
              <a:rPr lang="pt-BR" dirty="0" smtClean="0">
                <a:hlinkClick r:id="rId6"/>
              </a:rPr>
              <a:t>=</a:t>
            </a:r>
            <a:r>
              <a:rPr lang="pt-BR" dirty="0" err="1" smtClean="0">
                <a:hlinkClick r:id="rId6"/>
              </a:rPr>
              <a:t>browse&amp;group_id</a:t>
            </a:r>
            <a:r>
              <a:rPr lang="pt-BR" dirty="0" smtClean="0">
                <a:hlinkClick r:id="rId6"/>
              </a:rPr>
              <a:t>=14&amp;</a:t>
            </a:r>
            <a:r>
              <a:rPr lang="pt-BR" dirty="0" err="1" smtClean="0">
                <a:hlinkClick r:id="rId6"/>
              </a:rPr>
              <a:t>atid</a:t>
            </a:r>
            <a:r>
              <a:rPr lang="pt-BR" dirty="0" smtClean="0">
                <a:hlinkClick r:id="rId6"/>
              </a:rPr>
              <a:t>=272&amp;set=&amp;</a:t>
            </a:r>
            <a:r>
              <a:rPr lang="pt-BR" dirty="0" smtClean="0">
                <a:hlinkClick r:id="rId6"/>
              </a:rPr>
              <a:t>start=25</a:t>
            </a:r>
            <a:endParaRPr lang="pt-BR" dirty="0" smtClean="0"/>
          </a:p>
          <a:p>
            <a:r>
              <a:rPr lang="pt-BR" dirty="0" smtClean="0">
                <a:hlinkClick r:id="rId7"/>
              </a:rPr>
              <a:t>http://www.cgl.uwaterloo.ca/~smann/IceCream/humor.html</a:t>
            </a:r>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Pq</a:t>
            </a:r>
            <a:r>
              <a:rPr lang="pt-BR" dirty="0" smtClean="0"/>
              <a:t> é importante?</a:t>
            </a:r>
            <a:endParaRPr lang="pt-BR" dirty="0"/>
          </a:p>
        </p:txBody>
      </p:sp>
      <p:sp>
        <p:nvSpPr>
          <p:cNvPr id="3" name="Espaço Reservado para Conteúdo 2"/>
          <p:cNvSpPr>
            <a:spLocks noGrp="1"/>
          </p:cNvSpPr>
          <p:nvPr>
            <p:ph sz="quarter" idx="1"/>
          </p:nvPr>
        </p:nvSpPr>
        <p:spPr/>
        <p:txBody>
          <a:bodyPr>
            <a:normAutofit fontScale="92500" lnSpcReduction="10000"/>
          </a:bodyPr>
          <a:lstStyle/>
          <a:p>
            <a:r>
              <a:rPr lang="pt-BR" dirty="0" smtClean="0"/>
              <a:t>O testador não vai corrigir o erro e o programador precisa ver o erro acontecer para saber como corrigir</a:t>
            </a:r>
          </a:p>
          <a:p>
            <a:pPr lvl="1"/>
            <a:r>
              <a:rPr lang="pt-BR" dirty="0" smtClean="0"/>
              <a:t>Opção 1: o testador chama o programador a cada erro encontrado para mostrar o que aconteceu e explicar os detalhes de como fez para chegar ao erro</a:t>
            </a:r>
          </a:p>
          <a:p>
            <a:pPr lvl="2"/>
            <a:r>
              <a:rPr lang="pt-BR" dirty="0" smtClean="0"/>
              <a:t>Problemas:</a:t>
            </a:r>
          </a:p>
          <a:p>
            <a:pPr lvl="3"/>
            <a:r>
              <a:rPr lang="pt-BR" dirty="0" smtClean="0"/>
              <a:t>As interrupções vão atrasar o trabalho de programadores e testadores</a:t>
            </a:r>
          </a:p>
          <a:p>
            <a:pPr lvl="3"/>
            <a:r>
              <a:rPr lang="pt-BR" dirty="0" smtClean="0"/>
              <a:t>Os detalhes podem ficar esquecido depois de algum tempo se não formalizados</a:t>
            </a:r>
          </a:p>
          <a:p>
            <a:pPr lvl="3"/>
            <a:r>
              <a:rPr lang="pt-BR" dirty="0" smtClean="0"/>
              <a:t>Equipe de teste e desenvolvimento podem ser separadas (inclusive geograficamente)</a:t>
            </a:r>
          </a:p>
          <a:p>
            <a:pPr lvl="1"/>
            <a:r>
              <a:rPr lang="pt-BR" dirty="0" smtClean="0"/>
              <a:t>Opção 2: O testador formaliza o erro encontrado e o programador (quando estiver alocado para isso) reproduz o erro e arruma</a:t>
            </a:r>
          </a:p>
          <a:p>
            <a:pPr lvl="2"/>
            <a:r>
              <a:rPr lang="pt-BR" dirty="0" smtClean="0"/>
              <a:t>Problema:</a:t>
            </a:r>
          </a:p>
          <a:p>
            <a:pPr lvl="3"/>
            <a:r>
              <a:rPr lang="pt-BR" dirty="0" smtClean="0"/>
              <a:t>Reportar o erro detalhadamente para permitir a reprodução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Reportando Erros</a:t>
            </a:r>
            <a:endParaRPr lang="pt-BR" dirty="0"/>
          </a:p>
        </p:txBody>
      </p:sp>
      <p:sp>
        <p:nvSpPr>
          <p:cNvPr id="3" name="Espaço Reservado para Conteúdo 2"/>
          <p:cNvSpPr>
            <a:spLocks noGrp="1"/>
          </p:cNvSpPr>
          <p:nvPr>
            <p:ph sz="quarter" idx="1"/>
          </p:nvPr>
        </p:nvSpPr>
        <p:spPr/>
        <p:txBody>
          <a:bodyPr>
            <a:normAutofit fontScale="92500" lnSpcReduction="20000"/>
          </a:bodyPr>
          <a:lstStyle/>
          <a:p>
            <a:r>
              <a:rPr lang="pt-BR" dirty="0" smtClean="0"/>
              <a:t>Estrutura comum:</a:t>
            </a:r>
          </a:p>
          <a:p>
            <a:pPr lvl="1"/>
            <a:r>
              <a:rPr lang="pt-BR" dirty="0" smtClean="0"/>
              <a:t>Título</a:t>
            </a:r>
          </a:p>
          <a:p>
            <a:pPr lvl="1"/>
            <a:r>
              <a:rPr lang="pt-BR" dirty="0" smtClean="0"/>
              <a:t>Descrição</a:t>
            </a:r>
          </a:p>
          <a:p>
            <a:pPr lvl="1"/>
            <a:r>
              <a:rPr lang="pt-BR" dirty="0" smtClean="0"/>
              <a:t>Ambiente</a:t>
            </a:r>
          </a:p>
          <a:p>
            <a:pPr lvl="2"/>
            <a:r>
              <a:rPr lang="pt-BR" dirty="0" smtClean="0"/>
              <a:t>Servidor ou cliente (qual deles?)</a:t>
            </a:r>
          </a:p>
          <a:p>
            <a:pPr lvl="2"/>
            <a:r>
              <a:rPr lang="pt-BR" dirty="0" smtClean="0"/>
              <a:t>Sistema Operacional</a:t>
            </a:r>
          </a:p>
          <a:p>
            <a:pPr lvl="2"/>
            <a:r>
              <a:rPr lang="pt-BR" dirty="0" smtClean="0"/>
              <a:t>Browser usado (com versão)</a:t>
            </a:r>
          </a:p>
          <a:p>
            <a:pPr lvl="1"/>
            <a:r>
              <a:rPr lang="pt-BR" dirty="0" smtClean="0"/>
              <a:t>Versão do software</a:t>
            </a:r>
          </a:p>
          <a:p>
            <a:pPr lvl="1"/>
            <a:r>
              <a:rPr lang="pt-BR" dirty="0" smtClean="0"/>
              <a:t>Severidade</a:t>
            </a:r>
          </a:p>
          <a:p>
            <a:pPr lvl="2"/>
            <a:r>
              <a:rPr lang="pt-BR" dirty="0" smtClean="0"/>
              <a:t>Crítica, severa, normal, trivial</a:t>
            </a:r>
          </a:p>
          <a:p>
            <a:pPr lvl="1"/>
            <a:r>
              <a:rPr lang="pt-BR" dirty="0" smtClean="0"/>
              <a:t>Tipo de </a:t>
            </a:r>
            <a:r>
              <a:rPr lang="pt-BR" dirty="0" err="1" smtClean="0"/>
              <a:t>bug</a:t>
            </a:r>
            <a:endParaRPr lang="pt-BR" dirty="0" smtClean="0"/>
          </a:p>
          <a:p>
            <a:pPr lvl="2"/>
            <a:r>
              <a:rPr lang="pt-BR" dirty="0" smtClean="0"/>
              <a:t>Interface, por exemplo</a:t>
            </a:r>
          </a:p>
          <a:p>
            <a:pPr lvl="1"/>
            <a:r>
              <a:rPr lang="pt-BR" dirty="0" smtClean="0"/>
              <a:t>Anexos</a:t>
            </a:r>
          </a:p>
          <a:p>
            <a:pPr lvl="1"/>
            <a:r>
              <a:rPr lang="pt-BR" dirty="0" smtClean="0"/>
              <a:t>Quem reportou</a:t>
            </a:r>
          </a:p>
          <a:p>
            <a:pPr lvl="1"/>
            <a:r>
              <a:rPr lang="pt-BR" dirty="0" smtClean="0"/>
              <a:t>Atribuído para quem</a:t>
            </a:r>
          </a:p>
          <a:p>
            <a:pPr lvl="1"/>
            <a:r>
              <a:rPr lang="pt-BR" dirty="0" smtClean="0"/>
              <a:t>Estado</a:t>
            </a:r>
          </a:p>
          <a:p>
            <a:pPr lvl="2"/>
            <a:r>
              <a:rPr lang="pt-BR" dirty="0" smtClean="0"/>
              <a:t>Aberto, em andamento, fechado, não reproduzido, não é </a:t>
            </a:r>
            <a:r>
              <a:rPr lang="pt-BR" dirty="0" err="1" smtClean="0"/>
              <a:t>bug</a:t>
            </a:r>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Reportando erros</a:t>
            </a:r>
            <a:endParaRPr lang="pt-BR" dirty="0"/>
          </a:p>
        </p:txBody>
      </p:sp>
      <p:sp>
        <p:nvSpPr>
          <p:cNvPr id="3" name="Espaço Reservado para Conteúdo 2"/>
          <p:cNvSpPr>
            <a:spLocks noGrp="1"/>
          </p:cNvSpPr>
          <p:nvPr>
            <p:ph sz="quarter" idx="1"/>
          </p:nvPr>
        </p:nvSpPr>
        <p:spPr/>
        <p:txBody>
          <a:bodyPr>
            <a:normAutofit lnSpcReduction="10000"/>
          </a:bodyPr>
          <a:lstStyle/>
          <a:p>
            <a:r>
              <a:rPr lang="pt-BR" dirty="0" smtClean="0"/>
              <a:t>Devem ser claros, construtivos e informativos</a:t>
            </a:r>
          </a:p>
          <a:p>
            <a:pPr lvl="1"/>
            <a:r>
              <a:rPr lang="pt-BR" dirty="0" smtClean="0"/>
              <a:t>Você também quer que o </a:t>
            </a:r>
            <a:r>
              <a:rPr lang="pt-BR" dirty="0" err="1" smtClean="0"/>
              <a:t>bug</a:t>
            </a:r>
            <a:r>
              <a:rPr lang="pt-BR" dirty="0" smtClean="0"/>
              <a:t> seja corrigido</a:t>
            </a:r>
          </a:p>
          <a:p>
            <a:r>
              <a:rPr lang="pt-BR" dirty="0" smtClean="0"/>
              <a:t>Ater-se a fatos. Opiniões e “</a:t>
            </a:r>
            <a:r>
              <a:rPr lang="pt-BR" dirty="0" err="1" smtClean="0"/>
              <a:t>achimos</a:t>
            </a:r>
            <a:r>
              <a:rPr lang="pt-BR" dirty="0" smtClean="0"/>
              <a:t>” não devem fazer parte da reportagem</a:t>
            </a:r>
          </a:p>
          <a:p>
            <a:r>
              <a:rPr lang="pt-BR" dirty="0" smtClean="0"/>
              <a:t>Não procurar culpados. Seu trabalho é contar como você descobriu o erro.</a:t>
            </a:r>
          </a:p>
          <a:p>
            <a:r>
              <a:rPr lang="pt-BR" dirty="0" smtClean="0"/>
              <a:t>Anexe na reportagem do </a:t>
            </a:r>
            <a:r>
              <a:rPr lang="pt-BR" dirty="0" err="1" smtClean="0"/>
              <a:t>bug</a:t>
            </a:r>
            <a:r>
              <a:rPr lang="pt-BR" dirty="0" smtClean="0"/>
              <a:t> o </a:t>
            </a:r>
            <a:r>
              <a:rPr lang="pt-BR" dirty="0" err="1" smtClean="0"/>
              <a:t>screenshot</a:t>
            </a:r>
            <a:r>
              <a:rPr lang="pt-BR" dirty="0" smtClean="0"/>
              <a:t> e os arquivos de entrada usados no teste sempre que possível.</a:t>
            </a:r>
          </a:p>
          <a:p>
            <a:r>
              <a:rPr lang="pt-BR" dirty="0" smtClean="0"/>
              <a:t>Se a mensagem de erro encontrada tem um número associado a ela, informe. Pode não fazer sentido para você, mas fará para o programador que vai corrigir o erro.</a:t>
            </a:r>
          </a:p>
          <a:p>
            <a:endParaRPr lang="pt-BR"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Reportando erros</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Quando confrontado com situações inesperadas, pergunte para o programador/gerente/equipe sobre como agir. Você pode ter entendido errado...</a:t>
            </a:r>
          </a:p>
          <a:p>
            <a:pPr lvl="1"/>
            <a:r>
              <a:rPr lang="pt-BR" dirty="0" smtClean="0"/>
              <a:t>Abrir muitos </a:t>
            </a:r>
            <a:r>
              <a:rPr lang="pt-BR" dirty="0" err="1" smtClean="0"/>
              <a:t>bugs</a:t>
            </a:r>
            <a:r>
              <a:rPr lang="pt-BR" dirty="0" smtClean="0"/>
              <a:t> que não são </a:t>
            </a:r>
            <a:r>
              <a:rPr lang="pt-BR" dirty="0" err="1" smtClean="0"/>
              <a:t>bugs</a:t>
            </a:r>
            <a:r>
              <a:rPr lang="pt-BR" dirty="0" smtClean="0"/>
              <a:t> podem irritar a equipe</a:t>
            </a:r>
          </a:p>
          <a:p>
            <a:r>
              <a:rPr lang="pt-BR" dirty="0" smtClean="0"/>
              <a:t>Alguns erros são intermitentes. Tente reproduzir o erro várias vezes (nesses casos) para tentar descobrir quando acontece.</a:t>
            </a:r>
          </a:p>
          <a:p>
            <a:r>
              <a:rPr lang="pt-BR" dirty="0" smtClean="0"/>
              <a:t>Não replique erros. Se já estiver reportado, não crie novo.</a:t>
            </a:r>
          </a:p>
          <a:p>
            <a:r>
              <a:rPr lang="pt-BR" dirty="0" smtClean="0"/>
              <a:t>Seja específico: </a:t>
            </a:r>
            <a:r>
              <a:rPr lang="en-US" dirty="0" smtClean="0"/>
              <a:t> "I clicked on Load" </a:t>
            </a:r>
            <a:r>
              <a:rPr lang="en-US" dirty="0" err="1" smtClean="0"/>
              <a:t>ou</a:t>
            </a:r>
            <a:r>
              <a:rPr lang="en-US" dirty="0" smtClean="0"/>
              <a:t> </a:t>
            </a:r>
            <a:r>
              <a:rPr lang="en-US" dirty="0" smtClean="0"/>
              <a:t>"I pressed </a:t>
            </a:r>
            <a:r>
              <a:rPr lang="en-US" dirty="0" smtClean="0"/>
              <a:t>Alt-L“ </a:t>
            </a:r>
            <a:r>
              <a:rPr lang="en-US" dirty="0" err="1" smtClean="0"/>
              <a:t>podem</a:t>
            </a:r>
            <a:r>
              <a:rPr lang="en-US" dirty="0" smtClean="0"/>
              <a:t> ser </a:t>
            </a:r>
            <a:r>
              <a:rPr lang="en-US" dirty="0" err="1" smtClean="0"/>
              <a:t>duas</a:t>
            </a:r>
            <a:r>
              <a:rPr lang="en-US" dirty="0" smtClean="0"/>
              <a:t> </a:t>
            </a:r>
            <a:r>
              <a:rPr lang="en-US" dirty="0" err="1" smtClean="0"/>
              <a:t>formas</a:t>
            </a:r>
            <a:r>
              <a:rPr lang="en-US" dirty="0" smtClean="0"/>
              <a:t> de </a:t>
            </a:r>
            <a:r>
              <a:rPr lang="en-US" dirty="0" err="1" smtClean="0"/>
              <a:t>reportar</a:t>
            </a:r>
            <a:r>
              <a:rPr lang="en-US" dirty="0" smtClean="0"/>
              <a:t> "</a:t>
            </a:r>
            <a:r>
              <a:rPr lang="en-US" dirty="0" smtClean="0"/>
              <a:t>I selected </a:t>
            </a:r>
            <a:r>
              <a:rPr lang="en-US" dirty="0" smtClean="0"/>
              <a:t>Load“ e </a:t>
            </a:r>
            <a:r>
              <a:rPr lang="en-US" dirty="0" err="1" smtClean="0"/>
              <a:t>podem</a:t>
            </a:r>
            <a:r>
              <a:rPr lang="en-US" dirty="0" smtClean="0"/>
              <a:t> </a:t>
            </a:r>
            <a:r>
              <a:rPr lang="en-US" dirty="0" err="1" smtClean="0"/>
              <a:t>levar</a:t>
            </a:r>
            <a:r>
              <a:rPr lang="en-US" dirty="0" smtClean="0"/>
              <a:t> a </a:t>
            </a:r>
            <a:r>
              <a:rPr lang="en-US" dirty="0" err="1" smtClean="0"/>
              <a:t>situações</a:t>
            </a:r>
            <a:r>
              <a:rPr lang="en-US" dirty="0" smtClean="0"/>
              <a:t> </a:t>
            </a:r>
            <a:r>
              <a:rPr lang="en-US" dirty="0" err="1" smtClean="0"/>
              <a:t>diferentes</a:t>
            </a:r>
            <a:endParaRPr lang="pt-BR" dirty="0" smtClean="0"/>
          </a:p>
          <a:p>
            <a:endParaRPr lang="pt-BR"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Reportando erros</a:t>
            </a:r>
            <a:endParaRPr lang="pt-BR" dirty="0"/>
          </a:p>
        </p:txBody>
      </p:sp>
      <p:sp>
        <p:nvSpPr>
          <p:cNvPr id="3" name="Espaço Reservado para Conteúdo 2"/>
          <p:cNvSpPr>
            <a:spLocks noGrp="1"/>
          </p:cNvSpPr>
          <p:nvPr>
            <p:ph sz="quarter" idx="1"/>
          </p:nvPr>
        </p:nvSpPr>
        <p:spPr/>
        <p:txBody>
          <a:bodyPr/>
          <a:lstStyle/>
          <a:p>
            <a:r>
              <a:rPr lang="pt-BR" dirty="0" smtClean="0"/>
              <a:t>Seja detalhista: Forneça informação suficiente, mas não demais. Nem mais, nem menos</a:t>
            </a:r>
          </a:p>
          <a:p>
            <a:r>
              <a:rPr lang="pt-BR" dirty="0" smtClean="0"/>
              <a:t>Cuidado com os pronomes: “</a:t>
            </a:r>
            <a:r>
              <a:rPr lang="en-US" dirty="0" smtClean="0"/>
              <a:t>I </a:t>
            </a:r>
            <a:r>
              <a:rPr lang="en-US" dirty="0" smtClean="0"/>
              <a:t>started </a:t>
            </a:r>
            <a:r>
              <a:rPr lang="en-US" dirty="0" err="1" smtClean="0"/>
              <a:t>FooApp</a:t>
            </a:r>
            <a:r>
              <a:rPr lang="en-US" dirty="0" smtClean="0"/>
              <a:t>. It put up a warning window. I tried to close it and it crashed</a:t>
            </a:r>
            <a:r>
              <a:rPr lang="en-US" dirty="0" smtClean="0"/>
              <a:t>.” </a:t>
            </a:r>
            <a:r>
              <a:rPr lang="en-US" dirty="0" err="1" smtClean="0"/>
              <a:t>Quem</a:t>
            </a:r>
            <a:r>
              <a:rPr lang="en-US" dirty="0" smtClean="0"/>
              <a:t> </a:t>
            </a:r>
            <a:r>
              <a:rPr lang="en-US" dirty="0" err="1" smtClean="0"/>
              <a:t>quebrou</a:t>
            </a:r>
            <a:r>
              <a:rPr lang="en-US" dirty="0" smtClean="0"/>
              <a:t> </a:t>
            </a:r>
            <a:r>
              <a:rPr lang="en-US" dirty="0" smtClean="0"/>
              <a:t>(a </a:t>
            </a:r>
            <a:r>
              <a:rPr lang="en-US" dirty="0" err="1" smtClean="0"/>
              <a:t>janela</a:t>
            </a:r>
            <a:r>
              <a:rPr lang="en-US" dirty="0" smtClean="0"/>
              <a:t> de </a:t>
            </a:r>
            <a:r>
              <a:rPr lang="en-US" dirty="0" err="1" smtClean="0"/>
              <a:t>aviso</a:t>
            </a:r>
            <a:r>
              <a:rPr lang="en-US" dirty="0" smtClean="0"/>
              <a:t> </a:t>
            </a:r>
            <a:r>
              <a:rPr lang="en-US" dirty="0" err="1" smtClean="0"/>
              <a:t>ou</a:t>
            </a:r>
            <a:r>
              <a:rPr lang="en-US" dirty="0" smtClean="0"/>
              <a:t> a </a:t>
            </a:r>
            <a:r>
              <a:rPr lang="en-US" dirty="0" err="1" smtClean="0"/>
              <a:t>aplicação</a:t>
            </a:r>
            <a:r>
              <a:rPr lang="en-US" dirty="0" smtClean="0"/>
              <a:t>) ? O </a:t>
            </a:r>
            <a:r>
              <a:rPr lang="en-US" dirty="0" err="1" smtClean="0"/>
              <a:t>certo</a:t>
            </a:r>
            <a:r>
              <a:rPr lang="en-US" dirty="0" smtClean="0"/>
              <a:t> </a:t>
            </a:r>
            <a:r>
              <a:rPr lang="en-US" dirty="0" err="1" smtClean="0"/>
              <a:t>seria</a:t>
            </a:r>
            <a:r>
              <a:rPr lang="en-US" dirty="0" smtClean="0"/>
              <a:t>: </a:t>
            </a:r>
            <a:r>
              <a:rPr lang="en-US" dirty="0" smtClean="0"/>
              <a:t>"I started </a:t>
            </a:r>
            <a:r>
              <a:rPr lang="en-US" dirty="0" err="1" smtClean="0"/>
              <a:t>FooApp</a:t>
            </a:r>
            <a:r>
              <a:rPr lang="en-US" dirty="0" smtClean="0"/>
              <a:t>, which put up a warning window. I tried to close the warning window, and </a:t>
            </a:r>
            <a:r>
              <a:rPr lang="en-US" dirty="0" err="1" smtClean="0"/>
              <a:t>FooApp</a:t>
            </a:r>
            <a:r>
              <a:rPr lang="en-US" dirty="0" smtClean="0"/>
              <a:t> crashed</a:t>
            </a:r>
            <a:r>
              <a:rPr lang="en-US" dirty="0" smtClean="0"/>
              <a:t>.“</a:t>
            </a:r>
          </a:p>
          <a:p>
            <a:r>
              <a:rPr lang="en-US" dirty="0" err="1" smtClean="0"/>
              <a:t>Leia</a:t>
            </a:r>
            <a:r>
              <a:rPr lang="en-US" dirty="0" smtClean="0"/>
              <a:t> o </a:t>
            </a:r>
            <a:r>
              <a:rPr lang="en-US" dirty="0" err="1" smtClean="0"/>
              <a:t>que</a:t>
            </a:r>
            <a:r>
              <a:rPr lang="en-US" dirty="0" smtClean="0"/>
              <a:t> </a:t>
            </a:r>
            <a:r>
              <a:rPr lang="en-US" dirty="0" err="1" smtClean="0"/>
              <a:t>você</a:t>
            </a:r>
            <a:r>
              <a:rPr lang="en-US" dirty="0" smtClean="0"/>
              <a:t> </a:t>
            </a:r>
            <a:r>
              <a:rPr lang="en-US" dirty="0" err="1" smtClean="0"/>
              <a:t>escreveu</a:t>
            </a:r>
            <a:r>
              <a:rPr lang="en-US" dirty="0" smtClean="0"/>
              <a:t>.</a:t>
            </a:r>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Exemplos</a:t>
            </a:r>
            <a:endParaRPr lang="pt-BR" dirty="0"/>
          </a:p>
        </p:txBody>
      </p:sp>
      <p:sp>
        <p:nvSpPr>
          <p:cNvPr id="3" name="Espaço Reservado para Conteúdo 2"/>
          <p:cNvSpPr>
            <a:spLocks noGrp="1"/>
          </p:cNvSpPr>
          <p:nvPr>
            <p:ph sz="quarter" idx="1"/>
          </p:nvPr>
        </p:nvSpPr>
        <p:spPr/>
        <p:txBody>
          <a:bodyPr>
            <a:normAutofit fontScale="85000" lnSpcReduction="20000"/>
          </a:bodyPr>
          <a:lstStyle/>
          <a:p>
            <a:r>
              <a:rPr lang="en-US" dirty="0" smtClean="0"/>
              <a:t>Imprecise: "Open Gmail in another window".</a:t>
            </a:r>
          </a:p>
          <a:p>
            <a:r>
              <a:rPr lang="en-US" dirty="0" smtClean="0"/>
              <a:t>Precise: "Press </a:t>
            </a:r>
            <a:r>
              <a:rPr lang="en-US" dirty="0" err="1" smtClean="0"/>
              <a:t>Cmd+N</a:t>
            </a:r>
            <a:r>
              <a:rPr lang="en-US" dirty="0" smtClean="0"/>
              <a:t> to open a new browser window, then type https://mail.google.com/  in the address bar and press Enter</a:t>
            </a:r>
            <a:r>
              <a:rPr lang="en-US" dirty="0" smtClean="0"/>
              <a:t>".</a:t>
            </a:r>
          </a:p>
          <a:p>
            <a:endParaRPr lang="en-US" dirty="0" smtClean="0"/>
          </a:p>
          <a:p>
            <a:r>
              <a:rPr lang="en-US" dirty="0" smtClean="0"/>
              <a:t>Imprecise: "It doesn't work"</a:t>
            </a:r>
          </a:p>
          <a:p>
            <a:r>
              <a:rPr lang="en-US" dirty="0" smtClean="0"/>
              <a:t>Precise: "Instead of showing my Inbox, it shows the message 'Your browser does not support cookies (error -91</a:t>
            </a:r>
            <a:r>
              <a:rPr lang="en-US" dirty="0" smtClean="0"/>
              <a:t>)'.“</a:t>
            </a:r>
          </a:p>
          <a:p>
            <a:endParaRPr lang="en-US" dirty="0" smtClean="0"/>
          </a:p>
          <a:p>
            <a:r>
              <a:rPr lang="en-US" dirty="0" smtClean="0"/>
              <a:t>Good: "Cancelling a File Copy dialog crashes File Manager"</a:t>
            </a:r>
          </a:p>
          <a:p>
            <a:r>
              <a:rPr lang="en-US" dirty="0" smtClean="0"/>
              <a:t>Bad: "Software </a:t>
            </a:r>
            <a:r>
              <a:rPr lang="en-US" dirty="0" smtClean="0"/>
              <a:t>crashes“</a:t>
            </a:r>
          </a:p>
          <a:p>
            <a:endParaRPr lang="en-US" dirty="0" smtClean="0"/>
          </a:p>
          <a:p>
            <a:r>
              <a:rPr lang="en-US" dirty="0" smtClean="0"/>
              <a:t>Good: "Down-arrow scrolling doesn't work in &lt;</a:t>
            </a:r>
            <a:r>
              <a:rPr lang="en-US" dirty="0" err="1" smtClean="0"/>
              <a:t>textarea</a:t>
            </a:r>
            <a:r>
              <a:rPr lang="en-US" dirty="0" smtClean="0"/>
              <a:t>&gt; styled with </a:t>
            </a:r>
            <a:r>
              <a:rPr lang="en-US" dirty="0" err="1" smtClean="0"/>
              <a:t>overflow:hidden</a:t>
            </a:r>
            <a:r>
              <a:rPr lang="en-US" dirty="0" smtClean="0"/>
              <a:t>"</a:t>
            </a:r>
          </a:p>
          <a:p>
            <a:r>
              <a:rPr lang="en-US" dirty="0" smtClean="0"/>
              <a:t>Bad: "Browser should work with my web site"</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Reportando erros</a:t>
            </a:r>
            <a:endParaRPr lang="pt-BR" dirty="0"/>
          </a:p>
        </p:txBody>
      </p:sp>
      <p:sp>
        <p:nvSpPr>
          <p:cNvPr id="3" name="Espaço Reservado para Conteúdo 2"/>
          <p:cNvSpPr>
            <a:spLocks noGrp="1"/>
          </p:cNvSpPr>
          <p:nvPr>
            <p:ph sz="quarter" idx="1"/>
          </p:nvPr>
        </p:nvSpPr>
        <p:spPr/>
        <p:txBody>
          <a:bodyPr>
            <a:normAutofit fontScale="62500" lnSpcReduction="20000"/>
          </a:bodyPr>
          <a:lstStyle/>
          <a:p>
            <a:r>
              <a:rPr lang="en-US" dirty="0" smtClean="0"/>
              <a:t>For the engineers among us who understand that the obvious is not always the solution, and that the facts, no matter how implausible, are still the facts ...</a:t>
            </a:r>
          </a:p>
          <a:p>
            <a:r>
              <a:rPr lang="en-US" dirty="0" smtClean="0"/>
              <a:t>A complaint was received by the Pontiac Division of General Motors:</a:t>
            </a:r>
          </a:p>
          <a:p>
            <a:r>
              <a:rPr lang="en-US" dirty="0" smtClean="0"/>
              <a:t>"</a:t>
            </a:r>
            <a:r>
              <a:rPr lang="en-US" dirty="0" smtClean="0"/>
              <a:t>This is the second time I have written you, and I don't blame you for not answering me, because I kind of sounded crazy, but it is a fact that we have a tradition in our family of ice cream for dessert after dinner each night. But the kind of ice cream varies so, every night, after we've eaten, the whole family votes on which kind of ice cream we should have and I drive down to the store to get it. It's also a fact that I recently purchased a new Pontiac and since then my trips to the store have created a problem. You see, every time I buy vanilla ice cream, when I start back from the store my car won't start. If I get any other kind of ice cream, the car starts just fine. I want you to know I'm serious about this question, no matter how silly it sounds: 'What is there about a Pontiac that makes it not start when I get vanilla ice cream, and easy to start whenever I get any other kind</a:t>
            </a:r>
            <a:r>
              <a:rPr lang="en-US" dirty="0" smtClean="0"/>
              <a:t>?'“</a:t>
            </a:r>
            <a:endParaRPr lang="en-US" dirty="0" smtClean="0"/>
          </a:p>
          <a:p>
            <a:r>
              <a:rPr lang="en-US" dirty="0" smtClean="0"/>
              <a:t>The </a:t>
            </a:r>
            <a:r>
              <a:rPr lang="en-US" dirty="0" smtClean="0"/>
              <a:t>Pontiac President was understandably </a:t>
            </a:r>
            <a:r>
              <a:rPr lang="en-US" dirty="0" err="1" smtClean="0"/>
              <a:t>sceptical</a:t>
            </a:r>
            <a:r>
              <a:rPr lang="en-US" dirty="0" smtClean="0"/>
              <a:t> about the letter, but sent an engineer to check it out anyway. The latter was surprised to be greeted by a successful, obviously well-educated man in a fine </a:t>
            </a:r>
            <a:r>
              <a:rPr lang="en-US" dirty="0" err="1" smtClean="0"/>
              <a:t>neighbourhood</a:t>
            </a:r>
            <a:r>
              <a:rPr lang="en-US" dirty="0" smtClean="0"/>
              <a:t>. He had arranged to meet the man just after dinner time, so the two hopped into the car and drove to the ice cream store. It was vanilla ice cream that night and, sure enough, after they came back to the car, it wouldn't start</a:t>
            </a:r>
            <a:r>
              <a:rPr lang="en-US" dirty="0" smtClean="0"/>
              <a:t>.</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Reportando erros</a:t>
            </a:r>
            <a:endParaRPr lang="pt-BR" dirty="0"/>
          </a:p>
        </p:txBody>
      </p:sp>
      <p:sp>
        <p:nvSpPr>
          <p:cNvPr id="3" name="Espaço Reservado para Conteúdo 2"/>
          <p:cNvSpPr>
            <a:spLocks noGrp="1"/>
          </p:cNvSpPr>
          <p:nvPr>
            <p:ph sz="quarter" idx="1"/>
          </p:nvPr>
        </p:nvSpPr>
        <p:spPr/>
        <p:txBody>
          <a:bodyPr>
            <a:normAutofit fontScale="62500" lnSpcReduction="20000"/>
          </a:bodyPr>
          <a:lstStyle/>
          <a:p>
            <a:r>
              <a:rPr lang="en-US" dirty="0" smtClean="0"/>
              <a:t>The </a:t>
            </a:r>
            <a:r>
              <a:rPr lang="en-US" dirty="0" smtClean="0"/>
              <a:t>engineer returned for three more nights. The first night, the man got chocolate. The car started. The second night, he got strawberry. The car started. The third night he ordered vanilla. The car failed to start.</a:t>
            </a:r>
          </a:p>
          <a:p>
            <a:r>
              <a:rPr lang="en-US" dirty="0" smtClean="0"/>
              <a:t>Now </a:t>
            </a:r>
            <a:r>
              <a:rPr lang="en-US" dirty="0" smtClean="0"/>
              <a:t>the engineer, being a logical man, refused to believe that this man's car was allergic to vanilla ice cream. He arranged, therefore, to continue his visits for as long as it took to solve the problem. And toward this end he began to take notes: he jotted down all sorts of data, time of day, type of gas used, time to drive back and forth, etc.</a:t>
            </a:r>
          </a:p>
          <a:p>
            <a:r>
              <a:rPr lang="en-US" dirty="0" smtClean="0"/>
              <a:t>In </a:t>
            </a:r>
            <a:r>
              <a:rPr lang="en-US" dirty="0" smtClean="0"/>
              <a:t>a short time, he had a clue: the man took less time to buy vanilla than any other </a:t>
            </a:r>
            <a:r>
              <a:rPr lang="en-US" dirty="0" err="1" smtClean="0"/>
              <a:t>flavour</a:t>
            </a:r>
            <a:r>
              <a:rPr lang="en-US" dirty="0" smtClean="0"/>
              <a:t>. Why? The answer was in the layout of the store.</a:t>
            </a:r>
          </a:p>
          <a:p>
            <a:r>
              <a:rPr lang="en-US" dirty="0" smtClean="0"/>
              <a:t>Vanilla</a:t>
            </a:r>
            <a:r>
              <a:rPr lang="en-US" dirty="0" smtClean="0"/>
              <a:t>, being the most popular </a:t>
            </a:r>
            <a:r>
              <a:rPr lang="en-US" dirty="0" err="1" smtClean="0"/>
              <a:t>flavour</a:t>
            </a:r>
            <a:r>
              <a:rPr lang="en-US" dirty="0" smtClean="0"/>
              <a:t>, was in a separate case at the front of the store for quick pickup. All the other </a:t>
            </a:r>
            <a:r>
              <a:rPr lang="en-US" dirty="0" err="1" smtClean="0"/>
              <a:t>flavours</a:t>
            </a:r>
            <a:r>
              <a:rPr lang="en-US" dirty="0" smtClean="0"/>
              <a:t> were kept in the back of the store at a different counter where it took considerably longer to find the </a:t>
            </a:r>
            <a:r>
              <a:rPr lang="en-US" dirty="0" err="1" smtClean="0"/>
              <a:t>flavour</a:t>
            </a:r>
            <a:r>
              <a:rPr lang="en-US" dirty="0" smtClean="0"/>
              <a:t> and get checked out.</a:t>
            </a:r>
          </a:p>
          <a:p>
            <a:r>
              <a:rPr lang="en-US" dirty="0" smtClean="0"/>
              <a:t>Now </a:t>
            </a:r>
            <a:r>
              <a:rPr lang="en-US" dirty="0" smtClean="0"/>
              <a:t>the question for the engineer was why the car wouldn't start when it took less time. Once time became the problem -- not the vanilla ice cream -- the engineer quickly came up with the answer: </a:t>
            </a:r>
            <a:r>
              <a:rPr lang="en-US" dirty="0" err="1" smtClean="0"/>
              <a:t>vapour</a:t>
            </a:r>
            <a:r>
              <a:rPr lang="en-US" dirty="0" smtClean="0"/>
              <a:t> lock. It was happening every night, but the extra time taken to get the other </a:t>
            </a:r>
            <a:r>
              <a:rPr lang="en-US" dirty="0" err="1" smtClean="0"/>
              <a:t>flavours</a:t>
            </a:r>
            <a:r>
              <a:rPr lang="en-US" dirty="0" smtClean="0"/>
              <a:t> allowed the engine to cool down sufficiently to start. When the man got vanilla, the engine was still too hot for the </a:t>
            </a:r>
            <a:r>
              <a:rPr lang="en-US" dirty="0" err="1" smtClean="0"/>
              <a:t>vapour</a:t>
            </a:r>
            <a:r>
              <a:rPr lang="en-US" dirty="0" smtClean="0"/>
              <a:t> lock to dissipate.</a:t>
            </a:r>
          </a:p>
          <a:p>
            <a:r>
              <a:rPr lang="en-US" dirty="0" smtClean="0"/>
              <a:t>Moral </a:t>
            </a:r>
            <a:r>
              <a:rPr lang="en-US" dirty="0" smtClean="0"/>
              <a:t>of the story: even insane-looking problems are sometimes real.</a:t>
            </a:r>
            <a:endParaRPr lang="pt-B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37</TotalTime>
  <Words>1262</Words>
  <Application>Microsoft Office PowerPoint</Application>
  <PresentationFormat>Apresentação na tela (4:3)</PresentationFormat>
  <Paragraphs>78</Paragraphs>
  <Slides>10</Slides>
  <Notes>0</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Balcão Envidraçado</vt:lpstr>
      <vt:lpstr>Reportando BUGs</vt:lpstr>
      <vt:lpstr>Pq é importante?</vt:lpstr>
      <vt:lpstr>Reportando Erros</vt:lpstr>
      <vt:lpstr>Reportando erros</vt:lpstr>
      <vt:lpstr>Reportando erros</vt:lpstr>
      <vt:lpstr>Reportando erros</vt:lpstr>
      <vt:lpstr>Exemplos</vt:lpstr>
      <vt:lpstr>Reportando erros</vt:lpstr>
      <vt:lpstr>Reportando erros</vt:lpstr>
      <vt:lpstr>Referências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Reportando BUGs</dc:title>
  <dc:creator>ufc</dc:creator>
  <cp:lastModifiedBy>ufc</cp:lastModifiedBy>
  <cp:revision>17</cp:revision>
  <dcterms:created xsi:type="dcterms:W3CDTF">2012-06-01T16:10:08Z</dcterms:created>
  <dcterms:modified xsi:type="dcterms:W3CDTF">2012-06-01T16:57:00Z</dcterms:modified>
</cp:coreProperties>
</file>