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098"/>
    <a:srgbClr val="29C742"/>
    <a:srgbClr val="F2FFF2"/>
    <a:srgbClr val="8FF994"/>
    <a:srgbClr val="6CCA77"/>
    <a:srgbClr val="77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F0214-94D8-4131-8935-1D3B9CA7F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3A171-BF42-4A19-B9C2-A9ECB770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AC02F5-0E5E-4469-A5C0-60A199CC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33011-7722-4B3C-B2A2-C1D35E0C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708BC-4251-4524-894E-2685D25B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21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0049E-0EC0-4F64-808B-E68884F2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C60DB8-1904-4944-BE18-05D6C211B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17EC0-A1F1-4D82-BCDB-479DF84C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55474-DF7E-4356-BE08-612ADDBC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BC54E-A136-4BF2-ACBF-D5B4A3E6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25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072EB3-BC04-4BC7-A321-4B23773DB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700415-04E4-4A02-BA72-20534D6DB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BC430-3605-46CB-B16B-CCEF9AFC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7719B-BD1F-409E-B930-9419B9C4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1FB6B-0B55-4C13-A737-3AAB11FB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8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95F9-7C33-47AD-9F2A-AE2BE5EB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0B09B-DBED-4113-A6C2-A9B1D674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EB6EB-E966-49D9-8AB0-57C7338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40F6D-C5A2-41FC-9E38-A5B19DB6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02A96-4366-4DAB-BEA2-529F9117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1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DEF90-8EC2-48B4-9ADB-CD9F201B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AF034D-B4F3-4743-ABE2-F1BDF838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F475A-B07E-4994-8BFB-BCA15AE4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FF7C5-AF18-4EB3-AEAE-693A3D84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E7B53-7C72-4755-9E8F-7DE23BE3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852E1-BCEA-4E0F-BF1B-E48F6A2B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EA6E3-21E5-4E0B-B83D-257F18AF2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1FD1B2-AE13-48F4-AFBD-9E02212C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F036F2-7A65-4FF6-B28E-1A0740BC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15E9A-7DD6-423D-B08F-8BAFD254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DC0DA-44B7-4C49-A298-A6BECC14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0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9F13A-B83B-4C93-97A2-3F09564B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7B34C-24EB-49DA-9C1A-880EFDFD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8A3F2D-5626-4E87-999F-B993ABE3B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492F3A-D8CA-42A7-869D-1DE05F78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105294-11F8-4A46-A2B6-772256023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709ECB-F0E9-4F42-B624-2AC1073B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9C64A3-4E6A-4176-9EF3-0AA96F3F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8AC2EF-9C2C-469F-8528-D19288D7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49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0CDFB-3760-4002-BB5A-1F695F09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F90886-5315-49C4-92A7-C1917A77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F4D5D-4A74-4F2C-86AB-7B7DB9B3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534418-4062-4C17-88CC-9AE9277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8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1C13F2-BB5D-4094-B5D3-605C987B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4C6EB6-DA94-46D8-AB39-B32FFAB2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07A4B-1A2D-4DDD-B543-4FB0D6BB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4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F2AB-CDA9-48A4-9E98-5424411B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0007B-395C-493A-9B74-912EC7CB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F48C8D-51A6-455F-B285-6F4BC7879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AC2DB-9AEC-4AFA-BA80-0839A72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62BD57-3C2E-4DC3-A193-FD4465D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9E2518-68B7-4648-8413-F4575E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5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364-C2B5-4B42-BC1A-61E0EC4F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89D3EA-9F4B-42C2-8414-C2EB069D7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561A42-9CE3-4791-9AE9-631B3EFF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4411E-2A77-40D1-83D8-145D0AC9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8242F-F535-4CF9-9B22-B7B25D7B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599A2-6615-4543-99F9-90A54C6F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71BA82-A5BF-40BF-8CC9-3EEACBBF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32D81-F9D2-4EE7-84FF-6C070734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84AA4-0CFA-4669-8DCE-F93186A13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8A38-1EE1-4783-9FF7-EA4D9D800DB5}" type="datetimeFigureOut">
              <a:rPr lang="es-ES" smtClean="0"/>
              <a:t>25/03/2019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29A03-6953-4AED-9D84-364D1869E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3578E-AAF0-4B1B-BACD-46D6C598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7BAD-AADA-48DD-A464-9A37B5CEFE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69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996E86B1-0600-41A9-B18D-D8EFA592511D}"/>
              </a:ext>
            </a:extLst>
          </p:cNvPr>
          <p:cNvGrpSpPr/>
          <p:nvPr/>
        </p:nvGrpSpPr>
        <p:grpSpPr>
          <a:xfrm>
            <a:off x="0" y="647699"/>
            <a:ext cx="12188349" cy="5117827"/>
            <a:chOff x="0" y="647699"/>
            <a:chExt cx="12188349" cy="511782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F923440-01A5-471E-A4F0-158D4CA15BA0}"/>
                </a:ext>
              </a:extLst>
            </p:cNvPr>
            <p:cNvSpPr/>
            <p:nvPr/>
          </p:nvSpPr>
          <p:spPr>
            <a:xfrm>
              <a:off x="0" y="2282686"/>
              <a:ext cx="2716696" cy="1987827"/>
            </a:xfrm>
            <a:prstGeom prst="ellipse">
              <a:avLst/>
            </a:prstGeom>
            <a:solidFill>
              <a:srgbClr val="77FE8D"/>
            </a:solidFill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Sistemas Hidráulicos, de Defensa Contra Incendio Diseñados y Construidos bajo la norma NFPA</a:t>
              </a:r>
            </a:p>
          </p:txBody>
        </p:sp>
        <p:sp>
          <p:nvSpPr>
            <p:cNvPr id="9" name="Flecha: curvada hacia la izquierda 8">
              <a:extLst>
                <a:ext uri="{FF2B5EF4-FFF2-40B4-BE49-F238E27FC236}">
                  <a16:creationId xmlns:a16="http://schemas.microsoft.com/office/drawing/2014/main" id="{45CE5BEC-E7D9-4E48-9626-C395132A4727}"/>
                </a:ext>
              </a:extLst>
            </p:cNvPr>
            <p:cNvSpPr/>
            <p:nvPr/>
          </p:nvSpPr>
          <p:spPr>
            <a:xfrm>
              <a:off x="10240275" y="1406390"/>
              <a:ext cx="1948074" cy="1810578"/>
            </a:xfrm>
            <a:prstGeom prst="curvedLeftArrow">
              <a:avLst/>
            </a:prstGeom>
            <a:solidFill>
              <a:srgbClr val="8FF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accent6">
                      <a:lumMod val="50000"/>
                    </a:schemeClr>
                  </a:solidFill>
                </a:rPr>
                <a:t>Aislamiento del fuego</a:t>
              </a:r>
            </a:p>
          </p:txBody>
        </p:sp>
        <p:sp>
          <p:nvSpPr>
            <p:cNvPr id="10" name="Flecha: curvada hacia la derecha 9">
              <a:extLst>
                <a:ext uri="{FF2B5EF4-FFF2-40B4-BE49-F238E27FC236}">
                  <a16:creationId xmlns:a16="http://schemas.microsoft.com/office/drawing/2014/main" id="{881D44F6-AC4F-4291-89DA-F4938B812613}"/>
                </a:ext>
              </a:extLst>
            </p:cNvPr>
            <p:cNvSpPr/>
            <p:nvPr/>
          </p:nvSpPr>
          <p:spPr>
            <a:xfrm>
              <a:off x="10242409" y="3201254"/>
              <a:ext cx="1945940" cy="1810578"/>
            </a:xfrm>
            <a:prstGeom prst="curvedRightArrow">
              <a:avLst/>
            </a:prstGeom>
            <a:solidFill>
              <a:srgbClr val="8FF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accent6">
                      <a:lumMod val="50000"/>
                    </a:schemeClr>
                  </a:solidFill>
                </a:rPr>
                <a:t>Protección Estructuras y equipos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4C65366-68FA-4AC1-BD8D-805D625CB859}"/>
                </a:ext>
              </a:extLst>
            </p:cNvPr>
            <p:cNvSpPr/>
            <p:nvPr/>
          </p:nvSpPr>
          <p:spPr>
            <a:xfrm>
              <a:off x="3296479" y="647699"/>
              <a:ext cx="3117571" cy="1580323"/>
            </a:xfrm>
            <a:prstGeom prst="ellipse">
              <a:avLst/>
            </a:prstGeom>
            <a:solidFill>
              <a:srgbClr val="8FF994"/>
            </a:solidFill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PLANOS</a:t>
              </a:r>
            </a:p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 Sistema contra incendio con sus respectivas simbología adecuada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B3F6DD1-6CD8-43CE-9BBF-A970859A56F2}"/>
                </a:ext>
              </a:extLst>
            </p:cNvPr>
            <p:cNvSpPr/>
            <p:nvPr/>
          </p:nvSpPr>
          <p:spPr>
            <a:xfrm>
              <a:off x="3362737" y="2416451"/>
              <a:ext cx="2928723" cy="1580323"/>
            </a:xfrm>
            <a:prstGeom prst="ellipse">
              <a:avLst/>
            </a:prstGeom>
            <a:solidFill>
              <a:srgbClr val="8FF994"/>
            </a:solidFill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CALCULOS HIDRAULICOS, </a:t>
              </a:r>
            </a:p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acordes a la norma NFPA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1E9BCB7-00E9-4EEA-8A63-3C3BF33835D1}"/>
                </a:ext>
              </a:extLst>
            </p:cNvPr>
            <p:cNvSpPr/>
            <p:nvPr/>
          </p:nvSpPr>
          <p:spPr>
            <a:xfrm>
              <a:off x="3296477" y="4185203"/>
              <a:ext cx="3117573" cy="1580323"/>
            </a:xfrm>
            <a:prstGeom prst="ellipse">
              <a:avLst/>
            </a:prstGeom>
            <a:solidFill>
              <a:srgbClr val="8FF994"/>
            </a:solidFill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MEMORIA TECNICA, Abarca cálculos hidráulicos y detalles técnicos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274E230-296B-4622-B4C8-C654E6215CB0}"/>
                </a:ext>
              </a:extLst>
            </p:cNvPr>
            <p:cNvSpPr/>
            <p:nvPr/>
          </p:nvSpPr>
          <p:spPr>
            <a:xfrm>
              <a:off x="6993831" y="1687581"/>
              <a:ext cx="3117572" cy="2604054"/>
            </a:xfrm>
            <a:prstGeom prst="ellipse">
              <a:avLst/>
            </a:prstGeom>
            <a:solidFill>
              <a:srgbClr val="8FF994"/>
            </a:solidFill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SISTEMA DE DETECCIÓN DE INCENDIO</a:t>
              </a:r>
            </a:p>
            <a:p>
              <a:pPr algn="ctr"/>
              <a:r>
                <a:rPr lang="es-ES" sz="1600" dirty="0">
                  <a:solidFill>
                    <a:schemeClr val="accent6">
                      <a:lumMod val="50000"/>
                    </a:schemeClr>
                  </a:solidFill>
                </a:rPr>
                <a:t>Sensores de humo, estaciones Manuales, luces estroboscópicas</a:t>
              </a:r>
            </a:p>
          </p:txBody>
        </p:sp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B1DA7543-D6ED-4C77-A065-B2E790165F0F}"/>
                </a:ext>
              </a:extLst>
            </p:cNvPr>
            <p:cNvSpPr/>
            <p:nvPr/>
          </p:nvSpPr>
          <p:spPr>
            <a:xfrm rot="19904609">
              <a:off x="2531165" y="1868557"/>
              <a:ext cx="513522" cy="414129"/>
            </a:xfrm>
            <a:prstGeom prst="rightArrow">
              <a:avLst/>
            </a:prstGeom>
            <a:solidFill>
              <a:srgbClr val="29C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FCBBE942-4A6B-4AC6-BAB7-3DD4899A5217}"/>
                </a:ext>
              </a:extLst>
            </p:cNvPr>
            <p:cNvSpPr/>
            <p:nvPr/>
          </p:nvSpPr>
          <p:spPr>
            <a:xfrm>
              <a:off x="2797380" y="2999158"/>
              <a:ext cx="513522" cy="414129"/>
            </a:xfrm>
            <a:prstGeom prst="rightArrow">
              <a:avLst/>
            </a:prstGeom>
            <a:solidFill>
              <a:srgbClr val="29C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08B2D5A1-D72D-4707-BFA2-B4EBAFAFDDD7}"/>
                </a:ext>
              </a:extLst>
            </p:cNvPr>
            <p:cNvSpPr/>
            <p:nvPr/>
          </p:nvSpPr>
          <p:spPr>
            <a:xfrm rot="1743582">
              <a:off x="2585831" y="4098182"/>
              <a:ext cx="513522" cy="414129"/>
            </a:xfrm>
            <a:prstGeom prst="rightArrow">
              <a:avLst/>
            </a:prstGeom>
            <a:solidFill>
              <a:srgbClr val="29C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Flecha: a la derecha 17">
              <a:extLst>
                <a:ext uri="{FF2B5EF4-FFF2-40B4-BE49-F238E27FC236}">
                  <a16:creationId xmlns:a16="http://schemas.microsoft.com/office/drawing/2014/main" id="{3BCAA71B-AE00-44D6-BA81-92ACD368A51A}"/>
                </a:ext>
              </a:extLst>
            </p:cNvPr>
            <p:cNvSpPr/>
            <p:nvPr/>
          </p:nvSpPr>
          <p:spPr>
            <a:xfrm>
              <a:off x="6447179" y="2869948"/>
              <a:ext cx="513522" cy="414129"/>
            </a:xfrm>
            <a:prstGeom prst="rightArrow">
              <a:avLst/>
            </a:prstGeom>
            <a:solidFill>
              <a:srgbClr val="29C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538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31DC5A8-978B-498F-A312-89CAEF8D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94917"/>
              </p:ext>
            </p:extLst>
          </p:nvPr>
        </p:nvGraphicFramePr>
        <p:xfrm>
          <a:off x="1881809" y="901810"/>
          <a:ext cx="8799442" cy="524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442">
                  <a:extLst>
                    <a:ext uri="{9D8B030D-6E8A-4147-A177-3AD203B41FA5}">
                      <a16:colId xmlns:a16="http://schemas.microsoft.com/office/drawing/2014/main" val="810631587"/>
                    </a:ext>
                  </a:extLst>
                </a:gridCol>
              </a:tblGrid>
              <a:tr h="887233">
                <a:tc>
                  <a:txBody>
                    <a:bodyPr/>
                    <a:lstStyle/>
                    <a:p>
                      <a:r>
                        <a:rPr lang="es-ES" dirty="0"/>
                        <a:t>                                         </a:t>
                      </a:r>
                    </a:p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                                                         INICIO    NOSOTROS    SERVICIOS    GALERÍA    CONTÁCTANOS                 INICIAR SESIÓN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68153"/>
                  </a:ext>
                </a:extLst>
              </a:tr>
              <a:tr h="97271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endParaRPr lang="es-ES" dirty="0"/>
                    </a:p>
                    <a:p>
                      <a:pPr algn="ctr"/>
                      <a:r>
                        <a:rPr lang="es-ES" dirty="0"/>
                        <a:t>INFORMAC</a:t>
                      </a:r>
                      <a:r>
                        <a:rPr lang="es-EC" dirty="0"/>
                        <a:t>IÓN GENERAL DE LA EMPRESA</a:t>
                      </a:r>
                    </a:p>
                    <a:p>
                      <a:pPr marL="340360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C" dirty="0"/>
                        <a:t>¿Quiénes somos?</a:t>
                      </a:r>
                    </a:p>
                    <a:p>
                      <a:pPr marL="340360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C" dirty="0"/>
                        <a:t>Nuestros servicios</a:t>
                      </a:r>
                    </a:p>
                    <a:p>
                      <a:pPr marL="340360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C" dirty="0"/>
                        <a:t>¿Qué hacemos?</a:t>
                      </a:r>
                    </a:p>
                    <a:p>
                      <a:pPr marL="340360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C" dirty="0"/>
                        <a:t>Nuestras características</a:t>
                      </a:r>
                    </a:p>
                    <a:p>
                      <a:pPr marL="340360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C" dirty="0"/>
                        <a:t>Nuestro equipo</a:t>
                      </a:r>
                    </a:p>
                    <a:p>
                      <a:pPr marL="340360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C" dirty="0"/>
                        <a:t>Contáctanos </a:t>
                      </a:r>
                    </a:p>
                    <a:p>
                      <a:pPr marL="3117850" indent="0" algn="just">
                        <a:buFont typeface="Arial" panose="020B0604020202020204" pitchFamily="34" charset="0"/>
                        <a:buNone/>
                      </a:pPr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58127"/>
                  </a:ext>
                </a:extLst>
              </a:tr>
              <a:tr h="972710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pPr algn="ctr"/>
                      <a:r>
                        <a:rPr lang="es-ES" sz="1600" b="1" dirty="0"/>
                        <a:t>DIRECCIÓN | TELÉFONO | REDES SOCIALES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77154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E6138B62-B1BC-45E1-9388-7473C112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82" y="987287"/>
            <a:ext cx="1348475" cy="7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9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A3965585-8DDF-429C-A615-A47BA784E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25779"/>
              </p:ext>
            </p:extLst>
          </p:nvPr>
        </p:nvGraphicFramePr>
        <p:xfrm>
          <a:off x="1812473" y="865414"/>
          <a:ext cx="8206090" cy="393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56">
                  <a:extLst>
                    <a:ext uri="{9D8B030D-6E8A-4147-A177-3AD203B41FA5}">
                      <a16:colId xmlns:a16="http://schemas.microsoft.com/office/drawing/2014/main" val="2622317291"/>
                    </a:ext>
                  </a:extLst>
                </a:gridCol>
                <a:gridCol w="6458934">
                  <a:extLst>
                    <a:ext uri="{9D8B030D-6E8A-4147-A177-3AD203B41FA5}">
                      <a16:colId xmlns:a16="http://schemas.microsoft.com/office/drawing/2014/main" val="3912062763"/>
                    </a:ext>
                  </a:extLst>
                </a:gridCol>
              </a:tblGrid>
              <a:tr h="8068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pPr algn="r"/>
                      <a:r>
                        <a:rPr lang="es-ES" sz="1400" dirty="0"/>
                        <a:t>* Usuario  * Salir    </a:t>
                      </a:r>
                      <a:r>
                        <a:rPr lang="es-E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6697"/>
                  </a:ext>
                </a:extLst>
              </a:tr>
              <a:tr h="312831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rgbClr val="29C742"/>
                          </a:solidFill>
                        </a:rPr>
                        <a:t>Administrador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Clientes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Personal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Bodega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Proyectos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Reportes &gt;</a:t>
                      </a:r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35647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FDBB753E-1020-4059-AA0D-94814B8DD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37" y="952366"/>
            <a:ext cx="1157591" cy="653906"/>
          </a:xfrm>
          <a:prstGeom prst="rect">
            <a:avLst/>
          </a:prstGeom>
        </p:spPr>
      </p:pic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8278663F-C9CA-43DE-9681-9604AEEC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93647"/>
              </p:ext>
            </p:extLst>
          </p:nvPr>
        </p:nvGraphicFramePr>
        <p:xfrm>
          <a:off x="3559629" y="4180114"/>
          <a:ext cx="6449784" cy="620486"/>
        </p:xfrm>
        <a:graphic>
          <a:graphicData uri="http://schemas.openxmlformats.org/drawingml/2006/table">
            <a:tbl>
              <a:tblPr/>
              <a:tblGrid>
                <a:gridCol w="6449784">
                  <a:extLst>
                    <a:ext uri="{9D8B030D-6E8A-4147-A177-3AD203B41FA5}">
                      <a16:colId xmlns:a16="http://schemas.microsoft.com/office/drawing/2014/main" val="104037290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algn="ctr"/>
                      <a:endParaRPr lang="es-EC" sz="1000" dirty="0"/>
                    </a:p>
                    <a:p>
                      <a:pPr algn="ctr"/>
                      <a:r>
                        <a:rPr lang="es-EC" sz="1400" dirty="0"/>
                        <a:t>BC3-Ingenieros S.A.</a:t>
                      </a:r>
                      <a:endParaRPr lang="es-E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4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6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3686EF8-DF0F-4093-8DD7-CD4B14CB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39606"/>
              </p:ext>
            </p:extLst>
          </p:nvPr>
        </p:nvGraphicFramePr>
        <p:xfrm>
          <a:off x="1812473" y="865414"/>
          <a:ext cx="8206090" cy="393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56">
                  <a:extLst>
                    <a:ext uri="{9D8B030D-6E8A-4147-A177-3AD203B41FA5}">
                      <a16:colId xmlns:a16="http://schemas.microsoft.com/office/drawing/2014/main" val="2622317291"/>
                    </a:ext>
                  </a:extLst>
                </a:gridCol>
                <a:gridCol w="6458934">
                  <a:extLst>
                    <a:ext uri="{9D8B030D-6E8A-4147-A177-3AD203B41FA5}">
                      <a16:colId xmlns:a16="http://schemas.microsoft.com/office/drawing/2014/main" val="3912062763"/>
                    </a:ext>
                  </a:extLst>
                </a:gridCol>
              </a:tblGrid>
              <a:tr h="8068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pPr algn="r"/>
                      <a:r>
                        <a:rPr lang="es-ES" sz="1400" dirty="0"/>
                        <a:t>* Usuario  * Salir    </a:t>
                      </a:r>
                      <a:r>
                        <a:rPr lang="es-E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6697"/>
                  </a:ext>
                </a:extLst>
              </a:tr>
              <a:tr h="312831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rgbClr val="29C742"/>
                          </a:solidFill>
                        </a:rPr>
                        <a:t>Administrador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Clientes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Personal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Bodega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Proyectos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Reportes &gt;</a:t>
                      </a:r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r>
                        <a:rPr lang="es-ES" sz="1600" b="1" dirty="0"/>
                        <a:t>   TABLA</a:t>
                      </a:r>
                      <a:r>
                        <a:rPr lang="es-ES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3564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E9C4748-FA2A-446B-A923-9106A03C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37" y="952366"/>
            <a:ext cx="1157591" cy="653906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F574098-D2D4-433F-BDF0-AC668CBFB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4917"/>
              </p:ext>
            </p:extLst>
          </p:nvPr>
        </p:nvGraphicFramePr>
        <p:xfrm>
          <a:off x="3559629" y="4180114"/>
          <a:ext cx="6449784" cy="620486"/>
        </p:xfrm>
        <a:graphic>
          <a:graphicData uri="http://schemas.openxmlformats.org/drawingml/2006/table">
            <a:tbl>
              <a:tblPr/>
              <a:tblGrid>
                <a:gridCol w="6449784">
                  <a:extLst>
                    <a:ext uri="{9D8B030D-6E8A-4147-A177-3AD203B41FA5}">
                      <a16:colId xmlns:a16="http://schemas.microsoft.com/office/drawing/2014/main" val="104037290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algn="ctr"/>
                      <a:endParaRPr lang="es-EC" sz="1000" dirty="0"/>
                    </a:p>
                    <a:p>
                      <a:pPr algn="ctr"/>
                      <a:r>
                        <a:rPr lang="es-EC" sz="1400" dirty="0"/>
                        <a:t>BC3-Ingenieros S.A.</a:t>
                      </a:r>
                      <a:endParaRPr lang="es-E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4763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1350F41-056E-4369-93A4-478A59D3E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52651"/>
              </p:ext>
            </p:extLst>
          </p:nvPr>
        </p:nvGraphicFramePr>
        <p:xfrm>
          <a:off x="4056576" y="2653525"/>
          <a:ext cx="5455890" cy="10106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18630">
                  <a:extLst>
                    <a:ext uri="{9D8B030D-6E8A-4147-A177-3AD203B41FA5}">
                      <a16:colId xmlns:a16="http://schemas.microsoft.com/office/drawing/2014/main" val="1465512180"/>
                    </a:ext>
                  </a:extLst>
                </a:gridCol>
                <a:gridCol w="1818630">
                  <a:extLst>
                    <a:ext uri="{9D8B030D-6E8A-4147-A177-3AD203B41FA5}">
                      <a16:colId xmlns:a16="http://schemas.microsoft.com/office/drawing/2014/main" val="3861707980"/>
                    </a:ext>
                  </a:extLst>
                </a:gridCol>
                <a:gridCol w="1818630">
                  <a:extLst>
                    <a:ext uri="{9D8B030D-6E8A-4147-A177-3AD203B41FA5}">
                      <a16:colId xmlns:a16="http://schemas.microsoft.com/office/drawing/2014/main" val="1147512444"/>
                    </a:ext>
                  </a:extLst>
                </a:gridCol>
              </a:tblGrid>
              <a:tr h="25723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tx1"/>
                          </a:solidFill>
                        </a:rPr>
                        <a:t>Descripción 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</a:rPr>
                        <a:t>Descripción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tx1"/>
                          </a:solidFill>
                        </a:rPr>
                        <a:t>Opciones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04587"/>
                  </a:ext>
                </a:extLst>
              </a:tr>
              <a:tr h="245449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63602"/>
                  </a:ext>
                </a:extLst>
              </a:tr>
              <a:tr h="245449"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22648"/>
                  </a:ext>
                </a:extLst>
              </a:tr>
              <a:tr h="245449">
                <a:tc>
                  <a:txBody>
                    <a:bodyPr/>
                    <a:lstStyle/>
                    <a:p>
                      <a:endParaRPr lang="es-E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97589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0E3DA49-6351-4DE8-A667-F81086DC2391}"/>
              </a:ext>
            </a:extLst>
          </p:cNvPr>
          <p:cNvSpPr/>
          <p:nvPr/>
        </p:nvSpPr>
        <p:spPr>
          <a:xfrm>
            <a:off x="8939463" y="2117558"/>
            <a:ext cx="818147" cy="324970"/>
          </a:xfrm>
          <a:prstGeom prst="roundRect">
            <a:avLst/>
          </a:prstGeom>
          <a:solidFill>
            <a:srgbClr val="29C74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Botón</a:t>
            </a:r>
            <a:endParaRPr lang="es-E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627249-8C43-4B42-8484-7A6C6C07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696" y="2946418"/>
            <a:ext cx="659732" cy="2079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5FB018-6751-4135-BF00-CEBDAFB8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680" y="3195074"/>
            <a:ext cx="659732" cy="2079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D10A07-B4FB-4719-B686-FC17B35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699" y="3446305"/>
            <a:ext cx="659732" cy="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87C9481-8408-4335-8EC4-5B8A01D2B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34860"/>
              </p:ext>
            </p:extLst>
          </p:nvPr>
        </p:nvGraphicFramePr>
        <p:xfrm>
          <a:off x="1812473" y="865414"/>
          <a:ext cx="8206090" cy="393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56">
                  <a:extLst>
                    <a:ext uri="{9D8B030D-6E8A-4147-A177-3AD203B41FA5}">
                      <a16:colId xmlns:a16="http://schemas.microsoft.com/office/drawing/2014/main" val="2622317291"/>
                    </a:ext>
                  </a:extLst>
                </a:gridCol>
                <a:gridCol w="6458934">
                  <a:extLst>
                    <a:ext uri="{9D8B030D-6E8A-4147-A177-3AD203B41FA5}">
                      <a16:colId xmlns:a16="http://schemas.microsoft.com/office/drawing/2014/main" val="3912062763"/>
                    </a:ext>
                  </a:extLst>
                </a:gridCol>
              </a:tblGrid>
              <a:tr h="8068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pPr algn="r"/>
                      <a:r>
                        <a:rPr lang="es-ES" sz="1400" dirty="0"/>
                        <a:t>* Usuario  * Salir    </a:t>
                      </a:r>
                      <a:r>
                        <a:rPr lang="es-E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6697"/>
                  </a:ext>
                </a:extLst>
              </a:tr>
              <a:tr h="312831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rgbClr val="29C742"/>
                          </a:solidFill>
                        </a:rPr>
                        <a:t>Administrador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Clientes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Personal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Bodega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Proyectos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Reportes &gt;</a:t>
                      </a:r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r>
                        <a:rPr lang="es-EC" sz="1200" b="1" dirty="0"/>
                        <a:t>INGRESAR INFORMACIÓN </a:t>
                      </a:r>
                    </a:p>
                    <a:p>
                      <a:r>
                        <a:rPr lang="es-EC" sz="900" b="1" dirty="0"/>
                        <a:t> </a:t>
                      </a:r>
                      <a:endParaRPr lang="es-EC" sz="300" b="1" dirty="0"/>
                    </a:p>
                    <a:p>
                      <a:r>
                        <a:rPr lang="es-EC" sz="1200" b="1" dirty="0"/>
                        <a:t>                             Campo</a:t>
                      </a:r>
                    </a:p>
                    <a:p>
                      <a:endParaRPr lang="es-EC" sz="1800" b="1" dirty="0"/>
                    </a:p>
                    <a:p>
                      <a:r>
                        <a:rPr lang="es-EC" sz="1200" b="1" dirty="0"/>
                        <a:t>                             Campo </a:t>
                      </a:r>
                    </a:p>
                    <a:p>
                      <a:r>
                        <a:rPr lang="es-EC" sz="1200" b="1" dirty="0"/>
                        <a:t> </a:t>
                      </a:r>
                    </a:p>
                    <a:p>
                      <a:r>
                        <a:rPr lang="es-EC" sz="600" b="1" dirty="0"/>
                        <a:t>                    </a:t>
                      </a:r>
                    </a:p>
                    <a:p>
                      <a:r>
                        <a:rPr lang="es-EC" sz="1200" b="1" dirty="0"/>
                        <a:t>                             Campo</a:t>
                      </a:r>
                    </a:p>
                    <a:p>
                      <a:endParaRPr lang="es-EC" sz="1200" b="1" dirty="0"/>
                    </a:p>
                    <a:p>
                      <a:endParaRPr lang="es-E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35647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E147DC6-4019-46D0-B21C-AC48B5AB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37" y="952366"/>
            <a:ext cx="1157591" cy="653906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6FAF4FD-23BE-4619-A613-F446F1820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62942"/>
              </p:ext>
            </p:extLst>
          </p:nvPr>
        </p:nvGraphicFramePr>
        <p:xfrm>
          <a:off x="3559629" y="4180114"/>
          <a:ext cx="6449784" cy="620486"/>
        </p:xfrm>
        <a:graphic>
          <a:graphicData uri="http://schemas.openxmlformats.org/drawingml/2006/table">
            <a:tbl>
              <a:tblPr/>
              <a:tblGrid>
                <a:gridCol w="6449784">
                  <a:extLst>
                    <a:ext uri="{9D8B030D-6E8A-4147-A177-3AD203B41FA5}">
                      <a16:colId xmlns:a16="http://schemas.microsoft.com/office/drawing/2014/main" val="104037290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algn="ctr"/>
                      <a:endParaRPr lang="es-EC" sz="1000" dirty="0"/>
                    </a:p>
                    <a:p>
                      <a:pPr algn="ctr"/>
                      <a:r>
                        <a:rPr lang="es-EC" sz="1400" dirty="0"/>
                        <a:t>BC3-Ingenieros S.A.</a:t>
                      </a:r>
                      <a:endParaRPr lang="es-E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476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AE23967-8448-443B-AE3C-4C962BF6E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8276"/>
              </p:ext>
            </p:extLst>
          </p:nvPr>
        </p:nvGraphicFramePr>
        <p:xfrm>
          <a:off x="4651376" y="2496094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215719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4D38974-05A1-47AD-8B37-1F38A2879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5052"/>
              </p:ext>
            </p:extLst>
          </p:nvPr>
        </p:nvGraphicFramePr>
        <p:xfrm>
          <a:off x="4651376" y="2955471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215719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D54007-56DC-43E1-A443-83A6B2CCE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32098"/>
              </p:ext>
            </p:extLst>
          </p:nvPr>
        </p:nvGraphicFramePr>
        <p:xfrm>
          <a:off x="4651376" y="3411855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215719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BCAABB9-B6F4-47EB-A3DF-B7E6DEA391E8}"/>
              </a:ext>
            </a:extLst>
          </p:cNvPr>
          <p:cNvSpPr/>
          <p:nvPr/>
        </p:nvSpPr>
        <p:spPr>
          <a:xfrm>
            <a:off x="8863263" y="2012783"/>
            <a:ext cx="818147" cy="324970"/>
          </a:xfrm>
          <a:prstGeom prst="roundRect">
            <a:avLst/>
          </a:prstGeom>
          <a:solidFill>
            <a:srgbClr val="29C74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Regresar</a:t>
            </a:r>
            <a:endParaRPr lang="es-ES" sz="12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CBA05B0-4963-481B-ABEF-B46FB50E6588}"/>
              </a:ext>
            </a:extLst>
          </p:cNvPr>
          <p:cNvSpPr/>
          <p:nvPr/>
        </p:nvSpPr>
        <p:spPr>
          <a:xfrm>
            <a:off x="4651376" y="3730262"/>
            <a:ext cx="768349" cy="243840"/>
          </a:xfrm>
          <a:prstGeom prst="roundRect">
            <a:avLst/>
          </a:prstGeom>
          <a:solidFill>
            <a:srgbClr val="29C74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Ingresar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1135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3ACC4BB-074A-4295-81D2-B4D228F6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33203"/>
              </p:ext>
            </p:extLst>
          </p:nvPr>
        </p:nvGraphicFramePr>
        <p:xfrm>
          <a:off x="1812473" y="865414"/>
          <a:ext cx="8206090" cy="393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56">
                  <a:extLst>
                    <a:ext uri="{9D8B030D-6E8A-4147-A177-3AD203B41FA5}">
                      <a16:colId xmlns:a16="http://schemas.microsoft.com/office/drawing/2014/main" val="2622317291"/>
                    </a:ext>
                  </a:extLst>
                </a:gridCol>
                <a:gridCol w="6458934">
                  <a:extLst>
                    <a:ext uri="{9D8B030D-6E8A-4147-A177-3AD203B41FA5}">
                      <a16:colId xmlns:a16="http://schemas.microsoft.com/office/drawing/2014/main" val="3912062763"/>
                    </a:ext>
                  </a:extLst>
                </a:gridCol>
              </a:tblGrid>
              <a:tr h="8068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pPr algn="r"/>
                      <a:r>
                        <a:rPr lang="es-ES" sz="1400" dirty="0"/>
                        <a:t>* Usuario  * Salir    </a:t>
                      </a:r>
                      <a:r>
                        <a:rPr lang="es-E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6697"/>
                  </a:ext>
                </a:extLst>
              </a:tr>
              <a:tr h="312831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rgbClr val="29C742"/>
                          </a:solidFill>
                        </a:rPr>
                        <a:t>Administrador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Clientes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Personal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Bodega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Proyectos 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Reportes &gt;</a:t>
                      </a:r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r>
                        <a:rPr lang="es-EC" sz="1200" b="1" dirty="0"/>
                        <a:t>INFORMACIÓN </a:t>
                      </a:r>
                    </a:p>
                    <a:p>
                      <a:r>
                        <a:rPr lang="es-EC" sz="900" b="1" dirty="0"/>
                        <a:t> </a:t>
                      </a:r>
                      <a:endParaRPr lang="es-EC" sz="300" b="1" dirty="0"/>
                    </a:p>
                    <a:p>
                      <a:r>
                        <a:rPr lang="es-EC" sz="1200" b="1" dirty="0"/>
                        <a:t>                             Campo</a:t>
                      </a:r>
                    </a:p>
                    <a:p>
                      <a:endParaRPr lang="es-EC" sz="1800" b="1" dirty="0"/>
                    </a:p>
                    <a:p>
                      <a:r>
                        <a:rPr lang="es-EC" sz="1200" b="1" dirty="0"/>
                        <a:t>                             Campo </a:t>
                      </a:r>
                    </a:p>
                    <a:p>
                      <a:r>
                        <a:rPr lang="es-EC" sz="1200" b="1" dirty="0"/>
                        <a:t> </a:t>
                      </a:r>
                    </a:p>
                    <a:p>
                      <a:r>
                        <a:rPr lang="es-EC" sz="600" b="1" dirty="0"/>
                        <a:t>                    </a:t>
                      </a:r>
                    </a:p>
                    <a:p>
                      <a:r>
                        <a:rPr lang="es-EC" sz="1200" b="1" dirty="0"/>
                        <a:t>                             Campo</a:t>
                      </a:r>
                    </a:p>
                    <a:p>
                      <a:endParaRPr lang="es-EC" sz="1200" b="1" dirty="0"/>
                    </a:p>
                    <a:p>
                      <a:pPr algn="ctr"/>
                      <a:endParaRPr lang="es-E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3564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36D3B83-D16C-41FC-8DAC-AEBDE571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78861"/>
              </p:ext>
            </p:extLst>
          </p:nvPr>
        </p:nvGraphicFramePr>
        <p:xfrm>
          <a:off x="3559629" y="4180114"/>
          <a:ext cx="6449784" cy="620486"/>
        </p:xfrm>
        <a:graphic>
          <a:graphicData uri="http://schemas.openxmlformats.org/drawingml/2006/table">
            <a:tbl>
              <a:tblPr/>
              <a:tblGrid>
                <a:gridCol w="6449784">
                  <a:extLst>
                    <a:ext uri="{9D8B030D-6E8A-4147-A177-3AD203B41FA5}">
                      <a16:colId xmlns:a16="http://schemas.microsoft.com/office/drawing/2014/main" val="104037290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algn="ctr"/>
                      <a:endParaRPr lang="es-EC" sz="1000" dirty="0"/>
                    </a:p>
                    <a:p>
                      <a:pPr algn="ctr"/>
                      <a:r>
                        <a:rPr lang="es-EC" sz="1400" dirty="0"/>
                        <a:t>BC3-Ingenieros S.A.</a:t>
                      </a:r>
                      <a:endParaRPr lang="es-E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4763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B097064-1589-4216-9D7D-0E8805E2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00627"/>
              </p:ext>
            </p:extLst>
          </p:nvPr>
        </p:nvGraphicFramePr>
        <p:xfrm>
          <a:off x="4651376" y="2496094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Dato 1</a:t>
                      </a:r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6BFB3FB-3842-4A8C-8300-3C8507BD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40276"/>
              </p:ext>
            </p:extLst>
          </p:nvPr>
        </p:nvGraphicFramePr>
        <p:xfrm>
          <a:off x="4651376" y="2955471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215719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tx1"/>
                          </a:solidFill>
                        </a:rPr>
                        <a:t>Dato 2</a:t>
                      </a:r>
                      <a:endParaRPr lang="es-ES" sz="1000" dirty="0"/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311C6A8-85B4-4262-9682-9622E4294CF0}"/>
              </a:ext>
            </a:extLst>
          </p:cNvPr>
          <p:cNvSpPr/>
          <p:nvPr/>
        </p:nvSpPr>
        <p:spPr>
          <a:xfrm>
            <a:off x="8863263" y="2012783"/>
            <a:ext cx="818147" cy="324970"/>
          </a:xfrm>
          <a:prstGeom prst="roundRect">
            <a:avLst/>
          </a:prstGeom>
          <a:solidFill>
            <a:srgbClr val="29C74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Regresar</a:t>
            </a:r>
            <a:endParaRPr lang="es-ES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7FECED2-2D78-46B2-9BBB-42C2E6A8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37" y="952366"/>
            <a:ext cx="1157591" cy="653906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1FB14F86-7443-4686-89B3-4C50AFC3E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52417"/>
              </p:ext>
            </p:extLst>
          </p:nvPr>
        </p:nvGraphicFramePr>
        <p:xfrm>
          <a:off x="4651376" y="3429000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215719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tx1"/>
                          </a:solidFill>
                        </a:rPr>
                        <a:t>Dato 3</a:t>
                      </a:r>
                      <a:endParaRPr lang="es-ES" sz="1000" dirty="0"/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3400A1F-3224-4E7F-B66B-12DE83244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58028"/>
              </p:ext>
            </p:extLst>
          </p:nvPr>
        </p:nvGraphicFramePr>
        <p:xfrm>
          <a:off x="1812473" y="865414"/>
          <a:ext cx="8206090" cy="393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56">
                  <a:extLst>
                    <a:ext uri="{9D8B030D-6E8A-4147-A177-3AD203B41FA5}">
                      <a16:colId xmlns:a16="http://schemas.microsoft.com/office/drawing/2014/main" val="2622317291"/>
                    </a:ext>
                  </a:extLst>
                </a:gridCol>
                <a:gridCol w="6458934">
                  <a:extLst>
                    <a:ext uri="{9D8B030D-6E8A-4147-A177-3AD203B41FA5}">
                      <a16:colId xmlns:a16="http://schemas.microsoft.com/office/drawing/2014/main" val="3912062763"/>
                    </a:ext>
                  </a:extLst>
                </a:gridCol>
              </a:tblGrid>
              <a:tr h="8068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pPr algn="r"/>
                      <a:r>
                        <a:rPr lang="es-ES" sz="1400" dirty="0"/>
                        <a:t>* Usuario  * Salir    </a:t>
                      </a:r>
                      <a:r>
                        <a:rPr lang="es-E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6697"/>
                  </a:ext>
                </a:extLst>
              </a:tr>
              <a:tr h="312831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rgbClr val="29C742"/>
                          </a:solidFill>
                        </a:rPr>
                        <a:t>Trabajador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Proyectos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 b="1" dirty="0"/>
                    </a:p>
                    <a:p>
                      <a:r>
                        <a:rPr lang="es-ES" sz="1400" b="1" dirty="0"/>
                        <a:t>INFORMACIÓN DEL USUARIO</a:t>
                      </a:r>
                    </a:p>
                    <a:p>
                      <a:endParaRPr lang="es-ES" sz="1400" b="1" dirty="0"/>
                    </a:p>
                    <a:p>
                      <a:endParaRPr lang="es-ES" sz="1400" b="1" dirty="0"/>
                    </a:p>
                    <a:p>
                      <a:endParaRPr lang="es-E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35647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04BD58AC-2D80-4CF7-90EE-26D31604C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37" y="952366"/>
            <a:ext cx="1157591" cy="653906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53545A3-0533-4274-9CD7-1B03545A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48360"/>
              </p:ext>
            </p:extLst>
          </p:nvPr>
        </p:nvGraphicFramePr>
        <p:xfrm>
          <a:off x="3559629" y="4180114"/>
          <a:ext cx="6449784" cy="620486"/>
        </p:xfrm>
        <a:graphic>
          <a:graphicData uri="http://schemas.openxmlformats.org/drawingml/2006/table">
            <a:tbl>
              <a:tblPr/>
              <a:tblGrid>
                <a:gridCol w="6449784">
                  <a:extLst>
                    <a:ext uri="{9D8B030D-6E8A-4147-A177-3AD203B41FA5}">
                      <a16:colId xmlns:a16="http://schemas.microsoft.com/office/drawing/2014/main" val="104037290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algn="ctr"/>
                      <a:endParaRPr lang="es-EC" sz="1000" dirty="0"/>
                    </a:p>
                    <a:p>
                      <a:pPr algn="ctr"/>
                      <a:r>
                        <a:rPr lang="es-EC" sz="1400" dirty="0"/>
                        <a:t>BC3-Ingenieros S.A.</a:t>
                      </a:r>
                      <a:endParaRPr lang="es-E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4763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ED1ED8-1F74-4EF3-B78C-AF20F2048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92576"/>
              </p:ext>
            </p:extLst>
          </p:nvPr>
        </p:nvGraphicFramePr>
        <p:xfrm>
          <a:off x="4819196" y="2391801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Nombres y Apellidos</a:t>
                      </a:r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4DD0F71-41B6-4264-A43B-B57196FA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00221"/>
              </p:ext>
            </p:extLst>
          </p:nvPr>
        </p:nvGraphicFramePr>
        <p:xfrm>
          <a:off x="4819196" y="2711380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Dirección</a:t>
                      </a:r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2829898-D617-422B-BC61-33BB84DEC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30570"/>
              </p:ext>
            </p:extLst>
          </p:nvPr>
        </p:nvGraphicFramePr>
        <p:xfrm>
          <a:off x="4819196" y="3030959"/>
          <a:ext cx="3930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0650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C" sz="100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s-ES" sz="1000" b="1" dirty="0">
                          <a:solidFill>
                            <a:schemeClr val="tx1"/>
                          </a:solidFill>
                        </a:rPr>
                        <a:t>eléfono</a:t>
                      </a:r>
                    </a:p>
                  </a:txBody>
                  <a:tcPr>
                    <a:solidFill>
                      <a:srgbClr val="ABF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9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C8CC1C0-EAA2-4F39-BAC7-5634FFCC2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79807"/>
              </p:ext>
            </p:extLst>
          </p:nvPr>
        </p:nvGraphicFramePr>
        <p:xfrm>
          <a:off x="1812473" y="865414"/>
          <a:ext cx="8206090" cy="393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56">
                  <a:extLst>
                    <a:ext uri="{9D8B030D-6E8A-4147-A177-3AD203B41FA5}">
                      <a16:colId xmlns:a16="http://schemas.microsoft.com/office/drawing/2014/main" val="2622317291"/>
                    </a:ext>
                  </a:extLst>
                </a:gridCol>
                <a:gridCol w="6458934">
                  <a:extLst>
                    <a:ext uri="{9D8B030D-6E8A-4147-A177-3AD203B41FA5}">
                      <a16:colId xmlns:a16="http://schemas.microsoft.com/office/drawing/2014/main" val="3912062763"/>
                    </a:ext>
                  </a:extLst>
                </a:gridCol>
              </a:tblGrid>
              <a:tr h="8068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  <a:p>
                      <a:pPr algn="r"/>
                      <a:r>
                        <a:rPr lang="es-ES" sz="1400" dirty="0"/>
                        <a:t>* Usuario  * Salir    </a:t>
                      </a:r>
                      <a:r>
                        <a:rPr lang="es-E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46697"/>
                  </a:ext>
                </a:extLst>
              </a:tr>
              <a:tr h="312831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rgbClr val="29C742"/>
                          </a:solidFill>
                        </a:rPr>
                        <a:t>Trabajador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* Proyectos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 b="1" dirty="0"/>
                    </a:p>
                    <a:p>
                      <a:r>
                        <a:rPr lang="es-ES" sz="1400" b="1" dirty="0"/>
                        <a:t>GALERIA</a:t>
                      </a:r>
                    </a:p>
                    <a:p>
                      <a:endParaRPr lang="es-ES" sz="1400" b="1" dirty="0"/>
                    </a:p>
                    <a:p>
                      <a:endParaRPr lang="es-E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35647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49153FFB-B142-4077-A6C3-C4780907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37" y="952366"/>
            <a:ext cx="1157591" cy="653906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09E2BB-EA4B-4A6B-9577-C961543A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99513"/>
              </p:ext>
            </p:extLst>
          </p:nvPr>
        </p:nvGraphicFramePr>
        <p:xfrm>
          <a:off x="3559629" y="4180114"/>
          <a:ext cx="6449784" cy="620486"/>
        </p:xfrm>
        <a:graphic>
          <a:graphicData uri="http://schemas.openxmlformats.org/drawingml/2006/table">
            <a:tbl>
              <a:tblPr/>
              <a:tblGrid>
                <a:gridCol w="6449784">
                  <a:extLst>
                    <a:ext uri="{9D8B030D-6E8A-4147-A177-3AD203B41FA5}">
                      <a16:colId xmlns:a16="http://schemas.microsoft.com/office/drawing/2014/main" val="104037290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algn="ctr"/>
                      <a:endParaRPr lang="es-EC" sz="1000" dirty="0"/>
                    </a:p>
                    <a:p>
                      <a:pPr algn="ctr"/>
                      <a:r>
                        <a:rPr lang="es-EC" sz="1400" dirty="0"/>
                        <a:t>BC3-Ingenieros S.A.</a:t>
                      </a:r>
                      <a:endParaRPr lang="es-E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44763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4890590-C3E0-4028-9D1F-0DAD00CC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6945"/>
              </p:ext>
            </p:extLst>
          </p:nvPr>
        </p:nvGraphicFramePr>
        <p:xfrm>
          <a:off x="4129879" y="2474197"/>
          <a:ext cx="892287" cy="83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287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835060">
                <a:tc>
                  <a:txBody>
                    <a:bodyPr/>
                    <a:lstStyle/>
                    <a:p>
                      <a:endParaRPr lang="es-E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649B6F9-9628-4C6F-9E33-5ACD2DF4F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89981"/>
              </p:ext>
            </p:extLst>
          </p:nvPr>
        </p:nvGraphicFramePr>
        <p:xfrm>
          <a:off x="5520738" y="2509994"/>
          <a:ext cx="892287" cy="83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287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835060">
                <a:tc>
                  <a:txBody>
                    <a:bodyPr/>
                    <a:lstStyle/>
                    <a:p>
                      <a:endParaRPr lang="es-E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79E5AA6-2234-47D6-A689-BA61114F7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79644"/>
              </p:ext>
            </p:extLst>
          </p:nvPr>
        </p:nvGraphicFramePr>
        <p:xfrm>
          <a:off x="6911598" y="2474197"/>
          <a:ext cx="892287" cy="83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287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835060">
                <a:tc>
                  <a:txBody>
                    <a:bodyPr/>
                    <a:lstStyle/>
                    <a:p>
                      <a:endParaRPr lang="es-E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344419A-C13F-4D2B-972D-D7005B628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32562"/>
              </p:ext>
            </p:extLst>
          </p:nvPr>
        </p:nvGraphicFramePr>
        <p:xfrm>
          <a:off x="8327860" y="2474197"/>
          <a:ext cx="892287" cy="83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287">
                  <a:extLst>
                    <a:ext uri="{9D8B030D-6E8A-4147-A177-3AD203B41FA5}">
                      <a16:colId xmlns:a16="http://schemas.microsoft.com/office/drawing/2014/main" val="3773793375"/>
                    </a:ext>
                  </a:extLst>
                </a:gridCol>
              </a:tblGrid>
              <a:tr h="835060">
                <a:tc>
                  <a:txBody>
                    <a:bodyPr/>
                    <a:lstStyle/>
                    <a:p>
                      <a:endParaRPr lang="es-E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37709330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BB66FBC3-555A-45B8-88F1-64C0BC2664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390" t="47172"/>
          <a:stretch/>
        </p:blipFill>
        <p:spPr>
          <a:xfrm>
            <a:off x="4426852" y="3461660"/>
            <a:ext cx="261317" cy="1098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0BAF2E7-4880-4A40-85B6-C277EDF919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390" t="47172"/>
          <a:stretch/>
        </p:blipFill>
        <p:spPr>
          <a:xfrm>
            <a:off x="5841996" y="3439892"/>
            <a:ext cx="261317" cy="1098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DAC494C-EC93-43AC-A687-87D48F6521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390" t="47172"/>
          <a:stretch/>
        </p:blipFill>
        <p:spPr>
          <a:xfrm>
            <a:off x="7228110" y="3418124"/>
            <a:ext cx="261317" cy="1098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DE77C3-8B2E-465D-B5D5-AAFC1A40E4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390" t="47172"/>
          <a:stretch/>
        </p:blipFill>
        <p:spPr>
          <a:xfrm>
            <a:off x="8657764" y="3410870"/>
            <a:ext cx="261317" cy="1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298</Words>
  <Application>Microsoft Office PowerPoint</Application>
  <PresentationFormat>Panorámica</PresentationFormat>
  <Paragraphs>116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Vizuete</dc:creator>
  <cp:lastModifiedBy>Cristina Vizuete</cp:lastModifiedBy>
  <cp:revision>30</cp:revision>
  <dcterms:created xsi:type="dcterms:W3CDTF">2019-02-11T03:51:18Z</dcterms:created>
  <dcterms:modified xsi:type="dcterms:W3CDTF">2019-03-25T16:38:47Z</dcterms:modified>
</cp:coreProperties>
</file>