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85E65FE-7ADD-44D1-BEAF-83F5D2111FEC}">
  <a:tblStyle styleId="{D85E65FE-7ADD-44D1-BEAF-83F5D2111FEC}"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ho.int/news-room/fact-sheets/detail/blindness-and-visual-impairment" TargetMode="External"/><Relationship Id="rId3" Type="http://schemas.openxmlformats.org/officeDocument/2006/relationships/hyperlink" Target="https://www.vectorstock.com/royalty-free-vector/eye-diseases-healthcare-amp-medical-infographic-vector-13945616"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ohdsi.github.io/PatientLevelPrediction/articles/BuildingEnsembleModels.html" TargetMode="External"/><Relationship Id="rId3" Type="http://schemas.openxmlformats.org/officeDocument/2006/relationships/hyperlink" Target="https://www.topbots.com/transfer-learning-in-nlp/" TargetMode="External"/><Relationship Id="rId4" Type="http://schemas.openxmlformats.org/officeDocument/2006/relationships/hyperlink" Target="https://medium.com/swlh/an-overview-on-convolutional-neural-networks-ea48e76fb186"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aggle.com/datasets/andrewmvd/ocular-disease-recognition-odir5k?select=preprocessed_images"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researchgate.net/figure/The-architecture-of-the-MobileNetv2-network_fig3_342856036" TargetMode="External"/><Relationship Id="rId3" Type="http://schemas.openxmlformats.org/officeDocument/2006/relationships/hyperlink" Target="https://towardsdatascience.com/a-simple-guide-to-the-versions-of-the-inception-network-7fc52b863202" TargetMode="External"/><Relationship Id="rId4" Type="http://schemas.openxmlformats.org/officeDocument/2006/relationships/hyperlink" Target="https://www.researchgate.net/figure/portrays-the-VGG16-model-for-ImageNet-40-It-has-13-convolutional-layers-and-three_fig2_331562880" TargetMode="External"/><Relationship Id="rId5" Type="http://schemas.openxmlformats.org/officeDocument/2006/relationships/hyperlink" Target="https://towardsdatascience.com/an-overview-of-resnet-and-its-variants-5281e2f56035" TargetMode="External"/><Relationship Id="rId6" Type="http://schemas.openxmlformats.org/officeDocument/2006/relationships/hyperlink" Target="https://ai.googleblog.com/2019/05/efficientnet-improving-accuracy-and.html"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source: An Effective and Robust Approach Based on R-CNN+LSTM Model and NCAR Feature Selection for Ophthalmological Disease Detection from Fundus Images (Demir and Tasci, 2021)</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644b9418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644b9418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conclusion, we found that an ensemble model favoring Inception and EfficientNet was the best predictor of ocular diseases using this dataset. When testing a custom CNN, we found that it was effective when compared to architectures such as VGG16, but not the best overall. We also learned that the model performing best in terms of loss was not the model that performed best when considering accuracy. There were some limitations in our work. Training each model required significant time and computing resources.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could improve upon our work in the future by testing a wide range of values when choosing how to weigh the results for our ensemble model. Since our custom model performed comparably to other recognized architectures, we could continue to perfect this model or attempt to create additional custom models for this problem. Finally, we could expand our results by taking metrics such as the AUC, F-score, and Kappa into consideration.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644b9418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644b9418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1b623955bf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1b623955bf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Stat source (WHO): </a:t>
            </a:r>
            <a:r>
              <a:rPr lang="en" u="sng">
                <a:solidFill>
                  <a:schemeClr val="hlink"/>
                </a:solidFill>
                <a:hlinkClick r:id="rId2"/>
              </a:rPr>
              <a:t>https://www.who.int/news-room/fact-sheets/detail/blindness-and-visual-impairment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Eye disease infographic: </a:t>
            </a:r>
            <a:r>
              <a:rPr lang="en" u="sng">
                <a:solidFill>
                  <a:schemeClr val="hlink"/>
                </a:solidFill>
                <a:hlinkClick r:id="rId3"/>
              </a:rPr>
              <a:t>https://www.vectorstock.com/royalty-free-vector/eye-diseases-healthcare-amp-medical-infographic-vector-13945616</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1b623955bf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1b623955bf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Ensemble models: </a:t>
            </a:r>
            <a:r>
              <a:rPr lang="en" u="sng">
                <a:solidFill>
                  <a:schemeClr val="hlink"/>
                </a:solidFill>
                <a:hlinkClick r:id="rId2"/>
              </a:rPr>
              <a:t>https://ohdsi.github.io/PatientLevelPrediction/articles/BuildingEnsembleModels.html</a:t>
            </a:r>
            <a:endParaRPr/>
          </a:p>
          <a:p>
            <a:pPr indent="0" lvl="0" marL="0" rtl="0" algn="l">
              <a:spcBef>
                <a:spcPts val="0"/>
              </a:spcBef>
              <a:spcAft>
                <a:spcPts val="0"/>
              </a:spcAft>
              <a:buNone/>
            </a:pPr>
            <a:r>
              <a:rPr lang="en"/>
              <a:t>Transfer learning: </a:t>
            </a:r>
            <a:r>
              <a:rPr lang="en" u="sng">
                <a:solidFill>
                  <a:schemeClr val="hlink"/>
                </a:solidFill>
                <a:hlinkClick r:id="rId3"/>
              </a:rPr>
              <a:t>https://www.topbots.com/transfer-learning-in-nlp/</a:t>
            </a:r>
            <a:endParaRPr/>
          </a:p>
          <a:p>
            <a:pPr indent="0" lvl="0" marL="0" rtl="0" algn="l">
              <a:spcBef>
                <a:spcPts val="0"/>
              </a:spcBef>
              <a:spcAft>
                <a:spcPts val="0"/>
              </a:spcAft>
              <a:buNone/>
            </a:pPr>
            <a:r>
              <a:rPr lang="en"/>
              <a:t>CNN: </a:t>
            </a:r>
            <a:r>
              <a:rPr lang="en" u="sng">
                <a:solidFill>
                  <a:schemeClr val="hlink"/>
                </a:solidFill>
                <a:hlinkClick r:id="rId4"/>
              </a:rPr>
              <a:t>https://medium.com/swlh/an-overview-on-convolutional-neural-networks-ea48e76fb186</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1b623955bf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1b623955bf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Ocular disease dataset: </a:t>
            </a:r>
            <a:r>
              <a:rPr lang="en" u="sng">
                <a:solidFill>
                  <a:schemeClr val="hlink"/>
                </a:solidFill>
                <a:hlinkClick r:id="rId2"/>
              </a:rPr>
              <a:t>https://www.kaggle.com/datasets/andrewmvd/ocular-disease-recognition-odir5k?select=preprocessed_images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644b9418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2644b9418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1b623955bf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1b623955bf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MobileNetV2: </a:t>
            </a:r>
            <a:r>
              <a:rPr lang="en" u="sng">
                <a:solidFill>
                  <a:schemeClr val="hlink"/>
                </a:solidFill>
                <a:hlinkClick r:id="rId2"/>
              </a:rPr>
              <a:t>https://www.researchgate.net/figure/The-architecture-of-the-MobileNetv2-network_fig3_342856036</a:t>
            </a:r>
            <a:endParaRPr/>
          </a:p>
          <a:p>
            <a:pPr indent="0" lvl="0" marL="0" rtl="0" algn="l">
              <a:spcBef>
                <a:spcPts val="0"/>
              </a:spcBef>
              <a:spcAft>
                <a:spcPts val="0"/>
              </a:spcAft>
              <a:buNone/>
            </a:pPr>
            <a:r>
              <a:rPr lang="en"/>
              <a:t>InceptionNetV3: </a:t>
            </a:r>
            <a:r>
              <a:rPr lang="en" u="sng">
                <a:solidFill>
                  <a:schemeClr val="hlink"/>
                </a:solidFill>
                <a:hlinkClick r:id="rId3"/>
              </a:rPr>
              <a:t>https://towardsdatascience.com/a-simple-guide-to-the-versions-of-the-inception-network-7fc52b863202</a:t>
            </a:r>
            <a:endParaRPr/>
          </a:p>
          <a:p>
            <a:pPr indent="0" lvl="0" marL="0" rtl="0" algn="l">
              <a:spcBef>
                <a:spcPts val="0"/>
              </a:spcBef>
              <a:spcAft>
                <a:spcPts val="0"/>
              </a:spcAft>
              <a:buNone/>
            </a:pPr>
            <a:r>
              <a:rPr lang="en"/>
              <a:t>VGG16: </a:t>
            </a:r>
            <a:r>
              <a:rPr lang="en" u="sng">
                <a:solidFill>
                  <a:schemeClr val="hlink"/>
                </a:solidFill>
                <a:hlinkClick r:id="rId4"/>
              </a:rPr>
              <a:t>https://www.researchgate.net/figure/portrays-the-VGG16-model-for-ImageNet-40-It-has-13-convolutional-layers-and-three_fig2_331562880</a:t>
            </a:r>
            <a:endParaRPr/>
          </a:p>
          <a:p>
            <a:pPr indent="0" lvl="0" marL="0" rtl="0" algn="l">
              <a:spcBef>
                <a:spcPts val="0"/>
              </a:spcBef>
              <a:spcAft>
                <a:spcPts val="0"/>
              </a:spcAft>
              <a:buNone/>
            </a:pPr>
            <a:r>
              <a:rPr lang="en"/>
              <a:t>ResNet50V2: </a:t>
            </a:r>
            <a:r>
              <a:rPr lang="en" u="sng">
                <a:solidFill>
                  <a:schemeClr val="hlink"/>
                </a:solidFill>
                <a:hlinkClick r:id="rId5"/>
              </a:rPr>
              <a:t>https://towardsdatascience.com/an-overview-of-resnet-and-its-variants-5281e2f56035</a:t>
            </a:r>
            <a:endParaRPr/>
          </a:p>
          <a:p>
            <a:pPr indent="0" lvl="0" marL="0" rtl="0" algn="l">
              <a:spcBef>
                <a:spcPts val="0"/>
              </a:spcBef>
              <a:spcAft>
                <a:spcPts val="0"/>
              </a:spcAft>
              <a:buNone/>
            </a:pPr>
            <a:r>
              <a:rPr lang="en"/>
              <a:t>EfficientNetV2: </a:t>
            </a:r>
            <a:r>
              <a:rPr lang="en" u="sng">
                <a:solidFill>
                  <a:schemeClr val="hlink"/>
                </a:solidFill>
                <a:hlinkClick r:id="rId6"/>
              </a:rPr>
              <a:t>https://ai.googleblog.com/2019/05/efficientnet-improving-accuracy-and.html</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6b931141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6b931141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into our custom CNN model architecture, the first few layers are for preprocessing. We transform the inputs using random rotations, flips, etc. Next, we have a collection of convolution and max pooling layers. Finally, we have a set of fully connected and regularization layers and we used softmax activation to obtain the predicted class.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644b9418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644b9418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b623955bf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1b623955bf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on to our results, The model with the best loss and validation accuracy is highlighted in red, while the models with the second best loss and accuracy are in blue. Out of the </a:t>
            </a:r>
            <a:r>
              <a:rPr lang="en"/>
              <a:t>individual</a:t>
            </a:r>
            <a:r>
              <a:rPr lang="en"/>
              <a:t> transfer learning models, EfficientNetV2 performed the best in terms of accuracy, while InceptionNetV3 performed better in terms of loss. Our custom CNN performed similarly to the ResNet50 architecture. Overall, our best model was the ensemble using weights which favored the InceptionNet and EfficientNet results over the other transfer learning models.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who.int/news-room/fact-sheets/detail/blindness-and-visual-impairment"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1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www.kaggle.com/datasets/andrewmvd/ocular-disease-recognition-odir5k?select=preprocessed_images" TargetMode="External"/><Relationship Id="rId4" Type="http://schemas.openxmlformats.org/officeDocument/2006/relationships/image" Target="../media/image5.png"/><Relationship Id="rId5" Type="http://schemas.openxmlformats.org/officeDocument/2006/relationships/image" Target="../media/image12.jpg"/><Relationship Id="rId6"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11.png"/><Relationship Id="rId6" Type="http://schemas.openxmlformats.org/officeDocument/2006/relationships/image" Target="../media/image10.png"/><Relationship Id="rId7"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1.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624150"/>
            <a:ext cx="3971100" cy="1173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sz="2300"/>
              <a:t>Ocular Disease Diagnoses with Neural Nets</a:t>
            </a:r>
            <a:endParaRPr b="1" sz="2300"/>
          </a:p>
          <a:p>
            <a:pPr indent="0" lvl="0" marL="0" rtl="0" algn="ctr">
              <a:spcBef>
                <a:spcPts val="0"/>
              </a:spcBef>
              <a:spcAft>
                <a:spcPts val="0"/>
              </a:spcAft>
              <a:buNone/>
            </a:pPr>
            <a:r>
              <a:t/>
            </a:r>
            <a:endParaRPr sz="1100"/>
          </a:p>
          <a:p>
            <a:pPr indent="0" lvl="0" marL="0" rtl="0" algn="ctr">
              <a:spcBef>
                <a:spcPts val="0"/>
              </a:spcBef>
              <a:spcAft>
                <a:spcPts val="0"/>
              </a:spcAft>
              <a:buNone/>
            </a:pPr>
            <a:r>
              <a:rPr lang="en" sz="1600"/>
              <a:t>DS 6050: Deep Learning Final Project</a:t>
            </a:r>
            <a:endParaRPr sz="1600"/>
          </a:p>
        </p:txBody>
      </p:sp>
      <p:sp>
        <p:nvSpPr>
          <p:cNvPr id="55" name="Google Shape;55;p13"/>
          <p:cNvSpPr txBox="1"/>
          <p:nvPr>
            <p:ph idx="1" type="subTitle"/>
          </p:nvPr>
        </p:nvSpPr>
        <p:spPr>
          <a:xfrm>
            <a:off x="311700" y="2834125"/>
            <a:ext cx="39711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400"/>
              <a:t>Ana Daley, Evan Mitchell, Cecily Wolfe</a:t>
            </a:r>
            <a:endParaRPr sz="1400"/>
          </a:p>
          <a:p>
            <a:pPr indent="0" lvl="0" marL="0" rtl="0" algn="ctr">
              <a:spcBef>
                <a:spcPts val="0"/>
              </a:spcBef>
              <a:spcAft>
                <a:spcPts val="0"/>
              </a:spcAft>
              <a:buNone/>
            </a:pPr>
            <a:r>
              <a:rPr lang="en" sz="1400"/>
              <a:t>May 2, 2022</a:t>
            </a:r>
            <a:endParaRPr sz="1400"/>
          </a:p>
        </p:txBody>
      </p:sp>
      <p:pic>
        <p:nvPicPr>
          <p:cNvPr id="56" name="Google Shape;56;p13"/>
          <p:cNvPicPr preferRelativeResize="0"/>
          <p:nvPr/>
        </p:nvPicPr>
        <p:blipFill>
          <a:blip r:embed="rId3">
            <a:alphaModFix/>
          </a:blip>
          <a:stretch>
            <a:fillRect/>
          </a:stretch>
        </p:blipFill>
        <p:spPr>
          <a:xfrm>
            <a:off x="4453550" y="1129700"/>
            <a:ext cx="4573849" cy="2984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idx="1" type="body"/>
          </p:nvPr>
        </p:nvSpPr>
        <p:spPr>
          <a:xfrm>
            <a:off x="311700" y="1167425"/>
            <a:ext cx="2808000" cy="3401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b="1" lang="en" sz="1600">
                <a:solidFill>
                  <a:schemeClr val="accent1"/>
                </a:solidFill>
              </a:rPr>
              <a:t>Conclusions</a:t>
            </a:r>
            <a:endParaRPr sz="1600">
              <a:solidFill>
                <a:schemeClr val="accent1"/>
              </a:solidFill>
            </a:endParaRPr>
          </a:p>
          <a:p>
            <a:pPr indent="-304800" lvl="0" marL="457200" rtl="0" algn="l">
              <a:spcBef>
                <a:spcPts val="1200"/>
              </a:spcBef>
              <a:spcAft>
                <a:spcPts val="0"/>
              </a:spcAft>
              <a:buSzPts val="1200"/>
              <a:buChar char="●"/>
            </a:pPr>
            <a:r>
              <a:rPr lang="en"/>
              <a:t>Ensemble model outperformed transfer learning and custom models</a:t>
            </a:r>
            <a:br>
              <a:rPr lang="en"/>
            </a:br>
            <a:endParaRPr/>
          </a:p>
          <a:p>
            <a:pPr indent="-304800" lvl="0" marL="457200" rtl="0" algn="l">
              <a:spcBef>
                <a:spcPts val="0"/>
              </a:spcBef>
              <a:spcAft>
                <a:spcPts val="0"/>
              </a:spcAft>
              <a:buSzPts val="1200"/>
              <a:buChar char="●"/>
            </a:pPr>
            <a:r>
              <a:rPr lang="en"/>
              <a:t>Not all transfer learning models outperformed custom model</a:t>
            </a:r>
            <a:br>
              <a:rPr lang="en"/>
            </a:br>
            <a:endParaRPr/>
          </a:p>
          <a:p>
            <a:pPr indent="-304800" lvl="0" marL="457200" rtl="0" algn="l">
              <a:spcBef>
                <a:spcPts val="0"/>
              </a:spcBef>
              <a:spcAft>
                <a:spcPts val="0"/>
              </a:spcAft>
              <a:buSzPts val="1200"/>
              <a:buChar char="●"/>
            </a:pPr>
            <a:r>
              <a:rPr lang="en"/>
              <a:t>Lowest validation accuracy ≠ lowest loss</a:t>
            </a:r>
            <a:endParaRPr/>
          </a:p>
        </p:txBody>
      </p:sp>
      <p:sp>
        <p:nvSpPr>
          <p:cNvPr id="157" name="Google Shape;157;p22"/>
          <p:cNvSpPr txBox="1"/>
          <p:nvPr>
            <p:ph idx="1" type="body"/>
          </p:nvPr>
        </p:nvSpPr>
        <p:spPr>
          <a:xfrm>
            <a:off x="3224725" y="1167425"/>
            <a:ext cx="2808000" cy="3401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b="1" lang="en" sz="1600">
                <a:solidFill>
                  <a:schemeClr val="accent4"/>
                </a:solidFill>
              </a:rPr>
              <a:t>Limitations</a:t>
            </a:r>
            <a:endParaRPr sz="1600">
              <a:solidFill>
                <a:schemeClr val="accent4"/>
              </a:solidFill>
            </a:endParaRPr>
          </a:p>
          <a:p>
            <a:pPr indent="-304800" lvl="0" marL="457200" rtl="0" algn="l">
              <a:spcBef>
                <a:spcPts val="1200"/>
              </a:spcBef>
              <a:spcAft>
                <a:spcPts val="0"/>
              </a:spcAft>
              <a:buSzPts val="1200"/>
              <a:buChar char="●"/>
            </a:pPr>
            <a:r>
              <a:rPr lang="en"/>
              <a:t>Preprocessing and balancing the data</a:t>
            </a:r>
            <a:br>
              <a:rPr lang="en"/>
            </a:br>
            <a:endParaRPr/>
          </a:p>
          <a:p>
            <a:pPr indent="-304800" lvl="0" marL="457200" rtl="0" algn="l">
              <a:spcBef>
                <a:spcPts val="0"/>
              </a:spcBef>
              <a:spcAft>
                <a:spcPts val="0"/>
              </a:spcAft>
              <a:buSzPts val="1200"/>
              <a:buChar char="●"/>
            </a:pPr>
            <a:r>
              <a:rPr lang="en"/>
              <a:t>Time and computing constraints</a:t>
            </a:r>
            <a:endParaRPr/>
          </a:p>
        </p:txBody>
      </p:sp>
      <p:sp>
        <p:nvSpPr>
          <p:cNvPr id="158" name="Google Shape;158;p22"/>
          <p:cNvSpPr txBox="1"/>
          <p:nvPr>
            <p:ph idx="1" type="body"/>
          </p:nvPr>
        </p:nvSpPr>
        <p:spPr>
          <a:xfrm>
            <a:off x="6137750" y="1167425"/>
            <a:ext cx="2808000" cy="3401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b="1" lang="en" sz="1600">
                <a:solidFill>
                  <a:schemeClr val="accent5"/>
                </a:solidFill>
              </a:rPr>
              <a:t>Future Work</a:t>
            </a:r>
            <a:endParaRPr sz="1600">
              <a:solidFill>
                <a:schemeClr val="accent5"/>
              </a:solidFill>
            </a:endParaRPr>
          </a:p>
          <a:p>
            <a:pPr indent="-304800" lvl="0" marL="457200" rtl="0" algn="l">
              <a:spcBef>
                <a:spcPts val="1200"/>
              </a:spcBef>
              <a:spcAft>
                <a:spcPts val="0"/>
              </a:spcAft>
              <a:buSzPts val="1200"/>
              <a:buChar char="●"/>
            </a:pPr>
            <a:r>
              <a:rPr lang="en"/>
              <a:t>Explore more weight values for ensemble models</a:t>
            </a:r>
            <a:br>
              <a:rPr lang="en"/>
            </a:br>
            <a:endParaRPr/>
          </a:p>
          <a:p>
            <a:pPr indent="-304800" lvl="0" marL="457200" rtl="0" algn="l">
              <a:spcBef>
                <a:spcPts val="0"/>
              </a:spcBef>
              <a:spcAft>
                <a:spcPts val="0"/>
              </a:spcAft>
              <a:buSzPts val="1200"/>
              <a:buChar char="●"/>
            </a:pPr>
            <a:r>
              <a:rPr lang="en"/>
              <a:t>Create additional custom models</a:t>
            </a:r>
            <a:br>
              <a:rPr lang="en"/>
            </a:br>
            <a:endParaRPr/>
          </a:p>
          <a:p>
            <a:pPr indent="-304800" lvl="0" marL="457200" rtl="0" algn="l">
              <a:spcBef>
                <a:spcPts val="0"/>
              </a:spcBef>
              <a:spcAft>
                <a:spcPts val="0"/>
              </a:spcAft>
              <a:buSzPts val="1200"/>
              <a:buChar char="●"/>
            </a:pPr>
            <a:r>
              <a:rPr lang="en"/>
              <a:t>Additional evaluation metrics</a:t>
            </a:r>
            <a:endParaRPr/>
          </a:p>
          <a:p>
            <a:pPr indent="-304800" lvl="1" marL="914400" rtl="0" algn="l">
              <a:spcBef>
                <a:spcPts val="0"/>
              </a:spcBef>
              <a:spcAft>
                <a:spcPts val="0"/>
              </a:spcAft>
              <a:buSzPts val="1200"/>
              <a:buChar char="○"/>
            </a:pPr>
            <a:r>
              <a:rPr lang="en"/>
              <a:t>AUC</a:t>
            </a:r>
            <a:endParaRPr/>
          </a:p>
          <a:p>
            <a:pPr indent="-304800" lvl="1" marL="914400" rtl="0" algn="l">
              <a:spcBef>
                <a:spcPts val="0"/>
              </a:spcBef>
              <a:spcAft>
                <a:spcPts val="0"/>
              </a:spcAft>
              <a:buSzPts val="1200"/>
              <a:buChar char="○"/>
            </a:pPr>
            <a:r>
              <a:rPr lang="en"/>
              <a:t>F-score</a:t>
            </a:r>
            <a:endParaRPr/>
          </a:p>
          <a:p>
            <a:pPr indent="-304800" lvl="1" marL="914400" rtl="0" algn="l">
              <a:spcBef>
                <a:spcPts val="0"/>
              </a:spcBef>
              <a:spcAft>
                <a:spcPts val="0"/>
              </a:spcAft>
              <a:buSzPts val="1200"/>
              <a:buChar char="○"/>
            </a:pPr>
            <a:r>
              <a:rPr lang="en"/>
              <a:t>Kappa</a:t>
            </a:r>
            <a:endParaRPr/>
          </a:p>
        </p:txBody>
      </p:sp>
      <p:sp>
        <p:nvSpPr>
          <p:cNvPr id="159" name="Google Shape;159;p22"/>
          <p:cNvSpPr txBox="1"/>
          <p:nvPr>
            <p:ph type="title"/>
          </p:nvPr>
        </p:nvSpPr>
        <p:spPr>
          <a:xfrm>
            <a:off x="311700" y="445025"/>
            <a:ext cx="8520600" cy="57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Reflections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Sources</a:t>
            </a:r>
            <a:endParaRPr/>
          </a:p>
        </p:txBody>
      </p:sp>
      <p:sp>
        <p:nvSpPr>
          <p:cNvPr id="165" name="Google Shape;165;p23"/>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457200" lvl="0" marL="457200" rtl="0" algn="l">
              <a:lnSpc>
                <a:spcPct val="105000"/>
              </a:lnSpc>
              <a:spcBef>
                <a:spcPts val="0"/>
              </a:spcBef>
              <a:spcAft>
                <a:spcPts val="0"/>
              </a:spcAft>
              <a:buSzPts val="523"/>
              <a:buNone/>
            </a:pPr>
            <a:r>
              <a:rPr lang="en" sz="955"/>
              <a:t>1. “Vision Impairment and Blindness.” World Health Organization. World Health Organization, 2021. https://www.who.int/news-room/fact-sheets/detail/blindness-and-visual-impairment.</a:t>
            </a:r>
            <a:endParaRPr sz="955"/>
          </a:p>
          <a:p>
            <a:pPr indent="-457200" lvl="0" marL="457200" rtl="0" algn="l">
              <a:lnSpc>
                <a:spcPct val="105000"/>
              </a:lnSpc>
              <a:spcBef>
                <a:spcPts val="1200"/>
              </a:spcBef>
              <a:spcAft>
                <a:spcPts val="0"/>
              </a:spcAft>
              <a:buSzPts val="523"/>
              <a:buNone/>
            </a:pPr>
            <a:r>
              <a:rPr lang="en" sz="955"/>
              <a:t>2</a:t>
            </a:r>
            <a:r>
              <a:rPr lang="en" sz="955"/>
              <a:t>. Larxel. “Ocular Disease Recognition.” Kaggle, September 24, 2020. https://www.kaggle.com/andrewmvd/ocular-disease-recognition-odir5k?select=preprocessed_images.</a:t>
            </a:r>
            <a:endParaRPr sz="955"/>
          </a:p>
          <a:p>
            <a:pPr indent="-457200" lvl="0" marL="457200" rtl="0" algn="l">
              <a:lnSpc>
                <a:spcPct val="105000"/>
              </a:lnSpc>
              <a:spcBef>
                <a:spcPts val="1200"/>
              </a:spcBef>
              <a:spcAft>
                <a:spcPts val="0"/>
              </a:spcAft>
              <a:buSzPts val="523"/>
              <a:buNone/>
            </a:pPr>
            <a:r>
              <a:rPr lang="en" sz="955"/>
              <a:t>3</a:t>
            </a:r>
            <a:r>
              <a:rPr lang="en" sz="955"/>
              <a:t>. JordiCorbilla. “Jordicorbilla/Ocular-Disease-Intelligent-Recognition-Deep-Learning: Odir-2019. Ocular Disease Intelligent Recognition through Deep Learning Architectures.” GitHub. Accessed March 6, 2022. https://github.com/JordiCorbilla/ocular-disease-intelligent-recognition-deep-learning.</a:t>
            </a:r>
            <a:endParaRPr sz="955"/>
          </a:p>
          <a:p>
            <a:pPr indent="-457200" lvl="0" marL="457200" rtl="0" algn="l">
              <a:lnSpc>
                <a:spcPct val="105000"/>
              </a:lnSpc>
              <a:spcBef>
                <a:spcPts val="1200"/>
              </a:spcBef>
              <a:spcAft>
                <a:spcPts val="0"/>
              </a:spcAft>
              <a:buSzPts val="523"/>
              <a:buNone/>
            </a:pPr>
            <a:r>
              <a:rPr lang="en" sz="955"/>
              <a:t>4</a:t>
            </a:r>
            <a:r>
              <a:rPr lang="en" sz="955"/>
              <a:t>. Gour, Neha, and Pritee Khanna. “Multi-Class Multi-Label Ophthalmological Disease Detection Using Transfer Learning Based Convolutional Neural Network.” Biomedical Signal Processing and Control 66 (2021): 102329. https://doi.org/10.1016/j.bspc.2020.102329.</a:t>
            </a:r>
            <a:endParaRPr sz="955"/>
          </a:p>
          <a:p>
            <a:pPr indent="-457200" lvl="0" marL="457200" rtl="0" algn="l">
              <a:lnSpc>
                <a:spcPct val="105000"/>
              </a:lnSpc>
              <a:spcBef>
                <a:spcPts val="1200"/>
              </a:spcBef>
              <a:spcAft>
                <a:spcPts val="0"/>
              </a:spcAft>
              <a:buSzPts val="523"/>
              <a:buNone/>
            </a:pPr>
            <a:r>
              <a:rPr lang="en" sz="955"/>
              <a:t>5</a:t>
            </a:r>
            <a:r>
              <a:rPr lang="en" sz="955"/>
              <a:t>. Li, Cheng, Jin Ye, Junjun He, Shanshan Wang, Yu Qiao, and Lixu Gu. “Dense Correlation Network for Automated Multi-Label Ocular Disease Detection with Paired Color Fundus Photographs.” 2020 IEEE 17th International Symposium on Biomedical Imaging (ISBI), 2020. https://doi.org/10.1109/isbi45749.2020.9098340.</a:t>
            </a:r>
            <a:endParaRPr sz="955"/>
          </a:p>
          <a:p>
            <a:pPr indent="-457200" lvl="0" marL="457200" rtl="0" algn="l">
              <a:lnSpc>
                <a:spcPct val="105000"/>
              </a:lnSpc>
              <a:spcBef>
                <a:spcPts val="1200"/>
              </a:spcBef>
              <a:spcAft>
                <a:spcPts val="0"/>
              </a:spcAft>
              <a:buSzPts val="523"/>
              <a:buNone/>
            </a:pPr>
            <a:r>
              <a:rPr lang="en" sz="955"/>
              <a:t>6</a:t>
            </a:r>
            <a:r>
              <a:rPr lang="en" sz="955"/>
              <a:t>. Wang, Jing, Liu Yang, Zhanqiang Huo, Weifeng He, and Junwei Luo. “Multi-Label Classification of Fundus Images with EfficientNet.” IEEE Access 8 (2020): 212499–508. https://doi.org/10.1109/access.2020.3040275.</a:t>
            </a:r>
            <a:endParaRPr sz="955"/>
          </a:p>
          <a:p>
            <a:pPr indent="-457200" lvl="0" marL="457200" rtl="0" algn="l">
              <a:lnSpc>
                <a:spcPct val="105000"/>
              </a:lnSpc>
              <a:spcBef>
                <a:spcPts val="1200"/>
              </a:spcBef>
              <a:spcAft>
                <a:spcPts val="0"/>
              </a:spcAft>
              <a:buSzPts val="523"/>
              <a:buNone/>
            </a:pPr>
            <a:r>
              <a:rPr lang="en" sz="955"/>
              <a:t>7</a:t>
            </a:r>
            <a:r>
              <a:rPr lang="en" sz="955"/>
              <a:t>. He, Junjun, Cheng Li, Jin Ye, Yu Qiao, and Lixu Gu. “Self-Speculation of Clinical Features Based on Knowledge Distillation for Accurate Ocular Disease Classification.” Biomedical Signal Processing and Control 67 (2021): 102491. https://doi.org/10.1016/j.bspc.2021.102491.</a:t>
            </a:r>
            <a:endParaRPr sz="955"/>
          </a:p>
          <a:p>
            <a:pPr indent="-457200" lvl="0" marL="457200" rtl="0" algn="l">
              <a:lnSpc>
                <a:spcPct val="105000"/>
              </a:lnSpc>
              <a:spcBef>
                <a:spcPts val="1200"/>
              </a:spcBef>
              <a:spcAft>
                <a:spcPts val="1200"/>
              </a:spcAft>
              <a:buSzPts val="523"/>
              <a:buNone/>
            </a:pPr>
            <a:r>
              <a:rPr lang="en" sz="955"/>
              <a:t>8</a:t>
            </a:r>
            <a:r>
              <a:rPr lang="en" sz="955"/>
              <a:t>. Demir, Fatih, and Burak Taşcı. “An Effective and Robust Approach Based on R-CNN+LSTM Model and NCAR Feature Selection for Ophthalmological Disease Detection from Fundus Images.” Journal of Personalized Medicine 11, no. 12 (2021): 1276. https://doi.org/10.3390/jpm11121276.</a:t>
            </a:r>
            <a:endParaRPr sz="955"/>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2" name="Google Shape;62;p14"/>
          <p:cNvSpPr txBox="1"/>
          <p:nvPr>
            <p:ph idx="1" type="body"/>
          </p:nvPr>
        </p:nvSpPr>
        <p:spPr>
          <a:xfrm>
            <a:off x="311700" y="1152475"/>
            <a:ext cx="56889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2 Billion people living with visual impairments (</a:t>
            </a:r>
            <a:r>
              <a:rPr lang="en" u="sng">
                <a:solidFill>
                  <a:schemeClr val="hlink"/>
                </a:solidFill>
                <a:hlinkClick r:id="rId3"/>
              </a:rPr>
              <a:t>1</a:t>
            </a:r>
            <a:r>
              <a:rPr lang="en"/>
              <a:t>)</a:t>
            </a:r>
            <a:endParaRPr baseline="30000"/>
          </a:p>
          <a:p>
            <a:pPr indent="-317500" lvl="1" marL="914400" rtl="0" algn="l">
              <a:spcBef>
                <a:spcPts val="0"/>
              </a:spcBef>
              <a:spcAft>
                <a:spcPts val="0"/>
              </a:spcAft>
              <a:buSzPts val="1400"/>
              <a:buChar char="○"/>
            </a:pPr>
            <a:r>
              <a:rPr lang="en"/>
              <a:t>Half are preventable with early treatment and are currently untreated</a:t>
            </a:r>
            <a:br>
              <a:rPr lang="en"/>
            </a:br>
            <a:endParaRPr/>
          </a:p>
          <a:p>
            <a:pPr indent="-342900" lvl="0" marL="457200" rtl="0" algn="l">
              <a:spcBef>
                <a:spcPts val="0"/>
              </a:spcBef>
              <a:spcAft>
                <a:spcPts val="0"/>
              </a:spcAft>
              <a:buSzPts val="1800"/>
              <a:buChar char="●"/>
            </a:pPr>
            <a:r>
              <a:rPr lang="en"/>
              <a:t>Traditional Diagnosis Techniques</a:t>
            </a:r>
            <a:endParaRPr/>
          </a:p>
          <a:p>
            <a:pPr indent="-317500" lvl="1" marL="914400" rtl="0" algn="l">
              <a:spcBef>
                <a:spcPts val="0"/>
              </a:spcBef>
              <a:spcAft>
                <a:spcPts val="0"/>
              </a:spcAft>
              <a:buSzPts val="1400"/>
              <a:buChar char="○"/>
            </a:pPr>
            <a:r>
              <a:rPr lang="en"/>
              <a:t>Visual Acuity tests, Retinal Exams, and Ocular Tonometry</a:t>
            </a:r>
            <a:endParaRPr/>
          </a:p>
          <a:p>
            <a:pPr indent="-317500" lvl="2" marL="1371600" rtl="0" algn="l">
              <a:spcBef>
                <a:spcPts val="0"/>
              </a:spcBef>
              <a:spcAft>
                <a:spcPts val="0"/>
              </a:spcAft>
              <a:buSzPts val="1400"/>
              <a:buChar char="■"/>
            </a:pPr>
            <a:r>
              <a:rPr lang="en"/>
              <a:t>Time consuming and frustrating</a:t>
            </a:r>
            <a:br>
              <a:rPr lang="en"/>
            </a:br>
            <a:endParaRPr/>
          </a:p>
          <a:p>
            <a:pPr indent="-342900" lvl="0" marL="457200" rtl="0" algn="l">
              <a:spcBef>
                <a:spcPts val="0"/>
              </a:spcBef>
              <a:spcAft>
                <a:spcPts val="0"/>
              </a:spcAft>
              <a:buSzPts val="1800"/>
              <a:buChar char="●"/>
            </a:pPr>
            <a:r>
              <a:rPr lang="en"/>
              <a:t>Alternative Diagnosis Technique</a:t>
            </a:r>
            <a:endParaRPr/>
          </a:p>
          <a:p>
            <a:pPr indent="-317500" lvl="1" marL="914400" rtl="0" algn="l">
              <a:spcBef>
                <a:spcPts val="0"/>
              </a:spcBef>
              <a:spcAft>
                <a:spcPts val="0"/>
              </a:spcAft>
              <a:buSzPts val="1400"/>
              <a:buChar char="○"/>
            </a:pPr>
            <a:r>
              <a:rPr lang="en"/>
              <a:t>Fundus Photography</a:t>
            </a:r>
            <a:endParaRPr/>
          </a:p>
          <a:p>
            <a:pPr indent="-317500" lvl="2" marL="1371600" rtl="0" algn="l">
              <a:spcBef>
                <a:spcPts val="0"/>
              </a:spcBef>
              <a:spcAft>
                <a:spcPts val="0"/>
              </a:spcAft>
              <a:buSzPts val="1400"/>
              <a:buChar char="■"/>
            </a:pPr>
            <a:r>
              <a:rPr lang="en"/>
              <a:t>Difficult for people to interpret</a:t>
            </a:r>
            <a:endParaRPr/>
          </a:p>
          <a:p>
            <a:pPr indent="-317500" lvl="2" marL="1371600" rtl="0" algn="l">
              <a:spcBef>
                <a:spcPts val="0"/>
              </a:spcBef>
              <a:spcAft>
                <a:spcPts val="0"/>
              </a:spcAft>
              <a:buSzPts val="1400"/>
              <a:buChar char="■"/>
            </a:pPr>
            <a:r>
              <a:rPr lang="en"/>
              <a:t>Neural Networks have had success with diagnosis</a:t>
            </a:r>
            <a:endParaRPr/>
          </a:p>
        </p:txBody>
      </p:sp>
      <p:pic>
        <p:nvPicPr>
          <p:cNvPr id="63" name="Google Shape;63;p14"/>
          <p:cNvPicPr preferRelativeResize="0"/>
          <p:nvPr/>
        </p:nvPicPr>
        <p:blipFill rotWithShape="1">
          <a:blip r:embed="rId4">
            <a:alphaModFix/>
          </a:blip>
          <a:srcRect b="7484" l="0" r="0" t="0"/>
          <a:stretch/>
        </p:blipFill>
        <p:spPr>
          <a:xfrm>
            <a:off x="6153000" y="1017725"/>
            <a:ext cx="2884001" cy="38628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5824053" y="3977800"/>
            <a:ext cx="2925009" cy="973875"/>
          </a:xfrm>
          <a:prstGeom prst="rect">
            <a:avLst/>
          </a:prstGeom>
          <a:noFill/>
          <a:ln>
            <a:noFill/>
          </a:ln>
        </p:spPr>
      </p:pic>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a:t>
            </a:r>
            <a:r>
              <a:rPr lang="en"/>
              <a:t> Question </a:t>
            </a:r>
            <a:endParaRPr/>
          </a:p>
        </p:txBody>
      </p:sp>
      <p:sp>
        <p:nvSpPr>
          <p:cNvPr id="70" name="Google Shape;70;p15"/>
          <p:cNvSpPr txBox="1"/>
          <p:nvPr>
            <p:ph idx="1" type="body"/>
          </p:nvPr>
        </p:nvSpPr>
        <p:spPr>
          <a:xfrm>
            <a:off x="311700" y="1152475"/>
            <a:ext cx="5105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l">
              <a:spcBef>
                <a:spcPts val="1200"/>
              </a:spcBef>
              <a:spcAft>
                <a:spcPts val="0"/>
              </a:spcAft>
              <a:buNone/>
            </a:pPr>
            <a:r>
              <a:rPr b="1" lang="en" sz="1600"/>
              <a:t>Question</a:t>
            </a:r>
            <a:r>
              <a:rPr lang="en" sz="1600"/>
              <a:t>: </a:t>
            </a:r>
            <a:r>
              <a:rPr lang="en" sz="1600"/>
              <a:t>Will </a:t>
            </a:r>
            <a:r>
              <a:rPr lang="en" sz="1600"/>
              <a:t>ensemble models outperform individual models in accurately diagnosing ocular diseases?</a:t>
            </a:r>
            <a:endParaRPr sz="1600"/>
          </a:p>
          <a:p>
            <a:pPr indent="0" lvl="0" marL="0" rtl="0" algn="l">
              <a:spcBef>
                <a:spcPts val="1200"/>
              </a:spcBef>
              <a:spcAft>
                <a:spcPts val="0"/>
              </a:spcAft>
              <a:buNone/>
            </a:pPr>
            <a:r>
              <a:t/>
            </a:r>
            <a:endParaRPr/>
          </a:p>
          <a:p>
            <a:pPr indent="0" lvl="0" marL="0" rtl="0" algn="l">
              <a:spcBef>
                <a:spcPts val="1200"/>
              </a:spcBef>
              <a:spcAft>
                <a:spcPts val="0"/>
              </a:spcAft>
              <a:buNone/>
            </a:pPr>
            <a:r>
              <a:rPr b="1" lang="en" sz="1600"/>
              <a:t>Hypothesis</a:t>
            </a:r>
            <a:endParaRPr sz="1600"/>
          </a:p>
          <a:p>
            <a:pPr indent="-317500" lvl="0" marL="457200" rtl="0" algn="l">
              <a:spcBef>
                <a:spcPts val="1200"/>
              </a:spcBef>
              <a:spcAft>
                <a:spcPts val="0"/>
              </a:spcAft>
              <a:buSzPts val="1400"/>
              <a:buChar char="●"/>
            </a:pPr>
            <a:r>
              <a:rPr lang="en" sz="1400"/>
              <a:t>Ensemble models will improve accuracy</a:t>
            </a:r>
            <a:br>
              <a:rPr lang="en" sz="1400"/>
            </a:br>
            <a:endParaRPr sz="1400"/>
          </a:p>
          <a:p>
            <a:pPr indent="-317500" lvl="0" marL="457200" rtl="0" algn="l">
              <a:spcBef>
                <a:spcPts val="0"/>
              </a:spcBef>
              <a:spcAft>
                <a:spcPts val="0"/>
              </a:spcAft>
              <a:buSzPts val="1400"/>
              <a:buChar char="●"/>
            </a:pPr>
            <a:r>
              <a:rPr lang="en" sz="1400"/>
              <a:t>Transfer learning models will outperform custom models</a:t>
            </a:r>
            <a:endParaRPr sz="1400"/>
          </a:p>
        </p:txBody>
      </p:sp>
      <p:pic>
        <p:nvPicPr>
          <p:cNvPr id="71" name="Google Shape;71;p15"/>
          <p:cNvPicPr preferRelativeResize="0"/>
          <p:nvPr/>
        </p:nvPicPr>
        <p:blipFill>
          <a:blip r:embed="rId4">
            <a:alphaModFix/>
          </a:blip>
          <a:stretch>
            <a:fillRect/>
          </a:stretch>
        </p:blipFill>
        <p:spPr>
          <a:xfrm>
            <a:off x="5477352" y="1152475"/>
            <a:ext cx="3618399" cy="957950"/>
          </a:xfrm>
          <a:prstGeom prst="rect">
            <a:avLst/>
          </a:prstGeom>
          <a:noFill/>
          <a:ln>
            <a:noFill/>
          </a:ln>
        </p:spPr>
      </p:pic>
      <p:pic>
        <p:nvPicPr>
          <p:cNvPr id="72" name="Google Shape;72;p15"/>
          <p:cNvPicPr preferRelativeResize="0"/>
          <p:nvPr/>
        </p:nvPicPr>
        <p:blipFill rotWithShape="1">
          <a:blip r:embed="rId5">
            <a:alphaModFix/>
          </a:blip>
          <a:srcRect b="4390" l="14320" r="16331" t="20562"/>
          <a:stretch/>
        </p:blipFill>
        <p:spPr>
          <a:xfrm>
            <a:off x="6044863" y="2448463"/>
            <a:ext cx="2483376" cy="1343700"/>
          </a:xfrm>
          <a:prstGeom prst="rect">
            <a:avLst/>
          </a:prstGeom>
          <a:noFill/>
          <a:ln>
            <a:noFill/>
          </a:ln>
        </p:spPr>
      </p:pic>
      <p:sp>
        <p:nvSpPr>
          <p:cNvPr id="73" name="Google Shape;73;p15"/>
          <p:cNvSpPr txBox="1"/>
          <p:nvPr/>
        </p:nvSpPr>
        <p:spPr>
          <a:xfrm>
            <a:off x="7063350" y="2110425"/>
            <a:ext cx="446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VS.</a:t>
            </a:r>
            <a:endParaRPr b="1" sz="1100"/>
          </a:p>
        </p:txBody>
      </p:sp>
      <p:sp>
        <p:nvSpPr>
          <p:cNvPr id="74" name="Google Shape;74;p15"/>
          <p:cNvSpPr txBox="1"/>
          <p:nvPr/>
        </p:nvSpPr>
        <p:spPr>
          <a:xfrm>
            <a:off x="7033275" y="3792175"/>
            <a:ext cx="446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VS.</a:t>
            </a:r>
            <a:endParaRPr b="1"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Description</a:t>
            </a:r>
            <a:endParaRPr/>
          </a:p>
        </p:txBody>
      </p:sp>
      <p:sp>
        <p:nvSpPr>
          <p:cNvPr id="80" name="Google Shape;80;p16"/>
          <p:cNvSpPr txBox="1"/>
          <p:nvPr>
            <p:ph idx="1" type="body"/>
          </p:nvPr>
        </p:nvSpPr>
        <p:spPr>
          <a:xfrm>
            <a:off x="311700" y="1152475"/>
            <a:ext cx="57708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Ocular Disease Intelligent Recognition (ODIR) </a:t>
            </a:r>
            <a:r>
              <a:rPr lang="en"/>
              <a:t>Dataset (</a:t>
            </a:r>
            <a:r>
              <a:rPr lang="en" u="sng">
                <a:solidFill>
                  <a:schemeClr val="hlink"/>
                </a:solidFill>
                <a:hlinkClick r:id="rId3"/>
              </a:rPr>
              <a:t>2</a:t>
            </a:r>
            <a:r>
              <a:rPr lang="en"/>
              <a:t>)</a:t>
            </a:r>
            <a:endParaRPr/>
          </a:p>
          <a:p>
            <a:pPr indent="-317500" lvl="0" marL="457200" rtl="0" algn="l">
              <a:spcBef>
                <a:spcPts val="1200"/>
              </a:spcBef>
              <a:spcAft>
                <a:spcPts val="0"/>
              </a:spcAft>
              <a:buSzPts val="1400"/>
              <a:buChar char="●"/>
            </a:pPr>
            <a:r>
              <a:rPr lang="en"/>
              <a:t>Peking University and Shanggong Medical Technology Co. Ltd</a:t>
            </a:r>
            <a:r>
              <a:rPr lang="en"/>
              <a:t>.</a:t>
            </a:r>
            <a:br>
              <a:rPr lang="en"/>
            </a:br>
            <a:endParaRPr/>
          </a:p>
          <a:p>
            <a:pPr indent="-317500" lvl="0" marL="457200" rtl="0" algn="l">
              <a:spcBef>
                <a:spcPts val="0"/>
              </a:spcBef>
              <a:spcAft>
                <a:spcPts val="0"/>
              </a:spcAft>
              <a:buSzPts val="1400"/>
              <a:buChar char="●"/>
            </a:pPr>
            <a:r>
              <a:rPr lang="en"/>
              <a:t>7000 color fundus images labeled with 1+ diagnoses</a:t>
            </a:r>
            <a:br>
              <a:rPr lang="en"/>
            </a:br>
            <a:endParaRPr/>
          </a:p>
          <a:p>
            <a:pPr indent="-317500" lvl="0" marL="457200" rtl="0" algn="l">
              <a:spcBef>
                <a:spcPts val="0"/>
              </a:spcBef>
              <a:spcAft>
                <a:spcPts val="0"/>
              </a:spcAft>
              <a:buSzPts val="1400"/>
              <a:buChar char="●"/>
            </a:pPr>
            <a:r>
              <a:rPr lang="en"/>
              <a:t>Diagnoses</a:t>
            </a:r>
            <a:endParaRPr/>
          </a:p>
          <a:p>
            <a:pPr indent="-304800" lvl="1" marL="914400" rtl="0" algn="l">
              <a:spcBef>
                <a:spcPts val="0"/>
              </a:spcBef>
              <a:spcAft>
                <a:spcPts val="0"/>
              </a:spcAft>
              <a:buSzPts val="1200"/>
              <a:buChar char="○"/>
            </a:pPr>
            <a:r>
              <a:rPr lang="en"/>
              <a:t>Normal (N)</a:t>
            </a:r>
            <a:endParaRPr/>
          </a:p>
          <a:p>
            <a:pPr indent="-304800" lvl="1" marL="914400" rtl="0" algn="l">
              <a:spcBef>
                <a:spcPts val="0"/>
              </a:spcBef>
              <a:spcAft>
                <a:spcPts val="0"/>
              </a:spcAft>
              <a:buSzPts val="1200"/>
              <a:buChar char="○"/>
            </a:pPr>
            <a:r>
              <a:rPr lang="en"/>
              <a:t>Diabetes (D)</a:t>
            </a:r>
            <a:endParaRPr/>
          </a:p>
          <a:p>
            <a:pPr indent="-304800" lvl="1" marL="914400" rtl="0" algn="l">
              <a:spcBef>
                <a:spcPts val="0"/>
              </a:spcBef>
              <a:spcAft>
                <a:spcPts val="0"/>
              </a:spcAft>
              <a:buSzPts val="1200"/>
              <a:buChar char="○"/>
            </a:pPr>
            <a:r>
              <a:rPr lang="en"/>
              <a:t>Glaucoma (G)</a:t>
            </a:r>
            <a:endParaRPr/>
          </a:p>
          <a:p>
            <a:pPr indent="-304800" lvl="1" marL="914400" rtl="0" algn="l">
              <a:spcBef>
                <a:spcPts val="0"/>
              </a:spcBef>
              <a:spcAft>
                <a:spcPts val="0"/>
              </a:spcAft>
              <a:buSzPts val="1200"/>
              <a:buChar char="○"/>
            </a:pPr>
            <a:r>
              <a:rPr lang="en"/>
              <a:t>Cataract </a:t>
            </a:r>
            <a:r>
              <a:rPr lang="en"/>
              <a:t>(C)</a:t>
            </a:r>
            <a:endParaRPr/>
          </a:p>
          <a:p>
            <a:pPr indent="-304800" lvl="1" marL="914400" rtl="0" algn="l">
              <a:spcBef>
                <a:spcPts val="0"/>
              </a:spcBef>
              <a:spcAft>
                <a:spcPts val="0"/>
              </a:spcAft>
              <a:buSzPts val="1200"/>
              <a:buChar char="○"/>
            </a:pPr>
            <a:r>
              <a:rPr lang="en"/>
              <a:t>Macular Degeneration (A)</a:t>
            </a:r>
            <a:endParaRPr/>
          </a:p>
          <a:p>
            <a:pPr indent="-304800" lvl="1" marL="914400" rtl="0" algn="l">
              <a:spcBef>
                <a:spcPts val="0"/>
              </a:spcBef>
              <a:spcAft>
                <a:spcPts val="0"/>
              </a:spcAft>
              <a:buSzPts val="1200"/>
              <a:buChar char="○"/>
            </a:pPr>
            <a:r>
              <a:rPr lang="en"/>
              <a:t>Hypertension (H)</a:t>
            </a:r>
            <a:endParaRPr/>
          </a:p>
          <a:p>
            <a:pPr indent="-304800" lvl="1" marL="914400" rtl="0" algn="l">
              <a:spcBef>
                <a:spcPts val="0"/>
              </a:spcBef>
              <a:spcAft>
                <a:spcPts val="0"/>
              </a:spcAft>
              <a:buSzPts val="1200"/>
              <a:buChar char="○"/>
            </a:pPr>
            <a:r>
              <a:rPr lang="en"/>
              <a:t>Myopia (M)</a:t>
            </a:r>
            <a:endParaRPr/>
          </a:p>
          <a:p>
            <a:pPr indent="-304800" lvl="1" marL="914400" rtl="0" algn="l">
              <a:spcBef>
                <a:spcPts val="0"/>
              </a:spcBef>
              <a:spcAft>
                <a:spcPts val="0"/>
              </a:spcAft>
              <a:buSzPts val="1200"/>
              <a:buChar char="○"/>
            </a:pPr>
            <a:r>
              <a:rPr lang="en"/>
              <a:t>Other (O)</a:t>
            </a:r>
            <a:endParaRPr/>
          </a:p>
        </p:txBody>
      </p:sp>
      <p:pic>
        <p:nvPicPr>
          <p:cNvPr id="81" name="Google Shape;81;p16"/>
          <p:cNvPicPr preferRelativeResize="0"/>
          <p:nvPr/>
        </p:nvPicPr>
        <p:blipFill>
          <a:blip r:embed="rId4">
            <a:alphaModFix/>
          </a:blip>
          <a:stretch>
            <a:fillRect/>
          </a:stretch>
        </p:blipFill>
        <p:spPr>
          <a:xfrm>
            <a:off x="2216800" y="3983025"/>
            <a:ext cx="6851525" cy="1084275"/>
          </a:xfrm>
          <a:prstGeom prst="rect">
            <a:avLst/>
          </a:prstGeom>
          <a:noFill/>
          <a:ln cap="flat" cmpd="sng" w="9525">
            <a:solidFill>
              <a:schemeClr val="dk1"/>
            </a:solidFill>
            <a:prstDash val="solid"/>
            <a:round/>
            <a:headEnd len="sm" w="sm" type="none"/>
            <a:tailEnd len="sm" w="sm" type="none"/>
          </a:ln>
        </p:spPr>
      </p:pic>
      <p:pic>
        <p:nvPicPr>
          <p:cNvPr id="82" name="Google Shape;82;p16"/>
          <p:cNvPicPr preferRelativeResize="0"/>
          <p:nvPr/>
        </p:nvPicPr>
        <p:blipFill>
          <a:blip r:embed="rId5">
            <a:alphaModFix/>
          </a:blip>
          <a:stretch>
            <a:fillRect/>
          </a:stretch>
        </p:blipFill>
        <p:spPr>
          <a:xfrm>
            <a:off x="7614348" y="1653225"/>
            <a:ext cx="1421427" cy="1524574"/>
          </a:xfrm>
          <a:prstGeom prst="rect">
            <a:avLst/>
          </a:prstGeom>
          <a:noFill/>
          <a:ln>
            <a:noFill/>
          </a:ln>
        </p:spPr>
      </p:pic>
      <p:pic>
        <p:nvPicPr>
          <p:cNvPr id="83" name="Google Shape;83;p16"/>
          <p:cNvPicPr preferRelativeResize="0"/>
          <p:nvPr/>
        </p:nvPicPr>
        <p:blipFill>
          <a:blip r:embed="rId6">
            <a:alphaModFix/>
          </a:blip>
          <a:stretch>
            <a:fillRect/>
          </a:stretch>
        </p:blipFill>
        <p:spPr>
          <a:xfrm>
            <a:off x="6082500" y="1653225"/>
            <a:ext cx="1421428" cy="1524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t>
            </a:r>
            <a:r>
              <a:rPr lang="en"/>
              <a:t>Engineering</a:t>
            </a:r>
            <a:endParaRPr/>
          </a:p>
        </p:txBody>
      </p:sp>
      <p:sp>
        <p:nvSpPr>
          <p:cNvPr id="89" name="Google Shape;89;p17"/>
          <p:cNvSpPr txBox="1"/>
          <p:nvPr>
            <p:ph idx="1" type="body"/>
          </p:nvPr>
        </p:nvSpPr>
        <p:spPr>
          <a:xfrm>
            <a:off x="311700" y="1152475"/>
            <a:ext cx="3999900" cy="35436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Char char="●"/>
            </a:pPr>
            <a:r>
              <a:rPr lang="en"/>
              <a:t>Handling Multiple Diagnoses</a:t>
            </a:r>
            <a:endParaRPr/>
          </a:p>
          <a:p>
            <a:pPr indent="-304800" lvl="1" marL="914400" rtl="0" algn="l">
              <a:spcBef>
                <a:spcPts val="0"/>
              </a:spcBef>
              <a:spcAft>
                <a:spcPts val="0"/>
              </a:spcAft>
              <a:buSzPts val="1200"/>
              <a:buChar char="○"/>
            </a:pPr>
            <a:r>
              <a:rPr lang="en"/>
              <a:t>Each unique combination of diagnoses its own class</a:t>
            </a:r>
            <a:endParaRPr/>
          </a:p>
          <a:p>
            <a:pPr indent="0" lvl="0" marL="0" rtl="0" algn="l">
              <a:spcBef>
                <a:spcPts val="1200"/>
              </a:spcBef>
              <a:spcAft>
                <a:spcPts val="0"/>
              </a:spcAft>
              <a:buNone/>
            </a:pPr>
            <a:r>
              <a:t/>
            </a:r>
            <a:endParaRPr/>
          </a:p>
          <a:p>
            <a:pPr indent="-317500" lvl="0" marL="457200" rtl="0" algn="l">
              <a:spcBef>
                <a:spcPts val="1200"/>
              </a:spcBef>
              <a:spcAft>
                <a:spcPts val="0"/>
              </a:spcAft>
              <a:buSzPts val="1400"/>
              <a:buChar char="●"/>
            </a:pPr>
            <a:r>
              <a:rPr lang="en"/>
              <a:t>Balancing Data</a:t>
            </a:r>
            <a:endParaRPr/>
          </a:p>
          <a:p>
            <a:pPr indent="-304800" lvl="1" marL="914400" rtl="0" algn="l">
              <a:spcBef>
                <a:spcPts val="0"/>
              </a:spcBef>
              <a:spcAft>
                <a:spcPts val="0"/>
              </a:spcAft>
              <a:buSzPts val="1200"/>
              <a:buChar char="○"/>
            </a:pPr>
            <a:r>
              <a:rPr lang="en"/>
              <a:t>Randomly oversampled with replacement classes with &lt; av. num of images per class</a:t>
            </a:r>
            <a:br>
              <a:rPr lang="en"/>
            </a:br>
            <a:endParaRPr/>
          </a:p>
          <a:p>
            <a:pPr indent="-304800" lvl="1" marL="914400" rtl="0" algn="l">
              <a:spcBef>
                <a:spcPts val="0"/>
              </a:spcBef>
              <a:spcAft>
                <a:spcPts val="0"/>
              </a:spcAft>
              <a:buSzPts val="1200"/>
              <a:buChar char="○"/>
            </a:pPr>
            <a:r>
              <a:rPr lang="en"/>
              <a:t>Each class with at least mean number of images per class (~180)</a:t>
            </a:r>
            <a:br>
              <a:rPr lang="en"/>
            </a:br>
            <a:endParaRPr/>
          </a:p>
          <a:p>
            <a:pPr indent="-304800" lvl="1" marL="914400" rtl="0" algn="l">
              <a:spcBef>
                <a:spcPts val="0"/>
              </a:spcBef>
              <a:spcAft>
                <a:spcPts val="0"/>
              </a:spcAft>
              <a:buSzPts val="1200"/>
              <a:buChar char="○"/>
            </a:pPr>
            <a:r>
              <a:rPr b="1" lang="en"/>
              <a:t>Final preprocessed dataset: 12,370 images in 39 classes</a:t>
            </a:r>
            <a:endParaRPr b="1"/>
          </a:p>
          <a:p>
            <a:pPr indent="-304800" lvl="2" marL="1371600" rtl="0" algn="l">
              <a:spcBef>
                <a:spcPts val="0"/>
              </a:spcBef>
              <a:spcAft>
                <a:spcPts val="0"/>
              </a:spcAft>
              <a:buSzPts val="1200"/>
              <a:buChar char="■"/>
            </a:pPr>
            <a:r>
              <a:rPr lang="en"/>
              <a:t>Training set: 9896</a:t>
            </a:r>
            <a:endParaRPr/>
          </a:p>
          <a:p>
            <a:pPr indent="-304800" lvl="2" marL="1371600" rtl="0" algn="l">
              <a:spcBef>
                <a:spcPts val="0"/>
              </a:spcBef>
              <a:spcAft>
                <a:spcPts val="0"/>
              </a:spcAft>
              <a:buSzPts val="1200"/>
              <a:buChar char="■"/>
            </a:pPr>
            <a:r>
              <a:rPr lang="en"/>
              <a:t>Validation set: 2474</a:t>
            </a:r>
            <a:endParaRPr/>
          </a:p>
        </p:txBody>
      </p:sp>
      <p:pic>
        <p:nvPicPr>
          <p:cNvPr id="90" name="Google Shape;90;p17"/>
          <p:cNvPicPr preferRelativeResize="0"/>
          <p:nvPr/>
        </p:nvPicPr>
        <p:blipFill>
          <a:blip r:embed="rId3">
            <a:alphaModFix/>
          </a:blip>
          <a:stretch>
            <a:fillRect/>
          </a:stretch>
        </p:blipFill>
        <p:spPr>
          <a:xfrm>
            <a:off x="4835318" y="1025900"/>
            <a:ext cx="4156281" cy="1842424"/>
          </a:xfrm>
          <a:prstGeom prst="rect">
            <a:avLst/>
          </a:prstGeom>
          <a:noFill/>
          <a:ln>
            <a:noFill/>
          </a:ln>
        </p:spPr>
      </p:pic>
      <p:pic>
        <p:nvPicPr>
          <p:cNvPr id="91" name="Google Shape;91;p17"/>
          <p:cNvPicPr preferRelativeResize="0"/>
          <p:nvPr/>
        </p:nvPicPr>
        <p:blipFill>
          <a:blip r:embed="rId4">
            <a:alphaModFix/>
          </a:blip>
          <a:stretch>
            <a:fillRect/>
          </a:stretch>
        </p:blipFill>
        <p:spPr>
          <a:xfrm>
            <a:off x="4843625" y="2853725"/>
            <a:ext cx="4139665" cy="1842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and Methods</a:t>
            </a:r>
            <a:endParaRPr/>
          </a:p>
        </p:txBody>
      </p:sp>
      <p:sp>
        <p:nvSpPr>
          <p:cNvPr id="97" name="Google Shape;97;p18"/>
          <p:cNvSpPr txBox="1"/>
          <p:nvPr>
            <p:ph idx="1" type="body"/>
          </p:nvPr>
        </p:nvSpPr>
        <p:spPr>
          <a:xfrm>
            <a:off x="311700" y="1152475"/>
            <a:ext cx="4213200" cy="3736500"/>
          </a:xfrm>
          <a:prstGeom prst="rect">
            <a:avLst/>
          </a:prstGeom>
        </p:spPr>
        <p:txBody>
          <a:bodyPr anchorCtr="0" anchor="t" bIns="91425" lIns="91425" spcFirstLastPara="1" rIns="91425" wrap="square" tIns="91425">
            <a:normAutofit fontScale="92500" lnSpcReduction="10000"/>
          </a:bodyPr>
          <a:lstStyle/>
          <a:p>
            <a:pPr indent="-310832" lvl="0" marL="457200" rtl="0" algn="l">
              <a:spcBef>
                <a:spcPts val="0"/>
              </a:spcBef>
              <a:spcAft>
                <a:spcPts val="0"/>
              </a:spcAft>
              <a:buSzPct val="100000"/>
              <a:buChar char="●"/>
            </a:pPr>
            <a:r>
              <a:rPr lang="en"/>
              <a:t>Transfer Learning Models</a:t>
            </a:r>
            <a:endParaRPr/>
          </a:p>
          <a:p>
            <a:pPr indent="-299085" lvl="1" marL="914400" rtl="0" algn="l">
              <a:spcBef>
                <a:spcPts val="0"/>
              </a:spcBef>
              <a:spcAft>
                <a:spcPts val="0"/>
              </a:spcAft>
              <a:buSzPct val="100000"/>
              <a:buChar char="○"/>
            </a:pPr>
            <a:r>
              <a:rPr lang="en"/>
              <a:t>MobileNetV2</a:t>
            </a:r>
            <a:endParaRPr/>
          </a:p>
          <a:p>
            <a:pPr indent="-299085" lvl="1" marL="914400" rtl="0" algn="l">
              <a:spcBef>
                <a:spcPts val="0"/>
              </a:spcBef>
              <a:spcAft>
                <a:spcPts val="0"/>
              </a:spcAft>
              <a:buSzPct val="100000"/>
              <a:buChar char="○"/>
            </a:pPr>
            <a:r>
              <a:rPr lang="en"/>
              <a:t>InceptionNetV3</a:t>
            </a:r>
            <a:endParaRPr/>
          </a:p>
          <a:p>
            <a:pPr indent="-299085" lvl="1" marL="914400" rtl="0" algn="l">
              <a:spcBef>
                <a:spcPts val="0"/>
              </a:spcBef>
              <a:spcAft>
                <a:spcPts val="0"/>
              </a:spcAft>
              <a:buSzPct val="100000"/>
              <a:buChar char="○"/>
            </a:pPr>
            <a:r>
              <a:rPr lang="en"/>
              <a:t>VGG16</a:t>
            </a:r>
            <a:endParaRPr/>
          </a:p>
          <a:p>
            <a:pPr indent="-299085" lvl="1" marL="914400" rtl="0" algn="l">
              <a:spcBef>
                <a:spcPts val="0"/>
              </a:spcBef>
              <a:spcAft>
                <a:spcPts val="0"/>
              </a:spcAft>
              <a:buSzPct val="100000"/>
              <a:buChar char="○"/>
            </a:pPr>
            <a:r>
              <a:rPr lang="en"/>
              <a:t>ResNet50V2</a:t>
            </a:r>
            <a:endParaRPr/>
          </a:p>
          <a:p>
            <a:pPr indent="-299085" lvl="1" marL="914400" rtl="0" algn="l">
              <a:spcBef>
                <a:spcPts val="0"/>
              </a:spcBef>
              <a:spcAft>
                <a:spcPts val="0"/>
              </a:spcAft>
              <a:buSzPct val="100000"/>
              <a:buChar char="○"/>
            </a:pPr>
            <a:r>
              <a:rPr lang="en"/>
              <a:t>EfficientNetV2</a:t>
            </a:r>
            <a:br>
              <a:rPr lang="en"/>
            </a:br>
            <a:endParaRPr/>
          </a:p>
          <a:p>
            <a:pPr indent="-310832" lvl="0" marL="457200" rtl="0" algn="l">
              <a:spcBef>
                <a:spcPts val="0"/>
              </a:spcBef>
              <a:spcAft>
                <a:spcPts val="0"/>
              </a:spcAft>
              <a:buSzPct val="100000"/>
              <a:buChar char="●"/>
            </a:pPr>
            <a:r>
              <a:rPr lang="en"/>
              <a:t>Custom CNN</a:t>
            </a:r>
            <a:br>
              <a:rPr lang="en"/>
            </a:br>
            <a:endParaRPr/>
          </a:p>
          <a:p>
            <a:pPr indent="-310832" lvl="0" marL="457200" rtl="0" algn="l">
              <a:spcBef>
                <a:spcPts val="0"/>
              </a:spcBef>
              <a:spcAft>
                <a:spcPts val="0"/>
              </a:spcAft>
              <a:buSzPct val="100000"/>
              <a:buChar char="●"/>
            </a:pPr>
            <a:r>
              <a:rPr lang="en"/>
              <a:t>Ensembling</a:t>
            </a:r>
            <a:endParaRPr/>
          </a:p>
          <a:p>
            <a:pPr indent="-299085" lvl="1" marL="914400" rtl="0" algn="l">
              <a:spcBef>
                <a:spcPts val="0"/>
              </a:spcBef>
              <a:spcAft>
                <a:spcPts val="0"/>
              </a:spcAft>
              <a:buSzPct val="100000"/>
              <a:buChar char="○"/>
            </a:pPr>
            <a:r>
              <a:rPr lang="en"/>
              <a:t>Basic averaging</a:t>
            </a:r>
            <a:endParaRPr/>
          </a:p>
          <a:p>
            <a:pPr indent="-299085" lvl="1" marL="914400" rtl="0" algn="l">
              <a:spcBef>
                <a:spcPts val="0"/>
              </a:spcBef>
              <a:spcAft>
                <a:spcPts val="0"/>
              </a:spcAft>
              <a:buSzPct val="100000"/>
              <a:buChar char="○"/>
            </a:pPr>
            <a:r>
              <a:rPr lang="en"/>
              <a:t>Weighted averages</a:t>
            </a:r>
            <a:br>
              <a:rPr lang="en"/>
            </a:br>
            <a:endParaRPr/>
          </a:p>
          <a:p>
            <a:pPr indent="-310832" lvl="0" marL="457200" rtl="0" algn="l">
              <a:spcBef>
                <a:spcPts val="0"/>
              </a:spcBef>
              <a:spcAft>
                <a:spcPts val="0"/>
              </a:spcAft>
              <a:buSzPct val="100000"/>
              <a:buChar char="●"/>
            </a:pPr>
            <a:r>
              <a:rPr lang="en"/>
              <a:t>Class weights</a:t>
            </a:r>
            <a:br>
              <a:rPr lang="en"/>
            </a:br>
            <a:endParaRPr/>
          </a:p>
          <a:p>
            <a:pPr indent="-310832" lvl="0" marL="457200" rtl="0" algn="l">
              <a:spcBef>
                <a:spcPts val="0"/>
              </a:spcBef>
              <a:spcAft>
                <a:spcPts val="0"/>
              </a:spcAft>
              <a:buSzPct val="100000"/>
              <a:buChar char="●"/>
            </a:pPr>
            <a:r>
              <a:rPr lang="en"/>
              <a:t>Model optimizer: Adam</a:t>
            </a:r>
            <a:br>
              <a:rPr lang="en"/>
            </a:br>
            <a:endParaRPr/>
          </a:p>
          <a:p>
            <a:pPr indent="-310832" lvl="0" marL="457200" rtl="0" algn="l">
              <a:spcBef>
                <a:spcPts val="0"/>
              </a:spcBef>
              <a:spcAft>
                <a:spcPts val="0"/>
              </a:spcAft>
              <a:buSzPct val="100000"/>
              <a:buChar char="●"/>
            </a:pPr>
            <a:r>
              <a:rPr lang="en"/>
              <a:t>Loss function: sparse categorical cross-entropy</a:t>
            </a:r>
            <a:endParaRPr/>
          </a:p>
        </p:txBody>
      </p:sp>
      <p:pic>
        <p:nvPicPr>
          <p:cNvPr id="98" name="Google Shape;98;p18"/>
          <p:cNvPicPr preferRelativeResize="0"/>
          <p:nvPr/>
        </p:nvPicPr>
        <p:blipFill>
          <a:blip r:embed="rId3">
            <a:alphaModFix/>
          </a:blip>
          <a:stretch>
            <a:fillRect/>
          </a:stretch>
        </p:blipFill>
        <p:spPr>
          <a:xfrm>
            <a:off x="5476523" y="3196260"/>
            <a:ext cx="2653309" cy="1159726"/>
          </a:xfrm>
          <a:prstGeom prst="rect">
            <a:avLst/>
          </a:prstGeom>
          <a:noFill/>
          <a:ln>
            <a:noFill/>
          </a:ln>
        </p:spPr>
      </p:pic>
      <p:pic>
        <p:nvPicPr>
          <p:cNvPr id="99" name="Google Shape;99;p18"/>
          <p:cNvPicPr preferRelativeResize="0"/>
          <p:nvPr/>
        </p:nvPicPr>
        <p:blipFill>
          <a:blip r:embed="rId4">
            <a:alphaModFix/>
          </a:blip>
          <a:stretch>
            <a:fillRect/>
          </a:stretch>
        </p:blipFill>
        <p:spPr>
          <a:xfrm>
            <a:off x="4729025" y="1321925"/>
            <a:ext cx="4148301" cy="920822"/>
          </a:xfrm>
          <a:prstGeom prst="rect">
            <a:avLst/>
          </a:prstGeom>
          <a:noFill/>
          <a:ln>
            <a:noFill/>
          </a:ln>
        </p:spPr>
      </p:pic>
      <p:pic>
        <p:nvPicPr>
          <p:cNvPr id="100" name="Google Shape;100;p18"/>
          <p:cNvPicPr preferRelativeResize="0"/>
          <p:nvPr/>
        </p:nvPicPr>
        <p:blipFill>
          <a:blip r:embed="rId5">
            <a:alphaModFix/>
          </a:blip>
          <a:stretch>
            <a:fillRect/>
          </a:stretch>
        </p:blipFill>
        <p:spPr>
          <a:xfrm>
            <a:off x="5350226" y="2242773"/>
            <a:ext cx="2905887" cy="920823"/>
          </a:xfrm>
          <a:prstGeom prst="rect">
            <a:avLst/>
          </a:prstGeom>
          <a:noFill/>
          <a:ln>
            <a:noFill/>
          </a:ln>
        </p:spPr>
      </p:pic>
      <p:pic>
        <p:nvPicPr>
          <p:cNvPr id="101" name="Google Shape;101;p18"/>
          <p:cNvPicPr preferRelativeResize="0"/>
          <p:nvPr/>
        </p:nvPicPr>
        <p:blipFill>
          <a:blip r:embed="rId6">
            <a:alphaModFix/>
          </a:blip>
          <a:stretch>
            <a:fillRect/>
          </a:stretch>
        </p:blipFill>
        <p:spPr>
          <a:xfrm>
            <a:off x="5127289" y="4388629"/>
            <a:ext cx="3351752" cy="694771"/>
          </a:xfrm>
          <a:prstGeom prst="rect">
            <a:avLst/>
          </a:prstGeom>
          <a:noFill/>
          <a:ln>
            <a:noFill/>
          </a:ln>
        </p:spPr>
      </p:pic>
      <p:pic>
        <p:nvPicPr>
          <p:cNvPr id="102" name="Google Shape;102;p18"/>
          <p:cNvPicPr preferRelativeResize="0"/>
          <p:nvPr/>
        </p:nvPicPr>
        <p:blipFill rotWithShape="1">
          <a:blip r:embed="rId7">
            <a:alphaModFix/>
          </a:blip>
          <a:srcRect b="61139" l="0" r="0" t="0"/>
          <a:stretch/>
        </p:blipFill>
        <p:spPr>
          <a:xfrm>
            <a:off x="5127299" y="714478"/>
            <a:ext cx="3351751" cy="514197"/>
          </a:xfrm>
          <a:prstGeom prst="rect">
            <a:avLst/>
          </a:prstGeom>
          <a:noFill/>
          <a:ln>
            <a:noFill/>
          </a:ln>
        </p:spPr>
      </p:pic>
      <p:sp>
        <p:nvSpPr>
          <p:cNvPr id="103" name="Google Shape;103;p18"/>
          <p:cNvSpPr txBox="1"/>
          <p:nvPr/>
        </p:nvSpPr>
        <p:spPr>
          <a:xfrm rot="-5400000">
            <a:off x="8558950" y="728575"/>
            <a:ext cx="873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MobileNetV2</a:t>
            </a:r>
            <a:endParaRPr b="1" sz="900"/>
          </a:p>
        </p:txBody>
      </p:sp>
      <p:sp>
        <p:nvSpPr>
          <p:cNvPr id="104" name="Google Shape;104;p18"/>
          <p:cNvSpPr txBox="1"/>
          <p:nvPr/>
        </p:nvSpPr>
        <p:spPr>
          <a:xfrm rot="-5400000">
            <a:off x="8487400" y="1597825"/>
            <a:ext cx="1017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InceptionNetV3</a:t>
            </a:r>
            <a:endParaRPr b="1" sz="900"/>
          </a:p>
        </p:txBody>
      </p:sp>
      <p:sp>
        <p:nvSpPr>
          <p:cNvPr id="105" name="Google Shape;105;p18"/>
          <p:cNvSpPr txBox="1"/>
          <p:nvPr/>
        </p:nvSpPr>
        <p:spPr>
          <a:xfrm rot="-5400000">
            <a:off x="8699350" y="2541638"/>
            <a:ext cx="593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VGG16</a:t>
            </a:r>
            <a:endParaRPr b="1" sz="900"/>
          </a:p>
        </p:txBody>
      </p:sp>
      <p:sp>
        <p:nvSpPr>
          <p:cNvPr id="106" name="Google Shape;106;p18"/>
          <p:cNvSpPr txBox="1"/>
          <p:nvPr/>
        </p:nvSpPr>
        <p:spPr>
          <a:xfrm rot="-5400000">
            <a:off x="8558950" y="3566550"/>
            <a:ext cx="873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ResNet50V2</a:t>
            </a:r>
            <a:endParaRPr b="1" sz="900"/>
          </a:p>
        </p:txBody>
      </p:sp>
      <p:sp>
        <p:nvSpPr>
          <p:cNvPr id="107" name="Google Shape;107;p18"/>
          <p:cNvSpPr txBox="1"/>
          <p:nvPr/>
        </p:nvSpPr>
        <p:spPr>
          <a:xfrm rot="-5400000">
            <a:off x="8509300" y="4490100"/>
            <a:ext cx="973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EfficientNetV2</a:t>
            </a:r>
            <a:endParaRPr b="1" sz="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Custom CNN Model Architecture</a:t>
            </a:r>
            <a:endParaRPr/>
          </a:p>
        </p:txBody>
      </p:sp>
      <p:pic>
        <p:nvPicPr>
          <p:cNvPr id="113" name="Google Shape;113;p19"/>
          <p:cNvPicPr preferRelativeResize="0"/>
          <p:nvPr/>
        </p:nvPicPr>
        <p:blipFill>
          <a:blip r:embed="rId3">
            <a:alphaModFix/>
          </a:blip>
          <a:stretch>
            <a:fillRect/>
          </a:stretch>
        </p:blipFill>
        <p:spPr>
          <a:xfrm>
            <a:off x="76200" y="1943938"/>
            <a:ext cx="8991599" cy="1255625"/>
          </a:xfrm>
          <a:prstGeom prst="rect">
            <a:avLst/>
          </a:prstGeom>
          <a:noFill/>
          <a:ln>
            <a:noFill/>
          </a:ln>
        </p:spPr>
      </p:pic>
      <p:pic>
        <p:nvPicPr>
          <p:cNvPr id="114" name="Google Shape;114;p19"/>
          <p:cNvPicPr preferRelativeResize="0"/>
          <p:nvPr/>
        </p:nvPicPr>
        <p:blipFill>
          <a:blip r:embed="rId4">
            <a:alphaModFix/>
          </a:blip>
          <a:stretch>
            <a:fillRect/>
          </a:stretch>
        </p:blipFill>
        <p:spPr>
          <a:xfrm>
            <a:off x="76200" y="3147307"/>
            <a:ext cx="1247825" cy="698800"/>
          </a:xfrm>
          <a:prstGeom prst="rect">
            <a:avLst/>
          </a:prstGeom>
          <a:noFill/>
          <a:ln>
            <a:noFill/>
          </a:ln>
        </p:spPr>
      </p:pic>
      <p:pic>
        <p:nvPicPr>
          <p:cNvPr id="115" name="Google Shape;115;p19"/>
          <p:cNvPicPr preferRelativeResize="0"/>
          <p:nvPr/>
        </p:nvPicPr>
        <p:blipFill>
          <a:blip r:embed="rId4">
            <a:alphaModFix/>
          </a:blip>
          <a:stretch>
            <a:fillRect/>
          </a:stretch>
        </p:blipFill>
        <p:spPr>
          <a:xfrm>
            <a:off x="1437725" y="3147300"/>
            <a:ext cx="4979125" cy="698800"/>
          </a:xfrm>
          <a:prstGeom prst="rect">
            <a:avLst/>
          </a:prstGeom>
          <a:noFill/>
          <a:ln>
            <a:noFill/>
          </a:ln>
        </p:spPr>
      </p:pic>
      <p:pic>
        <p:nvPicPr>
          <p:cNvPr id="116" name="Google Shape;116;p19"/>
          <p:cNvPicPr preferRelativeResize="0"/>
          <p:nvPr/>
        </p:nvPicPr>
        <p:blipFill>
          <a:blip r:embed="rId4">
            <a:alphaModFix/>
          </a:blip>
          <a:stretch>
            <a:fillRect/>
          </a:stretch>
        </p:blipFill>
        <p:spPr>
          <a:xfrm>
            <a:off x="6416850" y="3147300"/>
            <a:ext cx="2613600" cy="698800"/>
          </a:xfrm>
          <a:prstGeom prst="rect">
            <a:avLst/>
          </a:prstGeom>
          <a:noFill/>
          <a:ln>
            <a:noFill/>
          </a:ln>
        </p:spPr>
      </p:pic>
      <p:sp>
        <p:nvSpPr>
          <p:cNvPr id="117" name="Google Shape;117;p19"/>
          <p:cNvSpPr txBox="1"/>
          <p:nvPr/>
        </p:nvSpPr>
        <p:spPr>
          <a:xfrm>
            <a:off x="0" y="3725200"/>
            <a:ext cx="1593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Preprocessing Layers</a:t>
            </a:r>
            <a:endParaRPr b="1" sz="1000"/>
          </a:p>
        </p:txBody>
      </p:sp>
      <p:sp>
        <p:nvSpPr>
          <p:cNvPr id="118" name="Google Shape;118;p19"/>
          <p:cNvSpPr txBox="1"/>
          <p:nvPr/>
        </p:nvSpPr>
        <p:spPr>
          <a:xfrm>
            <a:off x="2972425" y="3725200"/>
            <a:ext cx="2142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Convolution and Pooling Layers</a:t>
            </a:r>
            <a:endParaRPr b="1" sz="1000"/>
          </a:p>
        </p:txBody>
      </p:sp>
      <p:sp>
        <p:nvSpPr>
          <p:cNvPr id="119" name="Google Shape;119;p19"/>
          <p:cNvSpPr txBox="1"/>
          <p:nvPr/>
        </p:nvSpPr>
        <p:spPr>
          <a:xfrm>
            <a:off x="6298050" y="3725200"/>
            <a:ext cx="2851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Fully Connected and Regularization Layers</a:t>
            </a:r>
            <a:endParaRPr b="1"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3" name="Shape 123"/>
        <p:cNvGrpSpPr/>
        <p:nvPr/>
      </p:nvGrpSpPr>
      <p:grpSpPr>
        <a:xfrm>
          <a:off x="0" y="0"/>
          <a:ext cx="0" cy="0"/>
          <a:chOff x="0" y="0"/>
          <a:chExt cx="0" cy="0"/>
        </a:xfrm>
      </p:grpSpPr>
      <p:pic>
        <p:nvPicPr>
          <p:cNvPr id="124" name="Google Shape;124;p20"/>
          <p:cNvPicPr preferRelativeResize="0"/>
          <p:nvPr/>
        </p:nvPicPr>
        <p:blipFill rotWithShape="1">
          <a:blip r:embed="rId3">
            <a:alphaModFix/>
          </a:blip>
          <a:srcRect b="0" l="0" r="0" t="0"/>
          <a:stretch/>
        </p:blipFill>
        <p:spPr>
          <a:xfrm>
            <a:off x="0" y="1052300"/>
            <a:ext cx="9144000" cy="534400"/>
          </a:xfrm>
          <a:prstGeom prst="rect">
            <a:avLst/>
          </a:prstGeom>
          <a:noFill/>
          <a:ln>
            <a:noFill/>
          </a:ln>
        </p:spPr>
      </p:pic>
      <p:pic>
        <p:nvPicPr>
          <p:cNvPr id="125" name="Google Shape;125;p20"/>
          <p:cNvPicPr preferRelativeResize="0"/>
          <p:nvPr/>
        </p:nvPicPr>
        <p:blipFill>
          <a:blip r:embed="rId4">
            <a:alphaModFix/>
          </a:blip>
          <a:stretch>
            <a:fillRect/>
          </a:stretch>
        </p:blipFill>
        <p:spPr>
          <a:xfrm>
            <a:off x="0" y="1855400"/>
            <a:ext cx="9144000" cy="551508"/>
          </a:xfrm>
          <a:prstGeom prst="rect">
            <a:avLst/>
          </a:prstGeom>
          <a:noFill/>
          <a:ln>
            <a:noFill/>
          </a:ln>
        </p:spPr>
      </p:pic>
      <p:pic>
        <p:nvPicPr>
          <p:cNvPr id="126" name="Google Shape;126;p20"/>
          <p:cNvPicPr preferRelativeResize="0"/>
          <p:nvPr/>
        </p:nvPicPr>
        <p:blipFill>
          <a:blip r:embed="rId5">
            <a:alphaModFix/>
          </a:blip>
          <a:stretch>
            <a:fillRect/>
          </a:stretch>
        </p:blipFill>
        <p:spPr>
          <a:xfrm>
            <a:off x="0" y="2715963"/>
            <a:ext cx="9144001" cy="519776"/>
          </a:xfrm>
          <a:prstGeom prst="rect">
            <a:avLst/>
          </a:prstGeom>
          <a:noFill/>
          <a:ln>
            <a:noFill/>
          </a:ln>
        </p:spPr>
      </p:pic>
      <p:pic>
        <p:nvPicPr>
          <p:cNvPr id="127" name="Google Shape;127;p20"/>
          <p:cNvPicPr preferRelativeResize="0"/>
          <p:nvPr/>
        </p:nvPicPr>
        <p:blipFill>
          <a:blip r:embed="rId6">
            <a:alphaModFix/>
          </a:blip>
          <a:stretch>
            <a:fillRect/>
          </a:stretch>
        </p:blipFill>
        <p:spPr>
          <a:xfrm>
            <a:off x="0" y="3544831"/>
            <a:ext cx="9144000" cy="558569"/>
          </a:xfrm>
          <a:prstGeom prst="rect">
            <a:avLst/>
          </a:prstGeom>
          <a:noFill/>
          <a:ln>
            <a:noFill/>
          </a:ln>
        </p:spPr>
      </p:pic>
      <p:pic>
        <p:nvPicPr>
          <p:cNvPr id="128" name="Google Shape;128;p20"/>
          <p:cNvPicPr preferRelativeResize="0"/>
          <p:nvPr/>
        </p:nvPicPr>
        <p:blipFill rotWithShape="1">
          <a:blip r:embed="rId7">
            <a:alphaModFix/>
          </a:blip>
          <a:srcRect b="0" l="0" r="0" t="5970"/>
          <a:stretch/>
        </p:blipFill>
        <p:spPr>
          <a:xfrm>
            <a:off x="0" y="4364925"/>
            <a:ext cx="4186812" cy="619200"/>
          </a:xfrm>
          <a:prstGeom prst="rect">
            <a:avLst/>
          </a:prstGeom>
          <a:noFill/>
          <a:ln>
            <a:noFill/>
          </a:ln>
        </p:spPr>
      </p:pic>
      <p:sp>
        <p:nvSpPr>
          <p:cNvPr id="129" name="Google Shape;129;p20"/>
          <p:cNvSpPr/>
          <p:nvPr/>
        </p:nvSpPr>
        <p:spPr>
          <a:xfrm>
            <a:off x="0" y="1046075"/>
            <a:ext cx="1913100" cy="558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a:off x="2024775" y="1046075"/>
            <a:ext cx="3936300" cy="5586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endParaRPr>
          </a:p>
        </p:txBody>
      </p:sp>
      <p:sp>
        <p:nvSpPr>
          <p:cNvPr id="131" name="Google Shape;131;p20"/>
          <p:cNvSpPr/>
          <p:nvPr/>
        </p:nvSpPr>
        <p:spPr>
          <a:xfrm>
            <a:off x="6072650" y="1046075"/>
            <a:ext cx="3071400" cy="558600"/>
          </a:xfrm>
          <a:prstGeom prst="rect">
            <a:avLst/>
          </a:prstGeom>
          <a:no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a:off x="0" y="1843375"/>
            <a:ext cx="9144000" cy="558600"/>
          </a:xfrm>
          <a:prstGeom prst="rect">
            <a:avLst/>
          </a:prstGeom>
          <a:no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a:off x="0" y="2696563"/>
            <a:ext cx="9144000" cy="558600"/>
          </a:xfrm>
          <a:prstGeom prst="rect">
            <a:avLst/>
          </a:prstGeom>
          <a:no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p:nvPr/>
        </p:nvSpPr>
        <p:spPr>
          <a:xfrm>
            <a:off x="0" y="3530800"/>
            <a:ext cx="2504100" cy="558600"/>
          </a:xfrm>
          <a:prstGeom prst="rect">
            <a:avLst/>
          </a:prstGeom>
          <a:no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a:off x="2587700" y="3519775"/>
            <a:ext cx="3206400" cy="5586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a:off x="8424225" y="3524200"/>
            <a:ext cx="743400" cy="5586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p:nvPr/>
        </p:nvSpPr>
        <p:spPr>
          <a:xfrm>
            <a:off x="5886888" y="3524200"/>
            <a:ext cx="2460300" cy="558600"/>
          </a:xfrm>
          <a:prstGeom prst="rect">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0"/>
          <p:cNvSpPr/>
          <p:nvPr/>
        </p:nvSpPr>
        <p:spPr>
          <a:xfrm>
            <a:off x="0" y="4357975"/>
            <a:ext cx="3255600" cy="626100"/>
          </a:xfrm>
          <a:prstGeom prst="rect">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9" name="Google Shape;139;p20"/>
          <p:cNvCxnSpPr/>
          <p:nvPr/>
        </p:nvCxnSpPr>
        <p:spPr>
          <a:xfrm flipH="1">
            <a:off x="558775" y="1574125"/>
            <a:ext cx="8124300" cy="258900"/>
          </a:xfrm>
          <a:prstGeom prst="straightConnector1">
            <a:avLst/>
          </a:prstGeom>
          <a:noFill/>
          <a:ln cap="flat" cmpd="sng" w="19050">
            <a:solidFill>
              <a:srgbClr val="000000"/>
            </a:solidFill>
            <a:prstDash val="solid"/>
            <a:round/>
            <a:headEnd len="med" w="med" type="none"/>
            <a:tailEnd len="med" w="med" type="triangle"/>
          </a:ln>
        </p:spPr>
      </p:cxnSp>
      <p:cxnSp>
        <p:nvCxnSpPr>
          <p:cNvPr id="140" name="Google Shape;140;p20"/>
          <p:cNvCxnSpPr/>
          <p:nvPr/>
        </p:nvCxnSpPr>
        <p:spPr>
          <a:xfrm flipH="1">
            <a:off x="558775" y="2412325"/>
            <a:ext cx="8124300" cy="258900"/>
          </a:xfrm>
          <a:prstGeom prst="straightConnector1">
            <a:avLst/>
          </a:prstGeom>
          <a:noFill/>
          <a:ln cap="flat" cmpd="sng" w="19050">
            <a:solidFill>
              <a:srgbClr val="000000"/>
            </a:solidFill>
            <a:prstDash val="solid"/>
            <a:round/>
            <a:headEnd len="med" w="med" type="none"/>
            <a:tailEnd len="med" w="med" type="triangle"/>
          </a:ln>
        </p:spPr>
      </p:cxnSp>
      <p:cxnSp>
        <p:nvCxnSpPr>
          <p:cNvPr id="141" name="Google Shape;141;p20"/>
          <p:cNvCxnSpPr/>
          <p:nvPr/>
        </p:nvCxnSpPr>
        <p:spPr>
          <a:xfrm flipH="1">
            <a:off x="558775" y="3250525"/>
            <a:ext cx="8124300" cy="258900"/>
          </a:xfrm>
          <a:prstGeom prst="straightConnector1">
            <a:avLst/>
          </a:prstGeom>
          <a:noFill/>
          <a:ln cap="flat" cmpd="sng" w="19050">
            <a:solidFill>
              <a:srgbClr val="000000"/>
            </a:solidFill>
            <a:prstDash val="solid"/>
            <a:round/>
            <a:headEnd len="med" w="med" type="none"/>
            <a:tailEnd len="med" w="med" type="triangle"/>
          </a:ln>
        </p:spPr>
      </p:cxnSp>
      <p:cxnSp>
        <p:nvCxnSpPr>
          <p:cNvPr id="142" name="Google Shape;142;p20"/>
          <p:cNvCxnSpPr/>
          <p:nvPr/>
        </p:nvCxnSpPr>
        <p:spPr>
          <a:xfrm flipH="1">
            <a:off x="558775" y="4088725"/>
            <a:ext cx="8124300" cy="258900"/>
          </a:xfrm>
          <a:prstGeom prst="straightConnector1">
            <a:avLst/>
          </a:prstGeom>
          <a:noFill/>
          <a:ln cap="flat" cmpd="sng" w="19050">
            <a:solidFill>
              <a:srgbClr val="000000"/>
            </a:solidFill>
            <a:prstDash val="solid"/>
            <a:round/>
            <a:headEnd len="med" w="med" type="none"/>
            <a:tailEnd len="med" w="med" type="triangle"/>
          </a:ln>
        </p:spPr>
      </p:cxnSp>
      <p:sp>
        <p:nvSpPr>
          <p:cNvPr id="143" name="Google Shape;143;p20"/>
          <p:cNvSpPr/>
          <p:nvPr/>
        </p:nvSpPr>
        <p:spPr>
          <a:xfrm>
            <a:off x="3383025" y="4342975"/>
            <a:ext cx="803700" cy="641100"/>
          </a:xfrm>
          <a:prstGeom prst="rect">
            <a:avLst/>
          </a:prstGeom>
          <a:no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0"/>
          <p:cNvSpPr txBox="1"/>
          <p:nvPr/>
        </p:nvSpPr>
        <p:spPr>
          <a:xfrm>
            <a:off x="6838950" y="4247875"/>
            <a:ext cx="2144700" cy="831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700">
                <a:solidFill>
                  <a:srgbClr val="FF0000"/>
                </a:solidFill>
              </a:rPr>
              <a:t>Rescaling</a:t>
            </a:r>
            <a:endParaRPr b="1" sz="700">
              <a:solidFill>
                <a:srgbClr val="FF0000"/>
              </a:solidFill>
            </a:endParaRPr>
          </a:p>
          <a:p>
            <a:pPr indent="0" lvl="0" marL="0" rtl="0" algn="l">
              <a:spcBef>
                <a:spcPts val="0"/>
              </a:spcBef>
              <a:spcAft>
                <a:spcPts val="0"/>
              </a:spcAft>
              <a:buNone/>
            </a:pPr>
            <a:r>
              <a:rPr b="1" lang="en" sz="700">
                <a:solidFill>
                  <a:srgbClr val="FF9900"/>
                </a:solidFill>
              </a:rPr>
              <a:t>Data augmentation</a:t>
            </a:r>
            <a:endParaRPr b="1" sz="700">
              <a:solidFill>
                <a:srgbClr val="FF9900"/>
              </a:solidFill>
            </a:endParaRPr>
          </a:p>
          <a:p>
            <a:pPr indent="0" lvl="0" marL="0" rtl="0" algn="l">
              <a:spcBef>
                <a:spcPts val="0"/>
              </a:spcBef>
              <a:spcAft>
                <a:spcPts val="0"/>
              </a:spcAft>
              <a:buNone/>
            </a:pPr>
            <a:r>
              <a:rPr b="1" lang="en" sz="700">
                <a:solidFill>
                  <a:srgbClr val="38761D"/>
                </a:solidFill>
              </a:rPr>
              <a:t>Convolution and max pooling layers</a:t>
            </a:r>
            <a:endParaRPr b="1" sz="700">
              <a:solidFill>
                <a:srgbClr val="38761D"/>
              </a:solidFill>
            </a:endParaRPr>
          </a:p>
          <a:p>
            <a:pPr indent="0" lvl="0" marL="0" rtl="0" algn="l">
              <a:spcBef>
                <a:spcPts val="0"/>
              </a:spcBef>
              <a:spcAft>
                <a:spcPts val="0"/>
              </a:spcAft>
              <a:buNone/>
            </a:pPr>
            <a:r>
              <a:rPr b="1" lang="en" sz="700">
                <a:solidFill>
                  <a:srgbClr val="0000FF"/>
                </a:solidFill>
              </a:rPr>
              <a:t>Flattening and dense layers</a:t>
            </a:r>
            <a:endParaRPr b="1" sz="700">
              <a:solidFill>
                <a:srgbClr val="0000FF"/>
              </a:solidFill>
            </a:endParaRPr>
          </a:p>
          <a:p>
            <a:pPr indent="0" lvl="0" marL="0" rtl="0" algn="l">
              <a:spcBef>
                <a:spcPts val="0"/>
              </a:spcBef>
              <a:spcAft>
                <a:spcPts val="0"/>
              </a:spcAft>
              <a:buNone/>
            </a:pPr>
            <a:r>
              <a:rPr b="1" lang="en" sz="700">
                <a:solidFill>
                  <a:srgbClr val="9900FF"/>
                </a:solidFill>
              </a:rPr>
              <a:t>Regularization (batch normalization, dropout)</a:t>
            </a:r>
            <a:endParaRPr b="1" sz="700">
              <a:solidFill>
                <a:srgbClr val="9900FF"/>
              </a:solidFill>
            </a:endParaRPr>
          </a:p>
          <a:p>
            <a:pPr indent="0" lvl="0" marL="0" rtl="0" algn="l">
              <a:spcBef>
                <a:spcPts val="0"/>
              </a:spcBef>
              <a:spcAft>
                <a:spcPts val="0"/>
              </a:spcAft>
              <a:buNone/>
            </a:pPr>
            <a:r>
              <a:rPr b="1" lang="en" sz="700">
                <a:solidFill>
                  <a:srgbClr val="FF00FF"/>
                </a:solidFill>
              </a:rPr>
              <a:t>Dense softmax layer</a:t>
            </a:r>
            <a:endParaRPr b="1" sz="700">
              <a:solidFill>
                <a:srgbClr val="FF00FF"/>
              </a:solidFill>
            </a:endParaRPr>
          </a:p>
        </p:txBody>
      </p:sp>
      <p:sp>
        <p:nvSpPr>
          <p:cNvPr id="145" name="Google Shape;14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Custom CNN Model Architecture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graphicFrame>
        <p:nvGraphicFramePr>
          <p:cNvPr id="151" name="Google Shape;151;p21"/>
          <p:cNvGraphicFramePr/>
          <p:nvPr/>
        </p:nvGraphicFramePr>
        <p:xfrm>
          <a:off x="1073400" y="1113975"/>
          <a:ext cx="3000000" cy="3000000"/>
        </p:xfrm>
        <a:graphic>
          <a:graphicData uri="http://schemas.openxmlformats.org/drawingml/2006/table">
            <a:tbl>
              <a:tblPr>
                <a:noFill/>
                <a:tableStyleId>{D85E65FE-7ADD-44D1-BEAF-83F5D2111FEC}</a:tableStyleId>
              </a:tblPr>
              <a:tblGrid>
                <a:gridCol w="1749300"/>
                <a:gridCol w="1749300"/>
                <a:gridCol w="1749300"/>
                <a:gridCol w="1749300"/>
              </a:tblGrid>
              <a:tr h="340850">
                <a:tc>
                  <a:txBody>
                    <a:bodyPr/>
                    <a:lstStyle/>
                    <a:p>
                      <a:pPr indent="0" lvl="0" marL="0" rtl="0" algn="l">
                        <a:spcBef>
                          <a:spcPts val="0"/>
                        </a:spcBef>
                        <a:spcAft>
                          <a:spcPts val="0"/>
                        </a:spcAft>
                        <a:buNone/>
                      </a:pPr>
                      <a:r>
                        <a:rPr b="1" lang="en" sz="1100"/>
                        <a:t>Model</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t>Loss</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t>Validation Accuracy</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t>Number of Epochs</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0850">
                <a:tc>
                  <a:txBody>
                    <a:bodyPr/>
                    <a:lstStyle/>
                    <a:p>
                      <a:pPr indent="0" lvl="0" marL="0" rtl="0" algn="l">
                        <a:spcBef>
                          <a:spcPts val="0"/>
                        </a:spcBef>
                        <a:spcAft>
                          <a:spcPts val="0"/>
                        </a:spcAft>
                        <a:buNone/>
                      </a:pPr>
                      <a:r>
                        <a:rPr lang="en" sz="1100"/>
                        <a:t>MobileNetV2</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1.4334</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0.7352</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120</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0850">
                <a:tc>
                  <a:txBody>
                    <a:bodyPr/>
                    <a:lstStyle/>
                    <a:p>
                      <a:pPr indent="0" lvl="0" marL="0" rtl="0" algn="l">
                        <a:spcBef>
                          <a:spcPts val="0"/>
                        </a:spcBef>
                        <a:spcAft>
                          <a:spcPts val="0"/>
                        </a:spcAft>
                        <a:buNone/>
                      </a:pPr>
                      <a:r>
                        <a:rPr lang="en" sz="1100"/>
                        <a:t>InceptionNetV3</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rgbClr val="1155CC"/>
                          </a:solidFill>
                        </a:rPr>
                        <a:t>0.9922</a:t>
                      </a:r>
                      <a:endParaRPr b="1" sz="1100">
                        <a:solidFill>
                          <a:srgbClr val="1155CC"/>
                        </a:solidFill>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0.7017</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90</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0850">
                <a:tc>
                  <a:txBody>
                    <a:bodyPr/>
                    <a:lstStyle/>
                    <a:p>
                      <a:pPr indent="0" lvl="0" marL="0" rtl="0" algn="l">
                        <a:spcBef>
                          <a:spcPts val="0"/>
                        </a:spcBef>
                        <a:spcAft>
                          <a:spcPts val="0"/>
                        </a:spcAft>
                        <a:buNone/>
                      </a:pPr>
                      <a:r>
                        <a:rPr lang="en" sz="1100"/>
                        <a:t>VGG16</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1.3468</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0.5982</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270</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0850">
                <a:tc>
                  <a:txBody>
                    <a:bodyPr/>
                    <a:lstStyle/>
                    <a:p>
                      <a:pPr indent="0" lvl="0" marL="0" rtl="0" algn="l">
                        <a:spcBef>
                          <a:spcPts val="0"/>
                        </a:spcBef>
                        <a:spcAft>
                          <a:spcPts val="0"/>
                        </a:spcAft>
                        <a:buNone/>
                      </a:pPr>
                      <a:r>
                        <a:rPr lang="en" sz="1100"/>
                        <a:t>ResNet50V2</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1.3820</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0.7061</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90</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0850">
                <a:tc>
                  <a:txBody>
                    <a:bodyPr/>
                    <a:lstStyle/>
                    <a:p>
                      <a:pPr indent="0" lvl="0" marL="0" rtl="0" algn="l">
                        <a:spcBef>
                          <a:spcPts val="0"/>
                        </a:spcBef>
                        <a:spcAft>
                          <a:spcPts val="0"/>
                        </a:spcAft>
                        <a:buNone/>
                      </a:pPr>
                      <a:r>
                        <a:rPr lang="en" sz="1100"/>
                        <a:t>EfficientNetV2</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2.0642</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rgbClr val="1155CC"/>
                          </a:solidFill>
                        </a:rPr>
                        <a:t>0.7676</a:t>
                      </a:r>
                      <a:endParaRPr b="1" sz="1100">
                        <a:solidFill>
                          <a:srgbClr val="1155CC"/>
                        </a:solidFill>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90</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102350">
                <a:tc>
                  <a:txBody>
                    <a:bodyPr/>
                    <a:lstStyle/>
                    <a:p>
                      <a:pPr indent="0" lvl="0" marL="0" rtl="0" algn="l">
                        <a:spcBef>
                          <a:spcPts val="0"/>
                        </a:spcBef>
                        <a:spcAft>
                          <a:spcPts val="0"/>
                        </a:spcAft>
                        <a:buNone/>
                      </a:pPr>
                      <a:r>
                        <a:rPr lang="en" sz="1100"/>
                        <a:t>Ensemble Model</a:t>
                      </a:r>
                      <a:endParaRPr sz="1100"/>
                    </a:p>
                    <a:p>
                      <a:pPr indent="0" lvl="0" marL="0" rtl="0" algn="l">
                        <a:spcBef>
                          <a:spcPts val="0"/>
                        </a:spcBef>
                        <a:spcAft>
                          <a:spcPts val="0"/>
                        </a:spcAft>
                        <a:buNone/>
                      </a:pPr>
                      <a:r>
                        <a:rPr lang="en" sz="900"/>
                        <a:t>• (1/81) * MobileNetV2</a:t>
                      </a:r>
                      <a:endParaRPr sz="900"/>
                    </a:p>
                    <a:p>
                      <a:pPr indent="0" lvl="0" marL="0" rtl="0" algn="l">
                        <a:spcBef>
                          <a:spcPts val="0"/>
                        </a:spcBef>
                        <a:spcAft>
                          <a:spcPts val="0"/>
                        </a:spcAft>
                        <a:buNone/>
                      </a:pPr>
                      <a:r>
                        <a:rPr lang="en" sz="900"/>
                        <a:t>• (39/81) * InceptionNetV3</a:t>
                      </a:r>
                      <a:endParaRPr sz="900"/>
                    </a:p>
                    <a:p>
                      <a:pPr indent="0" lvl="0" marL="0" rtl="0" algn="l">
                        <a:spcBef>
                          <a:spcPts val="0"/>
                        </a:spcBef>
                        <a:spcAft>
                          <a:spcPts val="0"/>
                        </a:spcAft>
                        <a:buNone/>
                      </a:pPr>
                      <a:r>
                        <a:rPr lang="en" sz="900"/>
                        <a:t>• (1/81) * VGG16</a:t>
                      </a:r>
                      <a:endParaRPr sz="900"/>
                    </a:p>
                    <a:p>
                      <a:pPr indent="0" lvl="0" marL="0" rtl="0" algn="l">
                        <a:spcBef>
                          <a:spcPts val="0"/>
                        </a:spcBef>
                        <a:spcAft>
                          <a:spcPts val="0"/>
                        </a:spcAft>
                        <a:buNone/>
                      </a:pPr>
                      <a:r>
                        <a:rPr lang="en" sz="900"/>
                        <a:t>• (1/81) * ResNet50V2</a:t>
                      </a:r>
                      <a:endParaRPr sz="900"/>
                    </a:p>
                    <a:p>
                      <a:pPr indent="0" lvl="0" marL="0" rtl="0" algn="l">
                        <a:spcBef>
                          <a:spcPts val="0"/>
                        </a:spcBef>
                        <a:spcAft>
                          <a:spcPts val="0"/>
                        </a:spcAft>
                        <a:buNone/>
                      </a:pPr>
                      <a:r>
                        <a:rPr lang="en" sz="900"/>
                        <a:t>• (39/81) * EfficientNetV2</a:t>
                      </a:r>
                      <a:endParaRPr sz="9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rgbClr val="FF0000"/>
                          </a:solidFill>
                        </a:rPr>
                        <a:t>0.7726</a:t>
                      </a:r>
                      <a:endParaRPr b="1" sz="1100">
                        <a:solidFill>
                          <a:srgbClr val="FF0000"/>
                        </a:solidFill>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rgbClr val="FF0000"/>
                          </a:solidFill>
                        </a:rPr>
                        <a:t>0.7773</a:t>
                      </a:r>
                      <a:endParaRPr b="1" sz="1100">
                        <a:solidFill>
                          <a:srgbClr val="FF0000"/>
                        </a:solidFill>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100">
                          <a:solidFill>
                            <a:schemeClr val="dk1"/>
                          </a:solidFill>
                        </a:rPr>
                        <a:t>660*</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800"/>
                        <a:t>*Sum of individual model epochs</a:t>
                      </a:r>
                      <a:endParaRPr sz="8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0850">
                <a:tc>
                  <a:txBody>
                    <a:bodyPr/>
                    <a:lstStyle/>
                    <a:p>
                      <a:pPr indent="0" lvl="0" marL="0" rtl="0" algn="l">
                        <a:spcBef>
                          <a:spcPts val="0"/>
                        </a:spcBef>
                        <a:spcAft>
                          <a:spcPts val="0"/>
                        </a:spcAft>
                        <a:buNone/>
                      </a:pPr>
                      <a:r>
                        <a:rPr lang="en" sz="1100"/>
                        <a:t>Custom CNN</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1.2555</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0.6968</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400</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