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4" r:id="rId5"/>
    <p:sldId id="258" r:id="rId6"/>
    <p:sldId id="259" r:id="rId7"/>
    <p:sldId id="263" r:id="rId8"/>
    <p:sldId id="260"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9337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6A1CB2-A366-483E-9751-8F270005EEE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214798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3480777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2852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289556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1161914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1722061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3929262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93260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308234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219739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A1CB2-A366-483E-9751-8F270005EEE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123479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6A1CB2-A366-483E-9751-8F270005EEE0}"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896196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156403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234506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16A1CB2-A366-483E-9751-8F270005EEE0}" type="datetimeFigureOut">
              <a:rPr lang="en-US" smtClean="0"/>
              <a:t>1/17/2018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414661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6A1CB2-A366-483E-9751-8F270005EEE0}"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A36CE-9FA1-44C6-9167-5156CBFE992F}" type="slidenum">
              <a:rPr lang="en-US" smtClean="0"/>
              <a:t>‹#›</a:t>
            </a:fld>
            <a:endParaRPr lang="en-US"/>
          </a:p>
        </p:txBody>
      </p:sp>
    </p:spTree>
    <p:extLst>
      <p:ext uri="{BB962C8B-B14F-4D97-AF65-F5344CB8AC3E}">
        <p14:creationId xmlns:p14="http://schemas.microsoft.com/office/powerpoint/2010/main" val="24280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6A1CB2-A366-483E-9751-8F270005EEE0}" type="datetimeFigureOut">
              <a:rPr lang="en-US" smtClean="0"/>
              <a:t>1/17/2018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EA36CE-9FA1-44C6-9167-5156CBFE992F}" type="slidenum">
              <a:rPr lang="en-US" smtClean="0"/>
              <a:t>‹#›</a:t>
            </a:fld>
            <a:endParaRPr lang="en-US"/>
          </a:p>
        </p:txBody>
      </p:sp>
    </p:spTree>
    <p:extLst>
      <p:ext uri="{BB962C8B-B14F-4D97-AF65-F5344CB8AC3E}">
        <p14:creationId xmlns:p14="http://schemas.microsoft.com/office/powerpoint/2010/main" val="17719275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0F29-C705-4FF9-B45F-7ABBDE7E7183}"/>
              </a:ext>
            </a:extLst>
          </p:cNvPr>
          <p:cNvSpPr>
            <a:spLocks noGrp="1"/>
          </p:cNvSpPr>
          <p:nvPr>
            <p:ph type="ctrTitle"/>
          </p:nvPr>
        </p:nvSpPr>
        <p:spPr>
          <a:xfrm>
            <a:off x="578498" y="4202349"/>
            <a:ext cx="11066106" cy="1731522"/>
          </a:xfrm>
        </p:spPr>
        <p:txBody>
          <a:bodyPr>
            <a:normAutofit fontScale="90000"/>
          </a:bodyPr>
          <a:lstStyle/>
          <a:p>
            <a:pPr algn="ctr"/>
            <a:br>
              <a:rPr lang="en-US" sz="7300" b="1" dirty="0"/>
            </a:br>
            <a:br>
              <a:rPr lang="en-US" sz="7300" b="1" dirty="0"/>
            </a:br>
            <a:br>
              <a:rPr lang="en-US" dirty="0"/>
            </a:br>
            <a:br>
              <a:rPr lang="en-US" dirty="0"/>
            </a:br>
            <a:r>
              <a:rPr lang="en-US" sz="4900" dirty="0"/>
              <a:t>Aaron, Berryhill, Caudle, </a:t>
            </a:r>
            <a:r>
              <a:rPr lang="en-US" sz="4900" dirty="0" err="1"/>
              <a:t>Pecot</a:t>
            </a:r>
            <a:r>
              <a:rPr lang="en-US" sz="4900" dirty="0"/>
              <a:t>, </a:t>
            </a:r>
            <a:r>
              <a:rPr lang="en-US" sz="4900" dirty="0" err="1"/>
              <a:t>Wrobel</a:t>
            </a:r>
            <a:endParaRPr lang="en-US" sz="4900" dirty="0"/>
          </a:p>
        </p:txBody>
      </p:sp>
      <p:sp>
        <p:nvSpPr>
          <p:cNvPr id="3" name="Subtitle 2">
            <a:extLst>
              <a:ext uri="{FF2B5EF4-FFF2-40B4-BE49-F238E27FC236}">
                <a16:creationId xmlns:a16="http://schemas.microsoft.com/office/drawing/2014/main" id="{FAF805CE-8915-40A0-A886-7EBC1CBA0A01}"/>
              </a:ext>
            </a:extLst>
          </p:cNvPr>
          <p:cNvSpPr>
            <a:spLocks noGrp="1"/>
          </p:cNvSpPr>
          <p:nvPr>
            <p:ph type="subTitle" idx="1"/>
          </p:nvPr>
        </p:nvSpPr>
        <p:spPr>
          <a:xfrm>
            <a:off x="1539551" y="660401"/>
            <a:ext cx="9144000" cy="1655762"/>
          </a:xfrm>
        </p:spPr>
        <p:txBody>
          <a:bodyPr/>
          <a:lstStyle/>
          <a:p>
            <a:endParaRPr lang="en-US" dirty="0"/>
          </a:p>
          <a:p>
            <a:r>
              <a:rPr lang="en-US" sz="5400" dirty="0"/>
              <a:t>CS495 Capstone Project</a:t>
            </a:r>
          </a:p>
        </p:txBody>
      </p:sp>
      <p:sp>
        <p:nvSpPr>
          <p:cNvPr id="4" name="TextBox 3">
            <a:extLst>
              <a:ext uri="{FF2B5EF4-FFF2-40B4-BE49-F238E27FC236}">
                <a16:creationId xmlns:a16="http://schemas.microsoft.com/office/drawing/2014/main" id="{1C17DE40-6F87-4514-BDE9-5C4118522439}"/>
              </a:ext>
            </a:extLst>
          </p:cNvPr>
          <p:cNvSpPr txBox="1"/>
          <p:nvPr/>
        </p:nvSpPr>
        <p:spPr>
          <a:xfrm>
            <a:off x="1072623" y="4766553"/>
            <a:ext cx="10077855" cy="369332"/>
          </a:xfrm>
          <a:prstGeom prst="rect">
            <a:avLst/>
          </a:prstGeom>
          <a:noFill/>
        </p:spPr>
        <p:txBody>
          <a:bodyPr wrap="square" rtlCol="0">
            <a:spAutoFit/>
          </a:bodyPr>
          <a:lstStyle/>
          <a:p>
            <a:r>
              <a:rPr lang="en-US" dirty="0"/>
              <a:t>      Benjimin					Eric			         Daniel			      Brian		           Colt</a:t>
            </a:r>
          </a:p>
        </p:txBody>
      </p:sp>
      <p:sp>
        <p:nvSpPr>
          <p:cNvPr id="5" name="TextBox 4">
            <a:extLst>
              <a:ext uri="{FF2B5EF4-FFF2-40B4-BE49-F238E27FC236}">
                <a16:creationId xmlns:a16="http://schemas.microsoft.com/office/drawing/2014/main" id="{0595E341-7C5D-4399-8D8E-DBB63D407C50}"/>
              </a:ext>
            </a:extLst>
          </p:cNvPr>
          <p:cNvSpPr txBox="1"/>
          <p:nvPr/>
        </p:nvSpPr>
        <p:spPr>
          <a:xfrm>
            <a:off x="3599234" y="2684834"/>
            <a:ext cx="4786009" cy="1200329"/>
          </a:xfrm>
          <a:prstGeom prst="rect">
            <a:avLst/>
          </a:prstGeom>
          <a:noFill/>
        </p:spPr>
        <p:txBody>
          <a:bodyPr wrap="square" rtlCol="0">
            <a:spAutoFit/>
          </a:bodyPr>
          <a:lstStyle/>
          <a:p>
            <a:pPr algn="ctr"/>
            <a:r>
              <a:rPr lang="en-US" sz="7200" b="1" dirty="0"/>
              <a:t>Timeline</a:t>
            </a:r>
          </a:p>
        </p:txBody>
      </p:sp>
    </p:spTree>
    <p:extLst>
      <p:ext uri="{BB962C8B-B14F-4D97-AF65-F5344CB8AC3E}">
        <p14:creationId xmlns:p14="http://schemas.microsoft.com/office/powerpoint/2010/main" val="2663840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72A5-D649-404F-8C35-5E46650E1A8B}"/>
              </a:ext>
            </a:extLst>
          </p:cNvPr>
          <p:cNvSpPr>
            <a:spLocks noGrp="1"/>
          </p:cNvSpPr>
          <p:nvPr>
            <p:ph type="title"/>
          </p:nvPr>
        </p:nvSpPr>
        <p:spPr/>
        <p:txBody>
          <a:bodyPr/>
          <a:lstStyle/>
          <a:p>
            <a:r>
              <a:rPr lang="en-US" dirty="0"/>
              <a:t>Competitors</a:t>
            </a:r>
          </a:p>
        </p:txBody>
      </p:sp>
      <p:sp>
        <p:nvSpPr>
          <p:cNvPr id="3" name="Content Placeholder 2">
            <a:extLst>
              <a:ext uri="{FF2B5EF4-FFF2-40B4-BE49-F238E27FC236}">
                <a16:creationId xmlns:a16="http://schemas.microsoft.com/office/drawing/2014/main" id="{FC1F6D54-AD1D-4FFE-9C69-DED4794A2570}"/>
              </a:ext>
            </a:extLst>
          </p:cNvPr>
          <p:cNvSpPr>
            <a:spLocks noGrp="1"/>
          </p:cNvSpPr>
          <p:nvPr>
            <p:ph idx="1"/>
          </p:nvPr>
        </p:nvSpPr>
        <p:spPr/>
        <p:txBody>
          <a:bodyPr>
            <a:normAutofit fontScale="92500" lnSpcReduction="10000"/>
          </a:bodyPr>
          <a:lstStyle/>
          <a:p>
            <a:r>
              <a:rPr lang="en-US" dirty="0"/>
              <a:t>Google ( calendar )</a:t>
            </a:r>
          </a:p>
          <a:p>
            <a:r>
              <a:rPr lang="en-US" dirty="0"/>
              <a:t>Facebook ( social media, calendar )</a:t>
            </a:r>
          </a:p>
          <a:p>
            <a:endParaRPr lang="en-US" dirty="0"/>
          </a:p>
          <a:p>
            <a:r>
              <a:rPr lang="en-US" dirty="0"/>
              <a:t>GroupMe / Slack  ( group coordination/notification )  </a:t>
            </a:r>
          </a:p>
          <a:p>
            <a:endParaRPr lang="en-US" dirty="0"/>
          </a:p>
          <a:p>
            <a:r>
              <a:rPr lang="en-US" dirty="0"/>
              <a:t>We aspire to be an extensible platform for existing companies and products. We want to avoid competition, and encourage integration. </a:t>
            </a:r>
          </a:p>
          <a:p>
            <a:endParaRPr lang="en-US" dirty="0"/>
          </a:p>
          <a:p>
            <a:r>
              <a:rPr lang="en-US" dirty="0"/>
              <a:t>This means that we aspire to develop an inviting and powerful API for the long-term to convince developers that it is wiser to integrate Timeline as a tool for their users, rather than to create competing software.</a:t>
            </a:r>
          </a:p>
        </p:txBody>
      </p:sp>
    </p:spTree>
    <p:extLst>
      <p:ext uri="{BB962C8B-B14F-4D97-AF65-F5344CB8AC3E}">
        <p14:creationId xmlns:p14="http://schemas.microsoft.com/office/powerpoint/2010/main" val="365839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A1F9-E27F-493D-8FF4-82FC12519AC1}"/>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779CC3AF-10A0-4E13-8C26-E3E77BB5836C}"/>
              </a:ext>
            </a:extLst>
          </p:cNvPr>
          <p:cNvSpPr>
            <a:spLocks noGrp="1"/>
          </p:cNvSpPr>
          <p:nvPr>
            <p:ph idx="1"/>
          </p:nvPr>
        </p:nvSpPr>
        <p:spPr/>
        <p:txBody>
          <a:bodyPr>
            <a:normAutofit fontScale="70000" lnSpcReduction="20000"/>
          </a:bodyPr>
          <a:lstStyle/>
          <a:p>
            <a:pPr marL="0" indent="0" algn="ctr">
              <a:buNone/>
            </a:pPr>
            <a:r>
              <a:rPr lang="en-US" sz="4000" dirty="0"/>
              <a:t>What is Timeline?</a:t>
            </a:r>
          </a:p>
          <a:p>
            <a:pPr marL="0" indent="0" algn="ctr">
              <a:buNone/>
            </a:pPr>
            <a:endParaRPr lang="en-US" sz="4000" dirty="0"/>
          </a:p>
          <a:p>
            <a:pPr marL="0" indent="0" algn="ctr">
              <a:buNone/>
            </a:pPr>
            <a:r>
              <a:rPr lang="en-US" sz="4000" dirty="0"/>
              <a:t>“A better perspective on Time”</a:t>
            </a:r>
          </a:p>
          <a:p>
            <a:pPr marL="0" indent="0" algn="ctr">
              <a:buNone/>
            </a:pPr>
            <a:endParaRPr lang="en-US" sz="4000" dirty="0"/>
          </a:p>
          <a:p>
            <a:pPr marL="0" indent="0" algn="ctr">
              <a:buNone/>
            </a:pPr>
            <a:r>
              <a:rPr lang="en-US" sz="4000" dirty="0"/>
              <a:t>Timeline is a time visualization and management app that allows users to create, share, and compare timelines of events. </a:t>
            </a:r>
            <a:br>
              <a:rPr lang="en-US" sz="4000" dirty="0"/>
            </a:br>
            <a:br>
              <a:rPr lang="en-US" sz="4000" dirty="0"/>
            </a:br>
            <a:endParaRPr lang="en-US" sz="4000" dirty="0"/>
          </a:p>
        </p:txBody>
      </p:sp>
    </p:spTree>
    <p:extLst>
      <p:ext uri="{BB962C8B-B14F-4D97-AF65-F5344CB8AC3E}">
        <p14:creationId xmlns:p14="http://schemas.microsoft.com/office/powerpoint/2010/main" val="80335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ther">
            <a:extLst>
              <a:ext uri="{FF2B5EF4-FFF2-40B4-BE49-F238E27FC236}">
                <a16:creationId xmlns:a16="http://schemas.microsoft.com/office/drawing/2014/main" id="{68FA431A-0315-498D-8B68-2A6E48EBBEB5}"/>
              </a:ext>
            </a:extLst>
          </p:cNvPr>
          <p:cNvSpPr/>
          <p:nvPr/>
        </p:nvSpPr>
        <p:spPr>
          <a:xfrm>
            <a:off x="5410200" y="3383280"/>
            <a:ext cx="1371600"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endParaRPr lang="en-US"/>
          </a:p>
        </p:txBody>
      </p:sp>
      <p:sp>
        <p:nvSpPr>
          <p:cNvPr id="2" name="Text1">
            <a:extLst>
              <a:ext uri="{FF2B5EF4-FFF2-40B4-BE49-F238E27FC236}">
                <a16:creationId xmlns:a16="http://schemas.microsoft.com/office/drawing/2014/main" id="{AB70BA5C-702E-4C32-9B4C-5355B3A5DDA5}"/>
              </a:ext>
            </a:extLst>
          </p:cNvPr>
          <p:cNvSpPr>
            <a:spLocks noGrp="1"/>
          </p:cNvSpPr>
          <p:nvPr>
            <p:ph type="title"/>
          </p:nvPr>
        </p:nvSpPr>
        <p:spPr>
          <a:xfrm>
            <a:off x="646111" y="415140"/>
            <a:ext cx="9404723" cy="1400530"/>
          </a:xfrm>
        </p:spPr>
        <p:txBody>
          <a:bodyPr/>
          <a:lstStyle/>
          <a:p>
            <a:pPr algn="ctr"/>
            <a:r>
              <a:rPr lang="en-US" dirty="0"/>
              <a:t>Click the bubble to begin!</a:t>
            </a:r>
          </a:p>
        </p:txBody>
      </p:sp>
      <p:sp>
        <p:nvSpPr>
          <p:cNvPr id="5" name="Red Bubble">
            <a:extLst>
              <a:ext uri="{FF2B5EF4-FFF2-40B4-BE49-F238E27FC236}">
                <a16:creationId xmlns:a16="http://schemas.microsoft.com/office/drawing/2014/main" id="{ADE1AB66-61C9-4171-8F3A-FE70633DA679}"/>
              </a:ext>
            </a:extLst>
          </p:cNvPr>
          <p:cNvSpPr/>
          <p:nvPr/>
        </p:nvSpPr>
        <p:spPr>
          <a:xfrm>
            <a:off x="5638800" y="3097161"/>
            <a:ext cx="914400" cy="914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2">
            <a:extLst>
              <a:ext uri="{FF2B5EF4-FFF2-40B4-BE49-F238E27FC236}">
                <a16:creationId xmlns:a16="http://schemas.microsoft.com/office/drawing/2014/main" id="{8BDA2533-13D0-448C-910A-6FD09347DD62}"/>
              </a:ext>
            </a:extLst>
          </p:cNvPr>
          <p:cNvSpPr txBox="1"/>
          <p:nvPr/>
        </p:nvSpPr>
        <p:spPr>
          <a:xfrm>
            <a:off x="838200" y="667078"/>
            <a:ext cx="10515600" cy="923330"/>
          </a:xfrm>
          <a:prstGeom prst="rect">
            <a:avLst/>
          </a:prstGeom>
          <a:noFill/>
        </p:spPr>
        <p:txBody>
          <a:bodyPr wrap="square" rtlCol="0">
            <a:spAutoFit/>
          </a:bodyPr>
          <a:lstStyle/>
          <a:p>
            <a:pPr algn="ctr"/>
            <a:r>
              <a:rPr lang="en-US" sz="5400" dirty="0"/>
              <a:t>A Timeline is born.</a:t>
            </a:r>
          </a:p>
        </p:txBody>
      </p:sp>
      <p:sp>
        <p:nvSpPr>
          <p:cNvPr id="7" name="Maybe">
            <a:extLst>
              <a:ext uri="{FF2B5EF4-FFF2-40B4-BE49-F238E27FC236}">
                <a16:creationId xmlns:a16="http://schemas.microsoft.com/office/drawing/2014/main" id="{9456F3F9-F876-4DFD-92B7-15D67AD31931}"/>
              </a:ext>
            </a:extLst>
          </p:cNvPr>
          <p:cNvSpPr/>
          <p:nvPr/>
        </p:nvSpPr>
        <p:spPr>
          <a:xfrm>
            <a:off x="5413248" y="3383280"/>
            <a:ext cx="1188720" cy="32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none" lIns="457200" tIns="0" rIns="457200" bIns="0" rtlCol="0" anchor="ctr">
            <a:noAutofit/>
          </a:bodyPr>
          <a:lstStyle/>
          <a:p>
            <a:pPr algn="ctr"/>
            <a:r>
              <a:rPr lang="en-US" dirty="0">
                <a:solidFill>
                  <a:schemeClr val="bg1"/>
                </a:solidFill>
              </a:rPr>
              <a:t>6:00p.m.</a:t>
            </a:r>
          </a:p>
        </p:txBody>
      </p:sp>
      <p:sp>
        <p:nvSpPr>
          <p:cNvPr id="8" name="Free">
            <a:extLst>
              <a:ext uri="{FF2B5EF4-FFF2-40B4-BE49-F238E27FC236}">
                <a16:creationId xmlns:a16="http://schemas.microsoft.com/office/drawing/2014/main" id="{953B333F-8456-48A5-AFD8-6448D8330A41}"/>
              </a:ext>
            </a:extLst>
          </p:cNvPr>
          <p:cNvSpPr/>
          <p:nvPr/>
        </p:nvSpPr>
        <p:spPr>
          <a:xfrm>
            <a:off x="6510528" y="3383280"/>
            <a:ext cx="1188720" cy="3200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wrap="none" lIns="457200" tIns="0" rIns="457200" bIns="0" rtlCol="0" anchor="ctr">
            <a:noAutofit/>
          </a:bodyPr>
          <a:lstStyle/>
          <a:p>
            <a:pPr algn="ctr"/>
            <a:r>
              <a:rPr lang="en-US" dirty="0">
                <a:solidFill>
                  <a:schemeClr val="bg1"/>
                </a:solidFill>
              </a:rPr>
              <a:t>7:00p.m.</a:t>
            </a:r>
          </a:p>
        </p:txBody>
      </p:sp>
      <p:sp>
        <p:nvSpPr>
          <p:cNvPr id="11" name="Busy">
            <a:extLst>
              <a:ext uri="{FF2B5EF4-FFF2-40B4-BE49-F238E27FC236}">
                <a16:creationId xmlns:a16="http://schemas.microsoft.com/office/drawing/2014/main" id="{064B4A58-3CFB-4406-83FA-63453E987704}"/>
              </a:ext>
            </a:extLst>
          </p:cNvPr>
          <p:cNvSpPr/>
          <p:nvPr/>
        </p:nvSpPr>
        <p:spPr>
          <a:xfrm>
            <a:off x="7607808" y="3383280"/>
            <a:ext cx="1188720" cy="32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lIns="91440" tIns="0" rIns="91440" bIns="0" rtlCol="0" anchor="ctr">
            <a:noAutofit/>
          </a:bodyPr>
          <a:lstStyle/>
          <a:p>
            <a:pPr algn="ctr"/>
            <a:r>
              <a:rPr lang="en-US" dirty="0">
                <a:solidFill>
                  <a:schemeClr val="bg1"/>
                </a:solidFill>
              </a:rPr>
              <a:t>8:00p.m.</a:t>
            </a:r>
          </a:p>
        </p:txBody>
      </p:sp>
      <p:sp>
        <p:nvSpPr>
          <p:cNvPr id="6" name="Blue Bubble">
            <a:extLst>
              <a:ext uri="{FF2B5EF4-FFF2-40B4-BE49-F238E27FC236}">
                <a16:creationId xmlns:a16="http://schemas.microsoft.com/office/drawing/2014/main" id="{29AB0F5A-0808-45EE-A66E-D066A2096255}"/>
              </a:ext>
            </a:extLst>
          </p:cNvPr>
          <p:cNvSpPr/>
          <p:nvPr/>
        </p:nvSpPr>
        <p:spPr>
          <a:xfrm>
            <a:off x="5638800" y="3097161"/>
            <a:ext cx="914400" cy="9144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ubba">
            <a:extLst>
              <a:ext uri="{FF2B5EF4-FFF2-40B4-BE49-F238E27FC236}">
                <a16:creationId xmlns:a16="http://schemas.microsoft.com/office/drawing/2014/main" id="{CA3E6634-042E-413A-8E77-80A0AA6B97E2}"/>
              </a:ext>
            </a:extLst>
          </p:cNvPr>
          <p:cNvSpPr/>
          <p:nvPr/>
        </p:nvSpPr>
        <p:spPr>
          <a:xfrm>
            <a:off x="7607808" y="2743200"/>
            <a:ext cx="1188720"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none" lIns="182880" tIns="0" rIns="182880" bIns="0" rtlCol="0" anchor="ctr">
            <a:noAutofit/>
          </a:bodyPr>
          <a:lstStyle/>
          <a:p>
            <a:pPr algn="ctr"/>
            <a:r>
              <a:rPr lang="en-US" dirty="0">
                <a:solidFill>
                  <a:schemeClr val="bg1"/>
                </a:solidFill>
              </a:rPr>
              <a:t>Bubba</a:t>
            </a:r>
          </a:p>
        </p:txBody>
      </p:sp>
      <p:sp>
        <p:nvSpPr>
          <p:cNvPr id="13" name="Dan">
            <a:extLst>
              <a:ext uri="{FF2B5EF4-FFF2-40B4-BE49-F238E27FC236}">
                <a16:creationId xmlns:a16="http://schemas.microsoft.com/office/drawing/2014/main" id="{DB66BE67-8A94-4CA7-8279-2D97885F1925}"/>
              </a:ext>
            </a:extLst>
          </p:cNvPr>
          <p:cNvSpPr/>
          <p:nvPr/>
        </p:nvSpPr>
        <p:spPr>
          <a:xfrm>
            <a:off x="7607808" y="3063240"/>
            <a:ext cx="1188720"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none" lIns="182880" tIns="0" rIns="182880" bIns="0" rtlCol="0" anchor="ctr">
            <a:noAutofit/>
          </a:bodyPr>
          <a:lstStyle/>
          <a:p>
            <a:pPr algn="ctr"/>
            <a:r>
              <a:rPr lang="en-US" dirty="0">
                <a:solidFill>
                  <a:schemeClr val="bg1"/>
                </a:solidFill>
              </a:rPr>
              <a:t>Dan</a:t>
            </a:r>
          </a:p>
        </p:txBody>
      </p:sp>
      <p:sp>
        <p:nvSpPr>
          <p:cNvPr id="14" name="Forest">
            <a:extLst>
              <a:ext uri="{FF2B5EF4-FFF2-40B4-BE49-F238E27FC236}">
                <a16:creationId xmlns:a16="http://schemas.microsoft.com/office/drawing/2014/main" id="{11F56E40-CEFA-4ED0-AD4E-FD4883B07AA9}"/>
              </a:ext>
            </a:extLst>
          </p:cNvPr>
          <p:cNvSpPr/>
          <p:nvPr/>
        </p:nvSpPr>
        <p:spPr>
          <a:xfrm>
            <a:off x="7607808" y="2103120"/>
            <a:ext cx="1188720"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none" lIns="182880" tIns="0" rIns="182880" bIns="0" rtlCol="0" anchor="ctr">
            <a:noAutofit/>
          </a:bodyPr>
          <a:lstStyle/>
          <a:p>
            <a:pPr algn="ctr"/>
            <a:r>
              <a:rPr lang="en-US" dirty="0">
                <a:solidFill>
                  <a:schemeClr val="bg1"/>
                </a:solidFill>
              </a:rPr>
              <a:t>Forest</a:t>
            </a:r>
          </a:p>
        </p:txBody>
      </p:sp>
      <p:sp>
        <p:nvSpPr>
          <p:cNvPr id="15" name="Jenny">
            <a:extLst>
              <a:ext uri="{FF2B5EF4-FFF2-40B4-BE49-F238E27FC236}">
                <a16:creationId xmlns:a16="http://schemas.microsoft.com/office/drawing/2014/main" id="{2732FD7C-D6A1-48CF-A82C-8168018D1855}"/>
              </a:ext>
            </a:extLst>
          </p:cNvPr>
          <p:cNvSpPr/>
          <p:nvPr/>
        </p:nvSpPr>
        <p:spPr>
          <a:xfrm>
            <a:off x="7607808" y="2423160"/>
            <a:ext cx="1188720" cy="32004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none" lIns="182880" tIns="0" rIns="182880" bIns="0" rtlCol="0" anchor="ctr">
            <a:noAutofit/>
          </a:bodyPr>
          <a:lstStyle/>
          <a:p>
            <a:pPr algn="ctr"/>
            <a:r>
              <a:rPr lang="en-US" dirty="0">
                <a:solidFill>
                  <a:schemeClr val="bg1"/>
                </a:solidFill>
              </a:rPr>
              <a:t>Jenny</a:t>
            </a:r>
          </a:p>
        </p:txBody>
      </p:sp>
      <p:sp>
        <p:nvSpPr>
          <p:cNvPr id="20" name="Dan_Status">
            <a:extLst>
              <a:ext uri="{FF2B5EF4-FFF2-40B4-BE49-F238E27FC236}">
                <a16:creationId xmlns:a16="http://schemas.microsoft.com/office/drawing/2014/main" id="{68C5C012-C4F0-4E9C-8C53-3AA1E058739B}"/>
              </a:ext>
            </a:extLst>
          </p:cNvPr>
          <p:cNvSpPr/>
          <p:nvPr/>
        </p:nvSpPr>
        <p:spPr>
          <a:xfrm>
            <a:off x="8705088" y="2743200"/>
            <a:ext cx="1188720" cy="3200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Free</a:t>
            </a:r>
          </a:p>
        </p:txBody>
      </p:sp>
      <p:sp>
        <p:nvSpPr>
          <p:cNvPr id="19" name="Bubba_Status">
            <a:extLst>
              <a:ext uri="{FF2B5EF4-FFF2-40B4-BE49-F238E27FC236}">
                <a16:creationId xmlns:a16="http://schemas.microsoft.com/office/drawing/2014/main" id="{93CA1F2E-73D3-4913-8BA1-C62D456439CC}"/>
              </a:ext>
            </a:extLst>
          </p:cNvPr>
          <p:cNvSpPr/>
          <p:nvPr/>
        </p:nvSpPr>
        <p:spPr>
          <a:xfrm>
            <a:off x="8705088" y="3063240"/>
            <a:ext cx="1188720" cy="32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Null</a:t>
            </a:r>
          </a:p>
        </p:txBody>
      </p:sp>
      <p:sp>
        <p:nvSpPr>
          <p:cNvPr id="18" name="Jenny_Status">
            <a:extLst>
              <a:ext uri="{FF2B5EF4-FFF2-40B4-BE49-F238E27FC236}">
                <a16:creationId xmlns:a16="http://schemas.microsoft.com/office/drawing/2014/main" id="{6CC4711B-EBC8-40FD-95E8-9D6B6963B73E}"/>
              </a:ext>
            </a:extLst>
          </p:cNvPr>
          <p:cNvSpPr/>
          <p:nvPr/>
        </p:nvSpPr>
        <p:spPr>
          <a:xfrm>
            <a:off x="8705088" y="2423160"/>
            <a:ext cx="1188720" cy="3200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Free</a:t>
            </a:r>
          </a:p>
        </p:txBody>
      </p:sp>
      <p:sp>
        <p:nvSpPr>
          <p:cNvPr id="17" name="Forest_Status">
            <a:extLst>
              <a:ext uri="{FF2B5EF4-FFF2-40B4-BE49-F238E27FC236}">
                <a16:creationId xmlns:a16="http://schemas.microsoft.com/office/drawing/2014/main" id="{7B5664BD-B2FF-4D69-BDBB-3A76EAF84468}"/>
              </a:ext>
            </a:extLst>
          </p:cNvPr>
          <p:cNvSpPr/>
          <p:nvPr/>
        </p:nvSpPr>
        <p:spPr>
          <a:xfrm>
            <a:off x="8705088" y="2103120"/>
            <a:ext cx="1188720" cy="32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lIns="182880" tIns="0" rIns="182880" bIns="0" rtlCol="0" anchor="ctr">
            <a:normAutofit/>
          </a:bodyPr>
          <a:lstStyle/>
          <a:p>
            <a:pPr algn="ctr"/>
            <a:r>
              <a:rPr lang="en-US" dirty="0">
                <a:solidFill>
                  <a:schemeClr val="bg1"/>
                </a:solidFill>
              </a:rPr>
              <a:t>Busy</a:t>
            </a:r>
          </a:p>
        </p:txBody>
      </p:sp>
      <p:sp>
        <p:nvSpPr>
          <p:cNvPr id="3" name="Purple Anchor">
            <a:extLst>
              <a:ext uri="{FF2B5EF4-FFF2-40B4-BE49-F238E27FC236}">
                <a16:creationId xmlns:a16="http://schemas.microsoft.com/office/drawing/2014/main" id="{ABD89951-6CA8-4CCD-9BB4-922E508FBF8D}"/>
              </a:ext>
            </a:extLst>
          </p:cNvPr>
          <p:cNvSpPr/>
          <p:nvPr/>
        </p:nvSpPr>
        <p:spPr>
          <a:xfrm>
            <a:off x="5981700" y="3200400"/>
            <a:ext cx="118872" cy="118872"/>
          </a:xfrm>
          <a:prstGeom prst="flowChartMerg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urple Bubble">
            <a:extLst>
              <a:ext uri="{FF2B5EF4-FFF2-40B4-BE49-F238E27FC236}">
                <a16:creationId xmlns:a16="http://schemas.microsoft.com/office/drawing/2014/main" id="{85BFFE93-9B06-4E5C-AA28-F002C3364DAB}"/>
              </a:ext>
            </a:extLst>
          </p:cNvPr>
          <p:cNvSpPr/>
          <p:nvPr/>
        </p:nvSpPr>
        <p:spPr>
          <a:xfrm>
            <a:off x="5410200" y="2839064"/>
            <a:ext cx="1371600" cy="13716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Tap Me!</a:t>
            </a:r>
          </a:p>
        </p:txBody>
      </p:sp>
      <p:sp>
        <p:nvSpPr>
          <p:cNvPr id="16" name="TextBox 15">
            <a:extLst>
              <a:ext uri="{FF2B5EF4-FFF2-40B4-BE49-F238E27FC236}">
                <a16:creationId xmlns:a16="http://schemas.microsoft.com/office/drawing/2014/main" id="{1765842D-4127-4142-9E81-B45675C1AB1F}"/>
              </a:ext>
            </a:extLst>
          </p:cNvPr>
          <p:cNvSpPr txBox="1"/>
          <p:nvPr/>
        </p:nvSpPr>
        <p:spPr>
          <a:xfrm>
            <a:off x="286624" y="5570629"/>
            <a:ext cx="11618752" cy="369332"/>
          </a:xfrm>
          <a:prstGeom prst="rect">
            <a:avLst/>
          </a:prstGeom>
          <a:noFill/>
        </p:spPr>
        <p:txBody>
          <a:bodyPr wrap="square" rtlCol="0">
            <a:spAutoFit/>
          </a:bodyPr>
          <a:lstStyle/>
          <a:p>
            <a:r>
              <a:rPr lang="en-US" dirty="0"/>
              <a:t>This is purely a demonstration model. Keep in mind, the general aesthetic will ideally be vastly different. </a:t>
            </a:r>
          </a:p>
        </p:txBody>
      </p:sp>
    </p:spTree>
    <p:extLst>
      <p:ext uri="{BB962C8B-B14F-4D97-AF65-F5344CB8AC3E}">
        <p14:creationId xmlns:p14="http://schemas.microsoft.com/office/powerpoint/2010/main" val="36052914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35" presetClass="path" presetSubtype="0" accel="50000" decel="50000" fill="hold" grpId="0" nodeType="withEffect">
                                  <p:stCondLst>
                                    <p:cond delay="0"/>
                                  </p:stCondLst>
                                  <p:childTnLst>
                                    <p:animMotion origin="layout" path="M -0.00794 0.00069 L -0.25 2.96296E-6 " pathEditMode="relative" rAng="0" ptsTypes="AA">
                                      <p:cBhvr>
                                        <p:cTn id="13" dur="2000" fill="hold"/>
                                        <p:tgtEl>
                                          <p:spTgt spid="5"/>
                                        </p:tgtEl>
                                        <p:attrNameLst>
                                          <p:attrName>ppt_x</p:attrName>
                                          <p:attrName>ppt_y</p:attrName>
                                        </p:attrNameLst>
                                      </p:cBhvr>
                                      <p:rCtr x="-12109" y="-46"/>
                                    </p:animMotion>
                                  </p:childTnLst>
                                </p:cTn>
                              </p:par>
                              <p:par>
                                <p:cTn id="14" presetID="63" presetClass="path" presetSubtype="0" accel="50000" decel="50000" fill="hold" grpId="0" nodeType="withEffect">
                                  <p:stCondLst>
                                    <p:cond delay="0"/>
                                  </p:stCondLst>
                                  <p:childTnLst>
                                    <p:animMotion origin="layout" path="M 0 2.96296E-6 L 0.25 2.96296E-6 " pathEditMode="relative" rAng="0" ptsTypes="AA">
                                      <p:cBhvr>
                                        <p:cTn id="15" dur="2000" fill="hold"/>
                                        <p:tgtEl>
                                          <p:spTgt spid="6"/>
                                        </p:tgtEl>
                                        <p:attrNameLst>
                                          <p:attrName>ppt_x</p:attrName>
                                          <p:attrName>ppt_y</p:attrName>
                                        </p:attrNameLst>
                                      </p:cBhvr>
                                      <p:rCtr x="12500" y="0"/>
                                    </p:animMotion>
                                  </p:childTnLst>
                                </p:cTn>
                              </p:par>
                              <p:par>
                                <p:cTn id="16" presetID="1" presetClass="entr" presetSubtype="0" fill="hold" grpId="1" nodeType="withEffect">
                                  <p:stCondLst>
                                    <p:cond delay="1000"/>
                                  </p:stCondLst>
                                  <p:childTnLst>
                                    <p:set>
                                      <p:cBhvr>
                                        <p:cTn id="17" dur="1" fill="hold">
                                          <p:stCondLst>
                                            <p:cond delay="0"/>
                                          </p:stCondLst>
                                        </p:cTn>
                                        <p:tgtEl>
                                          <p:spTgt spid="9"/>
                                        </p:tgtEl>
                                        <p:attrNameLst>
                                          <p:attrName>style.visibility</p:attrName>
                                        </p:attrNameLst>
                                      </p:cBhvr>
                                      <p:to>
                                        <p:strVal val="visible"/>
                                      </p:to>
                                    </p:set>
                                  </p:childTnLst>
                                </p:cTn>
                              </p:par>
                              <p:par>
                                <p:cTn id="18" presetID="6" presetClass="emph" presetSubtype="0" fill="hold" grpId="2" nodeType="withEffect">
                                  <p:stCondLst>
                                    <p:cond delay="0"/>
                                  </p:stCondLst>
                                  <p:childTnLst>
                                    <p:animScale>
                                      <p:cBhvr>
                                        <p:cTn id="19" dur="1750" fill="hold"/>
                                        <p:tgtEl>
                                          <p:spTgt spid="9"/>
                                        </p:tgtEl>
                                      </p:cBhvr>
                                      <p:by x="400000" y="100000"/>
                                    </p:animScale>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nextCondLst>
                <p:cond evt="onClick" delay="0">
                  <p:tgtEl>
                    <p:spTgt spid="4"/>
                  </p:tgtEl>
                </p:cond>
              </p:nextCondLst>
            </p:seq>
            <p:seq concurrent="1" nextAc="seek">
              <p:cTn id="32" restart="whenNotActive" fill="hold" evtFilter="cancelBubble" nodeType="interactiveSeq">
                <p:stCondLst>
                  <p:cond evt="onClick" delay="0">
                    <p:tgtEl>
                      <p:spTgt spid="11"/>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childTnLst>
                                </p:cTn>
                              </p:par>
                            </p:childTnLst>
                          </p:cTn>
                        </p:par>
                        <p:par>
                          <p:cTn id="40" fill="hold">
                            <p:stCondLst>
                              <p:cond delay="250"/>
                            </p:stCondLst>
                            <p:childTnLst>
                              <p:par>
                                <p:cTn id="41" presetID="1" presetClass="entr" presetSubtype="0" fill="hold" grpId="0" nodeType="afterEffect">
                                  <p:stCondLst>
                                    <p:cond delay="500"/>
                                  </p:stCondLst>
                                  <p:childTnLst>
                                    <p:set>
                                      <p:cBhvr>
                                        <p:cTn id="42" dur="1" fill="hold">
                                          <p:stCondLst>
                                            <p:cond delay="0"/>
                                          </p:stCondLst>
                                        </p:cTn>
                                        <p:tgtEl>
                                          <p:spTgt spid="15"/>
                                        </p:tgtEl>
                                        <p:attrNameLst>
                                          <p:attrName>style.visibility</p:attrName>
                                        </p:attrNameLst>
                                      </p:cBhvr>
                                      <p:to>
                                        <p:strVal val="visible"/>
                                      </p:to>
                                    </p:set>
                                  </p:childTnLst>
                                </p:cTn>
                              </p:par>
                            </p:childTnLst>
                          </p:cTn>
                        </p:par>
                        <p:par>
                          <p:cTn id="43" fill="hold">
                            <p:stCondLst>
                              <p:cond delay="750"/>
                            </p:stCondLst>
                            <p:childTnLst>
                              <p:par>
                                <p:cTn id="44" presetID="1" presetClass="entr" presetSubtype="0" fill="hold" grpId="0" nodeType="afterEffect">
                                  <p:stCondLst>
                                    <p:cond delay="75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1500"/>
                            </p:stCondLst>
                            <p:childTnLst>
                              <p:par>
                                <p:cTn id="53" presetID="1"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par>
                          <p:cTn id="55" fill="hold">
                            <p:stCondLst>
                              <p:cond delay="1500"/>
                            </p:stCondLst>
                            <p:childTnLst>
                              <p:par>
                                <p:cTn id="56" presetID="1"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childTnLst>
              </p:cTn>
              <p:nextCondLst>
                <p:cond evt="onClick" delay="0">
                  <p:tgtEl>
                    <p:spTgt spid="11"/>
                  </p:tgtEl>
                </p:cond>
              </p:nextCondLst>
            </p:seq>
          </p:childTnLst>
        </p:cTn>
      </p:par>
    </p:tnLst>
    <p:bldLst>
      <p:bldP spid="9" grpId="1" animBg="1"/>
      <p:bldP spid="9" grpId="2" animBg="1"/>
      <p:bldP spid="2" grpId="0"/>
      <p:bldP spid="5" grpId="0" animBg="1"/>
      <p:bldP spid="10" grpId="0"/>
      <p:bldP spid="7" grpId="0" animBg="1"/>
      <p:bldP spid="8" grpId="0" animBg="1"/>
      <p:bldP spid="11" grpId="0" animBg="1"/>
      <p:bldP spid="6" grpId="0" animBg="1"/>
      <p:bldP spid="12" grpId="0" animBg="1"/>
      <p:bldP spid="13" grpId="0" animBg="1"/>
      <p:bldP spid="14" grpId="0" animBg="1"/>
      <p:bldP spid="15" grpId="0" animBg="1"/>
      <p:bldP spid="20" grpId="0" animBg="1"/>
      <p:bldP spid="19" grpId="0" animBg="1"/>
      <p:bldP spid="18" grpId="0" animBg="1"/>
      <p:bldP spid="17" grpId="0" animBg="1"/>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141A-A796-4D75-8E4E-63482D8EFFEC}"/>
              </a:ext>
            </a:extLst>
          </p:cNvPr>
          <p:cNvSpPr>
            <a:spLocks noGrp="1"/>
          </p:cNvSpPr>
          <p:nvPr>
            <p:ph type="title"/>
          </p:nvPr>
        </p:nvSpPr>
        <p:spPr/>
        <p:txBody>
          <a:bodyPr/>
          <a:lstStyle/>
          <a:p>
            <a:r>
              <a:rPr lang="en-US" dirty="0"/>
              <a:t>Core Functionality</a:t>
            </a:r>
          </a:p>
        </p:txBody>
      </p:sp>
      <p:sp>
        <p:nvSpPr>
          <p:cNvPr id="3" name="Content Placeholder 2">
            <a:extLst>
              <a:ext uri="{FF2B5EF4-FFF2-40B4-BE49-F238E27FC236}">
                <a16:creationId xmlns:a16="http://schemas.microsoft.com/office/drawing/2014/main" id="{4E7B0D35-D3BC-495E-A78C-1AB791F26D30}"/>
              </a:ext>
            </a:extLst>
          </p:cNvPr>
          <p:cNvSpPr>
            <a:spLocks noGrp="1"/>
          </p:cNvSpPr>
          <p:nvPr>
            <p:ph idx="1"/>
          </p:nvPr>
        </p:nvSpPr>
        <p:spPr/>
        <p:txBody>
          <a:bodyPr/>
          <a:lstStyle/>
          <a:p>
            <a:r>
              <a:rPr lang="en-US" dirty="0"/>
              <a:t>Attractive, Intuitive Interface</a:t>
            </a:r>
          </a:p>
          <a:p>
            <a:r>
              <a:rPr lang="en-US" dirty="0"/>
              <a:t>Create</a:t>
            </a:r>
          </a:p>
          <a:p>
            <a:r>
              <a:rPr lang="en-US" dirty="0"/>
              <a:t>Share </a:t>
            </a:r>
          </a:p>
          <a:p>
            <a:r>
              <a:rPr lang="en-US" dirty="0"/>
              <a:t>Update</a:t>
            </a:r>
          </a:p>
          <a:p>
            <a:r>
              <a:rPr lang="en-US" dirty="0"/>
              <a:t>Compare </a:t>
            </a:r>
          </a:p>
          <a:p>
            <a:r>
              <a:rPr lang="en-US" dirty="0"/>
              <a:t>Grouping </a:t>
            </a:r>
          </a:p>
          <a:p>
            <a:endParaRPr lang="en-US" dirty="0"/>
          </a:p>
        </p:txBody>
      </p:sp>
    </p:spTree>
    <p:extLst>
      <p:ext uri="{BB962C8B-B14F-4D97-AF65-F5344CB8AC3E}">
        <p14:creationId xmlns:p14="http://schemas.microsoft.com/office/powerpoint/2010/main" val="48468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FA04-20C6-4A85-B562-E5AC80F225E7}"/>
              </a:ext>
            </a:extLst>
          </p:cNvPr>
          <p:cNvSpPr>
            <a:spLocks noGrp="1"/>
          </p:cNvSpPr>
          <p:nvPr>
            <p:ph type="title"/>
          </p:nvPr>
        </p:nvSpPr>
        <p:spPr/>
        <p:txBody>
          <a:bodyPr/>
          <a:lstStyle/>
          <a:p>
            <a:r>
              <a:rPr lang="en-US" dirty="0"/>
              <a:t>Applications – Who needs it? Why?</a:t>
            </a:r>
          </a:p>
        </p:txBody>
      </p:sp>
      <p:sp>
        <p:nvSpPr>
          <p:cNvPr id="3" name="Content Placeholder 2">
            <a:extLst>
              <a:ext uri="{FF2B5EF4-FFF2-40B4-BE49-F238E27FC236}">
                <a16:creationId xmlns:a16="http://schemas.microsoft.com/office/drawing/2014/main" id="{0EE9525F-279B-4D41-9AFE-26B3CAB2B3EB}"/>
              </a:ext>
            </a:extLst>
          </p:cNvPr>
          <p:cNvSpPr>
            <a:spLocks noGrp="1"/>
          </p:cNvSpPr>
          <p:nvPr>
            <p:ph idx="1"/>
          </p:nvPr>
        </p:nvSpPr>
        <p:spPr/>
        <p:txBody>
          <a:bodyPr/>
          <a:lstStyle/>
          <a:p>
            <a:r>
              <a:rPr lang="en-US" dirty="0"/>
              <a:t>Social Networking/Coordination - appealing to the individual</a:t>
            </a:r>
          </a:p>
          <a:p>
            <a:endParaRPr lang="en-US" dirty="0"/>
          </a:p>
          <a:p>
            <a:r>
              <a:rPr lang="en-US" dirty="0"/>
              <a:t>Marketing  - appealing to advertisers</a:t>
            </a:r>
          </a:p>
          <a:p>
            <a:endParaRPr lang="en-US" dirty="0"/>
          </a:p>
          <a:p>
            <a:r>
              <a:rPr lang="en-US" dirty="0"/>
              <a:t>Education - appealing to the greater good</a:t>
            </a:r>
          </a:p>
          <a:p>
            <a:endParaRPr lang="en-US" dirty="0"/>
          </a:p>
          <a:p>
            <a:r>
              <a:rPr lang="en-US" dirty="0"/>
              <a:t>Industry – appealing to business</a:t>
            </a:r>
          </a:p>
          <a:p>
            <a:endParaRPr lang="en-US" dirty="0"/>
          </a:p>
        </p:txBody>
      </p:sp>
    </p:spTree>
    <p:extLst>
      <p:ext uri="{BB962C8B-B14F-4D97-AF65-F5344CB8AC3E}">
        <p14:creationId xmlns:p14="http://schemas.microsoft.com/office/powerpoint/2010/main" val="368400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3C5F-1CAD-456A-A493-D20889C0FB63}"/>
              </a:ext>
            </a:extLst>
          </p:cNvPr>
          <p:cNvSpPr>
            <a:spLocks noGrp="1"/>
          </p:cNvSpPr>
          <p:nvPr>
            <p:ph type="title"/>
          </p:nvPr>
        </p:nvSpPr>
        <p:spPr/>
        <p:txBody>
          <a:bodyPr/>
          <a:lstStyle/>
          <a:p>
            <a:r>
              <a:rPr lang="en-US" dirty="0"/>
              <a:t>Social: Why the individual needs it.</a:t>
            </a:r>
          </a:p>
        </p:txBody>
      </p:sp>
      <p:sp>
        <p:nvSpPr>
          <p:cNvPr id="3" name="Content Placeholder 2">
            <a:extLst>
              <a:ext uri="{FF2B5EF4-FFF2-40B4-BE49-F238E27FC236}">
                <a16:creationId xmlns:a16="http://schemas.microsoft.com/office/drawing/2014/main" id="{E1C73918-C7CE-4750-BA74-31DD95B72BA7}"/>
              </a:ext>
            </a:extLst>
          </p:cNvPr>
          <p:cNvSpPr>
            <a:spLocks noGrp="1"/>
          </p:cNvSpPr>
          <p:nvPr>
            <p:ph idx="1"/>
          </p:nvPr>
        </p:nvSpPr>
        <p:spPr/>
        <p:txBody>
          <a:bodyPr>
            <a:normAutofit/>
          </a:bodyPr>
          <a:lstStyle/>
          <a:p>
            <a:r>
              <a:rPr lang="en-US" dirty="0"/>
              <a:t>Create a Timeline describing your schedule (work/school/etc.) which you can share with your friends and family to determine when you are all available for some activity or event. </a:t>
            </a:r>
          </a:p>
          <a:p>
            <a:r>
              <a:rPr lang="en-US" dirty="0"/>
              <a:t>Ex. Add the Event “Movie Night” to your Timeline. With a couple of taps you can see all Users who can attend, and send them an invite notification. </a:t>
            </a:r>
          </a:p>
          <a:p>
            <a:r>
              <a:rPr lang="en-US" dirty="0"/>
              <a:t>Create a permanent social media-style Timeline that can be browsed manually or searched by date, and can be compared to another users timeline to “see what you were doing when I was in grad school” or “see where you vacationed while I was working in the salt mines.”</a:t>
            </a:r>
          </a:p>
        </p:txBody>
      </p:sp>
    </p:spTree>
    <p:extLst>
      <p:ext uri="{BB962C8B-B14F-4D97-AF65-F5344CB8AC3E}">
        <p14:creationId xmlns:p14="http://schemas.microsoft.com/office/powerpoint/2010/main" val="309578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CFF4-8212-4DB6-9A6D-F169BEA6F57D}"/>
              </a:ext>
            </a:extLst>
          </p:cNvPr>
          <p:cNvSpPr>
            <a:spLocks noGrp="1"/>
          </p:cNvSpPr>
          <p:nvPr>
            <p:ph type="title"/>
          </p:nvPr>
        </p:nvSpPr>
        <p:spPr/>
        <p:txBody>
          <a:bodyPr/>
          <a:lstStyle/>
          <a:p>
            <a:r>
              <a:rPr lang="en-US" dirty="0"/>
              <a:t>Marketing: Why business needs it.</a:t>
            </a:r>
          </a:p>
        </p:txBody>
      </p:sp>
      <p:sp>
        <p:nvSpPr>
          <p:cNvPr id="3" name="Content Placeholder 2">
            <a:extLst>
              <a:ext uri="{FF2B5EF4-FFF2-40B4-BE49-F238E27FC236}">
                <a16:creationId xmlns:a16="http://schemas.microsoft.com/office/drawing/2014/main" id="{75347E23-8F50-49FC-AA11-A426F9C8D765}"/>
              </a:ext>
            </a:extLst>
          </p:cNvPr>
          <p:cNvSpPr>
            <a:spLocks noGrp="1"/>
          </p:cNvSpPr>
          <p:nvPr>
            <p:ph idx="1"/>
          </p:nvPr>
        </p:nvSpPr>
        <p:spPr>
          <a:xfrm>
            <a:off x="838200" y="1381328"/>
            <a:ext cx="10515600" cy="4795635"/>
          </a:xfrm>
        </p:spPr>
        <p:txBody>
          <a:bodyPr>
            <a:normAutofit fontScale="92500" lnSpcReduction="20000"/>
          </a:bodyPr>
          <a:lstStyle/>
          <a:p>
            <a:r>
              <a:rPr lang="en-US" sz="2400" dirty="0"/>
              <a:t>Businesses, Organizations, and Media Personalities can share their Timelines to all of their subscribers. </a:t>
            </a:r>
          </a:p>
          <a:p>
            <a:r>
              <a:rPr lang="en-US" sz="2400" dirty="0"/>
              <a:t>Ex. Marvel Studios subscribers can view a Timeline of all Marvel movies coming out over the next year. User can tap to see if they are free to watch the one this week, tap again to check which friends are available, tap once more to invite them, and maybe even follow Marvel’s Timeline Event buy-now link to Fandango a ticket. </a:t>
            </a:r>
          </a:p>
          <a:p>
            <a:r>
              <a:rPr lang="en-US" sz="2400" dirty="0"/>
              <a:t>Ex. [Insert Current Pop Artist] can share their tour schedule or album release dates with subscribers. Event can include a link to </a:t>
            </a:r>
            <a:r>
              <a:rPr lang="en-US" sz="2400" dirty="0" err="1"/>
              <a:t>Itunes</a:t>
            </a:r>
            <a:r>
              <a:rPr lang="en-US" sz="2400" dirty="0"/>
              <a:t>/Ticketmaster. </a:t>
            </a:r>
          </a:p>
          <a:p>
            <a:r>
              <a:rPr lang="en-US" sz="2400" dirty="0"/>
              <a:t>Ex. ESPN can share a Timeline of this NFL season’s games. User can compare it to the Real Housewives Timeline to see if they will miss enough games to justify buying their wife/husband/child another T.V. for the bedroom. </a:t>
            </a:r>
          </a:p>
          <a:p>
            <a:r>
              <a:rPr lang="en-US" sz="2400" dirty="0"/>
              <a:t>Ex. University or Campus groups can share Campus/Local Events Timeline.</a:t>
            </a:r>
          </a:p>
        </p:txBody>
      </p:sp>
    </p:spTree>
    <p:extLst>
      <p:ext uri="{BB962C8B-B14F-4D97-AF65-F5344CB8AC3E}">
        <p14:creationId xmlns:p14="http://schemas.microsoft.com/office/powerpoint/2010/main" val="25241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7F1F-6A85-488E-B32D-F88AA8B0F1B9}"/>
              </a:ext>
            </a:extLst>
          </p:cNvPr>
          <p:cNvSpPr>
            <a:spLocks noGrp="1"/>
          </p:cNvSpPr>
          <p:nvPr>
            <p:ph type="title"/>
          </p:nvPr>
        </p:nvSpPr>
        <p:spPr>
          <a:xfrm>
            <a:off x="838200" y="365125"/>
            <a:ext cx="10815536" cy="1325563"/>
          </a:xfrm>
        </p:spPr>
        <p:txBody>
          <a:bodyPr/>
          <a:lstStyle/>
          <a:p>
            <a:r>
              <a:rPr lang="en-US" dirty="0"/>
              <a:t>Education and Research: Why society needs it.</a:t>
            </a:r>
          </a:p>
        </p:txBody>
      </p:sp>
      <p:sp>
        <p:nvSpPr>
          <p:cNvPr id="3" name="Content Placeholder 2">
            <a:extLst>
              <a:ext uri="{FF2B5EF4-FFF2-40B4-BE49-F238E27FC236}">
                <a16:creationId xmlns:a16="http://schemas.microsoft.com/office/drawing/2014/main" id="{E9C2A5E6-EA87-4338-91D8-3D5A1145E71C}"/>
              </a:ext>
            </a:extLst>
          </p:cNvPr>
          <p:cNvSpPr>
            <a:spLocks noGrp="1"/>
          </p:cNvSpPr>
          <p:nvPr>
            <p:ph idx="1"/>
          </p:nvPr>
        </p:nvSpPr>
        <p:spPr/>
        <p:txBody>
          <a:bodyPr>
            <a:normAutofit/>
          </a:bodyPr>
          <a:lstStyle/>
          <a:p>
            <a:r>
              <a:rPr lang="en-US" dirty="0"/>
              <a:t>Obviously timelines are useful for studying history but the applications are endless. </a:t>
            </a:r>
          </a:p>
          <a:p>
            <a:r>
              <a:rPr lang="en-US" dirty="0"/>
              <a:t>By allowing all users to create and publicly share more specialized timelines, we can provide a powerful research tool for many disciplines and help students of all ages better understand how Events relate to one another both chronologically, and in terms of causation (or at least correlation). </a:t>
            </a:r>
          </a:p>
          <a:p>
            <a:r>
              <a:rPr lang="en-US" dirty="0"/>
              <a:t>Ex. Compare a timeline of North Korean missile tests with a timeline of all relatively large spikes on the Japanese stock exchange</a:t>
            </a:r>
          </a:p>
          <a:p>
            <a:r>
              <a:rPr lang="en-US" dirty="0"/>
              <a:t>Ex. Compare timeline of “Solar Weather” activity with a timeline of major earthquake events worldwide. </a:t>
            </a:r>
          </a:p>
          <a:p>
            <a:endParaRPr lang="en-US" dirty="0"/>
          </a:p>
        </p:txBody>
      </p:sp>
    </p:spTree>
    <p:extLst>
      <p:ext uri="{BB962C8B-B14F-4D97-AF65-F5344CB8AC3E}">
        <p14:creationId xmlns:p14="http://schemas.microsoft.com/office/powerpoint/2010/main" val="274691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B83F-E67D-4B7E-A474-300AB0ED2600}"/>
              </a:ext>
            </a:extLst>
          </p:cNvPr>
          <p:cNvSpPr>
            <a:spLocks noGrp="1"/>
          </p:cNvSpPr>
          <p:nvPr>
            <p:ph type="title"/>
          </p:nvPr>
        </p:nvSpPr>
        <p:spPr/>
        <p:txBody>
          <a:bodyPr/>
          <a:lstStyle/>
          <a:p>
            <a:r>
              <a:rPr lang="en-US" dirty="0"/>
              <a:t>Industry and Beyond…</a:t>
            </a:r>
          </a:p>
        </p:txBody>
      </p:sp>
      <p:sp>
        <p:nvSpPr>
          <p:cNvPr id="3" name="Content Placeholder 2">
            <a:extLst>
              <a:ext uri="{FF2B5EF4-FFF2-40B4-BE49-F238E27FC236}">
                <a16:creationId xmlns:a16="http://schemas.microsoft.com/office/drawing/2014/main" id="{2BF24B10-4305-48EB-AAA9-995301319046}"/>
              </a:ext>
            </a:extLst>
          </p:cNvPr>
          <p:cNvSpPr>
            <a:spLocks noGrp="1"/>
          </p:cNvSpPr>
          <p:nvPr>
            <p:ph idx="1"/>
          </p:nvPr>
        </p:nvSpPr>
        <p:spPr/>
        <p:txBody>
          <a:bodyPr>
            <a:normAutofit lnSpcReduction="10000"/>
          </a:bodyPr>
          <a:lstStyle/>
          <a:p>
            <a:r>
              <a:rPr lang="en-US" dirty="0"/>
              <a:t>The application’s generalized use as work/employee scheduling software or product development scheduling and tracking/updating software.</a:t>
            </a:r>
          </a:p>
          <a:p>
            <a:r>
              <a:rPr lang="en-US" dirty="0"/>
              <a:t>Ex. Primary, or supplemental work shift tracker: trade/cover/pickup. Reminders, notifications, you see where we are going with this. </a:t>
            </a:r>
          </a:p>
          <a:p>
            <a:r>
              <a:rPr lang="en-US" dirty="0"/>
              <a:t>Ex. Imagine if we all had this software right now. We could use it to coordinate our meeting schedules!</a:t>
            </a:r>
          </a:p>
          <a:p>
            <a:r>
              <a:rPr lang="en-US" dirty="0"/>
              <a:t>We could see who is working on our project, when, milestones, goals, etc. </a:t>
            </a:r>
          </a:p>
          <a:p>
            <a:r>
              <a:rPr lang="en-US" dirty="0"/>
              <a:t>Could this data be sent to the professor for grading %? Could it be sent to our boss to show what he/she is paying us for this week/month? </a:t>
            </a:r>
          </a:p>
        </p:txBody>
      </p:sp>
    </p:spTree>
    <p:extLst>
      <p:ext uri="{BB962C8B-B14F-4D97-AF65-F5344CB8AC3E}">
        <p14:creationId xmlns:p14="http://schemas.microsoft.com/office/powerpoint/2010/main" val="18660153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483</TotalTime>
  <Words>774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    Aaron, Berryhill, Caudle, Pecot, Wrobel</vt:lpstr>
      <vt:lpstr>PowerPoint Presentation</vt:lpstr>
      <vt:lpstr>Click the bubble to begin!</vt:lpstr>
      <vt:lpstr>Core Functionality</vt:lpstr>
      <vt:lpstr>Applications – Who needs it? Why?</vt:lpstr>
      <vt:lpstr>Social: Why the individual needs it.</vt:lpstr>
      <vt:lpstr>Marketing: Why business needs it.</vt:lpstr>
      <vt:lpstr>Education and Research: Why society needs it.</vt:lpstr>
      <vt:lpstr>Industry and Beyond…</vt:lpstr>
      <vt:lpstr>Competitors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placeholder for a short concept review presentation of “Timeline” by a group of bad mother truckers.</dc:title>
  <dc:creator>Benjimin</dc:creator>
  <cp:lastModifiedBy>Benjimin Aaron</cp:lastModifiedBy>
  <cp:revision>37</cp:revision>
  <dcterms:created xsi:type="dcterms:W3CDTF">2018-01-12T17:43:21Z</dcterms:created>
  <dcterms:modified xsi:type="dcterms:W3CDTF">2018-01-18T04:36:57Z</dcterms:modified>
</cp:coreProperties>
</file>