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78" r:id="rId5"/>
    <p:sldId id="259" r:id="rId6"/>
    <p:sldId id="260" r:id="rId7"/>
    <p:sldId id="320" r:id="rId8"/>
    <p:sldId id="262" r:id="rId9"/>
    <p:sldId id="424" r:id="rId10"/>
    <p:sldId id="430" r:id="rId11"/>
    <p:sldId id="431" r:id="rId12"/>
    <p:sldId id="432" r:id="rId13"/>
    <p:sldId id="434" r:id="rId14"/>
    <p:sldId id="435" r:id="rId15"/>
    <p:sldId id="436" r:id="rId16"/>
    <p:sldId id="427" r:id="rId17"/>
    <p:sldId id="437" r:id="rId18"/>
    <p:sldId id="442" r:id="rId19"/>
    <p:sldId id="438" r:id="rId20"/>
    <p:sldId id="440" r:id="rId21"/>
    <p:sldId id="441" r:id="rId22"/>
    <p:sldId id="297" r:id="rId23"/>
    <p:sldId id="443" r:id="rId24"/>
    <p:sldId id="444" r:id="rId25"/>
    <p:sldId id="445" r:id="rId26"/>
    <p:sldId id="449" r:id="rId27"/>
    <p:sldId id="448" r:id="rId28"/>
    <p:sldId id="447" r:id="rId29"/>
    <p:sldId id="446" r:id="rId30"/>
    <p:sldId id="450" r:id="rId31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EDDB8C3-DBCE-934C-B799-B4D72512C1B6}">
          <p14:sldIdLst>
            <p14:sldId id="256"/>
            <p14:sldId id="257"/>
            <p14:sldId id="278"/>
            <p14:sldId id="259"/>
            <p14:sldId id="260"/>
            <p14:sldId id="320"/>
            <p14:sldId id="262"/>
            <p14:sldId id="424"/>
            <p14:sldId id="430"/>
            <p14:sldId id="431"/>
            <p14:sldId id="432"/>
            <p14:sldId id="434"/>
            <p14:sldId id="435"/>
            <p14:sldId id="436"/>
            <p14:sldId id="427"/>
            <p14:sldId id="437"/>
            <p14:sldId id="442"/>
            <p14:sldId id="438"/>
            <p14:sldId id="440"/>
            <p14:sldId id="441"/>
            <p14:sldId id="297"/>
            <p14:sldId id="443"/>
            <p14:sldId id="444"/>
            <p14:sldId id="445"/>
            <p14:sldId id="449"/>
            <p14:sldId id="448"/>
            <p14:sldId id="447"/>
            <p14:sldId id="446"/>
            <p14:sldId id="450"/>
          </p14:sldIdLst>
        </p14:section>
        <p14:section name="Section récapitulative" id="{C4EFED91-3A5E-D046-B8AF-ECE04872167F}">
          <p14:sldIdLst/>
        </p14:section>
        <p14:section name="II. Nettoyage des données / Analyse exploratoire" id="{49E7F997-04B1-BF47-BBCD-FC3495E4D5B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61"/>
    <p:restoredTop sz="85885"/>
  </p:normalViewPr>
  <p:slideViewPr>
    <p:cSldViewPr snapToGrid="0" snapToObjects="1">
      <p:cViewPr varScale="1">
        <p:scale>
          <a:sx n="101" d="100"/>
          <a:sy n="101" d="100"/>
        </p:scale>
        <p:origin x="1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B9DF591-AD5C-3279-567E-1D428C1196F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77311AB-F2D5-42DC-68DA-74D4F8777BE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12123F-8B86-CACA-843E-C259426AAE9F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0AEC47-5A1B-F24C-70FD-F4707327D208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DCAAFED-9E2F-D549-B4C2-B91F2C4C8F65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97359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5FC1667-0C55-34A8-E37B-DCA1916395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D190B34-E84A-2C66-5545-7525D4AD6E4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C2558CEA-C0A5-8239-7589-32293EAB2D6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53B915-BFCE-B7CF-27C7-54D1FCBDC0E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0315E2-23E0-2199-4B67-6D5DDC4B37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9253EC-0F9A-31D8-8C51-2A7537870EA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A03C1D22-53CB-6A40-9BD3-EC958BEA78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7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0E7236-BCFB-8F2A-CBFA-F25808216B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65512D9-8251-EF42-AA5F-61769E50F6FC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5C11A9F-022E-43A0-137A-18887CEFD4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FB87E74-DD79-4CB2-57E0-A6436CF874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A028FF-6CCE-AA54-353B-525B56306B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9E078BA-278F-5942-A4FD-E9573574A801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251CD90-F116-F925-747F-DB691C459B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4C2CD8-CAAF-A300-DFCC-D1A0C64E77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6127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A028FF-6CCE-AA54-353B-525B56306B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9E078BA-278F-5942-A4FD-E9573574A801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251CD90-F116-F925-747F-DB691C459B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4C2CD8-CAAF-A300-DFCC-D1A0C64E77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9522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A028FF-6CCE-AA54-353B-525B56306B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9E078BA-278F-5942-A4FD-E9573574A801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251CD90-F116-F925-747F-DB691C459B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4C2CD8-CAAF-A300-DFCC-D1A0C64E77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378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A028FF-6CCE-AA54-353B-525B56306B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9E078BA-278F-5942-A4FD-E9573574A801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251CD90-F116-F925-747F-DB691C459B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4C2CD8-CAAF-A300-DFCC-D1A0C64E77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2150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A028FF-6CCE-AA54-353B-525B56306B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9E078BA-278F-5942-A4FD-E9573574A801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251CD90-F116-F925-747F-DB691C459B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4C2CD8-CAAF-A300-DFCC-D1A0C64E77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1487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A028FF-6CCE-AA54-353B-525B56306B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9E078BA-278F-5942-A4FD-E9573574A801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251CD90-F116-F925-747F-DB691C459B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4C2CD8-CAAF-A300-DFCC-D1A0C64E77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sz="2000" b="0" i="0" u="none" strike="noStrike" kern="1200" dirty="0">
              <a:ln>
                <a:noFill/>
              </a:ln>
              <a:effectLst/>
              <a:latin typeface="Arial" pitchFamily="18"/>
              <a:ea typeface="Microsoft YaHei" pitchFamily="2"/>
              <a:cs typeface="Arial" pitchFamily="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2271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A028FF-6CCE-AA54-353B-525B56306B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9E078BA-278F-5942-A4FD-E9573574A801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251CD90-F116-F925-747F-DB691C459B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4C2CD8-CAAF-A300-DFCC-D1A0C64E77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sz="2000" b="0" i="0" u="none" strike="noStrike" kern="1200" dirty="0">
              <a:ln>
                <a:noFill/>
              </a:ln>
              <a:effectLst/>
              <a:latin typeface="Arial" pitchFamily="18"/>
              <a:ea typeface="Microsoft YaHei" pitchFamily="2"/>
              <a:cs typeface="Arial" pitchFamily="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965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A028FF-6CCE-AA54-353B-525B56306B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9E078BA-278F-5942-A4FD-E9573574A801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251CD90-F116-F925-747F-DB691C459B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4C2CD8-CAAF-A300-DFCC-D1A0C64E77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sz="2000" b="0" i="0" u="none" strike="noStrike" kern="1200" dirty="0">
              <a:ln>
                <a:noFill/>
              </a:ln>
              <a:effectLst/>
              <a:latin typeface="Arial" pitchFamily="18"/>
              <a:ea typeface="Microsoft YaHei" pitchFamily="2"/>
              <a:cs typeface="Arial" pitchFamily="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1762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A028FF-6CCE-AA54-353B-525B56306B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9E078BA-278F-5942-A4FD-E9573574A801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251CD90-F116-F925-747F-DB691C459B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4C2CD8-CAAF-A300-DFCC-D1A0C64E77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fr-FR" dirty="0">
                <a:latin typeface="Arial" pitchFamily="34"/>
              </a:rPr>
              <a:t>Transformation des résultats </a:t>
            </a:r>
            <a:r>
              <a:rPr lang="fr-FR" dirty="0" err="1">
                <a:latin typeface="Arial" pitchFamily="34"/>
              </a:rPr>
              <a:t>ArrayType</a:t>
            </a:r>
            <a:r>
              <a:rPr lang="fr-FR" dirty="0">
                <a:latin typeface="Arial" pitchFamily="34"/>
              </a:rPr>
              <a:t> en </a:t>
            </a:r>
            <a:r>
              <a:rPr lang="fr-FR" dirty="0" err="1">
                <a:latin typeface="Arial" pitchFamily="34"/>
              </a:rPr>
              <a:t>Vector</a:t>
            </a:r>
            <a:r>
              <a:rPr lang="fr-FR" dirty="0">
                <a:latin typeface="Arial" pitchFamily="34"/>
              </a:rPr>
              <a:t> avec « </a:t>
            </a:r>
            <a:r>
              <a:rPr lang="fr-FR" dirty="0" err="1">
                <a:latin typeface="Arial" pitchFamily="34"/>
              </a:rPr>
              <a:t>Vector</a:t>
            </a:r>
            <a:r>
              <a:rPr lang="fr-FR" dirty="0">
                <a:latin typeface="Arial" pitchFamily="34"/>
              </a:rPr>
              <a:t> » de UDF</a:t>
            </a:r>
            <a:endParaRPr lang="fr-FR" sz="2000" b="0" i="0" u="none" strike="noStrike" kern="1200" dirty="0">
              <a:ln>
                <a:noFill/>
              </a:ln>
              <a:effectLst/>
              <a:latin typeface="Arial" pitchFamily="18"/>
              <a:ea typeface="Microsoft YaHei" pitchFamily="2"/>
              <a:cs typeface="Arial" pitchFamily="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0977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A028FF-6CCE-AA54-353B-525B56306B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9E078BA-278F-5942-A4FD-E9573574A801}" type="slidenum">
              <a:t>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251CD90-F116-F925-747F-DB691C459B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4C2CD8-CAAF-A300-DFCC-D1A0C64E77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sz="2000" b="0" i="0" u="none" strike="noStrike" kern="1200" dirty="0">
              <a:ln>
                <a:noFill/>
              </a:ln>
              <a:effectLst/>
              <a:latin typeface="Arial" pitchFamily="18"/>
              <a:ea typeface="Microsoft YaHei" pitchFamily="2"/>
              <a:cs typeface="Arial" pitchFamily="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465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7F2FF2-0136-2022-3F17-019A0F70A9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BE7CE6C-5513-B245-9C39-FF3AD2DC587B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30F68DD-70A2-CFF7-7CCB-20662A988D6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92B003F-B65B-DDBB-0D70-4B2E120FE0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fr-FR" dirty="0"/>
              <a:t>La sommaire de mon </a:t>
            </a:r>
            <a:r>
              <a:rPr lang="fr-FR" dirty="0" err="1"/>
              <a:t>presentation</a:t>
            </a:r>
            <a:r>
              <a:rPr lang="fr-FR" dirty="0"/>
              <a:t> comme la diapositive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A028FF-6CCE-AA54-353B-525B56306B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9E078BA-278F-5942-A4FD-E9573574A801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251CD90-F116-F925-747F-DB691C459B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4C2CD8-CAAF-A300-DFCC-D1A0C64E77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sz="2000" b="0" i="0" u="none" strike="noStrike" kern="1200" dirty="0">
              <a:ln>
                <a:noFill/>
              </a:ln>
              <a:effectLst/>
              <a:latin typeface="Arial" pitchFamily="18"/>
              <a:ea typeface="Microsoft YaHei" pitchFamily="2"/>
              <a:cs typeface="Arial" pitchFamily="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9706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4C1B48-5046-D212-0B08-D002C4300B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AFC9751-C6A1-7F4E-8477-9F177ADB29F9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B738F3F-042D-7EC3-CE10-BB58136F030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2CCC1E4-109E-4709-C6D2-99F93323B6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4C1B48-5046-D212-0B08-D002C4300B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AFC9751-C6A1-7F4E-8477-9F177ADB29F9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B738F3F-042D-7EC3-CE10-BB58136F030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2CCC1E4-109E-4709-C6D2-99F93323B6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545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4C1B48-5046-D212-0B08-D002C4300B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AFC9751-C6A1-7F4E-8477-9F177ADB29F9}" type="slidenum">
              <a:t>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B738F3F-042D-7EC3-CE10-BB58136F030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2CCC1E4-109E-4709-C6D2-99F93323B6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304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4C1B48-5046-D212-0B08-D002C4300B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AFC9751-C6A1-7F4E-8477-9F177ADB29F9}" type="slidenum">
              <a:t>24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B738F3F-042D-7EC3-CE10-BB58136F030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2CCC1E4-109E-4709-C6D2-99F93323B6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20408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4C1B48-5046-D212-0B08-D002C4300B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AFC9751-C6A1-7F4E-8477-9F177ADB29F9}" type="slidenum">
              <a:t>25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B738F3F-042D-7EC3-CE10-BB58136F030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2CCC1E4-109E-4709-C6D2-99F93323B6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64855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4C1B48-5046-D212-0B08-D002C4300B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AFC9751-C6A1-7F4E-8477-9F177ADB29F9}" type="slidenum">
              <a:t>26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B738F3F-042D-7EC3-CE10-BB58136F030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2CCC1E4-109E-4709-C6D2-99F93323B6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4360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4C1B48-5046-D212-0B08-D002C4300B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AFC9751-C6A1-7F4E-8477-9F177ADB29F9}" type="slidenum">
              <a:t>27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B738F3F-042D-7EC3-CE10-BB58136F030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2CCC1E4-109E-4709-C6D2-99F93323B6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86100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4C1B48-5046-D212-0B08-D002C4300B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AFC9751-C6A1-7F4E-8477-9F177ADB29F9}" type="slidenum">
              <a:t>28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B738F3F-042D-7EC3-CE10-BB58136F030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2CCC1E4-109E-4709-C6D2-99F93323B6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7878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4C1B48-5046-D212-0B08-D002C4300B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AFC9751-C6A1-7F4E-8477-9F177ADB29F9}" type="slidenum">
              <a:t>29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B738F3F-042D-7EC3-CE10-BB58136F030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2CCC1E4-109E-4709-C6D2-99F93323B6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2012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7F2FF2-0136-2022-3F17-019A0F70A9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BE7CE6C-5513-B245-9C39-FF3AD2DC587B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30F68DD-70A2-CFF7-7CCB-20662A988D6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92B003F-B65B-DDBB-0D70-4B2E120FE0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4640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B15672-5C08-D311-A8FB-D2D001226A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5BCB489-9A2B-D141-8652-A72E38560AFA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D7D9686-44A5-7968-7708-FEB998D706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1A16FDB-E13C-2A40-4658-7A47CCA521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E73950-0F0C-ECE6-C222-1CF1449E39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A6CCAC-0703-B44C-A847-3830FA63869A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AA77D5F-49BD-5BE2-8135-F930ACBD3B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D5964C9-3735-23DC-5C28-1DE54420D2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marR="0" lvl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521B9E-E0C5-C75E-B077-6479D1D137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1524635-0015-9145-9CE7-35EF103AAD1F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96A8FA0-261D-E8FE-97EA-D5BCC0EA1B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8A7E887-42CC-8F6F-5E2B-1295DC6211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/>
              <a:t>Golden-</a:t>
            </a:r>
            <a:r>
              <a:rPr lang="fr-FR" dirty="0" err="1"/>
              <a:t>smith</a:t>
            </a:r>
            <a:endParaRPr lang="fr-FR" dirty="0"/>
          </a:p>
          <a:p>
            <a:r>
              <a:rPr lang="fr-FR" dirty="0" err="1"/>
              <a:t>apple</a:t>
            </a:r>
            <a:r>
              <a:rPr lang="fr-FR" dirty="0"/>
              <a:t> </a:t>
            </a:r>
            <a:r>
              <a:rPr lang="fr-FR" dirty="0" err="1"/>
              <a:t>rotten</a:t>
            </a:r>
            <a:endParaRPr lang="fr-FR" dirty="0"/>
          </a:p>
          <a:p>
            <a:r>
              <a:rPr lang="fr-FR" dirty="0" err="1"/>
              <a:t>Cabbage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3458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A028FF-6CCE-AA54-353B-525B56306B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9E078BA-278F-5942-A4FD-E9573574A801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251CD90-F116-F925-747F-DB691C459B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4C2CD8-CAAF-A300-DFCC-D1A0C64E77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A028FF-6CCE-AA54-353B-525B56306B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9E078BA-278F-5942-A4FD-E9573574A801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251CD90-F116-F925-747F-DB691C459B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4C2CD8-CAAF-A300-DFCC-D1A0C64E77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1351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A028FF-6CCE-AA54-353B-525B56306B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9E078BA-278F-5942-A4FD-E9573574A801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251CD90-F116-F925-747F-DB691C459B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4C2CD8-CAAF-A300-DFCC-D1A0C64E77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678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628A6-E267-81F1-6803-1EDBA95E8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838BD6-26A0-C6EE-7C88-1F90F0976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996AFE-F429-98EC-3A72-5FC33421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A37100-2539-B061-07AA-6522F87C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SAHIN Ceyhun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6EC9F1-055E-DC02-F91E-C2C1DD2E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F03288-16C5-0648-B781-2BF51B7BA7B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53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F6C54-937E-9466-A038-2BB0A2F9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42CE7F-C1F1-1538-648F-029CFF9B5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172E9A-1BB5-532A-A60A-57E12402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FEB0D2-FF16-2F99-ABAE-3DDF3179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SAHIN Ceyhun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84244A-78CB-EDC3-AA08-551600F7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7D65F1-1BA1-694D-B922-3B0A090DA67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18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745CBB-2AC5-1793-A9FA-CCB67550D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E9523F-A0D9-45FB-D323-A16DE0B2B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330C16-1393-7370-6C84-7136E706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631EB5-07A2-6890-9D04-16369DF6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SAHIN Ceyhun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A8BC38-9DEF-520D-EC07-8EEB22D8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7FEC65-22F6-2644-A5A0-E6ED0282A9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348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3D9BD-035A-47EA-4D08-1DD32D9DE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B582EC-D5B6-CF13-3D6C-0D026F733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FE8997-84DE-D967-EA1E-3833BED4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FEA402-55E2-29CD-95BD-8860209F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SAHIN Ceyhun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F807BE-149E-2311-98B9-6F625028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D451E8-AF5A-5043-8595-2C758BE1D25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534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373A8B-101B-E806-7654-D3736C54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B02006-3AB5-58BC-DFAE-5B9143D27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1F589C-74F8-4401-66C8-49DB3417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23F0D9-B661-2955-0437-DD64B151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SAHIN Ceyhun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8296F7-4757-DD6A-2F69-EFFC2630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ED6590-7BF9-D447-B5C9-96A8FC0C6D1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18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8B1844-8037-F94B-19EF-600CE86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78845F-C47E-18F8-1972-CDEB2A28F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3C49AB-0570-8C3D-0B81-30D05FB7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9F9786-8F37-8A00-6CBB-074BE5E2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SAHIN Ceyhun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66188B-899C-9CD1-3669-D1EE02CB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1CEF60-410B-8941-A5EE-8BA3EC86CCF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455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2E3BB-3367-CEFC-FC59-BE30D757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0C249-DFF2-ACF3-B7F5-B34454769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52CE72-283A-630A-CE03-CFB18FA5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697D12-49E2-B851-6C4E-908FDE3D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CB3DBE-7AA9-C77C-E416-34B4C3E7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SAHIN Ceyhun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23078C-4272-FB88-4BCF-1E568033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49CD7B-C9C2-D64E-A224-44BF9F43017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809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E97B4-598C-8406-122F-C1EC789F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B5CD7C-F741-A320-2849-15E2488F5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FCAB7C-D2B3-837F-FD0A-68BFF8CBA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C69E4B-2B07-EB40-315F-0EAE4F24C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C4CFDA-0700-FCF0-9672-40D9F5A5B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67FC15B-9EAD-FCE6-C85F-3FE0F5F1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B45447D-0AE8-A28A-A87B-2D82469D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SAHIN Ceyhun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59A2D42-0C3D-7E5F-AEE7-B6A56AAA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3A20E5-33B7-DE4C-9BE7-5DE19DAB18C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136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A8B25-6E4D-5A8E-21F7-15CA9450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7CB1E4-5127-7B90-F5A0-16BC7ABA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C7FE27-9C70-C647-23D4-A42243C2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SAHIN Ceyhun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2C9EE7-4632-86A4-28E0-1585C16B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46F14F-F140-BE4C-AB25-BEB9EC9B63C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761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32A5751-AEC7-A487-DE37-65F40B6E5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776109-840E-5401-A407-BB1B9D1F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SAHIN Ceyhun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D8633F-6BEE-C506-6F62-162FA5D8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79E2D9-B568-3243-9E34-05FC6FD5CDE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094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F3619E-0F4F-8A99-6B05-C7C3A781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2FC2D3-76EC-CE66-CC2D-8752605D0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2E9406-E7D1-201E-9D75-D8BEBF866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E4BD99-9B81-40CC-4DE7-CF5072D2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4B6B31-7663-D8B7-ECE4-30A85827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SAHIN Ceyhun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C0E90D-EA1F-1E21-7969-7E97177B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8B0330-9785-C748-81ED-88879AB628C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29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E2DC3-B3CE-64B6-F4C1-BA3DFDA2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F18280-1DA2-CA9E-2282-956E8592F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3EC7B3-3A65-B3DB-20E1-2CF44C6F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664A5-2A76-1DF4-F2E4-3051105E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SAHIN Ceyhun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E58F60-81BC-4238-0E64-DA46472F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362625-F166-5A4F-AE32-46E5835DCE8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2733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A5645-B267-896C-F0A3-8E87BFC7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DF920F-55BA-AA61-6B33-3B882DE19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CD2539-DFC0-9E63-BE23-59FBA4459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AC94BC-0068-7C22-7E1E-CD1B4674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B06085-06E4-7777-F0C8-8C457E54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SAHIN Ceyhun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0B9DA1-B70C-A92F-1464-BE45F5BF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F2296C-310F-384B-A6A9-F9BF03256BF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2675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EABF5D-F1F1-1A08-44AE-C3B1D2822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8DF1F8-C04D-B471-5FF9-C77A44DC9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C3A4D9-24BF-DB41-095C-2F671F3A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1C0115-5D97-0932-53EB-F69E4413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SAHIN Ceyhun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D5F2AB-22F1-64FA-6FB9-59E06A56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5C3482-640F-3B40-AAA3-1AB945C8B82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096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7857897-6BD6-016D-60E6-BA1E692C7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21ADEF-C24E-83F7-26ED-7F9CF2EDA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A31615-10E8-F830-C147-35B3832B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EDA9C6-1759-76EB-26B2-40918940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SAHIN Ceyhun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599A1F-8CFB-D697-E833-4EAC43B9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5846F3-A4D1-014B-B079-10BCB3DAAD0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42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62342-7DB9-4CB6-1A27-BB58F29C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39BBDB-B114-5FF5-D118-56E561791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84A95A-B9D5-C37A-F0CF-CCDE2B57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76C22C-5037-F413-034A-4F091889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SAHIN Ceyhun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838130-1B2F-0ECB-1658-8F221F3F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F8A29E-1F4C-7042-9C15-263B42BFB55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74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1CAE1-32CD-CC0B-721F-5C00C0E7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DD39D7-21CD-E4AF-1B4D-2282E75A6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E755C3-3E24-D5A9-41A1-C840B3E05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51E8C3-7DDA-E61E-1795-86FB1979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2219AE-DEF8-F59A-0C05-E677D5D7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SAHIN Ceyhun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9E44FE-3041-AE24-4EC7-60BB57E5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B97E97-F669-854C-82FC-84198EA63D2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6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C79AD-8354-D820-3485-96F30285F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532705-1875-DD2A-F89B-61520E3BC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F28ADF-5018-A509-2238-1B0704158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64C860-0F70-761F-FDE1-19D657B92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DC4063-2A85-A001-B629-8D1969EF3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36D6CFE-ED9C-3A37-9794-4DCA5ABB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371F9CA-F3A0-9BC6-A5F4-60852DDD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SAHIN Ceyhun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0602B0-8EB1-208E-11C0-B5FBA995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4DBBB0-9378-844D-B44B-A25D943E269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59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CBF72-C1D2-C2C3-65A4-AC0D0855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2DB8E5-B245-A8CB-24DB-DB5209A5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C5AC02-FA49-AB4E-81FC-2AAD84F9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SAHIN Ceyhun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8C6F25-5333-079C-B10B-4FB7B335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7725C2-4709-6942-99D2-A644E34FAEF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22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C55C61D-985D-6DCB-3F76-1CCDE6AD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323833-29D5-C2E5-BE1F-FB9892A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SAHIN Ceyhun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4BC31A-F2E8-1CC7-CDEC-C0CF68CA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C582A5-20FB-5F4A-B840-45AB5DEF081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08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516BC9-C355-7843-B0D3-143A5FCD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2DA0D9-2ABB-079E-C775-F64D71C61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365BC7-5361-F9AB-9D16-192A24C9A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C57033-1B80-B840-F83B-A497E90B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9FAA3C-E7FC-E7C3-89F2-8C3F1F72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SAHIN Ceyhun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14629E-AF6E-EE05-6BEC-70EF6BCD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BBE8D7-A24E-644B-B5BB-B43490A856E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61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9157A-473A-0368-40C4-82B00457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1523D8-A2FB-EFB5-E6EC-D24DAE64A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160C83-F05F-BED2-2EA1-A752B655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15E719-0897-A747-5E3F-D92A9A7F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68D648-0567-6F66-C14A-2053D93E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SAHIN Ceyhun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24EBE6-A3BA-04AE-A924-F596536B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E9B8CE-CF13-AA46-9779-91F750A0EF4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26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D04B68-C8FF-8F66-9CAA-E539839E17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A706FF-DB0D-ABCA-BF86-E3FFEE8138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DC3DA0-67AA-1336-435B-7B21D83507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Arial" pitchFamily="34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9834C0-7DDC-87B6-4917-EA922D3F861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400" kern="1200">
                <a:latin typeface="Arial" pitchFamily="34"/>
                <a:ea typeface="Lucida Sans Unicode" pitchFamily="2"/>
                <a:cs typeface="Tahoma" pitchFamily="2"/>
              </a:defRPr>
            </a:lvl1pPr>
          </a:lstStyle>
          <a:p>
            <a:pPr lvl="0"/>
            <a:r>
              <a:rPr lang="fr-FR"/>
              <a:t>SAHIN Ceyhun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DF8EA8-331E-B24A-B96D-56362CDB53D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FBABA956-8F67-0F4C-B942-EAF1269067B8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hangingPunct="0">
        <a:tabLst/>
        <a:defRPr lang="fr-FR" sz="4400" b="0" i="0" u="none" strike="noStrike" kern="1200">
          <a:ln>
            <a:noFill/>
          </a:ln>
          <a:latin typeface="Arial" pitchFamily="18"/>
          <a:ea typeface="Microsoft YaHei" pitchFamily="2"/>
          <a:cs typeface="Ari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fr-FR" sz="3200" b="0" i="0" u="none" strike="noStrike" kern="1200">
          <a:ln>
            <a:noFill/>
          </a:ln>
          <a:latin typeface="Arial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E0397C8-BC35-316C-444B-23A8A2391E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3F779E-D87F-131E-4135-B238CA0954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CFD5C5-1D48-4C50-CB9D-57C59240D1D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1B57CB-33DE-E017-0155-D1DE993D5D2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885000" y="68400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400" kern="1200">
                <a:latin typeface="Arial" pitchFamily="34"/>
                <a:ea typeface="Lucida Sans Unicode" pitchFamily="2"/>
                <a:cs typeface="Tahoma" pitchFamily="2"/>
              </a:defRPr>
            </a:lvl1pPr>
          </a:lstStyle>
          <a:p>
            <a:pPr lvl="0"/>
            <a:r>
              <a:rPr lang="fr-FR"/>
              <a:t>SAHIN Ceyhun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86309C-0172-A66C-4C97-241AB39911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983999" y="72000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Arial" pitchFamily="34"/>
                <a:ea typeface="Lucida Sans Unicode" pitchFamily="2"/>
                <a:cs typeface="Tahoma" pitchFamily="2"/>
              </a:defRPr>
            </a:lvl1pPr>
          </a:lstStyle>
          <a:p>
            <a:pPr lvl="0"/>
            <a:fld id="{7AD31A88-82B2-C943-BB78-994C14B55319}" type="slidenum"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73ED428-5B72-7EA6-6221-7AF0BAA8436D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9386640" y="6863760"/>
            <a:ext cx="621360" cy="5522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hangingPunct="0">
        <a:tabLst/>
        <a:defRPr lang="fr-FR" sz="4400" b="0" i="0" u="none" strike="noStrike" kern="1200">
          <a:ln>
            <a:noFill/>
          </a:ln>
          <a:latin typeface="Arial" pitchFamily="18"/>
          <a:ea typeface="Microsoft YaHei" pitchFamily="2"/>
          <a:cs typeface="Arial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F7699-ED57-7D98-19CD-A493DF9DB1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359" y="807480"/>
            <a:ext cx="9071640" cy="1875240"/>
          </a:xfrm>
        </p:spPr>
        <p:txBody>
          <a:bodyPr/>
          <a:lstStyle/>
          <a:p>
            <a:r>
              <a:rPr lang="fr-FR" dirty="0"/>
              <a:t>Soutenance Projet 7 : "Déployer un modèle dans le cloud "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EDAF847-8E57-C277-3D3C-52F09BDB4A8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768000" y="6565320"/>
            <a:ext cx="3307679" cy="7786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D5C6FC-7F33-F689-0527-931CB2CB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C582A5-20FB-5F4A-B840-45AB5DEF081F}" type="slidenum">
              <a:rPr lang="fr-FR" smtClean="0"/>
              <a:t>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F7A94B-CACD-D8D1-4D18-7DF95FFBA33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653560" y="2616840"/>
            <a:ext cx="4762440" cy="3143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BA9B30D6-3914-4126-7AEA-19E7F068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1FB7C6-EC0B-3F49-888B-36C295E8EA0F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7AA877-9854-E473-7D48-23F3658ECB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6000" y="33840"/>
            <a:ext cx="9071640" cy="1262160"/>
          </a:xfrm>
        </p:spPr>
        <p:txBody>
          <a:bodyPr/>
          <a:lstStyle/>
          <a:p>
            <a:r>
              <a:rPr lang="fr-FR" sz="4000" dirty="0"/>
              <a:t>III. Architecture Big Data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780CD2-7202-930F-B947-945107C6B1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492" y="1067951"/>
            <a:ext cx="9071640" cy="456098"/>
          </a:xfrm>
        </p:spPr>
        <p:txBody>
          <a:bodyPr/>
          <a:lstStyle/>
          <a:p>
            <a:pPr marL="457200" lvl="0" indent="-457200">
              <a:buSzPct val="45000"/>
              <a:buFont typeface="Wingdings" pitchFamily="2" charset="2"/>
              <a:buChar char="v"/>
            </a:pPr>
            <a:r>
              <a:rPr lang="fr-FR" dirty="0"/>
              <a:t>Serveur EC2</a:t>
            </a:r>
          </a:p>
          <a:p>
            <a:pPr marL="1143000" lvl="1" indent="-457200">
              <a:buSzPct val="45000"/>
              <a:buFont typeface="Wingdings" pitchFamily="2" charset="2"/>
              <a:buChar char="Ø"/>
            </a:pPr>
            <a:r>
              <a:rPr lang="fr-FR" sz="3600" dirty="0"/>
              <a:t>Machine virtuelle sur le cloud</a:t>
            </a:r>
          </a:p>
          <a:p>
            <a:pPr marL="1143000" lvl="1" indent="-457200">
              <a:buSzPct val="45000"/>
              <a:buFont typeface="Wingdings" pitchFamily="2" charset="2"/>
              <a:buChar char="Ø"/>
            </a:pPr>
            <a:r>
              <a:rPr lang="fr-FR" sz="3600" dirty="0"/>
              <a:t>Configurations sous AWS :</a:t>
            </a:r>
          </a:p>
          <a:p>
            <a:pPr marL="1600200" lvl="2" indent="-457200">
              <a:buSzPct val="45000"/>
              <a:buFont typeface="Wingdings" pitchFamily="2" charset="2"/>
              <a:buChar char="ü"/>
            </a:pPr>
            <a:r>
              <a:rPr lang="fr-FR" sz="3200" dirty="0"/>
              <a:t>Linux (Ubuntu 22.04)</a:t>
            </a:r>
          </a:p>
          <a:p>
            <a:pPr marL="1600200" lvl="2" indent="-457200">
              <a:buSzPct val="45000"/>
              <a:buFont typeface="Wingdings" pitchFamily="2" charset="2"/>
              <a:buChar char="ü"/>
            </a:pPr>
            <a:r>
              <a:rPr lang="fr-FR" sz="3200" dirty="0"/>
              <a:t>Ouverture d'accès :</a:t>
            </a:r>
          </a:p>
          <a:p>
            <a:pPr marL="2057400" lvl="3" indent="-457200">
              <a:buSzPct val="45000"/>
              <a:buFont typeface="Courier New" panose="02070309020205020404" pitchFamily="49" charset="0"/>
              <a:buChar char="o"/>
            </a:pPr>
            <a:r>
              <a:rPr lang="fr-FR" sz="2800" dirty="0"/>
              <a:t>Port 22 pour le tunnel </a:t>
            </a:r>
            <a:r>
              <a:rPr lang="fr-FR" sz="2800" dirty="0" err="1"/>
              <a:t>ssh</a:t>
            </a:r>
            <a:endParaRPr lang="fr-FR" sz="2800" dirty="0"/>
          </a:p>
          <a:p>
            <a:pPr marL="2057400" lvl="3" indent="-457200">
              <a:buSzPct val="45000"/>
              <a:buFont typeface="Courier New" panose="02070309020205020404" pitchFamily="49" charset="0"/>
              <a:buChar char="o"/>
            </a:pPr>
            <a:r>
              <a:rPr lang="fr-FR" sz="2800" dirty="0"/>
              <a:t>Port 8888 pour </a:t>
            </a:r>
            <a:r>
              <a:rPr lang="fr-FR" sz="2800" dirty="0" err="1"/>
              <a:t>jupyter</a:t>
            </a:r>
            <a:r>
              <a:rPr lang="fr-FR" sz="2800" dirty="0"/>
              <a:t> notebook (TCP)</a:t>
            </a:r>
          </a:p>
          <a:p>
            <a:pPr marL="2057400" lvl="3" indent="-457200">
              <a:buSzPct val="45000"/>
              <a:buFont typeface="Courier New" panose="02070309020205020404" pitchFamily="49" charset="0"/>
              <a:buChar char="o"/>
            </a:pPr>
            <a:r>
              <a:rPr lang="fr-FR" sz="2800" dirty="0"/>
              <a:t>Port 4040 pour </a:t>
            </a:r>
            <a:r>
              <a:rPr lang="fr-FR" sz="2800" dirty="0" err="1"/>
              <a:t>SparkUI</a:t>
            </a:r>
            <a:r>
              <a:rPr lang="fr-FR" sz="2800" dirty="0"/>
              <a:t> (TCP)</a:t>
            </a:r>
          </a:p>
          <a:p>
            <a:pPr marL="1600200" lvl="2" indent="-457200">
              <a:buSzPct val="45000"/>
              <a:buFont typeface="Wingdings" pitchFamily="2" charset="2"/>
              <a:buChar char="ü"/>
            </a:pPr>
            <a:r>
              <a:rPr lang="fr-FR" sz="3200" dirty="0"/>
              <a:t>Installations via </a:t>
            </a:r>
            <a:r>
              <a:rPr lang="fr-FR" sz="3200" dirty="0" err="1"/>
              <a:t>ssh</a:t>
            </a:r>
            <a:r>
              <a:rPr lang="fr-FR" sz="3200" dirty="0"/>
              <a:t> :</a:t>
            </a:r>
          </a:p>
          <a:p>
            <a:pPr marL="2057400" lvl="3" indent="-457200">
              <a:buSzPct val="45000"/>
              <a:buFont typeface="Courier New" panose="02070309020205020404" pitchFamily="49" charset="0"/>
              <a:buChar char="o"/>
            </a:pPr>
            <a:r>
              <a:rPr lang="fr-FR" sz="2800" dirty="0"/>
              <a:t>Java 8/11</a:t>
            </a:r>
          </a:p>
          <a:p>
            <a:pPr marL="2057400" lvl="3" indent="-457200">
              <a:buSzPct val="45000"/>
              <a:buFont typeface="Courier New" panose="02070309020205020404" pitchFamily="49" charset="0"/>
              <a:buChar char="o"/>
            </a:pPr>
            <a:r>
              <a:rPr lang="fr-FR" sz="2800" dirty="0"/>
              <a:t>Spark, spark-3.3.0-bin-hadoop3</a:t>
            </a:r>
          </a:p>
          <a:p>
            <a:pPr marL="2057400" lvl="3" indent="-457200">
              <a:buSzPct val="45000"/>
              <a:buFont typeface="Courier New" panose="02070309020205020404" pitchFamily="49" charset="0"/>
              <a:buChar char="o"/>
            </a:pPr>
            <a:r>
              <a:rPr lang="fr-FR" sz="2800" dirty="0" err="1"/>
              <a:t>Jupyter</a:t>
            </a:r>
            <a:r>
              <a:rPr lang="fr-FR" sz="2800" dirty="0"/>
              <a:t> (py4j)</a:t>
            </a:r>
          </a:p>
          <a:p>
            <a:pPr marL="2057400" lvl="3" indent="-457200">
              <a:buSzPct val="45000"/>
              <a:buFont typeface="Courier New" panose="02070309020205020404" pitchFamily="49" charset="0"/>
              <a:buChar char="o"/>
            </a:pPr>
            <a:endParaRPr lang="fr-FR" dirty="0"/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806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BA9B30D6-3914-4126-7AEA-19E7F068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1FB7C6-EC0B-3F49-888B-36C295E8EA0F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7AA877-9854-E473-7D48-23F3658ECB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6000" y="33840"/>
            <a:ext cx="9071640" cy="1262160"/>
          </a:xfrm>
        </p:spPr>
        <p:txBody>
          <a:bodyPr/>
          <a:lstStyle/>
          <a:p>
            <a:r>
              <a:rPr lang="fr-FR" sz="4000" dirty="0"/>
              <a:t>III. Architecture Big Data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780CD2-7202-930F-B947-945107C6B1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492" y="1067951"/>
            <a:ext cx="9071640" cy="456098"/>
          </a:xfrm>
        </p:spPr>
        <p:txBody>
          <a:bodyPr/>
          <a:lstStyle/>
          <a:p>
            <a:pPr marL="457200" lvl="0" indent="-457200">
              <a:buSzPct val="45000"/>
              <a:buFont typeface="Wingdings" pitchFamily="2" charset="2"/>
              <a:buChar char="v"/>
            </a:pPr>
            <a:r>
              <a:rPr lang="fr-FR" dirty="0"/>
              <a:t>Stockage S3 :</a:t>
            </a:r>
          </a:p>
          <a:p>
            <a:pPr marL="1143000" lvl="1" indent="-457200">
              <a:buSzPct val="45000"/>
              <a:buFont typeface="Wingdings" pitchFamily="2" charset="2"/>
              <a:buChar char="Ø"/>
            </a:pPr>
            <a:r>
              <a:rPr lang="fr-FR" sz="3200" dirty="0"/>
              <a:t>Espace de stockage sur le cloud</a:t>
            </a:r>
          </a:p>
          <a:p>
            <a:pPr marL="1143000" lvl="1" indent="-457200">
              <a:buSzPct val="45000"/>
              <a:buFont typeface="Wingdings" pitchFamily="2" charset="2"/>
              <a:buChar char="Ø"/>
            </a:pPr>
            <a:r>
              <a:rPr lang="fr-FR" sz="3200" dirty="0"/>
              <a:t>Création d'un </a:t>
            </a:r>
            <a:r>
              <a:rPr lang="fr-FR" sz="3200" dirty="0" err="1"/>
              <a:t>bucket</a:t>
            </a:r>
            <a:r>
              <a:rPr lang="fr-FR" sz="3200" dirty="0"/>
              <a:t> «openclassroom-p8-ceyhun»</a:t>
            </a:r>
          </a:p>
          <a:p>
            <a:pPr marL="1143000" lvl="1" indent="-457200">
              <a:buSzPct val="45000"/>
              <a:buFont typeface="Wingdings" pitchFamily="2" charset="2"/>
              <a:buChar char="Ø"/>
            </a:pPr>
            <a:r>
              <a:rPr lang="fr-FR" sz="3200" dirty="0"/>
              <a:t>Contenu privé</a:t>
            </a:r>
          </a:p>
          <a:p>
            <a:pPr marL="1143000" lvl="1" indent="-457200">
              <a:buSzPct val="45000"/>
              <a:buFont typeface="Wingdings" pitchFamily="2" charset="2"/>
              <a:buChar char="Ø"/>
            </a:pPr>
            <a:r>
              <a:rPr lang="fr-FR" sz="3200" dirty="0"/>
              <a:t>Création d'un profile utilisateur IAM (ID + clé secrète) avec droits administrateur pour y accéder</a:t>
            </a:r>
          </a:p>
          <a:p>
            <a:pPr marL="1143000" lvl="1" indent="-457200">
              <a:buSzPct val="45000"/>
              <a:buFont typeface="Wingdings" pitchFamily="2" charset="2"/>
              <a:buChar char="Ø"/>
            </a:pPr>
            <a:r>
              <a:rPr lang="fr-FR" sz="3200" dirty="0"/>
              <a:t>Ajout du dossier </a:t>
            </a:r>
            <a:r>
              <a:rPr lang="fr-FR" sz="3200" dirty="0" err="1"/>
              <a:t>sample</a:t>
            </a:r>
            <a:r>
              <a:rPr lang="fr-FR" sz="3200" dirty="0"/>
              <a:t> des images via commande </a:t>
            </a:r>
            <a:r>
              <a:rPr lang="fr-FR" sz="3200" dirty="0" err="1"/>
              <a:t>bash</a:t>
            </a:r>
            <a:endParaRPr lang="fr-FR" sz="3200" dirty="0"/>
          </a:p>
          <a:p>
            <a:pPr lvl="1" indent="0">
              <a:buSzPct val="45000"/>
              <a:buNone/>
            </a:pPr>
            <a:endParaRPr lang="fr-FR" dirty="0"/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097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BA9B30D6-3914-4126-7AEA-19E7F068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1FB7C6-EC0B-3F49-888B-36C295E8EA0F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7AA877-9854-E473-7D48-23F3658ECB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6000" y="33840"/>
            <a:ext cx="9071640" cy="1262160"/>
          </a:xfrm>
        </p:spPr>
        <p:txBody>
          <a:bodyPr/>
          <a:lstStyle/>
          <a:p>
            <a:r>
              <a:rPr lang="fr-FR" sz="4000" dirty="0"/>
              <a:t>III. Architecture Big Data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780CD2-7202-930F-B947-945107C6B1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492" y="1067951"/>
            <a:ext cx="9071640" cy="456098"/>
          </a:xfrm>
        </p:spPr>
        <p:txBody>
          <a:bodyPr/>
          <a:lstStyle/>
          <a:p>
            <a:pPr marL="457200" indent="-457200">
              <a:buSzPct val="45000"/>
              <a:buFont typeface="Wingdings" pitchFamily="2" charset="2"/>
              <a:buChar char="v"/>
            </a:pPr>
            <a:r>
              <a:rPr lang="fr-FR" dirty="0"/>
              <a:t>Calcul distribué Spark :</a:t>
            </a:r>
          </a:p>
          <a:p>
            <a:pPr marL="1143000" lvl="1" indent="-457200">
              <a:buSzPct val="45000"/>
              <a:buFont typeface="Wingdings" pitchFamily="2" charset="2"/>
              <a:buChar char="Ø"/>
            </a:pPr>
            <a:r>
              <a:rPr lang="fr-FR" dirty="0"/>
              <a:t>Utilise la RAM pour gagner en temps d’exécution</a:t>
            </a:r>
          </a:p>
          <a:p>
            <a:pPr marL="1143000" lvl="1" indent="-457200">
              <a:buSzPct val="45000"/>
              <a:buFont typeface="Wingdings" pitchFamily="2" charset="2"/>
              <a:buChar char="Ø"/>
            </a:pPr>
            <a:r>
              <a:rPr lang="fr-FR" dirty="0"/>
              <a:t>Elargit le cadre </a:t>
            </a:r>
            <a:r>
              <a:rPr lang="fr-FR" dirty="0" err="1"/>
              <a:t>map</a:t>
            </a:r>
            <a:r>
              <a:rPr lang="fr-FR" dirty="0"/>
              <a:t>/</a:t>
            </a:r>
            <a:r>
              <a:rPr lang="fr-FR" dirty="0" err="1"/>
              <a:t>reduce</a:t>
            </a:r>
            <a:r>
              <a:rPr lang="fr-FR" dirty="0"/>
              <a:t> en proposant à l'utilisateur des opérations supplémentaires pouvant être réalisées de manière distribuée</a:t>
            </a:r>
          </a:p>
          <a:p>
            <a:pPr marL="1143000" lvl="1" indent="-457200">
              <a:buSzPct val="45000"/>
              <a:buFont typeface="Wingdings" pitchFamily="2" charset="2"/>
              <a:buChar char="Ø"/>
            </a:pPr>
            <a:r>
              <a:rPr lang="fr-FR" dirty="0"/>
              <a:t>Effectue des transformations et actions sur des RDD (</a:t>
            </a:r>
            <a:r>
              <a:rPr lang="fr-FR" dirty="0" err="1"/>
              <a:t>Resilient</a:t>
            </a:r>
            <a:r>
              <a:rPr lang="fr-FR" dirty="0"/>
              <a:t> Distributed </a:t>
            </a:r>
            <a:r>
              <a:rPr lang="fr-FR" dirty="0" err="1"/>
              <a:t>Dataset</a:t>
            </a:r>
            <a:r>
              <a:rPr lang="fr-FR" dirty="0"/>
              <a:t>)</a:t>
            </a:r>
          </a:p>
          <a:p>
            <a:pPr lvl="1" indent="0">
              <a:buSzPct val="45000"/>
              <a:buNone/>
            </a:pPr>
            <a:endParaRPr lang="fr-FR" dirty="0"/>
          </a:p>
          <a:p>
            <a:pPr lvl="1" indent="0">
              <a:buSzPct val="45000"/>
              <a:buNone/>
            </a:pPr>
            <a:endParaRPr lang="fr-FR" dirty="0"/>
          </a:p>
          <a:p>
            <a:pPr lvl="1" indent="0">
              <a:buSzPct val="45000"/>
              <a:buNone/>
            </a:pPr>
            <a:endParaRPr lang="fr-FR" dirty="0"/>
          </a:p>
          <a:p>
            <a:pPr lvl="1" indent="0">
              <a:buSzPct val="45000"/>
              <a:buNone/>
            </a:pPr>
            <a:endParaRPr lang="fr-FR" dirty="0"/>
          </a:p>
          <a:p>
            <a:pPr lvl="1" indent="0">
              <a:buSzPct val="45000"/>
              <a:buNone/>
            </a:pPr>
            <a:endParaRPr lang="fr-FR" dirty="0"/>
          </a:p>
          <a:p>
            <a:pPr marL="1143000" lvl="1" indent="-457200">
              <a:buSzPct val="45000"/>
              <a:buFont typeface="Wingdings" pitchFamily="2" charset="2"/>
              <a:buChar char="Ø"/>
            </a:pPr>
            <a:r>
              <a:rPr lang="fr-FR" dirty="0"/>
              <a:t>Permet également de passer par des données structurés de type </a:t>
            </a:r>
            <a:r>
              <a:rPr lang="fr-FR" dirty="0" err="1"/>
              <a:t>Dataframe</a:t>
            </a:r>
            <a:endParaRPr lang="fr-FR" dirty="0"/>
          </a:p>
          <a:p>
            <a:pPr lvl="1" indent="0">
              <a:buSzPct val="45000"/>
              <a:buNone/>
            </a:pPr>
            <a:endParaRPr lang="fr-FR" dirty="0"/>
          </a:p>
          <a:p>
            <a:pPr lvl="0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461B43-432A-4420-39A5-1D370FE8938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03441" y="3962401"/>
            <a:ext cx="8644199" cy="18119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06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BA9B30D6-3914-4126-7AEA-19E7F068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1FB7C6-EC0B-3F49-888B-36C295E8EA0F}" type="slidenum"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7AA877-9854-E473-7D48-23F3658ECB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6000" y="33840"/>
            <a:ext cx="9071640" cy="1262160"/>
          </a:xfrm>
        </p:spPr>
        <p:txBody>
          <a:bodyPr/>
          <a:lstStyle/>
          <a:p>
            <a:r>
              <a:rPr lang="fr-FR" sz="4000" dirty="0"/>
              <a:t>III. Architecture Big Data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780CD2-7202-930F-B947-945107C6B1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492" y="1067951"/>
            <a:ext cx="9071640" cy="456098"/>
          </a:xfrm>
        </p:spPr>
        <p:txBody>
          <a:bodyPr/>
          <a:lstStyle/>
          <a:p>
            <a:pPr marL="457200" indent="-457200">
              <a:buSzPct val="45000"/>
              <a:buFont typeface="Wingdings" pitchFamily="2" charset="2"/>
              <a:buChar char="v"/>
            </a:pPr>
            <a:r>
              <a:rPr lang="fr-FR" dirty="0"/>
              <a:t>Calcul distribué Spark :</a:t>
            </a:r>
          </a:p>
          <a:p>
            <a:pPr marL="1143000" lvl="1" indent="-457200">
              <a:buSzPct val="45000"/>
              <a:buFont typeface="Wingdings" pitchFamily="2" charset="2"/>
              <a:buChar char="Ø"/>
            </a:pPr>
            <a:r>
              <a:rPr lang="fr-FR" dirty="0"/>
              <a:t>Utilisation de </a:t>
            </a:r>
            <a:r>
              <a:rPr lang="fr-FR" dirty="0" err="1"/>
              <a:t>PySpark</a:t>
            </a:r>
            <a:r>
              <a:rPr lang="fr-FR" dirty="0"/>
              <a:t> (script python) en mode standalone</a:t>
            </a:r>
          </a:p>
          <a:p>
            <a:pPr lvl="1" indent="0">
              <a:buSzPct val="45000"/>
              <a:buNone/>
            </a:pPr>
            <a:endParaRPr lang="fr-FR" dirty="0"/>
          </a:p>
          <a:p>
            <a:pPr lvl="0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D66A84-002D-74EC-8F95-7683E604766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20" y="2448000"/>
            <a:ext cx="3888000" cy="23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48B7612-290A-1453-CFC9-C0B4541A0C3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158020" y="2232000"/>
            <a:ext cx="5657760" cy="28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3B652B0-83B5-DDE1-54AB-AC69AEA24923}"/>
              </a:ext>
            </a:extLst>
          </p:cNvPr>
          <p:cNvSpPr txBox="1"/>
          <p:nvPr/>
        </p:nvSpPr>
        <p:spPr>
          <a:xfrm>
            <a:off x="4168460" y="5207040"/>
            <a:ext cx="4896831" cy="91623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- </a:t>
            </a:r>
            <a:r>
              <a:rPr lang="fr-FR" sz="14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Worker</a:t>
            </a:r>
            <a:r>
              <a:rPr lang="fr-FR" sz="1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= machine physique</a:t>
            </a:r>
          </a:p>
          <a:p>
            <a:pPr hangingPunct="0"/>
            <a:r>
              <a:rPr lang="fr-FR" sz="1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- </a:t>
            </a:r>
            <a:r>
              <a:rPr lang="fr-FR" sz="14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Executor</a:t>
            </a:r>
            <a:r>
              <a:rPr lang="fr-FR" sz="1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= application qui tourne sur la machine physique</a:t>
            </a:r>
          </a:p>
          <a:p>
            <a:pPr hangingPunct="0"/>
            <a:r>
              <a:rPr lang="fr-FR" sz="1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- Driver Program → Distribue les tâches sur  les </a:t>
            </a:r>
            <a:r>
              <a:rPr lang="fr-FR" sz="14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executors</a:t>
            </a:r>
            <a:endParaRPr lang="fr-FR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hangingPunct="0"/>
            <a:r>
              <a:rPr lang="fr-FR" sz="1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- Cluster Manager → Instancie les différents </a:t>
            </a:r>
            <a:r>
              <a:rPr lang="fr-FR" sz="14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workers</a:t>
            </a:r>
            <a:endParaRPr lang="fr-FR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71971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BA9B30D6-3914-4126-7AEA-19E7F068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1FB7C6-EC0B-3F49-888B-36C295E8EA0F}" type="slidenum">
              <a:t>14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7AA877-9854-E473-7D48-23F3658ECB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6000" y="33840"/>
            <a:ext cx="9071640" cy="1262160"/>
          </a:xfrm>
        </p:spPr>
        <p:txBody>
          <a:bodyPr/>
          <a:lstStyle/>
          <a:p>
            <a:r>
              <a:rPr lang="fr-FR" sz="4000" dirty="0"/>
              <a:t>IV. Chaîne de traitement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780CD2-7202-930F-B947-945107C6B1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492" y="1067951"/>
            <a:ext cx="9071640" cy="456098"/>
          </a:xfrm>
        </p:spPr>
        <p:txBody>
          <a:bodyPr/>
          <a:lstStyle/>
          <a:p>
            <a:pPr marL="457200" indent="-457200">
              <a:buSzPct val="45000"/>
              <a:buFont typeface="Wingdings" pitchFamily="2" charset="2"/>
              <a:buChar char="v"/>
            </a:pPr>
            <a:r>
              <a:rPr lang="fr-FR" sz="3600" dirty="0"/>
              <a:t>Les étapes du traitement :</a:t>
            </a:r>
          </a:p>
          <a:p>
            <a:pPr marL="1143000" lvl="1" indent="-457200">
              <a:buSzPct val="45000"/>
              <a:buFont typeface="Wingdings" pitchFamily="2" charset="2"/>
              <a:buChar char="Ø"/>
            </a:pPr>
            <a:r>
              <a:rPr lang="fr-FR" sz="3600" dirty="0"/>
              <a:t>Lecture/chargement des images présentes sur AWS S3</a:t>
            </a:r>
          </a:p>
          <a:p>
            <a:pPr marL="1143000" lvl="1" indent="-457200">
              <a:buSzPct val="45000"/>
              <a:buFont typeface="Wingdings" pitchFamily="2" charset="2"/>
              <a:buChar char="Ø"/>
            </a:pPr>
            <a:r>
              <a:rPr lang="fr-FR" sz="3600" dirty="0" err="1"/>
              <a:t>Preprocessing</a:t>
            </a:r>
            <a:r>
              <a:rPr lang="fr-FR" sz="3600" dirty="0"/>
              <a:t> (</a:t>
            </a:r>
            <a:r>
              <a:rPr lang="fr-FR" sz="3600" dirty="0" err="1"/>
              <a:t>resize</a:t>
            </a:r>
            <a:r>
              <a:rPr lang="fr-FR" sz="3600" dirty="0"/>
              <a:t>) pour Spark</a:t>
            </a:r>
          </a:p>
          <a:p>
            <a:pPr marL="1143000" lvl="1" indent="-457200">
              <a:buSzPct val="45000"/>
              <a:buFont typeface="Wingdings" pitchFamily="2" charset="2"/>
              <a:buChar char="Ø"/>
            </a:pPr>
            <a:r>
              <a:rPr lang="fr-FR" sz="3600" dirty="0"/>
              <a:t>Prédire avec RESNET50 model</a:t>
            </a:r>
          </a:p>
          <a:p>
            <a:pPr marL="1143000" lvl="1" indent="-457200">
              <a:buSzPct val="45000"/>
              <a:buFont typeface="Wingdings" pitchFamily="2" charset="2"/>
              <a:buChar char="Ø"/>
            </a:pPr>
            <a:r>
              <a:rPr lang="fr-FR" sz="3600" dirty="0"/>
              <a:t>Réduction de dimension des </a:t>
            </a:r>
            <a:r>
              <a:rPr lang="fr-FR" sz="3600" dirty="0" err="1"/>
              <a:t>features</a:t>
            </a:r>
            <a:r>
              <a:rPr lang="fr-FR" sz="3600" dirty="0"/>
              <a:t> par PCA</a:t>
            </a:r>
          </a:p>
          <a:p>
            <a:pPr lvl="1" indent="0">
              <a:buSzPct val="45000"/>
              <a:buNone/>
            </a:pPr>
            <a:endParaRPr lang="fr-FR" sz="3600" dirty="0"/>
          </a:p>
          <a:p>
            <a:pPr marL="571500" indent="-571500">
              <a:buSzPct val="45000"/>
              <a:buFont typeface="Wingdings" pitchFamily="2" charset="2"/>
              <a:buChar char="v"/>
            </a:pPr>
            <a:r>
              <a:rPr lang="fr-FR" sz="3600" dirty="0"/>
              <a:t>Script Python via </a:t>
            </a:r>
            <a:r>
              <a:rPr lang="fr-FR" sz="3600" dirty="0" err="1"/>
              <a:t>jupyter</a:t>
            </a:r>
            <a:r>
              <a:rPr lang="fr-FR" sz="3600" dirty="0"/>
              <a:t> notebook (utilisation du port 8888 du serveur EC2)</a:t>
            </a:r>
          </a:p>
          <a:p>
            <a:pPr lvl="1" indent="0">
              <a:buSzPct val="45000"/>
              <a:buNone/>
            </a:pPr>
            <a:endParaRPr lang="fr-FR" dirty="0"/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35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BA9B30D6-3914-4126-7AEA-19E7F068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1FB7C6-EC0B-3F49-888B-36C295E8EA0F}" type="slidenum">
              <a:t>15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7AA877-9854-E473-7D48-23F3658ECB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6000" y="33840"/>
            <a:ext cx="9071640" cy="938433"/>
          </a:xfrm>
        </p:spPr>
        <p:txBody>
          <a:bodyPr/>
          <a:lstStyle/>
          <a:p>
            <a:r>
              <a:rPr lang="fr-FR" sz="4000" dirty="0"/>
              <a:t>IV. Chaîne de traitement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DA794E6-31E9-376F-0069-8D9DBAE449F7}"/>
              </a:ext>
            </a:extLst>
          </p:cNvPr>
          <p:cNvSpPr txBox="1"/>
          <p:nvPr/>
        </p:nvSpPr>
        <p:spPr>
          <a:xfrm>
            <a:off x="93287" y="972273"/>
            <a:ext cx="9554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fr-FR" dirty="0">
                <a:latin typeface="Arial" pitchFamily="34"/>
              </a:rPr>
              <a:t>1) Chargement des images du </a:t>
            </a:r>
            <a:r>
              <a:rPr lang="fr-FR" dirty="0" err="1">
                <a:latin typeface="Arial" pitchFamily="34"/>
              </a:rPr>
              <a:t>bucket</a:t>
            </a:r>
            <a:r>
              <a:rPr lang="fr-FR" dirty="0">
                <a:latin typeface="Arial" pitchFamily="34"/>
              </a:rPr>
              <a:t> S3 dans un </a:t>
            </a:r>
            <a:r>
              <a:rPr lang="fr-FR" dirty="0" err="1">
                <a:latin typeface="Arial" pitchFamily="34"/>
              </a:rPr>
              <a:t>dataframe</a:t>
            </a:r>
            <a:r>
              <a:rPr lang="fr-FR" dirty="0">
                <a:latin typeface="Arial" pitchFamily="34"/>
              </a:rPr>
              <a:t> Spark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00DE048-61BD-B409-4178-BAF9BD44C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0" y="1462087"/>
            <a:ext cx="8136200" cy="347447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DE00AD6-326E-62F8-4B80-5611A7125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46" y="4672699"/>
            <a:ext cx="7963854" cy="28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52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BA9B30D6-3914-4126-7AEA-19E7F068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1FB7C6-EC0B-3F49-888B-36C295E8EA0F}" type="slidenum">
              <a:t>16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7AA877-9854-E473-7D48-23F3658ECB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6000" y="33840"/>
            <a:ext cx="9071640" cy="938433"/>
          </a:xfrm>
        </p:spPr>
        <p:txBody>
          <a:bodyPr/>
          <a:lstStyle/>
          <a:p>
            <a:r>
              <a:rPr lang="fr-FR" sz="4000" dirty="0"/>
              <a:t>IV. Chaîne de traitement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DA794E6-31E9-376F-0069-8D9DBAE449F7}"/>
              </a:ext>
            </a:extLst>
          </p:cNvPr>
          <p:cNvSpPr txBox="1"/>
          <p:nvPr/>
        </p:nvSpPr>
        <p:spPr>
          <a:xfrm>
            <a:off x="93287" y="972273"/>
            <a:ext cx="9554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fr-FR" dirty="0">
                <a:latin typeface="Arial" pitchFamily="34"/>
              </a:rPr>
              <a:t>2) Récupération des labels et remise en forme du </a:t>
            </a:r>
            <a:r>
              <a:rPr lang="fr-FR" dirty="0" err="1">
                <a:latin typeface="Arial" pitchFamily="34"/>
              </a:rPr>
              <a:t>dataframe</a:t>
            </a:r>
            <a:r>
              <a:rPr lang="fr-FR" dirty="0">
                <a:latin typeface="Arial" pitchFamily="34"/>
              </a:rPr>
              <a:t> Spark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935455-B9DA-F3AF-F03B-DD26F28CE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0" y="1671058"/>
            <a:ext cx="7958400" cy="519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67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BA9B30D6-3914-4126-7AEA-19E7F068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1FB7C6-EC0B-3F49-888B-36C295E8EA0F}" type="slidenum">
              <a:t>17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7AA877-9854-E473-7D48-23F3658ECB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6000" y="33840"/>
            <a:ext cx="9071640" cy="938433"/>
          </a:xfrm>
        </p:spPr>
        <p:txBody>
          <a:bodyPr/>
          <a:lstStyle/>
          <a:p>
            <a:r>
              <a:rPr lang="fr-FR" sz="4000" dirty="0"/>
              <a:t>IV. Chaîne de traitement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DA794E6-31E9-376F-0069-8D9DBAE449F7}"/>
              </a:ext>
            </a:extLst>
          </p:cNvPr>
          <p:cNvSpPr txBox="1"/>
          <p:nvPr/>
        </p:nvSpPr>
        <p:spPr>
          <a:xfrm>
            <a:off x="93287" y="972273"/>
            <a:ext cx="9554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fr-FR" dirty="0">
                <a:latin typeface="Arial" pitchFamily="34"/>
              </a:rPr>
              <a:t>3) Utilisation de RESNET50: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5698CD-39D7-E52B-5F1E-25D4BD42F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7" y="1747836"/>
            <a:ext cx="8717808" cy="309966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D531FA3-2518-61EC-6B02-E16AFE724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7" y="5050418"/>
            <a:ext cx="8717809" cy="193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28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BA9B30D6-3914-4126-7AEA-19E7F068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1FB7C6-EC0B-3F49-888B-36C295E8EA0F}" type="slidenum">
              <a:t>18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7AA877-9854-E473-7D48-23F3658ECB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6000" y="33840"/>
            <a:ext cx="9071640" cy="938433"/>
          </a:xfrm>
        </p:spPr>
        <p:txBody>
          <a:bodyPr/>
          <a:lstStyle/>
          <a:p>
            <a:r>
              <a:rPr lang="fr-FR" sz="4000" dirty="0"/>
              <a:t>IV. Chaîne de traitement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DA794E6-31E9-376F-0069-8D9DBAE449F7}"/>
              </a:ext>
            </a:extLst>
          </p:cNvPr>
          <p:cNvSpPr txBox="1"/>
          <p:nvPr/>
        </p:nvSpPr>
        <p:spPr>
          <a:xfrm>
            <a:off x="93287" y="972273"/>
            <a:ext cx="9554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rial" pitchFamily="34"/>
              </a:rPr>
              <a:t>4</a:t>
            </a:r>
            <a:r>
              <a:rPr lang="fr-FR" sz="1800" dirty="0">
                <a:latin typeface="Arial" pitchFamily="34"/>
              </a:rPr>
              <a:t>) </a:t>
            </a:r>
            <a:r>
              <a:rPr lang="fr-FR" dirty="0">
                <a:latin typeface="Arial" pitchFamily="34"/>
              </a:rPr>
              <a:t>Utilisation de la PCA de « </a:t>
            </a:r>
            <a:r>
              <a:rPr lang="fr-FR" dirty="0" err="1">
                <a:latin typeface="Arial" pitchFamily="34"/>
              </a:rPr>
              <a:t>pyspark.ml.feature</a:t>
            </a:r>
            <a:r>
              <a:rPr lang="fr-FR" dirty="0">
                <a:latin typeface="Arial" pitchFamily="34"/>
              </a:rPr>
              <a:t> » </a:t>
            </a:r>
            <a:r>
              <a:rPr lang="fr-FR" sz="1800" dirty="0">
                <a:latin typeface="Arial" pitchFamily="34"/>
              </a:rPr>
              <a:t>: </a:t>
            </a:r>
            <a:endParaRPr lang="fr-FR" dirty="0">
              <a:latin typeface="Arial" pitchFamily="34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7A0A04-F548-0B21-60F3-DB0D9933E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4819"/>
            <a:ext cx="8788400" cy="600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29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BA9B30D6-3914-4126-7AEA-19E7F068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1FB7C6-EC0B-3F49-888B-36C295E8EA0F}" type="slidenum">
              <a:t>19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7AA877-9854-E473-7D48-23F3658ECB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6000" y="33840"/>
            <a:ext cx="9071640" cy="938433"/>
          </a:xfrm>
        </p:spPr>
        <p:txBody>
          <a:bodyPr/>
          <a:lstStyle/>
          <a:p>
            <a:r>
              <a:rPr lang="fr-FR" sz="4000" dirty="0"/>
              <a:t>IV. Chaîne de traitement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DA794E6-31E9-376F-0069-8D9DBAE449F7}"/>
              </a:ext>
            </a:extLst>
          </p:cNvPr>
          <p:cNvSpPr txBox="1"/>
          <p:nvPr/>
        </p:nvSpPr>
        <p:spPr>
          <a:xfrm>
            <a:off x="93287" y="972273"/>
            <a:ext cx="95543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rial" pitchFamily="34"/>
              </a:rPr>
              <a:t>5) </a:t>
            </a:r>
            <a:r>
              <a:rPr lang="fr-FR" sz="1800" dirty="0">
                <a:latin typeface="Arial" pitchFamily="34"/>
              </a:rPr>
              <a:t>Enregistrement des résultats dans le </a:t>
            </a:r>
            <a:r>
              <a:rPr lang="fr-FR" sz="1800" dirty="0" err="1">
                <a:latin typeface="Arial" pitchFamily="34"/>
              </a:rPr>
              <a:t>bucket</a:t>
            </a:r>
            <a:r>
              <a:rPr lang="fr-FR" sz="1800" dirty="0">
                <a:latin typeface="Arial" pitchFamily="34"/>
              </a:rPr>
              <a:t> S3</a:t>
            </a:r>
          </a:p>
          <a:p>
            <a:pPr lvl="0"/>
            <a:endParaRPr lang="fr-FR" dirty="0">
              <a:latin typeface="Arial" pitchFamily="34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FDA1A46-C332-AE42-CB90-1CD8654FC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84" y="1618603"/>
            <a:ext cx="9117323" cy="493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4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29073E8C-F337-2D82-CB39-AAAF26F2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6B6A8E-8331-1541-A548-185E691200B4}" type="slidenum">
              <a:rPr smtClean="0"/>
              <a:t>2</a:t>
            </a:fld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DF0C815-DCAF-EB93-23ED-3935562B70A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 sz="400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B4BACF-251A-9AB9-AF93-EC47B6A9404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59" y="1922760"/>
            <a:ext cx="9071640" cy="3180358"/>
          </a:xfrm>
        </p:spPr>
        <p:txBody>
          <a:bodyPr>
            <a:spAutoFit/>
          </a:bodyPr>
          <a:lstStyle/>
          <a:p>
            <a:pPr lvl="0">
              <a:buSzPct val="100000"/>
              <a:buAutoNum type="romanUcPeriod"/>
            </a:pPr>
            <a:r>
              <a:rPr lang="fr-FR" dirty="0"/>
              <a:t>     Problématique</a:t>
            </a:r>
          </a:p>
          <a:p>
            <a:pPr lvl="0">
              <a:buSzPct val="100000"/>
              <a:buAutoNum type="romanUcPeriod"/>
            </a:pPr>
            <a:r>
              <a:rPr lang="fr-FR" dirty="0"/>
              <a:t>    Les données </a:t>
            </a:r>
          </a:p>
          <a:p>
            <a:pPr lvl="0">
              <a:buSzPct val="100000"/>
              <a:buAutoNum type="romanUcPeriod"/>
            </a:pPr>
            <a:r>
              <a:rPr lang="fr-FR" dirty="0"/>
              <a:t>   Architecture Big Data</a:t>
            </a:r>
          </a:p>
          <a:p>
            <a:pPr lvl="0">
              <a:buSzPct val="100000"/>
              <a:buAutoNum type="romanUcPeriod"/>
            </a:pPr>
            <a:r>
              <a:rPr lang="fr-FR" dirty="0"/>
              <a:t>   Chaîne de traitement</a:t>
            </a:r>
          </a:p>
          <a:p>
            <a:pPr lvl="0">
              <a:buSzPct val="100000"/>
              <a:buAutoNum type="romanUcPeriod"/>
            </a:pPr>
            <a:r>
              <a:rPr lang="fr-FR" dirty="0"/>
              <a:t>    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BA9B30D6-3914-4126-7AEA-19E7F068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1FB7C6-EC0B-3F49-888B-36C295E8EA0F}" type="slidenum">
              <a:t>20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7AA877-9854-E473-7D48-23F3658ECB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6000" y="33840"/>
            <a:ext cx="9071640" cy="938433"/>
          </a:xfrm>
        </p:spPr>
        <p:txBody>
          <a:bodyPr/>
          <a:lstStyle/>
          <a:p>
            <a:r>
              <a:rPr lang="fr-FR" sz="4000" dirty="0"/>
              <a:t>V. Conclusion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2330AD0-6B1A-9FA3-F054-C2F23EB09368}"/>
              </a:ext>
            </a:extLst>
          </p:cNvPr>
          <p:cNvSpPr txBox="1"/>
          <p:nvPr/>
        </p:nvSpPr>
        <p:spPr>
          <a:xfrm>
            <a:off x="576000" y="1333500"/>
            <a:ext cx="93046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q"/>
            </a:pPr>
            <a:r>
              <a:rPr lang="fr-FR" sz="2800" dirty="0">
                <a:latin typeface="Arial" pitchFamily="34"/>
              </a:rPr>
              <a:t>   Mise en place d'une première architecture Big Data.</a:t>
            </a:r>
          </a:p>
          <a:p>
            <a:pPr lvl="0"/>
            <a:endParaRPr lang="fr-FR" sz="2800" dirty="0">
              <a:latin typeface="Arial" pitchFamily="34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fr-FR" sz="2800" dirty="0">
                <a:latin typeface="Arial" pitchFamily="34"/>
              </a:rPr>
              <a:t>   Développement d'une chaîne de traitement via </a:t>
            </a:r>
            <a:r>
              <a:rPr lang="fr-FR" sz="2800" dirty="0" err="1">
                <a:latin typeface="Arial" pitchFamily="34"/>
              </a:rPr>
              <a:t>pyspark</a:t>
            </a:r>
            <a:r>
              <a:rPr lang="fr-FR" sz="2800" dirty="0">
                <a:latin typeface="Arial" pitchFamily="34"/>
              </a:rPr>
              <a:t> fonctionnelle sur cette architecture.</a:t>
            </a:r>
          </a:p>
          <a:p>
            <a:endParaRPr lang="fr-FR" sz="2800" dirty="0">
              <a:latin typeface="Arial" pitchFamily="34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fr-FR" sz="2800" dirty="0">
                <a:latin typeface="Arial" pitchFamily="34"/>
              </a:rPr>
              <a:t>   </a:t>
            </a:r>
            <a:r>
              <a:rPr lang="fr-FR" sz="2800" u="sng" dirty="0" err="1">
                <a:latin typeface="Arial" pitchFamily="34"/>
              </a:rPr>
              <a:t>Recommendations</a:t>
            </a:r>
            <a:r>
              <a:rPr lang="fr-FR" sz="2800" u="sng" dirty="0">
                <a:latin typeface="Arial" pitchFamily="34"/>
              </a:rPr>
              <a:t> pour un passage à l'échelle :</a:t>
            </a:r>
          </a:p>
          <a:p>
            <a:endParaRPr lang="fr-FR" sz="2800" u="sng" dirty="0">
              <a:latin typeface="Arial" pitchFamily="34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fr-FR" sz="2800" dirty="0">
                <a:latin typeface="Arial" pitchFamily="34"/>
              </a:rPr>
              <a:t>   Utiliser les outils de « </a:t>
            </a:r>
            <a:r>
              <a:rPr lang="fr-FR" sz="2800" dirty="0" err="1">
                <a:latin typeface="Arial" pitchFamily="34"/>
              </a:rPr>
              <a:t>cost</a:t>
            </a:r>
            <a:r>
              <a:rPr lang="fr-FR" sz="2800" dirty="0">
                <a:latin typeface="Arial" pitchFamily="34"/>
              </a:rPr>
              <a:t> </a:t>
            </a:r>
            <a:r>
              <a:rPr lang="fr-FR" sz="2800" dirty="0" err="1">
                <a:latin typeface="Arial" pitchFamily="34"/>
              </a:rPr>
              <a:t>managment</a:t>
            </a:r>
            <a:r>
              <a:rPr lang="fr-FR" sz="2800" dirty="0">
                <a:latin typeface="Arial" pitchFamily="34"/>
              </a:rPr>
              <a:t> » de AWS  </a:t>
            </a:r>
            <a:br>
              <a:rPr lang="fr-FR" sz="2800" dirty="0">
                <a:latin typeface="Arial" pitchFamily="34"/>
              </a:rPr>
            </a:br>
            <a:r>
              <a:rPr lang="fr-FR" sz="2800" dirty="0">
                <a:latin typeface="Arial" pitchFamily="34"/>
              </a:rPr>
              <a:t>   pour gérer les coût de l'infrastructure.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fr-FR" sz="2800" dirty="0">
                <a:latin typeface="Arial" pitchFamily="34"/>
              </a:rPr>
              <a:t>   Peut être voir pour améliorer la chaîne de traitement </a:t>
            </a:r>
            <a:br>
              <a:rPr lang="fr-FR" sz="2800" dirty="0">
                <a:latin typeface="Arial" pitchFamily="34"/>
              </a:rPr>
            </a:br>
            <a:r>
              <a:rPr lang="fr-FR" sz="2800" dirty="0">
                <a:latin typeface="Arial" pitchFamily="34"/>
              </a:rPr>
              <a:t>   et passer par un </a:t>
            </a:r>
            <a:r>
              <a:rPr lang="fr-FR" sz="2800" dirty="0" err="1">
                <a:latin typeface="Arial" pitchFamily="34"/>
              </a:rPr>
              <a:t>preprocessing</a:t>
            </a:r>
            <a:r>
              <a:rPr lang="fr-FR" sz="2800" dirty="0">
                <a:latin typeface="Arial" pitchFamily="34"/>
              </a:rPr>
              <a:t> plus poussé (</a:t>
            </a:r>
            <a:r>
              <a:rPr lang="fr-FR" sz="2800" dirty="0" err="1">
                <a:latin typeface="Arial" pitchFamily="34"/>
              </a:rPr>
              <a:t>transfer</a:t>
            </a:r>
            <a:r>
              <a:rPr lang="fr-FR" sz="2800" dirty="0">
                <a:latin typeface="Arial" pitchFamily="34"/>
              </a:rPr>
              <a:t> </a:t>
            </a:r>
            <a:br>
              <a:rPr lang="fr-FR" sz="2800" dirty="0">
                <a:latin typeface="Arial" pitchFamily="34"/>
              </a:rPr>
            </a:br>
            <a:r>
              <a:rPr lang="fr-FR" sz="2800" dirty="0">
                <a:latin typeface="Arial" pitchFamily="34"/>
              </a:rPr>
              <a:t>   </a:t>
            </a:r>
            <a:r>
              <a:rPr lang="fr-FR" sz="2800" dirty="0" err="1">
                <a:latin typeface="Arial" pitchFamily="34"/>
              </a:rPr>
              <a:t>learning</a:t>
            </a:r>
            <a:r>
              <a:rPr lang="fr-FR" sz="2800" dirty="0">
                <a:latin typeface="Arial" pitchFamily="34"/>
              </a:rPr>
              <a:t>) ?</a:t>
            </a:r>
          </a:p>
          <a:p>
            <a:endParaRPr lang="fr-FR" sz="2800" dirty="0">
              <a:latin typeface="Arial" pitchFamily="34"/>
            </a:endParaRPr>
          </a:p>
          <a:p>
            <a:pPr marL="285750" lvl="0" indent="-285750">
              <a:buFont typeface="Wingdings" pitchFamily="2" charset="2"/>
              <a:buChar char="q"/>
            </a:pPr>
            <a:endParaRPr lang="fr-FR" sz="1800" dirty="0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8310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6AFFE5-16AF-96B6-B94A-9E4656EE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1320" y="7038395"/>
            <a:ext cx="2348280" cy="521280"/>
          </a:xfrm>
        </p:spPr>
        <p:txBody>
          <a:bodyPr/>
          <a:lstStyle/>
          <a:p>
            <a:pPr lvl="0"/>
            <a:fld id="{235856C3-8209-714D-AEBF-0F0028CA75ED}" type="slidenum">
              <a:t>21</a:t>
            </a:fld>
            <a:endParaRPr lang="fr-FR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0ECB203-9E91-6D0A-6A8A-8AF7749A7AB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6000" y="1440000"/>
            <a:ext cx="9071640" cy="4989240"/>
          </a:xfrm>
        </p:spPr>
        <p:txBody>
          <a:bodyPr/>
          <a:lstStyle/>
          <a:p>
            <a:pPr lvl="0"/>
            <a:endParaRPr lang="fr-FR"/>
          </a:p>
          <a:p>
            <a:pPr lvl="0"/>
            <a:endParaRPr lang="fr-FR"/>
          </a:p>
          <a:p>
            <a:pPr lvl="0" algn="ctr"/>
            <a:r>
              <a:rPr lang="fr-FR" b="1" i="1"/>
              <a:t>Merci pour votre attention !</a:t>
            </a:r>
          </a:p>
          <a:p>
            <a:pPr lvl="0" algn="ctr"/>
            <a:r>
              <a:rPr lang="fr-FR" b="1" i="1"/>
              <a:t>Questions ?</a:t>
            </a:r>
          </a:p>
          <a:p>
            <a:pPr lvl="0"/>
            <a:endParaRPr lang="fr-FR" sz="2000"/>
          </a:p>
          <a:p>
            <a:pPr lvl="0"/>
            <a:r>
              <a:rPr lang="fr-FR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6AFFE5-16AF-96B6-B94A-9E4656EE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1320" y="7038395"/>
            <a:ext cx="2348280" cy="521280"/>
          </a:xfrm>
        </p:spPr>
        <p:txBody>
          <a:bodyPr/>
          <a:lstStyle/>
          <a:p>
            <a:pPr lvl="0"/>
            <a:fld id="{235856C3-8209-714D-AEBF-0F0028CA75ED}" type="slidenum">
              <a:t>22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96A8EF-DF3F-E741-2A40-62172BDFC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27" y="977900"/>
            <a:ext cx="9791998" cy="45847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79E6A2F-282A-E906-C330-9B5F13175C3E}"/>
              </a:ext>
            </a:extLst>
          </p:cNvPr>
          <p:cNvSpPr txBox="1"/>
          <p:nvPr/>
        </p:nvSpPr>
        <p:spPr>
          <a:xfrm>
            <a:off x="4673600" y="177800"/>
            <a:ext cx="326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EMR</a:t>
            </a:r>
          </a:p>
        </p:txBody>
      </p:sp>
    </p:spTree>
    <p:extLst>
      <p:ext uri="{BB962C8B-B14F-4D97-AF65-F5344CB8AC3E}">
        <p14:creationId xmlns:p14="http://schemas.microsoft.com/office/powerpoint/2010/main" val="72633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6AFFE5-16AF-96B6-B94A-9E4656EE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1320" y="7038395"/>
            <a:ext cx="2348280" cy="521280"/>
          </a:xfrm>
        </p:spPr>
        <p:txBody>
          <a:bodyPr/>
          <a:lstStyle/>
          <a:p>
            <a:pPr lvl="0"/>
            <a:fld id="{235856C3-8209-714D-AEBF-0F0028CA75ED}" type="slidenum">
              <a:t>23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9E11A3A-C338-0C10-5EAB-EDBDAFEA5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0887"/>
            <a:ext cx="10068286" cy="50276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16FE42F-950B-1406-1419-19CA6B805FDD}"/>
              </a:ext>
            </a:extLst>
          </p:cNvPr>
          <p:cNvSpPr txBox="1"/>
          <p:nvPr/>
        </p:nvSpPr>
        <p:spPr>
          <a:xfrm>
            <a:off x="4597400" y="43001"/>
            <a:ext cx="326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EMR</a:t>
            </a:r>
          </a:p>
        </p:txBody>
      </p:sp>
    </p:spTree>
    <p:extLst>
      <p:ext uri="{BB962C8B-B14F-4D97-AF65-F5344CB8AC3E}">
        <p14:creationId xmlns:p14="http://schemas.microsoft.com/office/powerpoint/2010/main" val="1722392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6AFFE5-16AF-96B6-B94A-9E4656EE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1320" y="7038395"/>
            <a:ext cx="2348280" cy="521280"/>
          </a:xfrm>
        </p:spPr>
        <p:txBody>
          <a:bodyPr/>
          <a:lstStyle/>
          <a:p>
            <a:pPr lvl="0"/>
            <a:fld id="{235856C3-8209-714D-AEBF-0F0028CA75ED}" type="slidenum">
              <a:t>24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065C7F1-881E-8C3C-B292-8BB1C369D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" y="736600"/>
            <a:ext cx="10071464" cy="49403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21CA9A2-1838-54B0-5DA8-4235092010E3}"/>
              </a:ext>
            </a:extLst>
          </p:cNvPr>
          <p:cNvSpPr txBox="1"/>
          <p:nvPr/>
        </p:nvSpPr>
        <p:spPr>
          <a:xfrm>
            <a:off x="4648200" y="28714"/>
            <a:ext cx="326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EMR</a:t>
            </a:r>
          </a:p>
        </p:txBody>
      </p:sp>
    </p:spTree>
    <p:extLst>
      <p:ext uri="{BB962C8B-B14F-4D97-AF65-F5344CB8AC3E}">
        <p14:creationId xmlns:p14="http://schemas.microsoft.com/office/powerpoint/2010/main" val="2795761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6AFFE5-16AF-96B6-B94A-9E4656EE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1320" y="7038395"/>
            <a:ext cx="2348280" cy="521280"/>
          </a:xfrm>
        </p:spPr>
        <p:txBody>
          <a:bodyPr/>
          <a:lstStyle/>
          <a:p>
            <a:pPr lvl="0"/>
            <a:fld id="{235856C3-8209-714D-AEBF-0F0028CA75ED}" type="slidenum">
              <a:t>25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441519-C861-A5BB-7049-EF6BCF9FA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8700"/>
            <a:ext cx="10096897" cy="50419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62AA088-1375-AEB0-EEB6-AA51F6F2751E}"/>
              </a:ext>
            </a:extLst>
          </p:cNvPr>
          <p:cNvSpPr txBox="1"/>
          <p:nvPr/>
        </p:nvSpPr>
        <p:spPr>
          <a:xfrm>
            <a:off x="4076700" y="3314"/>
            <a:ext cx="326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S3 </a:t>
            </a:r>
            <a:r>
              <a:rPr lang="fr-FR" sz="4000" dirty="0" err="1"/>
              <a:t>Bucket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629471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6AFFE5-16AF-96B6-B94A-9E4656EE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1320" y="7038395"/>
            <a:ext cx="2348280" cy="521280"/>
          </a:xfrm>
        </p:spPr>
        <p:txBody>
          <a:bodyPr/>
          <a:lstStyle/>
          <a:p>
            <a:pPr lvl="0"/>
            <a:fld id="{235856C3-8209-714D-AEBF-0F0028CA75ED}" type="slidenum">
              <a:t>26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5835E21-9455-269F-C7E2-00B5CB1F7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1200"/>
            <a:ext cx="10020598" cy="50038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1B4B732-E4E6-6F3D-CA02-C501F044714D}"/>
              </a:ext>
            </a:extLst>
          </p:cNvPr>
          <p:cNvSpPr txBox="1"/>
          <p:nvPr/>
        </p:nvSpPr>
        <p:spPr>
          <a:xfrm>
            <a:off x="4076700" y="3314"/>
            <a:ext cx="326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S3 </a:t>
            </a:r>
            <a:r>
              <a:rPr lang="fr-FR" sz="4000" dirty="0" err="1"/>
              <a:t>Bucket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601946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6AFFE5-16AF-96B6-B94A-9E4656EE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1320" y="7038395"/>
            <a:ext cx="2348280" cy="521280"/>
          </a:xfrm>
        </p:spPr>
        <p:txBody>
          <a:bodyPr/>
          <a:lstStyle/>
          <a:p>
            <a:pPr lvl="0"/>
            <a:fld id="{235856C3-8209-714D-AEBF-0F0028CA75ED}" type="slidenum">
              <a:t>27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7CA39B0-30CB-B052-E690-8EEF802C4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12800"/>
            <a:ext cx="10080625" cy="503377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DC9F890-382B-B134-83CD-5B53CAF5C06F}"/>
              </a:ext>
            </a:extLst>
          </p:cNvPr>
          <p:cNvSpPr txBox="1"/>
          <p:nvPr/>
        </p:nvSpPr>
        <p:spPr>
          <a:xfrm>
            <a:off x="4076700" y="3314"/>
            <a:ext cx="326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S3 </a:t>
            </a:r>
            <a:r>
              <a:rPr lang="fr-FR" sz="4000" dirty="0" err="1"/>
              <a:t>Bucket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137564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6AFFE5-16AF-96B6-B94A-9E4656EE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1320" y="7038395"/>
            <a:ext cx="2348280" cy="521280"/>
          </a:xfrm>
        </p:spPr>
        <p:txBody>
          <a:bodyPr/>
          <a:lstStyle/>
          <a:p>
            <a:pPr lvl="0"/>
            <a:fld id="{235856C3-8209-714D-AEBF-0F0028CA75ED}" type="slidenum">
              <a:t>28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421DCB9-DCBE-35A8-F468-7EF135E3E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3287"/>
            <a:ext cx="10080625" cy="57531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34B7D83-5350-F81D-0DBF-2593CBE3CA52}"/>
              </a:ext>
            </a:extLst>
          </p:cNvPr>
          <p:cNvSpPr txBox="1"/>
          <p:nvPr/>
        </p:nvSpPr>
        <p:spPr>
          <a:xfrm>
            <a:off x="4076700" y="3314"/>
            <a:ext cx="326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S3 </a:t>
            </a:r>
            <a:r>
              <a:rPr lang="fr-FR" sz="4000" dirty="0" err="1"/>
              <a:t>Bucket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242320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6AFFE5-16AF-96B6-B94A-9E4656EE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1320" y="7038395"/>
            <a:ext cx="2348280" cy="521280"/>
          </a:xfrm>
        </p:spPr>
        <p:txBody>
          <a:bodyPr/>
          <a:lstStyle/>
          <a:p>
            <a:pPr lvl="0"/>
            <a:fld id="{235856C3-8209-714D-AEBF-0F0028CA75ED}" type="slidenum">
              <a:t>29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0E9F55-012F-D3C8-262B-172FEE752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" y="865187"/>
            <a:ext cx="10068286" cy="50276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E478A45-F51C-ADBB-74F0-83A8CD600BB4}"/>
              </a:ext>
            </a:extLst>
          </p:cNvPr>
          <p:cNvSpPr txBox="1"/>
          <p:nvPr/>
        </p:nvSpPr>
        <p:spPr>
          <a:xfrm>
            <a:off x="4076700" y="3314"/>
            <a:ext cx="326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EC2</a:t>
            </a:r>
          </a:p>
        </p:txBody>
      </p:sp>
    </p:spTree>
    <p:extLst>
      <p:ext uri="{BB962C8B-B14F-4D97-AF65-F5344CB8AC3E}">
        <p14:creationId xmlns:p14="http://schemas.microsoft.com/office/powerpoint/2010/main" val="156250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29073E8C-F337-2D82-CB39-AAAF26F2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6B6A8E-8331-1541-A548-185E691200B4}" type="slidenum">
              <a:rPr smtClean="0"/>
              <a:t>3</a:t>
            </a:fld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79B7AC9-BB88-4BFC-248F-809EF5614D2E}"/>
              </a:ext>
            </a:extLst>
          </p:cNvPr>
          <p:cNvSpPr txBox="1">
            <a:spLocks/>
          </p:cNvSpPr>
          <p:nvPr/>
        </p:nvSpPr>
        <p:spPr>
          <a:xfrm>
            <a:off x="503999" y="144000"/>
            <a:ext cx="907164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fr-FR" sz="4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1pPr>
          </a:lstStyle>
          <a:p>
            <a:r>
              <a:rPr lang="fr-FR" sz="4000">
                <a:solidFill>
                  <a:sysClr val="windowText" lastClr="000000"/>
                </a:solidFill>
              </a:rPr>
              <a:t>I. Problématique</a:t>
            </a:r>
            <a:endParaRPr lang="fr-FR" sz="4000" dirty="0">
              <a:solidFill>
                <a:sysClr val="windowText" lastClr="000000"/>
              </a:solidFill>
            </a:endParaRP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DCCC22AF-F858-2BEE-CB20-1B9F633D0A58}"/>
              </a:ext>
            </a:extLst>
          </p:cNvPr>
          <p:cNvSpPr txBox="1">
            <a:spLocks/>
          </p:cNvSpPr>
          <p:nvPr/>
        </p:nvSpPr>
        <p:spPr>
          <a:xfrm>
            <a:off x="503999" y="914960"/>
            <a:ext cx="9071640" cy="6374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fr-F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50000"/>
              <a:buFont typeface="Wingdings" pitchFamily="2" charset="2"/>
              <a:buChar char="Ø"/>
            </a:pPr>
            <a:r>
              <a:rPr lang="fr-FR" sz="2000" dirty="0">
                <a:solidFill>
                  <a:sysClr val="windowText" lastClr="000000"/>
                </a:solidFill>
              </a:rPr>
              <a:t>Data </a:t>
            </a:r>
            <a:r>
              <a:rPr lang="fr-FR" sz="2000" dirty="0" err="1">
                <a:solidFill>
                  <a:sysClr val="windowText" lastClr="000000"/>
                </a:solidFill>
              </a:rPr>
              <a:t>scientist</a:t>
            </a:r>
            <a:r>
              <a:rPr lang="fr-FR" sz="2000" dirty="0">
                <a:solidFill>
                  <a:sysClr val="windowText" lastClr="000000"/>
                </a:solidFill>
              </a:rPr>
              <a:t> pour la société </a:t>
            </a:r>
            <a:r>
              <a:rPr lang="fr-FR" sz="2000" dirty="0" err="1">
                <a:solidFill>
                  <a:sysClr val="windowText" lastClr="000000"/>
                </a:solidFill>
              </a:rPr>
              <a:t>Agritech</a:t>
            </a:r>
            <a:r>
              <a:rPr lang="fr-FR" sz="2000" dirty="0">
                <a:solidFill>
                  <a:sysClr val="windowText" lastClr="000000"/>
                </a:solidFill>
              </a:rPr>
              <a:t> 'Fruits' qui cherche à proposer des solutions innovantes pour la récolte des fruits.</a:t>
            </a:r>
          </a:p>
          <a:p>
            <a:pPr marL="457200" indent="-457200">
              <a:buSzPct val="50000"/>
              <a:buFont typeface="Wingdings" pitchFamily="2" charset="2"/>
              <a:buChar char="Ø"/>
            </a:pPr>
            <a:r>
              <a:rPr lang="fr-FR" sz="2000" dirty="0">
                <a:solidFill>
                  <a:sysClr val="windowText" lastClr="000000"/>
                </a:solidFill>
              </a:rPr>
              <a:t>La société souhaite dans un premier temps se faire connaître en mettant à disposition du grand public une application mobile qui permettrait aux utilisateurs de prendre en photo un fruit et d'obtenir des informations sur ce fruit.</a:t>
            </a:r>
          </a:p>
          <a:p>
            <a:pPr marL="457200" indent="-457200">
              <a:buSzPct val="50000"/>
              <a:buFont typeface="Wingdings" pitchFamily="2" charset="2"/>
              <a:buChar char="Ø"/>
            </a:pPr>
            <a:r>
              <a:rPr lang="fr-FR" sz="2000" dirty="0">
                <a:solidFill>
                  <a:sysClr val="windowText" lastClr="000000"/>
                </a:solidFill>
              </a:rPr>
              <a:t>Cette application permettrait de sensibiliser le grand public à la biodiversité des fruits.</a:t>
            </a:r>
          </a:p>
          <a:p>
            <a:pPr marL="457200" indent="-457200">
              <a:buSzPct val="50000"/>
              <a:buFont typeface="Wingdings" pitchFamily="2" charset="2"/>
              <a:buChar char="Ø"/>
            </a:pPr>
            <a:r>
              <a:rPr lang="fr-FR" sz="2000" dirty="0">
                <a:solidFill>
                  <a:sysClr val="windowText" lastClr="000000"/>
                </a:solidFill>
              </a:rPr>
              <a:t>Le développement de l’application mobile permettra de construire une première version de l'architecture Big Data nécessaire.</a:t>
            </a:r>
          </a:p>
          <a:p>
            <a:pPr marL="342900" indent="-342900">
              <a:buSzPct val="50000"/>
              <a:buFont typeface="Wingdings" pitchFamily="2" charset="2"/>
              <a:buChar char="v"/>
            </a:pPr>
            <a:r>
              <a:rPr lang="fr-FR" sz="2000" b="1" dirty="0">
                <a:solidFill>
                  <a:sysClr val="windowText" lastClr="000000"/>
                </a:solidFill>
              </a:rPr>
              <a:t>  Notre mission : </a:t>
            </a:r>
          </a:p>
          <a:p>
            <a:pPr marL="457200" indent="-457200">
              <a:buSzPct val="50000"/>
              <a:buFont typeface="Wingdings" pitchFamily="2" charset="2"/>
              <a:buChar char="Ø"/>
            </a:pPr>
            <a:r>
              <a:rPr lang="fr-FR" sz="2000" i="1" dirty="0"/>
              <a:t>Développer dans un environnement Big Data une première chaîne de traitement des données qui comprendra un </a:t>
            </a:r>
            <a:r>
              <a:rPr lang="fr-FR" sz="2000" i="1" dirty="0" err="1"/>
              <a:t>preprocessing</a:t>
            </a:r>
            <a:r>
              <a:rPr lang="fr-FR" sz="2000" i="1" dirty="0"/>
              <a:t> et une étape de réduction de dimension.</a:t>
            </a:r>
          </a:p>
          <a:p>
            <a:pPr marL="457200" indent="-457200">
              <a:buSzPct val="50000"/>
              <a:buFont typeface="Wingdings" pitchFamily="2" charset="2"/>
              <a:buChar char="Ø"/>
            </a:pPr>
            <a:r>
              <a:rPr lang="fr-FR" sz="2000" i="1" dirty="0"/>
              <a:t>Garder en tête que l’important est de mettre en place les premières briques de traitement qui serviront lorsqu’il faudra passer à l’échelle en termes de volume de données !</a:t>
            </a:r>
          </a:p>
          <a:p>
            <a:pPr>
              <a:buSzPct val="50000"/>
            </a:pPr>
            <a:endParaRPr lang="fr-FR" sz="2800" dirty="0"/>
          </a:p>
          <a:p>
            <a:pPr marL="457200" indent="-457200">
              <a:buSzPct val="50000"/>
              <a:buFont typeface="Wingdings" pitchFamily="2" charset="2"/>
              <a:buChar char="Ø"/>
            </a:pPr>
            <a:endParaRPr lang="fr-FR" sz="2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7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ED48142B-94F9-74CB-E07B-CCC50F14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180F06-2561-D440-9351-9E778B81A6D7}" type="slidenum">
              <a:rPr smtClean="0"/>
              <a:t>4</a:t>
            </a:fld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7154AE-2C7A-80EF-4BAE-37C728B2A3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-182160"/>
            <a:ext cx="9071640" cy="1262160"/>
          </a:xfrm>
        </p:spPr>
        <p:txBody>
          <a:bodyPr/>
          <a:lstStyle/>
          <a:p>
            <a:pPr lvl="0"/>
            <a:r>
              <a:rPr lang="fr-FR" dirty="0"/>
              <a:t>I. Problématique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A6FCF90-F2CD-2BAD-CFBA-6464FE8DBAA4}"/>
              </a:ext>
            </a:extLst>
          </p:cNvPr>
          <p:cNvSpPr txBox="1">
            <a:spLocks/>
          </p:cNvSpPr>
          <p:nvPr/>
        </p:nvSpPr>
        <p:spPr>
          <a:xfrm>
            <a:off x="503999" y="1202760"/>
            <a:ext cx="9071640" cy="5627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fr-F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ysClr val="windowText" lastClr="000000"/>
                </a:solidFill>
              </a:rPr>
              <a:t>Démarche de travail 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fr-FR" sz="2200" dirty="0">
                <a:solidFill>
                  <a:sysClr val="windowText" lastClr="000000"/>
                </a:solidFill>
              </a:rPr>
              <a:t> Analyse rapide des données disponibles.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fr-FR" sz="2200" dirty="0">
                <a:solidFill>
                  <a:sysClr val="windowText" lastClr="000000"/>
                </a:solidFill>
              </a:rPr>
              <a:t> Récupérer un </a:t>
            </a:r>
            <a:r>
              <a:rPr lang="fr-FR" sz="2200" dirty="0" err="1">
                <a:solidFill>
                  <a:sysClr val="windowText" lastClr="000000"/>
                </a:solidFill>
              </a:rPr>
              <a:t>sample</a:t>
            </a:r>
            <a:r>
              <a:rPr lang="fr-FR" sz="2200" dirty="0">
                <a:solidFill>
                  <a:sysClr val="windowText" lastClr="000000"/>
                </a:solidFill>
              </a:rPr>
              <a:t> de ces données pour faire des essais.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fr-FR" sz="2200" dirty="0">
                <a:solidFill>
                  <a:sysClr val="windowText" lastClr="000000"/>
                </a:solidFill>
              </a:rPr>
              <a:t> Mettre en place une chaîne de traitement en local sur machine     </a:t>
            </a:r>
            <a:br>
              <a:rPr lang="fr-FR" sz="2200" dirty="0">
                <a:solidFill>
                  <a:sysClr val="windowText" lastClr="000000"/>
                </a:solidFill>
              </a:rPr>
            </a:br>
            <a:r>
              <a:rPr lang="fr-FR" sz="2200" dirty="0">
                <a:solidFill>
                  <a:sysClr val="windowText" lastClr="000000"/>
                </a:solidFill>
              </a:rPr>
              <a:t> virtuelle pour effectuer des premiers tests.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fr-FR" sz="2200" dirty="0">
                <a:solidFill>
                  <a:sysClr val="windowText" lastClr="000000"/>
                </a:solidFill>
              </a:rPr>
              <a:t> Mettre en place une première architecture Big Data via les services </a:t>
            </a:r>
            <a:br>
              <a:rPr lang="fr-FR" sz="2200" dirty="0">
                <a:solidFill>
                  <a:sysClr val="windowText" lastClr="000000"/>
                </a:solidFill>
              </a:rPr>
            </a:br>
            <a:r>
              <a:rPr lang="fr-FR" sz="2200" dirty="0">
                <a:solidFill>
                  <a:sysClr val="windowText" lastClr="000000"/>
                </a:solidFill>
              </a:rPr>
              <a:t> AWS.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fr-FR" sz="2400" dirty="0"/>
              <a:t>Valider notre chaîne de traitement dans cette architecture.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fr-FR" sz="2400" dirty="0"/>
              <a:t>Privilégier  un coût faible pour démontrer la faisabilité avant un passage à l'échelle (première brique de l'architecture).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fr-FR" sz="2400" dirty="0"/>
              <a:t>Envisager le passage à l'échelle pour des données plus conséquentes.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44FBFA09-66E3-51E2-79F2-5F84DCC6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4DABDA-0CA6-1641-9EE8-498785825F56}" type="slidenum">
              <a:rPr smtClean="0"/>
              <a:t>5</a:t>
            </a:fld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5D430C-73C8-D1BB-201C-8450E0C97D6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359" y="33840"/>
            <a:ext cx="9071640" cy="1262160"/>
          </a:xfrm>
        </p:spPr>
        <p:txBody>
          <a:bodyPr/>
          <a:lstStyle/>
          <a:p>
            <a:pPr lvl="0"/>
            <a:r>
              <a:rPr lang="fr-FR" dirty="0"/>
              <a:t>II. Les données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CDCE3510-4FC2-8707-9669-F47CD984ECCC}"/>
              </a:ext>
            </a:extLst>
          </p:cNvPr>
          <p:cNvSpPr txBox="1">
            <a:spLocks/>
          </p:cNvSpPr>
          <p:nvPr/>
        </p:nvSpPr>
        <p:spPr>
          <a:xfrm>
            <a:off x="503999" y="1445185"/>
            <a:ext cx="8987242" cy="15295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fr-F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45000"/>
              <a:buFont typeface="Wingdings" pitchFamily="2" charset="2"/>
              <a:buChar char="Ø"/>
            </a:pPr>
            <a:r>
              <a:rPr lang="fr-FR" dirty="0">
                <a:solidFill>
                  <a:sysClr val="windowText" lastClr="000000"/>
                </a:solidFill>
              </a:rPr>
              <a:t>Données disponibles via l'adresse :</a:t>
            </a:r>
          </a:p>
          <a:p>
            <a:pPr marL="800100" lvl="2" indent="-342900" hangingPunct="0">
              <a:spcBef>
                <a:spcPts val="0"/>
              </a:spcBef>
              <a:spcAft>
                <a:spcPts val="1417"/>
              </a:spcAft>
              <a:buSzPct val="45000"/>
              <a:buFont typeface="Wingdings" pitchFamily="2" charset="2"/>
              <a:buChar char="v"/>
            </a:pPr>
            <a:r>
              <a:rPr lang="fr-FR" dirty="0">
                <a:latin typeface="Arial" pitchFamily="18"/>
                <a:ea typeface="Microsoft YaHei" pitchFamily="2"/>
                <a:cs typeface="Arial" pitchFamily="2"/>
              </a:rPr>
              <a:t>https://</a:t>
            </a:r>
            <a:r>
              <a:rPr lang="fr-FR" dirty="0" err="1">
                <a:latin typeface="Arial" pitchFamily="18"/>
                <a:ea typeface="Microsoft YaHei" pitchFamily="2"/>
                <a:cs typeface="Arial" pitchFamily="2"/>
              </a:rPr>
              <a:t>www.kaggle.com</a:t>
            </a:r>
            <a:r>
              <a:rPr lang="fr-FR" dirty="0">
                <a:latin typeface="Arial" pitchFamily="18"/>
                <a:ea typeface="Microsoft YaHei" pitchFamily="2"/>
                <a:cs typeface="Arial" pitchFamily="2"/>
              </a:rPr>
              <a:t>/</a:t>
            </a:r>
            <a:r>
              <a:rPr lang="fr-FR" dirty="0" err="1">
                <a:latin typeface="Arial" pitchFamily="18"/>
                <a:ea typeface="Microsoft YaHei" pitchFamily="2"/>
                <a:cs typeface="Arial" pitchFamily="2"/>
              </a:rPr>
              <a:t>datasets</a:t>
            </a:r>
            <a:r>
              <a:rPr lang="fr-FR" dirty="0">
                <a:latin typeface="Arial" pitchFamily="18"/>
                <a:ea typeface="Microsoft YaHei" pitchFamily="2"/>
                <a:cs typeface="Arial" pitchFamily="2"/>
              </a:rPr>
              <a:t>/</a:t>
            </a:r>
            <a:r>
              <a:rPr lang="fr-FR" dirty="0" err="1">
                <a:latin typeface="Arial" pitchFamily="18"/>
                <a:ea typeface="Microsoft YaHei" pitchFamily="2"/>
                <a:cs typeface="Arial" pitchFamily="2"/>
              </a:rPr>
              <a:t>moltean</a:t>
            </a:r>
            <a:r>
              <a:rPr lang="fr-FR" dirty="0">
                <a:latin typeface="Arial" pitchFamily="18"/>
                <a:ea typeface="Microsoft YaHei" pitchFamily="2"/>
                <a:cs typeface="Arial" pitchFamily="2"/>
              </a:rPr>
              <a:t>/fruits </a:t>
            </a:r>
          </a:p>
          <a:p>
            <a:pPr marL="800100" lvl="2" indent="-342900" hangingPunct="0">
              <a:spcBef>
                <a:spcPts val="0"/>
              </a:spcBef>
              <a:spcAft>
                <a:spcPts val="1417"/>
              </a:spcAft>
              <a:buSzPct val="45000"/>
              <a:buFont typeface="Wingdings" pitchFamily="2" charset="2"/>
              <a:buChar char="v"/>
            </a:pPr>
            <a:r>
              <a:rPr lang="fr-FR" sz="2400" dirty="0">
                <a:solidFill>
                  <a:sysClr val="windowText" lastClr="000000"/>
                </a:solidFill>
              </a:rPr>
              <a:t>Dossier Training :</a:t>
            </a:r>
          </a:p>
          <a:p>
            <a:pPr marL="1143000" lvl="1" indent="-457200">
              <a:buSzPct val="45000"/>
              <a:buFont typeface="Wingdings" pitchFamily="2" charset="2"/>
              <a:buChar char="Ø"/>
            </a:pPr>
            <a:r>
              <a:rPr lang="fr-FR" dirty="0">
                <a:solidFill>
                  <a:sysClr val="windowText" lastClr="000000"/>
                </a:solidFill>
              </a:rPr>
              <a:t>131 Fruits</a:t>
            </a:r>
          </a:p>
          <a:p>
            <a:pPr marL="1143000" lvl="1" indent="-457200">
              <a:buSzPct val="45000"/>
              <a:buFont typeface="Wingdings" pitchFamily="2" charset="2"/>
              <a:buChar char="Ø"/>
            </a:pPr>
            <a:r>
              <a:rPr lang="fr-FR" dirty="0">
                <a:solidFill>
                  <a:sysClr val="windowText" lastClr="000000"/>
                </a:solidFill>
              </a:rPr>
              <a:t>500 images par fruits en moyenne</a:t>
            </a:r>
          </a:p>
          <a:p>
            <a:pPr marL="1143000" lvl="1" indent="-457200">
              <a:buSzPct val="45000"/>
              <a:buFont typeface="Wingdings" pitchFamily="2" charset="2"/>
              <a:buChar char="Ø"/>
            </a:pPr>
            <a:r>
              <a:rPr lang="fr-FR" dirty="0">
                <a:solidFill>
                  <a:sysClr val="windowText" lastClr="000000"/>
                </a:solidFill>
              </a:rPr>
              <a:t>Pour des raisons de coût mémoire on utilise un petit échantillon de 3 fruits avec 2-4 images par fruits (9 images).</a:t>
            </a:r>
          </a:p>
          <a:p>
            <a:pPr lvl="1" indent="0">
              <a:buSzPct val="45000"/>
              <a:buNone/>
            </a:pPr>
            <a:endParaRPr lang="fr-FR" sz="1600" dirty="0">
              <a:solidFill>
                <a:sysClr val="windowText" lastClr="000000"/>
              </a:solidFill>
            </a:endParaRPr>
          </a:p>
          <a:p>
            <a:endParaRPr lang="fr-FR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A8FCEDEB-919D-FB15-139B-51AABC6D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fr-FR" dirty="0"/>
              <a:t>6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68EA1-1BCD-D96C-C1B0-A7018EA01B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2" y="0"/>
            <a:ext cx="9071640" cy="1262160"/>
          </a:xfrm>
        </p:spPr>
        <p:txBody>
          <a:bodyPr/>
          <a:lstStyle/>
          <a:p>
            <a:pPr lvl="0"/>
            <a:r>
              <a:rPr lang="fr-FR" dirty="0"/>
              <a:t>II. Les données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82DCDB-3FCA-54E3-683D-F9F17F77050F}"/>
              </a:ext>
            </a:extLst>
          </p:cNvPr>
          <p:cNvSpPr/>
          <p:nvPr/>
        </p:nvSpPr>
        <p:spPr>
          <a:xfrm>
            <a:off x="11317" y="1093652"/>
            <a:ext cx="5141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fr-FR" sz="2800" dirty="0"/>
              <a:t> Les images sélectionnées 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4DE36F8-319B-6B7E-B342-F0582172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" y="2089017"/>
            <a:ext cx="1298258" cy="124301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752BC27-E332-D2B8-4467-4F2E58A10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999" y="2115595"/>
            <a:ext cx="1298258" cy="124416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96D8E9B-57CC-2DBF-ED32-36F4D9679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001" y="2129459"/>
            <a:ext cx="1226967" cy="121643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0261A31-D83E-416F-A408-6F56EDCC5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4031" y="2143324"/>
            <a:ext cx="1298258" cy="121643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8F97066-F80F-6BD2-E04E-E10C6F65AE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062" y="3963987"/>
            <a:ext cx="1353713" cy="124416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3E182402-5851-3CA0-7731-462ED783B8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7816" y="3825151"/>
            <a:ext cx="1334473" cy="13830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B5DCCA83-585B-3911-4665-E056DFC82A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349" y="5840108"/>
            <a:ext cx="1351971" cy="129288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4A440CBA-9F20-733E-8539-39F25EC3E9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01916" y="5840108"/>
            <a:ext cx="1414343" cy="13830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A32B88BC-E0CC-6812-4769-AC521E2578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7001" y="5877571"/>
            <a:ext cx="1414343" cy="134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2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BA9B30D6-3914-4126-7AEA-19E7F068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1FB7C6-EC0B-3F49-888B-36C295E8EA0F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7AA877-9854-E473-7D48-23F3658ECB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6000" y="33840"/>
            <a:ext cx="9071640" cy="1262160"/>
          </a:xfrm>
        </p:spPr>
        <p:txBody>
          <a:bodyPr/>
          <a:lstStyle/>
          <a:p>
            <a:r>
              <a:rPr lang="fr-FR" sz="4000" dirty="0"/>
              <a:t>III. Architecture Big Data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780CD2-7202-930F-B947-945107C6B1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492" y="1067951"/>
            <a:ext cx="9071640" cy="456098"/>
          </a:xfrm>
        </p:spPr>
        <p:txBody>
          <a:bodyPr/>
          <a:lstStyle/>
          <a:p>
            <a:pPr marL="457200" lvl="0" indent="-457200">
              <a:buSzPct val="45000"/>
              <a:buFont typeface="Wingdings" pitchFamily="2" charset="2"/>
              <a:buChar char="q"/>
            </a:pPr>
            <a:r>
              <a:rPr lang="fr-FR" sz="2800" dirty="0"/>
              <a:t>Rappels:</a:t>
            </a:r>
          </a:p>
          <a:p>
            <a:pPr marL="1143000" lvl="1" indent="-457200">
              <a:buSzPct val="45000"/>
              <a:buFont typeface="Wingdings" pitchFamily="2" charset="2"/>
              <a:buChar char="Ø"/>
            </a:pPr>
            <a:r>
              <a:rPr lang="fr-FR" dirty="0"/>
              <a:t>On parle de Big Data lorsque la quantité de données excède la faculté d'une machine à les stocker et les analyser en temps acceptable.</a:t>
            </a:r>
          </a:p>
          <a:p>
            <a:pPr marL="1143000" lvl="1" indent="-457200">
              <a:buSzPct val="45000"/>
              <a:buFont typeface="Wingdings" pitchFamily="2" charset="2"/>
              <a:buChar char="Ø"/>
            </a:pPr>
            <a:r>
              <a:rPr lang="fr-FR" dirty="0"/>
              <a:t>L'idée est de distribuer les calculs entre plusieurs machines.</a:t>
            </a:r>
          </a:p>
          <a:p>
            <a:pPr marL="1143000" lvl="1" indent="-457200">
              <a:buSzPct val="45000"/>
              <a:buFont typeface="Wingdings" pitchFamily="2" charset="2"/>
              <a:buChar char="Ø"/>
            </a:pPr>
            <a:r>
              <a:rPr lang="fr-FR" dirty="0"/>
              <a:t>Paradigme diviser pour mieux régner / MapReduce</a:t>
            </a:r>
          </a:p>
          <a:p>
            <a:pPr marL="1143000" lvl="1" indent="-457200">
              <a:buSzPct val="45000"/>
              <a:buFont typeface="Wingdings" pitchFamily="2" charset="2"/>
              <a:buChar char="Ø"/>
            </a:pPr>
            <a:r>
              <a:rPr lang="fr-FR" dirty="0"/>
              <a:t>Infrastructure logiciel dédié :</a:t>
            </a:r>
          </a:p>
          <a:p>
            <a:pPr marL="1485900" lvl="2" indent="-342900">
              <a:buSzPct val="45000"/>
              <a:buFont typeface="Wingdings" pitchFamily="2" charset="2"/>
              <a:buChar char="v"/>
            </a:pPr>
            <a:r>
              <a:rPr lang="fr-FR" dirty="0">
                <a:latin typeface="Arial" pitchFamily="34"/>
              </a:rPr>
              <a:t>Data </a:t>
            </a:r>
            <a:r>
              <a:rPr lang="fr-FR" dirty="0" err="1">
                <a:latin typeface="Arial" pitchFamily="34"/>
              </a:rPr>
              <a:t>locality</a:t>
            </a:r>
            <a:r>
              <a:rPr lang="fr-FR" dirty="0">
                <a:latin typeface="Arial" pitchFamily="34"/>
              </a:rPr>
              <a:t>, optimiser les déplacements de données</a:t>
            </a:r>
          </a:p>
          <a:p>
            <a:pPr marL="1485900" lvl="2" indent="-342900">
              <a:buSzPct val="45000"/>
              <a:buFont typeface="Wingdings" pitchFamily="2" charset="2"/>
              <a:buChar char="v"/>
            </a:pPr>
            <a:r>
              <a:rPr lang="fr-FR" dirty="0" err="1">
                <a:latin typeface="Arial" pitchFamily="34"/>
              </a:rPr>
              <a:t>Scalability</a:t>
            </a:r>
            <a:r>
              <a:rPr lang="fr-FR" dirty="0">
                <a:latin typeface="Arial" pitchFamily="34"/>
              </a:rPr>
              <a:t>, adapter la puissance au besoin</a:t>
            </a:r>
          </a:p>
          <a:p>
            <a:pPr marL="1485900" lvl="2" indent="-342900">
              <a:buSzPct val="45000"/>
              <a:buFont typeface="Wingdings" pitchFamily="2" charset="2"/>
              <a:buChar char="v"/>
            </a:pPr>
            <a:r>
              <a:rPr lang="fr-FR" dirty="0" err="1">
                <a:latin typeface="Arial" pitchFamily="34"/>
              </a:rPr>
              <a:t>Embracing</a:t>
            </a:r>
            <a:r>
              <a:rPr lang="fr-FR" dirty="0">
                <a:latin typeface="Arial" pitchFamily="34"/>
              </a:rPr>
              <a:t> </a:t>
            </a:r>
            <a:r>
              <a:rPr lang="fr-FR" dirty="0" err="1">
                <a:latin typeface="Arial" pitchFamily="34"/>
              </a:rPr>
              <a:t>failure</a:t>
            </a:r>
            <a:r>
              <a:rPr lang="fr-FR" dirty="0">
                <a:latin typeface="Arial" pitchFamily="34"/>
              </a:rPr>
              <a:t>, tolérant aux pannes</a:t>
            </a:r>
            <a:br>
              <a:rPr lang="fr-FR" dirty="0">
                <a:latin typeface="Arial" pitchFamily="34"/>
              </a:rPr>
            </a:br>
            <a:endParaRPr lang="fr-FR" sz="2400" b="1" dirty="0">
              <a:solidFill>
                <a:schemeClr val="tx1"/>
              </a:solidFill>
              <a:latin typeface="Arial" pitchFamily="34"/>
            </a:endParaRPr>
          </a:p>
          <a:p>
            <a:pPr marL="1143000" lvl="1" indent="-457200">
              <a:buSzPct val="45000"/>
              <a:buFont typeface="Wingdings" pitchFamily="2" charset="2"/>
              <a:buChar char="Ø"/>
            </a:pPr>
            <a:endParaRPr lang="fr-FR" dirty="0"/>
          </a:p>
          <a:p>
            <a:pPr marL="1143000" lvl="1" indent="-457200">
              <a:buSzPct val="45000"/>
              <a:buFont typeface="Wingdings" pitchFamily="2" charset="2"/>
              <a:buChar char="Ø"/>
            </a:pPr>
            <a:endParaRPr lang="fr-FR" dirty="0"/>
          </a:p>
          <a:p>
            <a:pPr marL="1485900" lvl="2" indent="-342900">
              <a:buSzPct val="45000"/>
              <a:buFont typeface="Wingdings" pitchFamily="2" charset="2"/>
              <a:buChar char="v"/>
            </a:pPr>
            <a:endParaRPr lang="fr-FR" dirty="0">
              <a:latin typeface="Arial" pitchFamily="34"/>
            </a:endParaRPr>
          </a:p>
          <a:p>
            <a:pPr marL="1485900" lvl="2" indent="-342900">
              <a:buSzPct val="45000"/>
              <a:buFont typeface="Wingdings" pitchFamily="2" charset="2"/>
              <a:buChar char="v"/>
            </a:pPr>
            <a:endParaRPr lang="fr-FR" dirty="0"/>
          </a:p>
          <a:p>
            <a:pPr lvl="0">
              <a:buSzPct val="45000"/>
              <a:buFont typeface="StarSymbol"/>
              <a:buChar char="➔"/>
            </a:pPr>
            <a:endParaRPr lang="fr-FR" dirty="0"/>
          </a:p>
          <a:p>
            <a:pPr lvl="0">
              <a:buSzPct val="45000"/>
              <a:buFont typeface="StarSymbol"/>
              <a:buChar char="➔"/>
            </a:pPr>
            <a:endParaRPr lang="fr-FR" dirty="0"/>
          </a:p>
          <a:p>
            <a:pPr lvl="0">
              <a:buSzPct val="45000"/>
              <a:buFont typeface="StarSymbol"/>
              <a:buChar char="➔"/>
            </a:pPr>
            <a:endParaRPr lang="fr-FR" dirty="0"/>
          </a:p>
          <a:p>
            <a:pPr lvl="0">
              <a:buSzPct val="45000"/>
              <a:buFont typeface="StarSymbol"/>
              <a:buChar char="➔"/>
            </a:pPr>
            <a:endParaRPr lang="fr-FR" dirty="0"/>
          </a:p>
          <a:p>
            <a:pPr lvl="0">
              <a:buSzPct val="45000"/>
              <a:buFont typeface="StarSymbol"/>
              <a:buChar char="➔"/>
            </a:pPr>
            <a:endParaRPr lang="fr-FR" dirty="0"/>
          </a:p>
          <a:p>
            <a:pPr lvl="0">
              <a:buSzPct val="45000"/>
              <a:buFont typeface="StarSymbol"/>
              <a:buChar char="➔"/>
            </a:pPr>
            <a:endParaRPr lang="fr-FR" sz="2400" dirty="0"/>
          </a:p>
          <a:p>
            <a:pPr lvl="0">
              <a:buSzPct val="45000"/>
              <a:buFont typeface="StarSymbol"/>
              <a:buChar char="➔"/>
            </a:pPr>
            <a:endParaRPr lang="fr-FR" sz="2200" dirty="0"/>
          </a:p>
          <a:p>
            <a:pPr lvl="0">
              <a:buSzPct val="45000"/>
              <a:buFont typeface="StarSymbol"/>
              <a:buChar char="➔"/>
            </a:pPr>
            <a:endParaRPr lang="fr-FR" sz="2200" dirty="0"/>
          </a:p>
          <a:p>
            <a:pPr lvl="0"/>
            <a:endParaRPr lang="fr-FR" sz="2000" dirty="0"/>
          </a:p>
          <a:p>
            <a:pPr lvl="0"/>
            <a:endParaRPr lang="fr-FR" sz="2000" dirty="0"/>
          </a:p>
          <a:p>
            <a:pPr lvl="0"/>
            <a:r>
              <a:rPr lang="fr-FR" dirty="0"/>
              <a:t> </a:t>
            </a:r>
          </a:p>
          <a:p>
            <a:pPr lvl="0"/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BA9B30D6-3914-4126-7AEA-19E7F068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1FB7C6-EC0B-3F49-888B-36C295E8EA0F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7AA877-9854-E473-7D48-23F3658ECB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6000" y="33840"/>
            <a:ext cx="9071640" cy="1262160"/>
          </a:xfrm>
        </p:spPr>
        <p:txBody>
          <a:bodyPr/>
          <a:lstStyle/>
          <a:p>
            <a:r>
              <a:rPr lang="fr-FR" sz="4000" dirty="0"/>
              <a:t>III. Architecture Big Data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780CD2-7202-930F-B947-945107C6B1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492" y="1067951"/>
            <a:ext cx="9071640" cy="456098"/>
          </a:xfrm>
        </p:spPr>
        <p:txBody>
          <a:bodyPr/>
          <a:lstStyle/>
          <a:p>
            <a:pPr marL="457200" lvl="0" indent="-457200">
              <a:buSzPct val="45000"/>
              <a:buFont typeface="Wingdings" pitchFamily="2" charset="2"/>
              <a:buChar char="q"/>
            </a:pPr>
            <a:r>
              <a:rPr lang="fr-FR" sz="2800" dirty="0"/>
              <a:t>Architecture hébergée sur Amazon Web Services (AWS) :</a:t>
            </a:r>
          </a:p>
          <a:p>
            <a:pPr marL="457200" lvl="0" indent="-457200">
              <a:buSzPct val="45000"/>
              <a:buFont typeface="Wingdings" pitchFamily="2" charset="2"/>
              <a:buChar char="v"/>
            </a:pPr>
            <a:r>
              <a:rPr lang="fr-FR" dirty="0"/>
              <a:t>Un serveur EC2 de type t2.medium (RAM 4GB)</a:t>
            </a:r>
          </a:p>
          <a:p>
            <a:pPr marL="1143000" lvl="1" indent="-457200">
              <a:buSzPct val="45000"/>
              <a:buFont typeface="Wingdings" pitchFamily="2" charset="2"/>
              <a:buChar char="Ø"/>
            </a:pPr>
            <a:r>
              <a:rPr lang="fr-FR" dirty="0"/>
              <a:t>Communication via </a:t>
            </a:r>
            <a:r>
              <a:rPr lang="fr-FR" dirty="0" err="1"/>
              <a:t>ssh</a:t>
            </a:r>
            <a:endParaRPr lang="fr-FR" dirty="0"/>
          </a:p>
          <a:p>
            <a:pPr marL="1143000" lvl="1" indent="-457200">
              <a:buSzPct val="45000"/>
              <a:buFont typeface="Wingdings" pitchFamily="2" charset="2"/>
              <a:buChar char="Ø"/>
            </a:pPr>
            <a:r>
              <a:rPr lang="fr-FR" dirty="0"/>
              <a:t>Utilisation de Spark (via </a:t>
            </a:r>
            <a:r>
              <a:rPr lang="fr-FR" dirty="0" err="1"/>
              <a:t>pyspark</a:t>
            </a:r>
            <a:r>
              <a:rPr lang="fr-FR" dirty="0"/>
              <a:t>)</a:t>
            </a:r>
          </a:p>
          <a:p>
            <a:pPr marL="1143000" lvl="1" indent="-457200">
              <a:buSzPct val="45000"/>
              <a:buFont typeface="Wingdings" pitchFamily="2" charset="2"/>
              <a:buChar char="Ø"/>
            </a:pPr>
            <a:r>
              <a:rPr lang="fr-FR" dirty="0"/>
              <a:t>Utilisation </a:t>
            </a:r>
            <a:r>
              <a:rPr lang="fr-FR" dirty="0" err="1"/>
              <a:t>Jupyter</a:t>
            </a:r>
            <a:endParaRPr lang="fr-FR" dirty="0"/>
          </a:p>
          <a:p>
            <a:pPr lvl="1" indent="0">
              <a:buSzPct val="45000"/>
              <a:buNone/>
            </a:pPr>
            <a:endParaRPr lang="fr-FR" dirty="0"/>
          </a:p>
          <a:p>
            <a:pPr marL="457200" indent="-457200">
              <a:buSzPct val="45000"/>
              <a:buFont typeface="Wingdings" pitchFamily="2" charset="2"/>
              <a:buChar char="v"/>
            </a:pPr>
            <a:r>
              <a:rPr lang="fr-FR" dirty="0"/>
              <a:t>Un espace de stockage S3</a:t>
            </a:r>
          </a:p>
          <a:p>
            <a:pPr lvl="1">
              <a:buSzPct val="45000"/>
              <a:buFont typeface="Wingdings" pitchFamily="2" charset="2"/>
              <a:buChar char="Ø"/>
            </a:pPr>
            <a:r>
              <a:rPr lang="fr-FR" dirty="0"/>
              <a:t>	Accès privés</a:t>
            </a:r>
          </a:p>
          <a:p>
            <a:pPr lvl="1">
              <a:buSzPct val="45000"/>
              <a:buFont typeface="Wingdings" pitchFamily="2" charset="2"/>
              <a:buChar char="Ø"/>
            </a:pPr>
            <a:r>
              <a:rPr lang="fr-FR" dirty="0"/>
              <a:t>   Utilisation d'un profile utilisateur IAM pour les accès en lecture et  </a:t>
            </a:r>
            <a:br>
              <a:rPr lang="fr-FR" dirty="0"/>
            </a:br>
            <a:r>
              <a:rPr lang="fr-FR" dirty="0"/>
              <a:t>   écriture</a:t>
            </a:r>
          </a:p>
          <a:p>
            <a:pPr lvl="1">
              <a:buSzPct val="45000"/>
              <a:buFont typeface="Wingdings" pitchFamily="2" charset="2"/>
              <a:buChar char="Ø"/>
            </a:pPr>
            <a:endParaRPr lang="fr-FR" dirty="0"/>
          </a:p>
          <a:p>
            <a:pPr lvl="1" indent="0">
              <a:buSzPct val="45000"/>
              <a:buNone/>
            </a:pPr>
            <a:endParaRPr lang="fr-FR" dirty="0"/>
          </a:p>
          <a:p>
            <a:pPr lvl="1" indent="0">
              <a:buSzPct val="45000"/>
              <a:buNone/>
            </a:pPr>
            <a:endParaRPr lang="fr-FR" dirty="0"/>
          </a:p>
          <a:p>
            <a:pPr lvl="1" indent="0">
              <a:buSzPct val="45000"/>
              <a:buNone/>
            </a:pPr>
            <a:endParaRPr lang="fr-FR" dirty="0"/>
          </a:p>
          <a:p>
            <a:pPr lvl="0">
              <a:buSzPct val="45000"/>
            </a:pPr>
            <a:endParaRPr lang="fr-FR" sz="2400" dirty="0"/>
          </a:p>
          <a:p>
            <a:pPr lvl="0">
              <a:buSzPct val="45000"/>
            </a:pPr>
            <a:endParaRPr lang="fr-FR" sz="2400" dirty="0"/>
          </a:p>
          <a:p>
            <a:pPr lvl="0">
              <a:buSzPct val="45000"/>
            </a:pPr>
            <a:endParaRPr lang="fr-FR" sz="2400" dirty="0"/>
          </a:p>
          <a:p>
            <a:pPr lvl="0">
              <a:buSzPct val="45000"/>
            </a:pPr>
            <a:endParaRPr lang="fr-FR" sz="2400" dirty="0"/>
          </a:p>
          <a:p>
            <a:pPr lvl="0">
              <a:buSzPct val="45000"/>
            </a:pPr>
            <a:endParaRPr lang="fr-FR" sz="2400" dirty="0"/>
          </a:p>
          <a:p>
            <a:pPr lvl="0">
              <a:buSzPct val="45000"/>
            </a:pPr>
            <a:endParaRPr lang="fr-FR" sz="2400" dirty="0"/>
          </a:p>
          <a:p>
            <a:pPr>
              <a:spcAft>
                <a:spcPts val="217"/>
              </a:spcAft>
              <a:buSzPct val="45000"/>
            </a:pPr>
            <a:endParaRPr lang="fr-FR" sz="1200" dirty="0"/>
          </a:p>
          <a:p>
            <a:pPr lvl="0">
              <a:buSzPct val="45000"/>
            </a:pPr>
            <a:endParaRPr lang="fr-FR" sz="2400" dirty="0"/>
          </a:p>
          <a:p>
            <a:pPr lvl="0">
              <a:buSzPct val="45000"/>
              <a:buFont typeface="StarSymbol"/>
              <a:buChar char="➔"/>
            </a:pPr>
            <a:endParaRPr lang="fr-FR" sz="2200" dirty="0"/>
          </a:p>
          <a:p>
            <a:pPr lvl="0">
              <a:buSzPct val="45000"/>
              <a:buFont typeface="StarSymbol"/>
              <a:buChar char="➔"/>
            </a:pPr>
            <a:endParaRPr lang="fr-FR" sz="2200" dirty="0"/>
          </a:p>
          <a:p>
            <a:pPr lvl="0"/>
            <a:endParaRPr lang="fr-FR" sz="2000" dirty="0"/>
          </a:p>
          <a:p>
            <a:pPr lvl="0"/>
            <a:endParaRPr lang="fr-FR" sz="2000" dirty="0"/>
          </a:p>
          <a:p>
            <a:pPr lvl="0"/>
            <a:r>
              <a:rPr lang="fr-FR" dirty="0"/>
              <a:t> </a:t>
            </a:r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17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BA9B30D6-3914-4126-7AEA-19E7F068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1FB7C6-EC0B-3F49-888B-36C295E8EA0F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7AA877-9854-E473-7D48-23F3658ECB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6000" y="33840"/>
            <a:ext cx="9071640" cy="1262160"/>
          </a:xfrm>
        </p:spPr>
        <p:txBody>
          <a:bodyPr/>
          <a:lstStyle/>
          <a:p>
            <a:r>
              <a:rPr lang="fr-FR" sz="4000" dirty="0"/>
              <a:t>III. Architecture Big Data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780CD2-7202-930F-B947-945107C6B1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507" y="1001644"/>
            <a:ext cx="10080625" cy="5904349"/>
          </a:xfrm>
        </p:spPr>
        <p:txBody>
          <a:bodyPr/>
          <a:lstStyle/>
          <a:p>
            <a:pPr lvl="0"/>
            <a:r>
              <a:rPr lang="fr-FR" sz="2800" dirty="0">
                <a:solidFill>
                  <a:schemeClr val="tx1"/>
                </a:solidFill>
                <a:latin typeface="Arial" pitchFamily="34"/>
              </a:rPr>
              <a:t>Schéma de l'architecture :</a:t>
            </a:r>
          </a:p>
        </p:txBody>
      </p:sp>
      <p:sp>
        <p:nvSpPr>
          <p:cNvPr id="8" name="Cadre 7">
            <a:extLst>
              <a:ext uri="{FF2B5EF4-FFF2-40B4-BE49-F238E27FC236}">
                <a16:creationId xmlns:a16="http://schemas.microsoft.com/office/drawing/2014/main" id="{8E97CF79-F47D-3E7D-BE69-85A59DF225F9}"/>
              </a:ext>
            </a:extLst>
          </p:cNvPr>
          <p:cNvSpPr>
            <a:spLocks/>
          </p:cNvSpPr>
          <p:nvPr/>
        </p:nvSpPr>
        <p:spPr>
          <a:xfrm>
            <a:off x="0" y="1836000"/>
            <a:ext cx="3728683" cy="2307782"/>
          </a:xfrm>
          <a:prstGeom prst="frame">
            <a:avLst/>
          </a:prstGeom>
          <a:gradFill>
            <a:gsLst>
              <a:gs pos="0">
                <a:schemeClr val="accent1">
                  <a:lumMod val="36000"/>
                  <a:lumOff val="6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  <a:effectLst>
            <a:softEdge rad="276814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145BC0F-C3A1-7C94-2CD1-9B4139DA7DC5}"/>
              </a:ext>
            </a:extLst>
          </p:cNvPr>
          <p:cNvSpPr txBox="1"/>
          <p:nvPr/>
        </p:nvSpPr>
        <p:spPr>
          <a:xfrm>
            <a:off x="326408" y="2176569"/>
            <a:ext cx="3728683" cy="1967213"/>
          </a:xfrm>
          <a:prstGeom prst="rect">
            <a:avLst/>
          </a:prstGeom>
          <a:gradFill>
            <a:gsLst>
              <a:gs pos="0">
                <a:schemeClr val="accent1">
                  <a:lumMod val="36000"/>
                  <a:lumOff val="6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  <a:ln w="19080">
            <a:solidFill>
              <a:srgbClr val="FFFFFF"/>
            </a:solidFill>
            <a:prstDash val="solid"/>
          </a:ln>
        </p:spPr>
        <p:txBody>
          <a:bodyPr vert="horz" wrap="square" lIns="99360" tIns="54360" rIns="99360" bIns="5436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sng" strike="noStrike" kern="1200" dirty="0">
                <a:ln>
                  <a:noFill/>
                </a:ln>
                <a:uFillTx/>
                <a:latin typeface="Arial" pitchFamily="18"/>
                <a:ea typeface="Microsoft YaHei" pitchFamily="2"/>
                <a:cs typeface="Arial" pitchFamily="2"/>
              </a:rPr>
              <a:t>AWS EC2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Serveur t2.medium (Linux)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Spark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Jupyter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notebook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(</a:t>
            </a:r>
            <a:r>
              <a:rPr lang="fr-FR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Preprocessing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+ PCA)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32DE74B-C633-F7EC-137C-F6AF4C5C50E5}"/>
              </a:ext>
            </a:extLst>
          </p:cNvPr>
          <p:cNvSpPr txBox="1"/>
          <p:nvPr/>
        </p:nvSpPr>
        <p:spPr>
          <a:xfrm>
            <a:off x="6150094" y="2168738"/>
            <a:ext cx="3728683" cy="1407316"/>
          </a:xfrm>
          <a:prstGeom prst="rect">
            <a:avLst/>
          </a:prstGeom>
          <a:gradFill>
            <a:gsLst>
              <a:gs pos="0">
                <a:schemeClr val="accent1">
                  <a:lumMod val="36000"/>
                  <a:lumOff val="6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  <a:ln w="19080">
            <a:solidFill>
              <a:srgbClr val="FFFFFF"/>
            </a:solidFill>
            <a:prstDash val="solid"/>
          </a:ln>
        </p:spPr>
        <p:txBody>
          <a:bodyPr vert="horz" wrap="square" lIns="99360" tIns="54360" rIns="99360" bIns="5436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sng" strike="noStrike" kern="1200" dirty="0">
                <a:ln>
                  <a:noFill/>
                </a:ln>
                <a:uFillTx/>
                <a:latin typeface="Arial" pitchFamily="18"/>
                <a:ea typeface="Microsoft YaHei" pitchFamily="2"/>
                <a:cs typeface="Arial" pitchFamily="2"/>
              </a:rPr>
              <a:t>AWS S3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Bucket</a:t>
            </a:r>
            <a:endParaRPr lang="fr-FR" sz="32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Accès via utilisateur IAM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C4A0C40-457B-E0DD-5EF4-1D38121A2FEB}"/>
              </a:ext>
            </a:extLst>
          </p:cNvPr>
          <p:cNvSpPr txBox="1"/>
          <p:nvPr/>
        </p:nvSpPr>
        <p:spPr>
          <a:xfrm>
            <a:off x="326408" y="5622574"/>
            <a:ext cx="3728683" cy="935457"/>
          </a:xfrm>
          <a:prstGeom prst="rect">
            <a:avLst/>
          </a:prstGeom>
          <a:gradFill>
            <a:gsLst>
              <a:gs pos="0">
                <a:schemeClr val="accent1">
                  <a:lumMod val="36000"/>
                  <a:lumOff val="6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  <a:ln w="19080">
            <a:solidFill>
              <a:srgbClr val="FFFFFF"/>
            </a:solidFill>
            <a:prstDash val="solid"/>
          </a:ln>
        </p:spPr>
        <p:txBody>
          <a:bodyPr vert="horz" wrap="square" lIns="99360" tIns="54360" rIns="99360" bIns="5436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sng" strike="noStrike" kern="1200" dirty="0">
                <a:ln>
                  <a:noFill/>
                </a:ln>
                <a:uFillTx/>
                <a:latin typeface="Arial" pitchFamily="18"/>
                <a:ea typeface="Microsoft YaHei" pitchFamily="2"/>
                <a:cs typeface="Arial" pitchFamily="2"/>
              </a:rPr>
              <a:t>Machine virtuelle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Linux</a:t>
            </a:r>
          </a:p>
        </p:txBody>
      </p:sp>
      <p:sp>
        <p:nvSpPr>
          <p:cNvPr id="13" name="Connecteur droit 12">
            <a:extLst>
              <a:ext uri="{FF2B5EF4-FFF2-40B4-BE49-F238E27FC236}">
                <a16:creationId xmlns:a16="http://schemas.microsoft.com/office/drawing/2014/main" id="{71722672-182C-7731-B4F9-AAA44A9B6A31}"/>
              </a:ext>
            </a:extLst>
          </p:cNvPr>
          <p:cNvSpPr/>
          <p:nvPr/>
        </p:nvSpPr>
        <p:spPr>
          <a:xfrm flipH="1" flipV="1">
            <a:off x="4055089" y="2800200"/>
            <a:ext cx="2064910" cy="7799"/>
          </a:xfrm>
          <a:prstGeom prst="line">
            <a:avLst/>
          </a:prstGeom>
          <a:noFill/>
          <a:ln w="41275">
            <a:solidFill>
              <a:srgbClr val="FF0000"/>
            </a:solidFill>
            <a:prstDash val="solid"/>
            <a:tailEnd type="arrow"/>
          </a:ln>
        </p:spPr>
        <p:txBody>
          <a:bodyPr vert="horz" wrap="none" lIns="99360" tIns="54360" rIns="99360" bIns="54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4" name="Connecteur droit 13">
            <a:extLst>
              <a:ext uri="{FF2B5EF4-FFF2-40B4-BE49-F238E27FC236}">
                <a16:creationId xmlns:a16="http://schemas.microsoft.com/office/drawing/2014/main" id="{67ECA47B-7F39-4FF2-3C12-AA13B009D0E2}"/>
              </a:ext>
            </a:extLst>
          </p:cNvPr>
          <p:cNvSpPr/>
          <p:nvPr/>
        </p:nvSpPr>
        <p:spPr>
          <a:xfrm>
            <a:off x="4055091" y="3289301"/>
            <a:ext cx="2059250" cy="7798"/>
          </a:xfrm>
          <a:prstGeom prst="line">
            <a:avLst/>
          </a:prstGeom>
          <a:noFill/>
          <a:ln w="44450">
            <a:solidFill>
              <a:schemeClr val="accent1"/>
            </a:solidFill>
            <a:prstDash val="solid"/>
            <a:tailEnd type="arrow"/>
          </a:ln>
        </p:spPr>
        <p:txBody>
          <a:bodyPr vert="horz" wrap="none" lIns="99360" tIns="54360" rIns="99360" bIns="54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5" name="Connecteur droit 14">
            <a:extLst>
              <a:ext uri="{FF2B5EF4-FFF2-40B4-BE49-F238E27FC236}">
                <a16:creationId xmlns:a16="http://schemas.microsoft.com/office/drawing/2014/main" id="{E6C4F41F-A4DB-5CBE-3F49-F9D5DC31A4D2}"/>
              </a:ext>
            </a:extLst>
          </p:cNvPr>
          <p:cNvSpPr/>
          <p:nvPr/>
        </p:nvSpPr>
        <p:spPr>
          <a:xfrm flipH="1" flipV="1">
            <a:off x="2006600" y="4110663"/>
            <a:ext cx="25399" cy="1545030"/>
          </a:xfrm>
          <a:prstGeom prst="line">
            <a:avLst/>
          </a:prstGeom>
          <a:noFill/>
          <a:ln w="44450">
            <a:solidFill>
              <a:schemeClr val="accent6"/>
            </a:solidFill>
            <a:prstDash val="solid"/>
            <a:tailEnd type="arrow"/>
          </a:ln>
        </p:spPr>
        <p:txBody>
          <a:bodyPr vert="horz" wrap="none" lIns="99360" tIns="54360" rIns="99360" bIns="54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A8A3B3A-5E44-9CD9-4339-A1C4A34FFD25}"/>
              </a:ext>
            </a:extLst>
          </p:cNvPr>
          <p:cNvSpPr txBox="1"/>
          <p:nvPr/>
        </p:nvSpPr>
        <p:spPr>
          <a:xfrm>
            <a:off x="3983584" y="2069847"/>
            <a:ext cx="216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rgbClr val="FF0000"/>
                </a:solidFill>
              </a:rPr>
              <a:t>s3a : lecture des images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960F96B-86A4-5F7A-F1B2-85095C4CF7D5}"/>
              </a:ext>
            </a:extLst>
          </p:cNvPr>
          <p:cNvSpPr txBox="1"/>
          <p:nvPr/>
        </p:nvSpPr>
        <p:spPr>
          <a:xfrm>
            <a:off x="3947831" y="3345313"/>
            <a:ext cx="216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chemeClr val="accent1"/>
                </a:solidFill>
              </a:rPr>
              <a:t>s3a : écriture des images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8D67D73-5B58-3CF5-923D-F63C7EF3D942}"/>
              </a:ext>
            </a:extLst>
          </p:cNvPr>
          <p:cNvSpPr txBox="1"/>
          <p:nvPr/>
        </p:nvSpPr>
        <p:spPr>
          <a:xfrm>
            <a:off x="2031999" y="4629315"/>
            <a:ext cx="2492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1" u="none" strike="noStrike" kern="120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latin typeface="Arial" pitchFamily="18"/>
                <a:ea typeface="Microsoft YaHei" pitchFamily="2"/>
                <a:cs typeface="Arial" pitchFamily="2"/>
              </a:rPr>
              <a:t>Connexion au serveur EC2 via tunnel </a:t>
            </a:r>
            <a:r>
              <a:rPr lang="fr-FR" sz="1800" b="0" i="1" u="none" strike="noStrike" kern="120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latin typeface="Arial" pitchFamily="18"/>
                <a:ea typeface="Microsoft YaHei" pitchFamily="2"/>
                <a:cs typeface="Arial" pitchFamily="2"/>
              </a:rPr>
              <a:t>ssh</a:t>
            </a:r>
            <a:endParaRPr lang="fr-FR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Connecteur droit 19">
            <a:extLst>
              <a:ext uri="{FF2B5EF4-FFF2-40B4-BE49-F238E27FC236}">
                <a16:creationId xmlns:a16="http://schemas.microsoft.com/office/drawing/2014/main" id="{65C1EBE0-C634-AB3C-509B-BD4CCCF2CE6A}"/>
              </a:ext>
            </a:extLst>
          </p:cNvPr>
          <p:cNvSpPr/>
          <p:nvPr/>
        </p:nvSpPr>
        <p:spPr>
          <a:xfrm>
            <a:off x="440400" y="4544400"/>
            <a:ext cx="9504000" cy="0"/>
          </a:xfrm>
          <a:prstGeom prst="line">
            <a:avLst/>
          </a:prstGeom>
          <a:noFill/>
          <a:ln w="19080">
            <a:solidFill>
              <a:srgbClr val="000000"/>
            </a:solidFill>
            <a:custDash>
              <a:ds d="958491" sp="958491"/>
              <a:ds d="958491" sp="958491"/>
            </a:custDash>
          </a:ln>
        </p:spPr>
        <p:txBody>
          <a:bodyPr vert="horz" wrap="none" lIns="99360" tIns="54360" rIns="99360" bIns="54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BD3B25C-EBBD-3D95-BC8F-41E8676A9436}"/>
              </a:ext>
            </a:extLst>
          </p:cNvPr>
          <p:cNvSpPr txBox="1"/>
          <p:nvPr/>
        </p:nvSpPr>
        <p:spPr>
          <a:xfrm>
            <a:off x="8314217" y="4066838"/>
            <a:ext cx="144000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CLOUD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A19E780-563A-4190-1ED8-0D5E7127105F}"/>
              </a:ext>
            </a:extLst>
          </p:cNvPr>
          <p:cNvSpPr txBox="1"/>
          <p:nvPr/>
        </p:nvSpPr>
        <p:spPr>
          <a:xfrm>
            <a:off x="8314217" y="4808455"/>
            <a:ext cx="144000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413229467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19143</TotalTime>
  <Words>1069</Words>
  <Application>Microsoft Macintosh PowerPoint</Application>
  <PresentationFormat>Personnalisé</PresentationFormat>
  <Paragraphs>243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Courier New</vt:lpstr>
      <vt:lpstr>StarSymbol</vt:lpstr>
      <vt:lpstr>Times New Roman</vt:lpstr>
      <vt:lpstr>Wingdings</vt:lpstr>
      <vt:lpstr>Standard</vt:lpstr>
      <vt:lpstr>Standard 1</vt:lpstr>
      <vt:lpstr>Soutenance Projet 7 : "Déployer un modèle dans le cloud "</vt:lpstr>
      <vt:lpstr>Sommaire</vt:lpstr>
      <vt:lpstr>Présentation PowerPoint</vt:lpstr>
      <vt:lpstr>I. Problématique</vt:lpstr>
      <vt:lpstr>II. Les données</vt:lpstr>
      <vt:lpstr>II. Les données</vt:lpstr>
      <vt:lpstr>III. Architecture Big Data</vt:lpstr>
      <vt:lpstr>III. Architecture Big Data</vt:lpstr>
      <vt:lpstr>III. Architecture Big Data</vt:lpstr>
      <vt:lpstr>III. Architecture Big Data</vt:lpstr>
      <vt:lpstr>III. Architecture Big Data</vt:lpstr>
      <vt:lpstr>III. Architecture Big Data</vt:lpstr>
      <vt:lpstr>III. Architecture Big Data</vt:lpstr>
      <vt:lpstr>IV. Chaîne de traitement</vt:lpstr>
      <vt:lpstr>IV. Chaîne de traitement</vt:lpstr>
      <vt:lpstr>IV. Chaîne de traitement</vt:lpstr>
      <vt:lpstr>IV. Chaîne de traitement</vt:lpstr>
      <vt:lpstr>IV. Chaîne de traitement</vt:lpstr>
      <vt:lpstr>IV. Chaîne de traitement</vt:lpstr>
      <vt:lpstr>V. Conclusion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3 : "Concevez une application au service de la santé publique"</dc:title>
  <dc:creator>Yannick SENECHAL</dc:creator>
  <cp:lastModifiedBy>ceyhun şahin</cp:lastModifiedBy>
  <cp:revision>193</cp:revision>
  <dcterms:created xsi:type="dcterms:W3CDTF">2021-04-18T16:57:38Z</dcterms:created>
  <dcterms:modified xsi:type="dcterms:W3CDTF">2022-11-04T21:44:51Z</dcterms:modified>
</cp:coreProperties>
</file>