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60" r:id="rId7"/>
    <p:sldId id="263" r:id="rId8"/>
    <p:sldId id="266" r:id="rId9"/>
    <p:sldId id="268" r:id="rId10"/>
    <p:sldId id="277" r:id="rId11"/>
    <p:sldId id="269" r:id="rId12"/>
    <p:sldId id="270" r:id="rId13"/>
    <p:sldId id="272" r:id="rId14"/>
    <p:sldId id="278" r:id="rId15"/>
    <p:sldId id="273" r:id="rId16"/>
    <p:sldId id="279" r:id="rId17"/>
    <p:sldId id="280" r:id="rId18"/>
    <p:sldId id="281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284A2-243A-43DE-98D1-77BD051256A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85007-3463-4C70-B776-BAEC0B7F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11B2A-161A-9563-3CC5-7CAF19766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EB3C53-B9AE-A1C2-929D-1D47FF06D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0A4E66-7049-FA53-FB13-AFB435AC9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45E8-11F9-89CC-BE89-22AAC1363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2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A1CF2-E62B-C153-A75E-A75CF43E6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0D8E1E-4D54-0630-FC14-7212B241C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162E0C-EB38-D26C-2C52-04BB17840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782E3-CAE3-866C-6962-34ED6B111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4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82031-35C6-D269-76EF-D9A270AAF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D12683-437B-9250-7432-3104279BA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33966-F10B-7C87-116C-E0603A5C8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EB783-EDD5-1DB6-49C3-CB26080D7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78A3C-1771-0A1F-C139-85D5FE996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9CA54-16B3-F2AB-0CB4-225A34F45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0ADEA-3694-1484-CD70-027E8B617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1AC5C-CD2D-AD05-0342-26203B978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716D4-010B-1A78-0705-444ED0441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116183-724B-4AAC-3C2A-5AE24DD15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1F538C-972F-85A4-29E7-D253BA85A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32B8-AEBE-BED3-9466-776327CC5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3BF40-E575-669E-7D1E-60CD0567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1C6AD3-77B2-97A9-2E3D-BDCC6A5E10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5C2D5-41E9-B708-408D-7742DCE41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0F0C1-CDDC-4509-8CBF-448B424CE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2429-C235-E200-0EEB-8F78BF2A8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61095-DB87-74E3-D3A5-2375C6A91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F35283-1CB0-48D4-B643-61A00380B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7018B-23F2-4AA5-E417-0B88E233E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2B727-8AF4-89D5-35C0-FBFBBE61F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7F204-25BD-2384-8B48-D9B47690F8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0C85F-35F0-15A8-01FD-F90694AD9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46420-C207-E2F6-56A1-1428F41AB3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9FB-23E1-474B-A282-57A44E23C498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A45D-ED0B-4A57-A0E9-DFBD6BB1213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F21-A3E5-4861-9344-A43FCE90A2F2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6E6C-E9D5-4AE1-947C-17E075E1B21F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B860-5C1A-4193-8B66-02802980DEBE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B170-CFD3-495A-951F-CB5A02794096}" type="datetime1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3C9-99CF-4A09-AE3A-7C4ECE67F60A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A3C-D7FE-412A-903B-76B0129E92A5}" type="datetime1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A49B-CC46-46DE-AD12-7749B0EE1543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0309-B9FA-40F0-94C4-E7B8EAB88B60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C126-AA04-4CEC-831F-4E863DBFEF75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8743"/>
            <a:ext cx="7772400" cy="1470025"/>
          </a:xfrm>
        </p:spPr>
        <p:txBody>
          <a:bodyPr>
            <a:normAutofit/>
          </a:bodyPr>
          <a:lstStyle/>
          <a:p>
            <a:r>
              <a:rPr sz="3600" dirty="0"/>
              <a:t>Analysis of Academic Research in Turkey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2573" y="4226259"/>
            <a:ext cx="5398851" cy="1752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Prepared by:</a:t>
            </a:r>
          </a:p>
          <a:p>
            <a:r>
              <a:rPr lang="en-US" sz="2000" i="1" dirty="0" err="1">
                <a:solidFill>
                  <a:schemeClr val="tx1"/>
                </a:solidFill>
              </a:rPr>
              <a:t>Yiğit</a:t>
            </a:r>
            <a:r>
              <a:rPr lang="en-US" sz="2000" i="1" dirty="0">
                <a:solidFill>
                  <a:schemeClr val="tx1"/>
                </a:solidFill>
              </a:rPr>
              <a:t> KARTAL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Ceyhun TOPAL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AA7B6-45E1-E092-4991-83FF8459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937B-03CD-4652-99BA-9F1A7A0739C5}" type="datetime1">
              <a:rPr lang="en-US" smtClean="0"/>
              <a:t>1/5/2025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8F0870-BEC7-F61E-D15D-982FBF92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D919DB-F032-3A8C-BB5D-461738BF84F9}"/>
              </a:ext>
            </a:extLst>
          </p:cNvPr>
          <p:cNvSpPr txBox="1">
            <a:spLocks/>
          </p:cNvSpPr>
          <p:nvPr/>
        </p:nvSpPr>
        <p:spPr>
          <a:xfrm>
            <a:off x="685800" y="10527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CS452: Data Science With Python</a:t>
            </a:r>
          </a:p>
          <a:p>
            <a:r>
              <a:rPr lang="en-US" sz="4000" b="1" dirty="0"/>
              <a:t>TERM PROJECT PRESENTATION</a:t>
            </a:r>
          </a:p>
        </p:txBody>
      </p:sp>
      <p:pic>
        <p:nvPicPr>
          <p:cNvPr id="12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BFA8E763-6791-B844-BE09-5BF6BDC3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DFCC-305E-6DC0-2793-842D955C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6B38F-71AF-A7A3-8E08-8DDC2BC4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grap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3FE6B358-1D5E-C3D8-4CB8-7B8E6EF0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67" r="6356"/>
          <a:stretch/>
        </p:blipFill>
        <p:spPr>
          <a:xfrm>
            <a:off x="626462" y="1467045"/>
            <a:ext cx="7891075" cy="3942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B1F629-7657-2D79-B1C6-40F065D4FFD7}"/>
              </a:ext>
            </a:extLst>
          </p:cNvPr>
          <p:cNvSpPr txBox="1"/>
          <p:nvPr/>
        </p:nvSpPr>
        <p:spPr>
          <a:xfrm>
            <a:off x="910373" y="5481857"/>
            <a:ext cx="772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Figure: Top 20 faculties in Turkey with highest ratio of publications by female academics.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E36FC70-2EE1-8091-99B0-4066BF3B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57" y="129378"/>
            <a:ext cx="8182230" cy="8428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dirty="0"/>
              <a:t>Gender-Based Publication Trends</a:t>
            </a:r>
            <a:endParaRPr lang="en-US" sz="3600" dirty="0"/>
          </a:p>
        </p:txBody>
      </p:sp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5DB6CC84-F6A0-C31A-396A-D0AE2CCC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3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06362-DBD4-B344-3440-0CCD9124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E746B3-0084-0E5A-C19A-2359DF6D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112670"/>
            <a:ext cx="8182230" cy="7841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Institutional Performance</a:t>
            </a:r>
          </a:p>
        </p:txBody>
      </p:sp>
      <p:pic>
        <p:nvPicPr>
          <p:cNvPr id="6" name="Picture 5" descr="A diagram of a person's body&#10;&#10;Description automatically generated with medium confidence">
            <a:extLst>
              <a:ext uri="{FF2B5EF4-FFF2-40B4-BE49-F238E27FC236}">
                <a16:creationId xmlns:a16="http://schemas.microsoft.com/office/drawing/2014/main" id="{0350F225-5F86-8C67-0CA4-C9D44AF4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1" r="2091"/>
          <a:stretch/>
        </p:blipFill>
        <p:spPr>
          <a:xfrm>
            <a:off x="166977" y="1055010"/>
            <a:ext cx="8825948" cy="485878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346A7-CAA2-7211-0A62-9A46F166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1BCA-C0B9-4131-A377-FC96F63CEAAC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37522-3232-8CDB-9533-618E8388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866EE-26E3-738F-5D4C-38F8E8C01D79}"/>
              </a:ext>
            </a:extLst>
          </p:cNvPr>
          <p:cNvSpPr txBox="1"/>
          <p:nvPr/>
        </p:nvSpPr>
        <p:spPr>
          <a:xfrm>
            <a:off x="6209743" y="3565327"/>
            <a:ext cx="247705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Key Insights</a:t>
            </a:r>
            <a:r>
              <a:rPr lang="en-U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Koç</a:t>
            </a:r>
            <a:r>
              <a:rPr lang="en-US" sz="1200" dirty="0"/>
              <a:t> University, </a:t>
            </a:r>
            <a:r>
              <a:rPr lang="en-US" sz="1200" dirty="0" err="1"/>
              <a:t>Sabancı</a:t>
            </a:r>
            <a:r>
              <a:rPr lang="en-US" sz="1200" dirty="0"/>
              <a:t> University, and </a:t>
            </a:r>
            <a:r>
              <a:rPr lang="en-US" sz="1200" dirty="0" err="1"/>
              <a:t>Bilkent</a:t>
            </a:r>
            <a:r>
              <a:rPr lang="en-US" sz="1200" dirty="0"/>
              <a:t> University are notable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These universities demonstrate high productivity and performance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Strong emphasis on research quality and output.</a:t>
            </a:r>
          </a:p>
        </p:txBody>
      </p:sp>
      <p:pic>
        <p:nvPicPr>
          <p:cNvPr id="7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6C6B27CB-07B4-BB3F-CF0A-5432DC8CC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3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0D4A1-5358-79C1-347E-F378ADFB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B1FDA-89F2-25C3-356B-0818050A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05" y="0"/>
            <a:ext cx="7712477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Yearly Performance Trends of State vs. Foundation Universities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46E9C9-9CAE-124F-BE75-1DAECD58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1" y="1274699"/>
            <a:ext cx="8738484" cy="473244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21538-4C05-EABF-99BD-081E2FE8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7BD0-6C6E-4B70-9F3D-6EC58C095BDB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796F-E8E1-1F13-95EB-D8C024B8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96E9B-1260-3498-E2F2-F3A7351AEBF7}"/>
              </a:ext>
            </a:extLst>
          </p:cNvPr>
          <p:cNvSpPr txBox="1"/>
          <p:nvPr/>
        </p:nvSpPr>
        <p:spPr>
          <a:xfrm>
            <a:off x="6877878" y="3614074"/>
            <a:ext cx="1864581" cy="1954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Findings: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State universities consistently outperform foundation universities.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gap in performance has narrowed in recent years.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Reflects increased competitiveness and investment in foundation universities.</a:t>
            </a:r>
          </a:p>
        </p:txBody>
      </p:sp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A744EE2F-D2BB-763E-477C-A8BA4DC89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1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E3A4A8-0677-5007-7FCB-0BC7A9756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4186BF-FCD9-3B09-923D-A0DC95AF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91" y="9625"/>
            <a:ext cx="7346729" cy="8299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dirty="0"/>
              <a:t>Publication Characteristics</a:t>
            </a:r>
          </a:p>
        </p:txBody>
      </p:sp>
      <p:pic>
        <p:nvPicPr>
          <p:cNvPr id="4" name="Picture 3" descr="A graph of a number of languages&#10;&#10;Description automatically generated">
            <a:extLst>
              <a:ext uri="{FF2B5EF4-FFF2-40B4-BE49-F238E27FC236}">
                <a16:creationId xmlns:a16="http://schemas.microsoft.com/office/drawing/2014/main" id="{87FCD767-23DE-A357-180D-A97AFC9F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1" y="975169"/>
            <a:ext cx="8560228" cy="5114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41E88-8AC9-79F0-6827-BB54BFB6E192}"/>
              </a:ext>
            </a:extLst>
          </p:cNvPr>
          <p:cNvSpPr txBox="1"/>
          <p:nvPr/>
        </p:nvSpPr>
        <p:spPr>
          <a:xfrm>
            <a:off x="710118" y="1427908"/>
            <a:ext cx="5846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F278-31A0-647F-C974-D6DC1500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0441-24D9-45B7-99DC-C542F912A7CA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10C5-5985-5126-E903-F2089F6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A6F77318-D82D-38C7-F5B8-53CCDE511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56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F3DE-8A82-7D9C-830A-CD4CADB9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7A2AD-9449-9C6E-3C1F-FA13AB36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2D61552-C711-5ABB-CCBD-75BA37E3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4" y="1217522"/>
            <a:ext cx="8452121" cy="471977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B32C4CF3-CB49-AF91-D9ED-AAAEDF91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91" y="9625"/>
            <a:ext cx="7346729" cy="8299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dirty="0"/>
              <a:t>Publication Characteristics</a:t>
            </a:r>
          </a:p>
        </p:txBody>
      </p:sp>
      <p:pic>
        <p:nvPicPr>
          <p:cNvPr id="7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4F38695D-4621-4A03-22B7-2EB2C8D4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601DC-D2CF-0107-16D4-E0463DD75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0EB4A5-C7BB-849A-3DCB-C2E996CE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67" y="56148"/>
            <a:ext cx="7565614" cy="8002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Publication Volume Over Time</a:t>
            </a:r>
          </a:p>
        </p:txBody>
      </p:sp>
      <p:pic>
        <p:nvPicPr>
          <p:cNvPr id="4" name="Picture 3" descr="A graph showing the number of years in science&#10;&#10;Description automatically generated">
            <a:extLst>
              <a:ext uri="{FF2B5EF4-FFF2-40B4-BE49-F238E27FC236}">
                <a16:creationId xmlns:a16="http://schemas.microsoft.com/office/drawing/2014/main" id="{74F16077-2306-A97D-8E92-27D8EC8ED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4430"/>
            <a:ext cx="8109718" cy="483795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E29AF-57CF-9222-5308-F5290B46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1026-0BED-4A2D-87B3-F7429D663661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C780-018A-5D08-028D-A240F579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509F3-988F-A777-84CC-9BA385CF632E}"/>
              </a:ext>
            </a:extLst>
          </p:cNvPr>
          <p:cNvSpPr txBox="1"/>
          <p:nvPr/>
        </p:nvSpPr>
        <p:spPr>
          <a:xfrm>
            <a:off x="2401293" y="1797240"/>
            <a:ext cx="1864581" cy="1954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Key Findings</a:t>
            </a:r>
            <a:r>
              <a:rPr lang="en-US" sz="11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The yearly distribution of publications shows a significant increase from 1980 to the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This growth correlates with the expansion of the Turkish higher education system and increased research funding.</a:t>
            </a:r>
          </a:p>
        </p:txBody>
      </p:sp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5E560381-373E-989E-BF78-AB16284A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04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28CA-5F89-8FDC-4C31-466933E8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9810"/>
            <a:ext cx="8503920" cy="8660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Publication Volume based on Faculties</a:t>
            </a:r>
            <a:endParaRPr lang="tr-TR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984E-8BAE-61CF-A0BC-D547D35A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1336E-C0E1-3220-7907-C8A2EA11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 descr="A graph showing number of publications&#10;&#10;Description automatically generated">
            <a:extLst>
              <a:ext uri="{FF2B5EF4-FFF2-40B4-BE49-F238E27FC236}">
                <a16:creationId xmlns:a16="http://schemas.microsoft.com/office/drawing/2014/main" id="{F483EAA5-FEBF-CEC3-E7EC-63F35C99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4" y="1253423"/>
            <a:ext cx="8231651" cy="4351153"/>
          </a:xfrm>
          <a:prstGeom prst="rect">
            <a:avLst/>
          </a:prstGeom>
        </p:spPr>
      </p:pic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229D4F63-B90A-F2DE-F5C9-CD942332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1F88B6-270A-6BA2-C309-2115C747D3CB}"/>
              </a:ext>
            </a:extLst>
          </p:cNvPr>
          <p:cNvSpPr txBox="1"/>
          <p:nvPr/>
        </p:nvSpPr>
        <p:spPr>
          <a:xfrm>
            <a:off x="810589" y="5678764"/>
            <a:ext cx="772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Figure: Top 20 faculties in Turkey with highest number of publications.</a:t>
            </a:r>
          </a:p>
        </p:txBody>
      </p:sp>
    </p:spTree>
    <p:extLst>
      <p:ext uri="{BB962C8B-B14F-4D97-AF65-F5344CB8AC3E}">
        <p14:creationId xmlns:p14="http://schemas.microsoft.com/office/powerpoint/2010/main" val="204706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9513-13B9-FF63-7B21-0865E7EB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Complementary Statistics – Top 20 Universities with Most Academics</a:t>
            </a:r>
            <a:endParaRPr lang="tr-TR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5BEB-D80B-EDEF-BD14-5664EFE3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08E3E-13B8-8EB4-07A2-DB3D3AB0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97A860A9-5D4C-E947-A4BC-B21E0C53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1670598"/>
            <a:ext cx="8107482" cy="4029835"/>
          </a:xfrm>
          <a:prstGeom prst="rect">
            <a:avLst/>
          </a:prstGeom>
        </p:spPr>
      </p:pic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2BD72979-BE58-80F2-1634-D8A53E72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3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9B94-760E-5CFB-7FDA-83939D70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52879-D9BB-295D-9D56-2C6CF5E2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297860-E4D4-4646-2670-F947640A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Complementary Statistics – Number of Universities in Turkish Cities</a:t>
            </a:r>
            <a:endParaRPr lang="tr-TR" b="1" dirty="0"/>
          </a:p>
        </p:txBody>
      </p:sp>
      <p:pic>
        <p:nvPicPr>
          <p:cNvPr id="9" name="Picture 8" descr="A graph with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7D302F4E-A630-0EBF-0B67-159871CF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148"/>
            <a:ext cx="9118490" cy="4524735"/>
          </a:xfrm>
          <a:prstGeom prst="rect">
            <a:avLst/>
          </a:prstGeom>
        </p:spPr>
      </p:pic>
      <p:pic>
        <p:nvPicPr>
          <p:cNvPr id="10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3497DEC6-6A32-CF4A-1151-7DD6D2C5F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9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48ED7-AE03-9E77-9830-BC1423A8B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194B-2F8F-F45A-755D-AADA70C8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685"/>
            <a:ext cx="8229600" cy="1143000"/>
          </a:xfrm>
        </p:spPr>
        <p:txBody>
          <a:bodyPr>
            <a:normAutofit/>
          </a:bodyPr>
          <a:lstStyle/>
          <a:p>
            <a:r>
              <a:rPr lang="tr-TR" sz="4000" b="1" dirty="0"/>
              <a:t>Discussion</a:t>
            </a:r>
            <a:endParaRPr sz="40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8FD3F6-C154-1381-0987-5B69DCE1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90AEBA5-7FF2-DA41-36B4-B1E93D4A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0417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Trends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Female academics lead contributions in Nursing and Health Sciences.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Narrowing performance gaps indicate progress, but engineering still lags.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Institutional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universities dominate output; foundation universities are growing but need support.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 Characteristics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 dominates for global collaboration.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journal articles; more diverse formats like conference papers needed.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Distribution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Publications concentrated in Istanbul and Ankara.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to support less-represented regions for balanced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Outliers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Institutions like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Koç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Sabancı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Bilkent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 due to strong funding and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5AB-82FB-E61D-5452-4FB1ADDC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34CF-6C4B-40B4-A6A0-680F4EDE86FE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4C860-4570-A036-592A-2543027A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7CE6AA65-3FF6-2781-4A5D-32D22E7D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865964A-6BC5-5614-B92A-51CEF12E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1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C21D-CBC3-6322-DA1F-FE442C57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3" y="4177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Contents</a:t>
            </a:r>
            <a:endParaRPr lang="tr-TR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5AC7-23B2-BB81-359C-4BA187092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1830387"/>
            <a:ext cx="8229600" cy="452596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400" dirty="0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Methodology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Data Collection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Data Integration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Gender Classification Problem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Statistical Analyses &amp; Visualization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Discussion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Conclusion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2233-8D87-8F6E-945A-ACC88C55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0A5F1-E786-BFF6-1409-D0E05A88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9191184A-15D9-9762-F7E2-F7A3E95A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3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127C7-2CF3-234A-7C67-8F5A80727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640F-F447-5797-9948-87F40096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878301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E9800D-FC26-101C-2A77-1AB27E863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07" y="1175461"/>
            <a:ext cx="790858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data from Web of Science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and YÖK databases.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trends in publication output, gender representation, and institutional performance.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Highlighted the growing contributions of female academics.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Emphasized the pivotal role of state universities.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English as the dominant publication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0B18-B790-9ED5-6554-2E5B6382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1A7-0D17-4578-9847-7F065FEF2623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98185-C563-0E38-3375-3B94BBEC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04D91B3A-2D73-218A-B87D-E8CE780E9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ACBBBC7-D4F9-3FAD-9522-A3F4D9AC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788"/>
            <a:ext cx="8229600" cy="899707"/>
          </a:xfrm>
        </p:spPr>
        <p:txBody>
          <a:bodyPr>
            <a:normAutofit/>
          </a:bodyPr>
          <a:lstStyle/>
          <a:p>
            <a:r>
              <a:rPr lang="tr-TR" sz="40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1F0DF-E0F1-2EA8-4FD4-F6D7C689E61B}"/>
              </a:ext>
            </a:extLst>
          </p:cNvPr>
          <p:cNvSpPr txBox="1"/>
          <p:nvPr/>
        </p:nvSpPr>
        <p:spPr>
          <a:xfrm>
            <a:off x="549612" y="1166842"/>
            <a:ext cx="80447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Academic research</a:t>
            </a:r>
            <a:r>
              <a:rPr lang="en-US" sz="1600" dirty="0"/>
              <a:t> serves as one of the cornerstones of societal and technological advancement. It plays a critical role in shaping economies, driving innovation, and fostering international collaborations.</a:t>
            </a:r>
          </a:p>
          <a:p>
            <a:endParaRPr lang="en-US" sz="1600" dirty="0"/>
          </a:p>
          <a:p>
            <a:r>
              <a:rPr lang="en-US" sz="1600" b="1" dirty="0"/>
              <a:t> Turkey's Context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Rapidly growing higher education sector.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Unique case study to examine academic output and trends over time.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 Key Insights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Gender-based  analyses reveal higher participation of women in Turkish academia compared to Western countries.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Comprehensive analysis focuses on temporal trends, gender-based disparities, institutional rankings, and publication preferences.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 Challenges Addressed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Accounting for the absence of gender identifiers in YÖK (Turkish Higher Education Institute) dataset resolved using SQL-based name-gender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Robust data cleaning/merging methodologies, handling diverse formats and missing fields.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36715-DCB6-E141-A539-42E00544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635-F1CF-410E-94E7-EF232FD823CA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73647-2C87-A2E9-16CC-FB74C527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5550D99E-CF64-7CBC-59DC-00DE5E67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DA56456-89C3-D5EF-8E27-0CC1716C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75" y="13117"/>
            <a:ext cx="8229600" cy="1063629"/>
          </a:xfrm>
        </p:spPr>
        <p:txBody>
          <a:bodyPr>
            <a:normAutofit/>
          </a:bodyPr>
          <a:lstStyle/>
          <a:p>
            <a:r>
              <a:rPr sz="4000" b="1" dirty="0"/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Data Sources: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/>
              <a:t>Web of Science (</a:t>
            </a:r>
            <a:r>
              <a:rPr sz="2000" dirty="0" err="1"/>
              <a:t>WoS</a:t>
            </a:r>
            <a:r>
              <a:rPr sz="2000" dirty="0"/>
              <a:t>): Scholarly publication details (titles, authors, dates, citations</a:t>
            </a:r>
            <a:r>
              <a:rPr lang="en-US" sz="2000" dirty="0"/>
              <a:t>, performance scores etc.</a:t>
            </a:r>
            <a:r>
              <a:rPr sz="2000" dirty="0"/>
              <a:t>)</a:t>
            </a:r>
            <a:r>
              <a:rPr lang="en-US" sz="2000" dirty="0"/>
              <a:t>.</a:t>
            </a:r>
            <a:endParaRPr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/>
              <a:t>YÖK (Turkish Higher Education Institution): Academic profiles (names, affiliations).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sz="2400" b="1" dirty="0"/>
              <a:t>Data Integration</a:t>
            </a:r>
            <a:r>
              <a:rPr lang="en-US" sz="2400" b="1" dirty="0"/>
              <a:t> Methods</a:t>
            </a:r>
            <a:r>
              <a:rPr sz="2400" b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/>
              <a:t>Cross-matching using Python libraries</a:t>
            </a:r>
            <a:r>
              <a:rPr lang="en-US" sz="2000" dirty="0"/>
              <a:t> and data-frame objects</a:t>
            </a:r>
            <a:r>
              <a:rPr sz="2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/>
              <a:t>Standardization and normalization of datasets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Handling missing/corrupted information by joining datasets, using external models such as gender-classification and name-matching models.</a:t>
            </a:r>
          </a:p>
          <a:p>
            <a:pPr lvl="1">
              <a:buFont typeface="Wingdings" panose="05000000000000000000" pitchFamily="2" charset="2"/>
              <a:buChar char="§"/>
            </a:pPr>
            <a:endParaRPr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E1D8-CE98-8E88-8D80-17A0237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3198-6855-4C06-92E4-D31B49B7C7D8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6530A-1F3F-64C7-A1E7-FCD1A312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F8BD596B-5BBB-8037-0E26-3435D232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6095387-723E-31E0-CE87-E47D7ADB5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87" y="63472"/>
            <a:ext cx="8229600" cy="997371"/>
          </a:xfrm>
        </p:spPr>
        <p:txBody>
          <a:bodyPr>
            <a:normAutofit/>
          </a:bodyPr>
          <a:lstStyle/>
          <a:p>
            <a:r>
              <a:rPr lang="en-US" sz="4000" b="1" dirty="0"/>
              <a:t>Data Collection</a:t>
            </a:r>
            <a:endParaRPr sz="4000" b="1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16B80BA-F4A7-92EA-1CAA-769F5E6C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26" y="248098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044A3-9F2E-10DF-166E-DB5E37D09AF7}"/>
              </a:ext>
            </a:extLst>
          </p:cNvPr>
          <p:cNvSpPr txBox="1"/>
          <p:nvPr/>
        </p:nvSpPr>
        <p:spPr>
          <a:xfrm>
            <a:off x="468789" y="1141894"/>
            <a:ext cx="82064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Primary 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Web of Science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database and the YÖK (Turkish Higher Education Institution) website.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Web of Science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Extracted detailed information on all academic publications in Turkey.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Included publication titles, author names, publication years and dates, associated institutions, and performance criteria (e.g., citation count,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score).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YÖK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Comprehensive list of academics in Turkey with their names, surnames, and affiliated universities.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Employed Selenium library to scrape YÖK website for academic profiles, university by university.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Challenges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Manual extraction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merging data chunks into one big dataset.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Addressing diverse data formats and integrating information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34607-2CA2-A582-733F-EF9103B0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90ED-2A32-4051-96EA-01EDD96A5B0A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9198C-1A25-9921-0902-C162E5B0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E3105076-391C-E98E-55B7-A1435F88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BB8EEBB-96E0-1A5F-717A-AC051B03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204"/>
            <a:ext cx="8229600" cy="948071"/>
          </a:xfrm>
        </p:spPr>
        <p:txBody>
          <a:bodyPr>
            <a:normAutofit/>
          </a:bodyPr>
          <a:lstStyle/>
          <a:p>
            <a:r>
              <a:rPr sz="4000" b="1" dirty="0"/>
              <a:t>Data Integratio</a:t>
            </a:r>
            <a:r>
              <a:rPr lang="en-US" sz="4000" b="1" dirty="0"/>
              <a:t>n</a:t>
            </a:r>
            <a:endParaRPr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05EDE-62AD-0C28-29A9-E0E49AD8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42973"/>
            <a:ext cx="82296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Steps in Integration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Standardization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Uniformity in data fields (e.g., names, university names).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Applied string normalization (lowercasing, special character removal).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Conformed names to "Surname, Name" format and handled naming variations.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Matching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Used Python’s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rapidfuzz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library for name similarity scores.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Matched names with similarity above a certain threshold.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Accuracy checks through manual spot-checking.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Consistency checks for high-confidence matches.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017CBA-8669-A53D-4880-59F2247B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C3BC3E3-9C2F-2BC4-8C7B-614E1FA72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0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88128-FFB0-512B-B140-BC3AD200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363-2CD2-4B01-803D-CB82C752DC98}" type="datetime1">
              <a:rPr lang="en-US" smtClean="0"/>
              <a:t>1/5/2025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CF27-739E-EF96-CBD2-113509A7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BA1A4EA5-F60B-B23B-9A06-BA1CC0D7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AE81E-203B-B8BF-8797-8B75FF24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56" y="847166"/>
            <a:ext cx="3332365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Gender Classification Problem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9D68A0-69E5-CD72-E2C4-28BAD4C30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18" y="2155458"/>
            <a:ext cx="3291840" cy="37995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Problem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Gender not explicitly available in the YÖK dataset.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Solution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Implemented a name-based gender classification model.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Utilized an SQL database containing name-gender mappings derived from historical and cultural records.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Focused on minimizing classification errors for ambiguous or gender-neutral names through calibration.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1" name="Picture 10" descr="A pie chart with numbers and a number of people&#10;&#10;Description automatically generated">
            <a:extLst>
              <a:ext uri="{FF2B5EF4-FFF2-40B4-BE49-F238E27FC236}">
                <a16:creationId xmlns:a16="http://schemas.microsoft.com/office/drawing/2014/main" id="{6AC605B6-DDC4-65E2-6BF0-5489DBB0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192" y="1696534"/>
            <a:ext cx="4358016" cy="428175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97E00-165F-7A14-1B89-F22C36A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10CE-7B10-4E36-BC5D-79D5F86E5D20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04DA6-A579-4AF5-FEA7-B4E41C03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334DFF3F-EEA8-4814-9FDA-4EF504F0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DFD20-D08F-AFCF-0C40-B391BE7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D6C9-0BFF-9EBA-FBEF-D8E62BE8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609"/>
            <a:ext cx="8229600" cy="9087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Statistical Analyses and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D53524-F34B-C872-D49A-2DBA71E5A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78338"/>
            <a:ext cx="8229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Statistical Analyses</a:t>
            </a:r>
            <a:br>
              <a:rPr lang="en-US" b="1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Temporal Trends: </a:t>
            </a:r>
            <a:r>
              <a:rPr lang="en-US" dirty="0"/>
              <a:t>Annual performance scores aggregated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Gender-Based Distributions: </a:t>
            </a:r>
            <a:r>
              <a:rPr lang="en-US" dirty="0"/>
              <a:t>Analyzed publication counts and scores by gender.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Institutional Rankings: </a:t>
            </a:r>
            <a:r>
              <a:rPr lang="en-US" dirty="0"/>
              <a:t>Top 20 universities ranked by performance scores and academic staff.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Faculty Ranking: </a:t>
            </a:r>
            <a:r>
              <a:rPr lang="en-US" dirty="0"/>
              <a:t>Highlighted top 20 faculties by publications and female participation ratios.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Nature of Publications: </a:t>
            </a:r>
            <a:r>
              <a:rPr lang="en-US" dirty="0"/>
              <a:t>Examined distribution of publication languages and document types.</a:t>
            </a:r>
          </a:p>
          <a:p>
            <a:endParaRPr lang="en-US" b="1" dirty="0"/>
          </a:p>
          <a:p>
            <a:r>
              <a:rPr lang="en-US" b="1" dirty="0"/>
              <a:t>Visualization</a:t>
            </a:r>
            <a:br>
              <a:rPr lang="en-US" b="1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bar charts, line graphs, scatter plots, and pie charts using Python's Matplotlib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Emphasized clarity and interpretability for diverse stakeholders.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9F560-5164-0F6D-DE0F-5BEFE886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AD6A-ED93-4CC3-AB53-0BBC3F362F87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B97D-D189-306D-4CE5-D2B13A3F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B6B2DD1-AAE5-8729-2F69-27FC57C04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DF7207D3-4C99-C992-AE06-197B2A89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92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8CC3D-100C-B056-56F6-FEBE21AF9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B18A2-6AF2-2816-EB0A-89432CB5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57" y="136525"/>
            <a:ext cx="8182230" cy="8428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dirty="0"/>
              <a:t>Gender-Based Publication Trends</a:t>
            </a:r>
            <a:endParaRPr lang="en-US" sz="3600" dirty="0"/>
          </a:p>
        </p:txBody>
      </p:sp>
      <p:pic>
        <p:nvPicPr>
          <p:cNvPr id="11" name="Picture 10" descr="A graph showing the growth of a number of people&#10;&#10;Description automatically generated">
            <a:extLst>
              <a:ext uri="{FF2B5EF4-FFF2-40B4-BE49-F238E27FC236}">
                <a16:creationId xmlns:a16="http://schemas.microsoft.com/office/drawing/2014/main" id="{ED33729D-B84C-6CFC-0CAD-71A1B949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8" y="783414"/>
            <a:ext cx="8087942" cy="4946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47078A-3CFF-22C8-2D46-7FDABA761652}"/>
              </a:ext>
            </a:extLst>
          </p:cNvPr>
          <p:cNvSpPr txBox="1"/>
          <p:nvPr/>
        </p:nvSpPr>
        <p:spPr>
          <a:xfrm>
            <a:off x="1444031" y="5741227"/>
            <a:ext cx="6255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Figure: Yearly average performance scores classified by gender.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6EDE7-FF6B-B43C-BB42-4D6284D4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FE0-44DB-4064-B741-608BD87B58EF}" type="datetime1">
              <a:rPr lang="en-US" smtClean="0"/>
              <a:t>1/5/2025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96A4D-4B98-D3AF-A31F-4CC21CEF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930D706E-44BF-24D3-462D-CC1678A9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0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1020</Words>
  <Application>Microsoft Office PowerPoint</Application>
  <PresentationFormat>On-screen Show (4:3)</PresentationFormat>
  <Paragraphs>183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Wingdings</vt:lpstr>
      <vt:lpstr>Office Theme</vt:lpstr>
      <vt:lpstr>Analysis of Academic Research in Turkey</vt:lpstr>
      <vt:lpstr>Contents</vt:lpstr>
      <vt:lpstr>Introduction</vt:lpstr>
      <vt:lpstr>Methodology Overview</vt:lpstr>
      <vt:lpstr>Data Collection</vt:lpstr>
      <vt:lpstr>Data Integration</vt:lpstr>
      <vt:lpstr>Gender Classification Problem</vt:lpstr>
      <vt:lpstr>Statistical Analyses and Visualization</vt:lpstr>
      <vt:lpstr>Gender-Based Publication Trends</vt:lpstr>
      <vt:lpstr>Gender-Based Publication Trends</vt:lpstr>
      <vt:lpstr>Institutional Performance</vt:lpstr>
      <vt:lpstr>Yearly Performance Trends of State vs. Foundation Universities</vt:lpstr>
      <vt:lpstr>Publication Characteristics</vt:lpstr>
      <vt:lpstr>Publication Characteristics</vt:lpstr>
      <vt:lpstr>Publication Volume Over Time</vt:lpstr>
      <vt:lpstr>Publication Volume based on Faculties</vt:lpstr>
      <vt:lpstr>Complementary Statistics – Top 20 Universities with Most Academics</vt:lpstr>
      <vt:lpstr>Complementary Statistics – Number of Universities in Turkish Cities</vt:lpstr>
      <vt:lpstr>Discussion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Ceyhun Topal</cp:lastModifiedBy>
  <cp:revision>16</cp:revision>
  <dcterms:created xsi:type="dcterms:W3CDTF">2013-01-27T09:14:16Z</dcterms:created>
  <dcterms:modified xsi:type="dcterms:W3CDTF">2025-01-05T16:23:26Z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075092-e835-4209-8938-695d786e0591_Enabled">
    <vt:lpwstr>true</vt:lpwstr>
  </property>
  <property fmtid="{D5CDD505-2E9C-101B-9397-08002B2CF9AE}" pid="3" name="MSIP_Label_61075092-e835-4209-8938-695d786e0591_SetDate">
    <vt:lpwstr>2025-01-05T11:41:09Z</vt:lpwstr>
  </property>
  <property fmtid="{D5CDD505-2E9C-101B-9397-08002B2CF9AE}" pid="4" name="MSIP_Label_61075092-e835-4209-8938-695d786e0591_Method">
    <vt:lpwstr>Standard</vt:lpwstr>
  </property>
  <property fmtid="{D5CDD505-2E9C-101B-9397-08002B2CF9AE}" pid="5" name="MSIP_Label_61075092-e835-4209-8938-695d786e0591_Name">
    <vt:lpwstr>internal</vt:lpwstr>
  </property>
  <property fmtid="{D5CDD505-2E9C-101B-9397-08002B2CF9AE}" pid="6" name="MSIP_Label_61075092-e835-4209-8938-695d786e0591_SiteId">
    <vt:lpwstr>b4bc7e59-9a34-4622-ab54-d7a1a680f47a</vt:lpwstr>
  </property>
  <property fmtid="{D5CDD505-2E9C-101B-9397-08002B2CF9AE}" pid="7" name="MSIP_Label_61075092-e835-4209-8938-695d786e0591_ActionId">
    <vt:lpwstr>d523b185-2b60-49b0-aaff-38cf3c35fddf</vt:lpwstr>
  </property>
  <property fmtid="{D5CDD505-2E9C-101B-9397-08002B2CF9AE}" pid="8" name="MSIP_Label_61075092-e835-4209-8938-695d786e0591_ContentBits">
    <vt:lpwstr>0</vt:lpwstr>
  </property>
</Properties>
</file>