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2" r:id="rId3"/>
    <p:sldId id="314" r:id="rId4"/>
    <p:sldId id="313" r:id="rId5"/>
    <p:sldId id="322" r:id="rId6"/>
    <p:sldId id="319" r:id="rId7"/>
    <p:sldId id="315" r:id="rId8"/>
    <p:sldId id="324" r:id="rId9"/>
    <p:sldId id="320" r:id="rId10"/>
    <p:sldId id="323" r:id="rId11"/>
    <p:sldId id="325" r:id="rId12"/>
    <p:sldId id="321" r:id="rId13"/>
    <p:sldId id="343" r:id="rId14"/>
    <p:sldId id="341" r:id="rId15"/>
    <p:sldId id="338" r:id="rId16"/>
    <p:sldId id="335" r:id="rId17"/>
    <p:sldId id="336" r:id="rId18"/>
    <p:sldId id="337" r:id="rId19"/>
    <p:sldId id="339" r:id="rId20"/>
    <p:sldId id="340" r:id="rId21"/>
    <p:sldId id="332" r:id="rId22"/>
    <p:sldId id="326" r:id="rId23"/>
    <p:sldId id="327" r:id="rId24"/>
    <p:sldId id="328" r:id="rId25"/>
    <p:sldId id="329" r:id="rId26"/>
    <p:sldId id="334" r:id="rId27"/>
    <p:sldId id="330" r:id="rId28"/>
    <p:sldId id="331" r:id="rId29"/>
    <p:sldId id="333" r:id="rId30"/>
    <p:sldId id="296" r:id="rId31"/>
    <p:sldId id="344" r:id="rId32"/>
  </p:sldIdLst>
  <p:sldSz cx="12195175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FC4"/>
    <a:srgbClr val="2F5EB0"/>
    <a:srgbClr val="FF6D67"/>
    <a:srgbClr val="888888"/>
    <a:srgbClr val="3C5063"/>
    <a:srgbClr val="697480"/>
    <a:srgbClr val="FFFFFF"/>
    <a:srgbClr val="1C2747"/>
    <a:srgbClr val="0E1A40"/>
    <a:srgbClr val="3CC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026" autoAdjust="0"/>
  </p:normalViewPr>
  <p:slideViewPr>
    <p:cSldViewPr showGuides="1">
      <p:cViewPr>
        <p:scale>
          <a:sx n="125" d="100"/>
          <a:sy n="125" d="100"/>
        </p:scale>
        <p:origin x="-20" y="468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1923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AC5B-C5F2-4ACF-8602-4735739A6027}" type="datetimeFigureOut">
              <a:rPr lang="zh-CN" altLang="en-US" smtClean="0"/>
              <a:t>2021/6/29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52C0-3A67-4EE1-8C5D-351D60EF54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84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7473-301C-4F69-A7FC-AE1DEF9F2CA1}" type="datetimeFigureOut">
              <a:rPr lang="zh-CN" altLang="en-US" smtClean="0"/>
              <a:pPr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837B1-3942-4B36-A9A2-6AF914CEB0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4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947" y="2197"/>
            <a:ext cx="10096342" cy="6904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11426179" y="260648"/>
            <a:ext cx="696987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7" name="poetry_91022">
            <a:extLst>
              <a:ext uri="{FF2B5EF4-FFF2-40B4-BE49-F238E27FC236}">
                <a16:creationId xmlns:a16="http://schemas.microsoft.com/office/drawing/2014/main" id="{ADAD6BE3-DC11-4582-9F68-50D831ADD00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021566" y="4688439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3073251" y="1772816"/>
            <a:ext cx="0" cy="383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šľïḋé">
            <a:extLst>
              <a:ext uri="{FF2B5EF4-FFF2-40B4-BE49-F238E27FC236}">
                <a16:creationId xmlns:a16="http://schemas.microsoft.com/office/drawing/2014/main" id="{0DB1D0A1-2667-455C-9387-D7ABF0A00B8C}"/>
              </a:ext>
            </a:extLst>
          </p:cNvPr>
          <p:cNvSpPr txBox="1"/>
          <p:nvPr userDrawn="1"/>
        </p:nvSpPr>
        <p:spPr>
          <a:xfrm>
            <a:off x="336947" y="1679974"/>
            <a:ext cx="26230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3600" b="1" dirty="0" smtClean="0">
                <a:solidFill>
                  <a:schemeClr val="accent1"/>
                </a:solidFill>
                <a:cs typeface="+mn-ea"/>
                <a:sym typeface="+mn-lt"/>
              </a:rPr>
              <a:t>C</a:t>
            </a:r>
            <a:r>
              <a:rPr lang="tr-TR" sz="300" b="1" dirty="0" smtClean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tr-TR" sz="3600" b="1" dirty="0" smtClean="0">
                <a:solidFill>
                  <a:schemeClr val="accent1"/>
                </a:solidFill>
                <a:cs typeface="+mn-ea"/>
                <a:sym typeface="+mn-lt"/>
              </a:rPr>
              <a:t>ONTENTS</a:t>
            </a:r>
            <a:endParaRPr lang="tr-TR" sz="3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3361283" y="1782460"/>
            <a:ext cx="6264696" cy="3821646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l"/>
              <a:tabLst/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99754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17886"/>
          <a:stretch>
            <a:fillRect/>
          </a:stretch>
        </p:blipFill>
        <p:spPr bwMode="auto">
          <a:xfrm>
            <a:off x="768994" y="2204864"/>
            <a:ext cx="11017225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696987" y="1124744"/>
            <a:ext cx="3600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6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7385"/>
            <a:ext cx="12203089" cy="3981229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184" y="3953844"/>
            <a:ext cx="12195359" cy="25592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4"/>
          <p:cNvSpPr/>
          <p:nvPr userDrawn="1"/>
        </p:nvSpPr>
        <p:spPr>
          <a:xfrm>
            <a:off x="0" y="5710808"/>
            <a:ext cx="12195175" cy="814536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" fmla="*/ 0 w 12195175"/>
              <a:gd name="connsiteY0" fmla="*/ 8993 h 413657"/>
              <a:gd name="connsiteX1" fmla="*/ 6096000 w 12195175"/>
              <a:gd name="connsiteY1" fmla="*/ 0 h 413657"/>
              <a:gd name="connsiteX2" fmla="*/ 12195175 w 12195175"/>
              <a:gd name="connsiteY2" fmla="*/ 8993 h 413657"/>
              <a:gd name="connsiteX3" fmla="*/ 12195175 w 12195175"/>
              <a:gd name="connsiteY3" fmla="*/ 413657 h 413657"/>
              <a:gd name="connsiteX4" fmla="*/ 0 w 12195175"/>
              <a:gd name="connsiteY4" fmla="*/ 413657 h 413657"/>
              <a:gd name="connsiteX5" fmla="*/ 0 w 12195175"/>
              <a:gd name="connsiteY5" fmla="*/ 8993 h 413657"/>
              <a:gd name="connsiteX0" fmla="*/ 0 w 12195175"/>
              <a:gd name="connsiteY0" fmla="*/ 458935 h 863599"/>
              <a:gd name="connsiteX1" fmla="*/ 6052457 w 12195175"/>
              <a:gd name="connsiteY1" fmla="*/ 0 h 863599"/>
              <a:gd name="connsiteX2" fmla="*/ 12195175 w 12195175"/>
              <a:gd name="connsiteY2" fmla="*/ 458935 h 863599"/>
              <a:gd name="connsiteX3" fmla="*/ 12195175 w 12195175"/>
              <a:gd name="connsiteY3" fmla="*/ 863599 h 863599"/>
              <a:gd name="connsiteX4" fmla="*/ 0 w 12195175"/>
              <a:gd name="connsiteY4" fmla="*/ 863599 h 863599"/>
              <a:gd name="connsiteX5" fmla="*/ 0 w 12195175"/>
              <a:gd name="connsiteY5" fmla="*/ 458935 h 86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3953844"/>
            <a:ext cx="10365899" cy="98732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7107" y="4941168"/>
            <a:ext cx="8536623" cy="76964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809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2197"/>
            <a:ext cx="9664294" cy="6904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995" y="1052736"/>
            <a:ext cx="10873208" cy="5184576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3" name="页脚占位符 14"/>
          <p:cNvSpPr>
            <a:spLocks noGrp="1"/>
          </p:cNvSpPr>
          <p:nvPr>
            <p:ph type="ftr" sz="quarter" idx="3"/>
          </p:nvPr>
        </p:nvSpPr>
        <p:spPr>
          <a:xfrm>
            <a:off x="11498187" y="327571"/>
            <a:ext cx="6179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38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497187" y="1988840"/>
            <a:ext cx="9721080" cy="24223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2497187" y="2924944"/>
            <a:ext cx="9697988" cy="1026599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98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2197"/>
            <a:ext cx="9664294" cy="6904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8995" y="1196752"/>
            <a:ext cx="5184575" cy="4824536"/>
          </a:xfrm>
        </p:spPr>
        <p:txBody>
          <a:bodyPr/>
          <a:lstStyle>
            <a:lvl1pPr>
              <a:lnSpc>
                <a:spcPct val="10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1603" y="1196752"/>
            <a:ext cx="5472608" cy="4824536"/>
          </a:xfrm>
        </p:spPr>
        <p:txBody>
          <a:bodyPr/>
          <a:lstStyle>
            <a:lvl1pPr>
              <a:lnSpc>
                <a:spcPct val="10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2" name="页脚占位符 14"/>
          <p:cNvSpPr>
            <a:spLocks noGrp="1"/>
          </p:cNvSpPr>
          <p:nvPr>
            <p:ph type="ftr" sz="quarter" idx="3"/>
          </p:nvPr>
        </p:nvSpPr>
        <p:spPr>
          <a:xfrm>
            <a:off x="11642203" y="327571"/>
            <a:ext cx="504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1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2197"/>
            <a:ext cx="9664294" cy="69049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8995" y="1268760"/>
            <a:ext cx="5184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995" y="1908522"/>
            <a:ext cx="5184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9595" y="1268760"/>
            <a:ext cx="56166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595" y="1908522"/>
            <a:ext cx="56166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页脚占位符 14"/>
          <p:cNvSpPr>
            <a:spLocks noGrp="1"/>
          </p:cNvSpPr>
          <p:nvPr>
            <p:ph type="ftr" sz="quarter" idx="10"/>
          </p:nvPr>
        </p:nvSpPr>
        <p:spPr>
          <a:xfrm>
            <a:off x="11570195" y="34744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6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2197"/>
            <a:ext cx="9664294" cy="69049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页脚占位符 14"/>
          <p:cNvSpPr>
            <a:spLocks noGrp="1"/>
          </p:cNvSpPr>
          <p:nvPr>
            <p:ph type="ftr" sz="quarter" idx="3"/>
          </p:nvPr>
        </p:nvSpPr>
        <p:spPr>
          <a:xfrm>
            <a:off x="11570195" y="327571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63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0"/>
            <a:ext cx="9145016" cy="697781"/>
          </a:xfrm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7468" y="908720"/>
            <a:ext cx="6696744" cy="5328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8995" y="908720"/>
            <a:ext cx="4032448" cy="53285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页脚占位符 14"/>
          <p:cNvSpPr>
            <a:spLocks noGrp="1"/>
          </p:cNvSpPr>
          <p:nvPr>
            <p:ph type="ftr" sz="quarter" idx="3"/>
          </p:nvPr>
        </p:nvSpPr>
        <p:spPr>
          <a:xfrm>
            <a:off x="11570195" y="33265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81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995" y="2197"/>
            <a:ext cx="9664294" cy="6904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995" y="1171388"/>
            <a:ext cx="10976806" cy="49294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页脚占位符 14"/>
          <p:cNvSpPr>
            <a:spLocks noGrp="1"/>
          </p:cNvSpPr>
          <p:nvPr>
            <p:ph type="ftr" sz="quarter" idx="3"/>
          </p:nvPr>
        </p:nvSpPr>
        <p:spPr>
          <a:xfrm>
            <a:off x="11570195" y="327571"/>
            <a:ext cx="519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802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70143" y="2197"/>
            <a:ext cx="10096342" cy="690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0143" y="1171388"/>
            <a:ext cx="10975658" cy="49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7" descr="D:\快盘\130425PPT模板与规范\标志-蓝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083" y="6562699"/>
            <a:ext cx="1601859" cy="2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696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770143" y="692696"/>
            <a:ext cx="1097565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5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  <p:sldLayoutId id="214748365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buSzPct val="5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0"/>
        </a:spcBef>
        <a:buSzPct val="5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SzPct val="5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Open Verification Library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OVL</a:t>
            </a:r>
            <a:r>
              <a:rPr lang="zh-CN" altLang="en-US" dirty="0" smtClean="0"/>
              <a:t>库学习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57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OVL-arbiter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995" y="980728"/>
            <a:ext cx="7416824" cy="48774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73851" y="1124744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width: </a:t>
            </a:r>
          </a:p>
          <a:p>
            <a:r>
              <a:rPr lang="en-US" altLang="zh-CN" dirty="0" err="1" smtClean="0"/>
              <a:t>priority_width</a:t>
            </a:r>
            <a:r>
              <a:rPr lang="en-US" altLang="zh-CN" dirty="0" smtClean="0"/>
              <a:t>: </a:t>
            </a:r>
          </a:p>
          <a:p>
            <a:r>
              <a:rPr lang="en-US" altLang="zh-CN" dirty="0" err="1" smtClean="0"/>
              <a:t>min_cks</a:t>
            </a:r>
            <a:r>
              <a:rPr lang="en-US" altLang="zh-CN" dirty="0" smtClean="0"/>
              <a:t>: </a:t>
            </a:r>
          </a:p>
          <a:p>
            <a:r>
              <a:rPr lang="en-US" altLang="zh-CN" dirty="0" err="1" smtClean="0"/>
              <a:t>arbitration_rule</a:t>
            </a:r>
            <a:r>
              <a:rPr lang="en-US" altLang="zh-CN" dirty="0" smtClean="0"/>
              <a:t>: 0 (default)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    1 RR</a:t>
            </a:r>
          </a:p>
          <a:p>
            <a:r>
              <a:rPr lang="en-US" altLang="zh-CN" dirty="0" smtClean="0"/>
              <a:t>	             2 FIFO</a:t>
            </a:r>
          </a:p>
          <a:p>
            <a:r>
              <a:rPr lang="en-US" altLang="zh-CN" dirty="0"/>
              <a:t>	 </a:t>
            </a:r>
            <a:r>
              <a:rPr lang="en-US" altLang="zh-CN" dirty="0" smtClean="0"/>
              <a:t>            3 least-recently</a:t>
            </a:r>
          </a:p>
          <a:p>
            <a:r>
              <a:rPr lang="en-US" altLang="zh-CN" dirty="0" err="1" smtClean="0"/>
              <a:t>priority_check</a:t>
            </a:r>
            <a:r>
              <a:rPr lang="en-US" altLang="zh-CN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2377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OVL-arbiter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995" y="1196752"/>
            <a:ext cx="11017224" cy="5112568"/>
          </a:xfrm>
        </p:spPr>
        <p:txBody>
          <a:bodyPr/>
          <a:lstStyle/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GNT_ONLY_IF_REQ</a:t>
            </a:r>
            <a:r>
              <a:rPr lang="en-US" altLang="zh-CN" sz="1800" dirty="0" smtClean="0"/>
              <a:t>:   </a:t>
            </a:r>
            <a:r>
              <a:rPr lang="zh-CN" altLang="en-US" sz="1800" dirty="0" smtClean="0"/>
              <a:t>授权信号触发，没有请求发出报错</a:t>
            </a:r>
            <a:endParaRPr lang="en-US" altLang="zh-CN" sz="18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ONE_CYCLE_GNT</a:t>
            </a:r>
            <a:r>
              <a:rPr lang="en-US" altLang="zh-CN" sz="1800" dirty="0" smtClean="0"/>
              <a:t>:	      </a:t>
            </a:r>
            <a:r>
              <a:rPr lang="zh-CN" altLang="en-US" sz="1800" dirty="0" smtClean="0"/>
              <a:t>授权信号拉高超过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周期报错</a:t>
            </a:r>
            <a:endParaRPr lang="en-US" altLang="zh-CN" sz="18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GNT_IN_WINDOW</a:t>
            </a:r>
            <a:r>
              <a:rPr lang="en-US" altLang="zh-CN" sz="1800" dirty="0" smtClean="0"/>
              <a:t>:   </a:t>
            </a:r>
            <a:r>
              <a:rPr lang="zh-CN" altLang="en-US" sz="1800" dirty="0" smtClean="0"/>
              <a:t>时间窗内，授权信号没触发报错</a:t>
            </a:r>
            <a:endParaRPr lang="en-US" altLang="zh-CN" sz="18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HIGHEST_PRIORITY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与输入信号 </a:t>
            </a:r>
            <a:r>
              <a:rPr lang="en-US" altLang="zh-CN" sz="1800" i="1" dirty="0" smtClean="0"/>
              <a:t>priorities </a:t>
            </a:r>
            <a:r>
              <a:rPr lang="zh-CN" altLang="en-US" sz="1800" dirty="0" smtClean="0"/>
              <a:t>相关，授权不给高优先级的请求报错</a:t>
            </a:r>
            <a:endParaRPr lang="en-US" altLang="zh-CN" sz="18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FAIRNESS</a:t>
            </a:r>
            <a:r>
              <a:rPr lang="en-US" altLang="zh-CN" sz="1800" dirty="0" smtClean="0"/>
              <a:t>: 	      </a:t>
            </a:r>
            <a:r>
              <a:rPr lang="zh-CN" altLang="en-US" sz="1800" dirty="0" smtClean="0"/>
              <a:t>两个授权信号同时给了一个请求，但另一个请求被阻塞报错</a:t>
            </a:r>
            <a:endParaRPr lang="en-US" altLang="zh-CN" sz="1800" i="1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FIFO</a:t>
            </a:r>
            <a:r>
              <a:rPr lang="en-US" altLang="zh-CN" sz="1800" dirty="0" smtClean="0"/>
              <a:t>: 		      </a:t>
            </a:r>
            <a:r>
              <a:rPr lang="zh-CN" altLang="en-US" sz="1800" dirty="0" smtClean="0"/>
              <a:t>请求发出，授权拉高，但是该请求不是最早被阻塞的请求报错</a:t>
            </a:r>
            <a:endParaRPr lang="en-US" altLang="zh-CN" sz="18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LRU</a:t>
            </a:r>
            <a:r>
              <a:rPr lang="en-US" altLang="zh-CN" sz="1800" dirty="0" smtClean="0"/>
              <a:t>:  		      </a:t>
            </a:r>
            <a:r>
              <a:rPr lang="zh-CN" altLang="en-US" sz="1800" dirty="0" smtClean="0"/>
              <a:t>授权信号给了新来的请求，而不是被阻塞的请求</a:t>
            </a:r>
            <a:endParaRPr lang="en-US" altLang="zh-CN" sz="18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SINGLE_GRANT</a:t>
            </a:r>
            <a:r>
              <a:rPr lang="en-US" altLang="zh-CN" sz="1800" smtClean="0"/>
              <a:t>: 	      </a:t>
            </a:r>
            <a:r>
              <a:rPr lang="zh-CN" altLang="en-US" sz="1800" smtClean="0"/>
              <a:t>同</a:t>
            </a:r>
            <a:r>
              <a:rPr lang="zh-CN" altLang="en-US" sz="1800" dirty="0" smtClean="0"/>
              <a:t>一周期多笔授权信号都拉高报错</a:t>
            </a:r>
            <a:endParaRPr lang="en-US" altLang="zh-CN" sz="18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en-US" altLang="zh-CN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339247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OVL </a:t>
            </a:r>
            <a:r>
              <a:rPr lang="en-US" altLang="zh-CN" dirty="0" smtClean="0"/>
              <a:t>Checkers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94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OVL-range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65144" y="1124744"/>
            <a:ext cx="3416274" cy="22159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test_expr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width: 	  </a:t>
            </a:r>
            <a:r>
              <a:rPr lang="zh-CN" altLang="en-US" dirty="0" smtClean="0"/>
              <a:t>位宽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min: 	  </a:t>
            </a:r>
            <a:r>
              <a:rPr lang="zh-CN" altLang="en-US" dirty="0" smtClean="0"/>
              <a:t>最小值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max:	  </a:t>
            </a:r>
            <a:r>
              <a:rPr lang="zh-CN" altLang="en-US" dirty="0" smtClean="0"/>
              <a:t>最大值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68994" y="5396456"/>
            <a:ext cx="7296150" cy="10342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</a:t>
            </a:r>
            <a:r>
              <a:rPr lang="en-US" altLang="zh-CN" dirty="0"/>
              <a:t> </a:t>
            </a:r>
            <a:r>
              <a:rPr lang="zh-CN" altLang="en-US" dirty="0" smtClean="0"/>
              <a:t>检查输入数据的值大小，必须大于等于</a:t>
            </a:r>
            <a:r>
              <a:rPr lang="en-US" altLang="zh-CN" dirty="0" smtClean="0"/>
              <a:t>min</a:t>
            </a:r>
            <a:r>
              <a:rPr lang="zh-CN" altLang="en-US" dirty="0" smtClean="0"/>
              <a:t>，小于等于</a:t>
            </a:r>
            <a:r>
              <a:rPr lang="en-US" altLang="zh-CN" dirty="0" smtClean="0"/>
              <a:t>max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i="1" dirty="0"/>
              <a:t>The signal value must between min and max.</a:t>
            </a:r>
            <a:endParaRPr lang="zh-CN" altLang="en-US" i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" y="1124744"/>
            <a:ext cx="7296150" cy="4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8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OVL-win change/</a:t>
            </a:r>
            <a:r>
              <a:rPr lang="en-US" altLang="zh-CN" dirty="0" err="1" smtClean="0"/>
              <a:t>unchange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8994" y="5371757"/>
            <a:ext cx="729615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 </a:t>
            </a:r>
            <a:r>
              <a:rPr lang="zh-CN" altLang="en-US" dirty="0" smtClean="0"/>
              <a:t>检测窗口开启和窗口结束事件之间的周期内，输入数据不能变化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i="1" dirty="0"/>
              <a:t>The signal value must remain unchanged between the start and end cycles.</a:t>
            </a:r>
            <a:endParaRPr lang="zh-CN" altLang="en-US" i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4" y="1124744"/>
            <a:ext cx="7296150" cy="42470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65144" y="1124744"/>
            <a:ext cx="3416274" cy="22159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test_expr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start_event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窗口开启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end_event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窗口结束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width: </a:t>
            </a:r>
            <a:r>
              <a:rPr lang="zh-CN" altLang="en-US" dirty="0" smtClean="0"/>
              <a:t>位宽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253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OVL-implication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65144" y="1124744"/>
            <a:ext cx="3416274" cy="19082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antecedent_expr</a:t>
            </a:r>
            <a:r>
              <a:rPr lang="en-US" altLang="zh-CN" b="1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antecedent expression [a]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consequent_expr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consequent expression [b]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8994" y="5386622"/>
            <a:ext cx="729615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 a</a:t>
            </a:r>
            <a:r>
              <a:rPr lang="zh-CN" altLang="en-US" dirty="0" smtClean="0"/>
              <a:t>信号为高时，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信号必须为高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i="1" dirty="0" smtClean="0"/>
              <a:t>The </a:t>
            </a:r>
            <a:r>
              <a:rPr lang="en-US" altLang="zh-CN" i="1" dirty="0" err="1" smtClean="0"/>
              <a:t>signal_b</a:t>
            </a:r>
            <a:r>
              <a:rPr lang="en-US" altLang="zh-CN" i="1" dirty="0" smtClean="0"/>
              <a:t> </a:t>
            </a:r>
            <a:r>
              <a:rPr lang="en-US" altLang="zh-CN" i="1" dirty="0"/>
              <a:t>always be true when the </a:t>
            </a:r>
            <a:r>
              <a:rPr lang="en-US" altLang="zh-CN" i="1" dirty="0" err="1" smtClean="0"/>
              <a:t>signal_a</a:t>
            </a:r>
            <a:r>
              <a:rPr lang="en-US" altLang="zh-CN" i="1" dirty="0" smtClean="0"/>
              <a:t> </a:t>
            </a:r>
            <a:r>
              <a:rPr lang="en-US" altLang="zh-CN" i="1" dirty="0"/>
              <a:t>is true</a:t>
            </a:r>
            <a:r>
              <a:rPr lang="en-US" altLang="zh-CN" i="1" dirty="0" smtClean="0"/>
              <a:t>.</a:t>
            </a:r>
            <a:endParaRPr lang="zh-CN" altLang="en-US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" y="1124744"/>
            <a:ext cx="7296150" cy="42618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44" y="4855026"/>
            <a:ext cx="3577059" cy="9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7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OVL-always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65144" y="1124744"/>
            <a:ext cx="3416274" cy="460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test_expr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输入信号</a:t>
            </a:r>
            <a:r>
              <a:rPr lang="en-US" altLang="zh-CN" b="1" dirty="0" smtClean="0"/>
              <a:t> 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68994" y="3801630"/>
            <a:ext cx="7296150" cy="464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</a:t>
            </a:r>
            <a:r>
              <a:rPr lang="en-US" altLang="zh-CN" dirty="0"/>
              <a:t> </a:t>
            </a:r>
            <a:r>
              <a:rPr lang="zh-CN" altLang="en-US" dirty="0" smtClean="0"/>
              <a:t>输入信号必须一直拉高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4" y="1124743"/>
            <a:ext cx="7296150" cy="26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0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OVL-never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8994" y="5049247"/>
            <a:ext cx="7296150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 </a:t>
            </a:r>
            <a:r>
              <a:rPr lang="zh-CN" altLang="en-US" dirty="0" smtClean="0"/>
              <a:t>检测输入信号</a:t>
            </a:r>
            <a:r>
              <a:rPr lang="zh-CN" altLang="en-US" dirty="0"/>
              <a:t>必须一直</a:t>
            </a:r>
            <a:r>
              <a:rPr lang="zh-CN" altLang="en-US" dirty="0" smtClean="0"/>
              <a:t>拉低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" y="1124744"/>
            <a:ext cx="7296150" cy="39245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65144" y="1124744"/>
            <a:ext cx="3416274" cy="460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test_expr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输入信号</a:t>
            </a:r>
            <a:r>
              <a:rPr lang="en-US" altLang="zh-CN" b="1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20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OVL-never unknown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8994" y="3913769"/>
            <a:ext cx="7296150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	</a:t>
            </a:r>
            <a:r>
              <a:rPr lang="zh-CN" altLang="en-US" dirty="0" smtClean="0"/>
              <a:t>检测是否有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65144" y="1124744"/>
            <a:ext cx="3416274" cy="1646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qualifier: </a:t>
            </a:r>
            <a:r>
              <a:rPr lang="en-US" altLang="zh-CN" b="1" dirty="0"/>
              <a:t>  </a:t>
            </a:r>
            <a:r>
              <a:rPr lang="zh-CN" altLang="en-US" dirty="0" smtClean="0"/>
              <a:t>输入信号检测的使能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test_expr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输入信号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width: 	  </a:t>
            </a:r>
            <a:r>
              <a:rPr lang="zh-CN" altLang="en-US" dirty="0" smtClean="0"/>
              <a:t>位宽</a:t>
            </a:r>
            <a:r>
              <a:rPr lang="en-US" altLang="zh-CN" b="1" dirty="0" smtClean="0"/>
              <a:t> 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" y="1124744"/>
            <a:ext cx="7296150" cy="27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OVL-zero</a:t>
            </a:r>
            <a:r>
              <a:rPr lang="en-US" altLang="zh-CN" dirty="0"/>
              <a:t> </a:t>
            </a:r>
            <a:r>
              <a:rPr lang="en-US" altLang="zh-CN" dirty="0" smtClean="0"/>
              <a:t>one hot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8994" y="5182394"/>
            <a:ext cx="7296150" cy="464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 </a:t>
            </a:r>
            <a:r>
              <a:rPr lang="zh-CN" altLang="en-US" dirty="0" smtClean="0"/>
              <a:t>检测是否是全零或独热码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55" y="1124744"/>
            <a:ext cx="7294090" cy="40576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65144" y="1124744"/>
            <a:ext cx="34162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test_expr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输入信号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width: 	  </a:t>
            </a:r>
            <a:r>
              <a:rPr lang="zh-CN" altLang="en-US" dirty="0" smtClean="0"/>
              <a:t>位宽</a:t>
            </a:r>
            <a:r>
              <a:rPr lang="en-US" altLang="zh-CN" b="1" dirty="0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487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>
          <a:xfrm>
            <a:off x="3361283" y="1700808"/>
            <a:ext cx="6264696" cy="439248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断言库概览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OVL-handshake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OVL-arbiter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OVL-checkers</a:t>
            </a:r>
          </a:p>
          <a:p>
            <a:pPr>
              <a:lnSpc>
                <a:spcPct val="200000"/>
              </a:lnSpc>
            </a:pPr>
            <a:r>
              <a:rPr lang="en-US" altLang="zh-CN" strike="sngStrike" dirty="0" smtClean="0"/>
              <a:t>OVL SVA</a:t>
            </a:r>
            <a:r>
              <a:rPr lang="zh-CN" altLang="en-US" strike="sngStrike" dirty="0" smtClean="0"/>
              <a:t>库对比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726632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OVL-next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65143" y="1124744"/>
            <a:ext cx="3649067" cy="1646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start_event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输入信号检测的使能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test_expr</a:t>
            </a:r>
            <a:r>
              <a:rPr lang="en-US" altLang="zh-CN" b="1" dirty="0" smtClean="0"/>
              <a:t>:     </a:t>
            </a:r>
            <a:r>
              <a:rPr lang="zh-CN" altLang="en-US" dirty="0" smtClean="0"/>
              <a:t>输入信号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num_cks</a:t>
            </a:r>
            <a:r>
              <a:rPr lang="en-US" altLang="zh-CN" b="1" dirty="0" smtClean="0"/>
              <a:t>: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4887" y="5143675"/>
            <a:ext cx="7296150" cy="464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4" y="1124744"/>
            <a:ext cx="7296149" cy="39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5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OVL-one cold/hot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4" y="1124744"/>
            <a:ext cx="7239000" cy="4248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8994" y="5372894"/>
            <a:ext cx="7239000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	</a:t>
            </a:r>
            <a:r>
              <a:rPr lang="zh-CN" altLang="en-US" dirty="0" smtClean="0"/>
              <a:t>检查多位信号，是否满足独热或独冷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007994" y="1127462"/>
            <a:ext cx="303059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inactive(cold): </a:t>
            </a:r>
            <a:r>
              <a:rPr lang="en-US" altLang="zh-CN" dirty="0" smtClean="0"/>
              <a:t>OVL_ALL_ZEROS</a:t>
            </a:r>
          </a:p>
          <a:p>
            <a:r>
              <a:rPr lang="en-US" altLang="zh-CN" dirty="0" smtClean="0"/>
              <a:t>OVL_ALL_ONES</a:t>
            </a:r>
          </a:p>
          <a:p>
            <a:r>
              <a:rPr lang="en-US" altLang="zh-CN" dirty="0" smtClean="0"/>
              <a:t>OVL_ONE_COLD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3832" y="5372893"/>
            <a:ext cx="7239000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 </a:t>
            </a:r>
            <a:r>
              <a:rPr lang="zh-CN" altLang="en-US" dirty="0" smtClean="0"/>
              <a:t>检查多位信号，是否满足独热或独冷</a:t>
            </a:r>
          </a:p>
        </p:txBody>
      </p:sp>
    </p:spTree>
    <p:extLst>
      <p:ext uri="{BB962C8B-B14F-4D97-AF65-F5344CB8AC3E}">
        <p14:creationId xmlns:p14="http://schemas.microsoft.com/office/powerpoint/2010/main" val="243667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OVL-bits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" y="980728"/>
            <a:ext cx="7600950" cy="4210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8995" y="5194632"/>
            <a:ext cx="760095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	</a:t>
            </a:r>
            <a:r>
              <a:rPr lang="zh-CN" altLang="en-US" dirty="0" smtClean="0"/>
              <a:t>检查多位信号被触发的个数是否满足</a:t>
            </a:r>
            <a:r>
              <a:rPr lang="en-US" altLang="zh-CN" dirty="0" smtClean="0"/>
              <a:t>min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max</a:t>
            </a:r>
            <a:r>
              <a:rPr lang="zh-CN" altLang="en-US" dirty="0" smtClean="0"/>
              <a:t>设置的参数大小</a:t>
            </a:r>
            <a:endParaRPr lang="en-US" altLang="zh-CN" dirty="0" smtClean="0"/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reset: 	</a:t>
            </a:r>
            <a:r>
              <a:rPr lang="zh-CN" altLang="en-US" dirty="0" smtClean="0"/>
              <a:t>复位</a:t>
            </a:r>
            <a:r>
              <a:rPr lang="en-US" altLang="zh-CN" dirty="0"/>
              <a:t> </a:t>
            </a:r>
            <a:r>
              <a:rPr lang="zh-CN" altLang="en-US" dirty="0" smtClean="0"/>
              <a:t>断言开关</a:t>
            </a:r>
            <a:endParaRPr lang="en-US" altLang="zh-CN" dirty="0" smtClean="0"/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enable:	</a:t>
            </a:r>
            <a:r>
              <a:rPr lang="zh-CN" altLang="en-US" dirty="0" smtClean="0"/>
              <a:t>时钟开关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gating_type</a:t>
            </a:r>
            <a:r>
              <a:rPr lang="en-US" altLang="zh-CN" dirty="0"/>
              <a:t>=OVL_GATE_CLOCK </a:t>
            </a:r>
            <a:endParaRPr lang="en-US" altLang="zh-CN" dirty="0" smtClean="0"/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	</a:t>
            </a:r>
            <a:r>
              <a:rPr lang="zh-CN" altLang="en-US" dirty="0" smtClean="0"/>
              <a:t>复位开关</a:t>
            </a:r>
            <a:r>
              <a:rPr lang="en-US" altLang="zh-CN" dirty="0"/>
              <a:t>/</a:t>
            </a:r>
            <a:r>
              <a:rPr lang="en-US" altLang="zh-CN" dirty="0" err="1" smtClean="0"/>
              <a:t>gating_type</a:t>
            </a:r>
            <a:r>
              <a:rPr lang="en-US" altLang="zh-CN" dirty="0" smtClean="0"/>
              <a:t>=OVL_GATE_RESET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57239" y="976874"/>
            <a:ext cx="3416274" cy="25699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width: 	</a:t>
            </a:r>
            <a:r>
              <a:rPr lang="zh-CN" altLang="en-US" dirty="0" smtClean="0"/>
              <a:t>位</a:t>
            </a:r>
            <a:r>
              <a:rPr lang="zh-CN" altLang="en-US" dirty="0"/>
              <a:t>宽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min: 	</a:t>
            </a:r>
            <a:r>
              <a:rPr lang="zh-CN" altLang="en-US" dirty="0" smtClean="0"/>
              <a:t>比特位触发的最少个数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max:	</a:t>
            </a:r>
            <a:r>
              <a:rPr lang="zh-CN" altLang="en-US" dirty="0" smtClean="0"/>
              <a:t>比特位</a:t>
            </a:r>
            <a:r>
              <a:rPr lang="zh-CN" altLang="en-US" dirty="0"/>
              <a:t>触发</a:t>
            </a:r>
            <a:r>
              <a:rPr lang="zh-CN" altLang="en-US" dirty="0" smtClean="0"/>
              <a:t>的最多个数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assert:	</a:t>
            </a:r>
            <a:r>
              <a:rPr lang="en-US" altLang="zh-CN" dirty="0" smtClean="0"/>
              <a:t>assert=0 </a:t>
            </a:r>
            <a:r>
              <a:rPr lang="zh-CN" altLang="en-US" dirty="0" smtClean="0"/>
              <a:t>触发为拉低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assert=1 </a:t>
            </a:r>
            <a:r>
              <a:rPr lang="zh-CN" altLang="en-US" dirty="0" smtClean="0"/>
              <a:t>触发为拉高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618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OVL-change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" y="980038"/>
            <a:ext cx="8058634" cy="46805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8995" y="5660558"/>
            <a:ext cx="8058634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	</a:t>
            </a:r>
            <a:r>
              <a:rPr lang="zh-CN" altLang="en-US" dirty="0" smtClean="0"/>
              <a:t>检查信号拉高后一定周期内必须跳变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827629" y="980038"/>
            <a:ext cx="3030598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start_event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检查的开关信号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test_expr</a:t>
            </a:r>
            <a:r>
              <a:rPr lang="en-US" altLang="zh-CN" b="1" dirty="0" smtClean="0"/>
              <a:t>[width-1:0]: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width: </a:t>
            </a:r>
            <a:r>
              <a:rPr lang="zh-CN" altLang="en-US" dirty="0" smtClean="0"/>
              <a:t>位宽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num_cks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维持的时钟周期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action_on_new_start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OVL_IGNORE_NEW_START</a:t>
            </a:r>
          </a:p>
          <a:p>
            <a:r>
              <a:rPr lang="en-US" altLang="zh-CN" dirty="0" smtClean="0"/>
              <a:t>OVL_RESET_ON_NEW_START</a:t>
            </a:r>
          </a:p>
          <a:p>
            <a:r>
              <a:rPr lang="en-US" altLang="zh-CN" dirty="0" smtClean="0"/>
              <a:t>OVL_ERROR_ON_NEW_START</a:t>
            </a:r>
          </a:p>
        </p:txBody>
      </p:sp>
    </p:spTree>
    <p:extLst>
      <p:ext uri="{BB962C8B-B14F-4D97-AF65-F5344CB8AC3E}">
        <p14:creationId xmlns:p14="http://schemas.microsoft.com/office/powerpoint/2010/main" val="2072890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OVL-even/odd parity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4" y="980728"/>
            <a:ext cx="7848873" cy="4288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8994" y="5269288"/>
            <a:ext cx="7848873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	</a:t>
            </a:r>
            <a:r>
              <a:rPr lang="zh-CN" altLang="en-US" dirty="0" smtClean="0"/>
              <a:t>检查多位信号，值为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的位数是奇数还是偶数</a:t>
            </a:r>
          </a:p>
        </p:txBody>
      </p:sp>
    </p:spTree>
    <p:extLst>
      <p:ext uri="{BB962C8B-B14F-4D97-AF65-F5344CB8AC3E}">
        <p14:creationId xmlns:p14="http://schemas.microsoft.com/office/powerpoint/2010/main" val="265363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</a:t>
            </a:r>
            <a:r>
              <a:rPr lang="en-US" altLang="zh-CN" dirty="0" err="1" smtClean="0"/>
              <a:t>fifo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5" y="984866"/>
            <a:ext cx="7450278" cy="52524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19273" y="983770"/>
            <a:ext cx="3422930" cy="43704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/>
              <a:t>enq</a:t>
            </a:r>
            <a:r>
              <a:rPr lang="en-US" altLang="zh-CN" b="1" dirty="0" smtClean="0"/>
              <a:t>:  	  </a:t>
            </a:r>
            <a:r>
              <a:rPr lang="en-US" altLang="zh-CN" dirty="0" err="1" smtClean="0"/>
              <a:t>enqueue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入队的使能输入信号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deq</a:t>
            </a:r>
            <a:r>
              <a:rPr lang="en-US" altLang="zh-CN" b="1" dirty="0" smtClean="0"/>
              <a:t>: 	  </a:t>
            </a:r>
            <a:r>
              <a:rPr lang="en-US" altLang="zh-CN" dirty="0" err="1" smtClean="0"/>
              <a:t>dequeue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出队的使能输出信号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full: 	  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输出空信号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empty:</a:t>
            </a:r>
            <a:r>
              <a:rPr lang="en-US" altLang="zh-CN" dirty="0" smtClean="0"/>
              <a:t> 	  FIFO</a:t>
            </a:r>
            <a:r>
              <a:rPr lang="zh-CN" altLang="en-US" dirty="0" smtClean="0"/>
              <a:t>输出满信号</a:t>
            </a:r>
            <a:endParaRPr lang="en-US" altLang="zh-C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enq_data</a:t>
            </a:r>
            <a:r>
              <a:rPr lang="en-US" altLang="zh-CN" b="1" dirty="0" smtClean="0"/>
              <a:t>: </a:t>
            </a:r>
            <a:r>
              <a:rPr lang="zh-CN" altLang="en-US" dirty="0" smtClean="0"/>
              <a:t>入队的输入数据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deq_data</a:t>
            </a:r>
            <a:r>
              <a:rPr lang="en-US" altLang="zh-CN" b="1" dirty="0" smtClean="0"/>
              <a:t>: </a:t>
            </a:r>
            <a:r>
              <a:rPr lang="zh-CN" altLang="en-US" dirty="0"/>
              <a:t>出</a:t>
            </a:r>
            <a:r>
              <a:rPr lang="zh-CN" altLang="en-US" dirty="0" smtClean="0"/>
              <a:t>队</a:t>
            </a:r>
            <a:r>
              <a:rPr lang="zh-CN" altLang="en-US" dirty="0"/>
              <a:t>的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preload:	  </a:t>
            </a:r>
            <a:r>
              <a:rPr lang="zh-CN" altLang="en-US" dirty="0"/>
              <a:t>预</a:t>
            </a:r>
            <a:r>
              <a:rPr lang="zh-CN" altLang="en-US" dirty="0" smtClean="0"/>
              <a:t>取的入队数据</a:t>
            </a:r>
            <a:endParaRPr lang="en-US" altLang="zh-CN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width: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depth: </a:t>
            </a:r>
          </a:p>
        </p:txBody>
      </p:sp>
    </p:spTree>
    <p:extLst>
      <p:ext uri="{BB962C8B-B14F-4D97-AF65-F5344CB8AC3E}">
        <p14:creationId xmlns:p14="http://schemas.microsoft.com/office/powerpoint/2010/main" val="126989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</a:t>
            </a:r>
            <a:r>
              <a:rPr lang="en-US" altLang="zh-CN" dirty="0" err="1" smtClean="0"/>
              <a:t>fifo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8995" y="988030"/>
            <a:ext cx="11017224" cy="3924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pass_thru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 	pass-through</a:t>
            </a:r>
            <a:r>
              <a:rPr lang="zh-CN" altLang="en-US" dirty="0" smtClean="0"/>
              <a:t>模式，开启认定入栈发送在出栈之前，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空状态同时发生出栈入栈不违规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registered:</a:t>
            </a:r>
            <a:r>
              <a:rPr lang="en-US" altLang="zh-CN" dirty="0" smtClean="0"/>
              <a:t> 	registered</a:t>
            </a:r>
            <a:r>
              <a:rPr lang="zh-CN" altLang="en-US" dirty="0" smtClean="0"/>
              <a:t>模式，开启认定出栈发生在入栈之前，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满</a:t>
            </a:r>
            <a:r>
              <a:rPr lang="zh-CN" altLang="en-US" dirty="0"/>
              <a:t>状态同时</a:t>
            </a:r>
            <a:r>
              <a:rPr lang="zh-CN" altLang="en-US" dirty="0" smtClean="0"/>
              <a:t>发生出</a:t>
            </a:r>
            <a:r>
              <a:rPr lang="zh-CN" altLang="en-US" dirty="0"/>
              <a:t>栈入栈不</a:t>
            </a:r>
            <a:r>
              <a:rPr lang="zh-CN" altLang="en-US" dirty="0" smtClean="0"/>
              <a:t>违规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enq_latency</a:t>
            </a:r>
            <a:r>
              <a:rPr lang="en-US" altLang="zh-CN" b="1" dirty="0" smtClean="0"/>
              <a:t>: 	</a:t>
            </a:r>
            <a:r>
              <a:rPr lang="zh-CN" altLang="en-US" dirty="0" smtClean="0"/>
              <a:t>入栈发生时，检查输入数据的延迟周期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deq_latency</a:t>
            </a:r>
            <a:r>
              <a:rPr lang="en-US" altLang="zh-CN" b="1" dirty="0" smtClean="0"/>
              <a:t>: 	</a:t>
            </a:r>
            <a:r>
              <a:rPr lang="zh-CN" altLang="en-US" dirty="0" smtClean="0"/>
              <a:t>出栈</a:t>
            </a:r>
            <a:r>
              <a:rPr lang="zh-CN" altLang="en-US" dirty="0"/>
              <a:t>发生时，检查</a:t>
            </a:r>
            <a:r>
              <a:rPr lang="zh-CN" altLang="en-US" dirty="0" smtClean="0"/>
              <a:t>输出数据</a:t>
            </a:r>
            <a:r>
              <a:rPr lang="zh-CN" altLang="en-US" dirty="0"/>
              <a:t>的延迟周期</a:t>
            </a:r>
            <a:endParaRPr lang="en-US" altLang="zh-CN" b="1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preload_count</a:t>
            </a:r>
            <a:r>
              <a:rPr lang="en-US" altLang="zh-CN" b="1" dirty="0" smtClean="0"/>
              <a:t>: 	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预取的级数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high_water_mark</a:t>
            </a:r>
            <a:r>
              <a:rPr lang="en-US" altLang="zh-CN" b="1" dirty="0" smtClean="0"/>
              <a:t>: 	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高水位线，必须小于深度，达到该值会记录在覆盖率中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value_check</a:t>
            </a:r>
            <a:r>
              <a:rPr lang="en-US" altLang="zh-CN" b="1" dirty="0" smtClean="0"/>
              <a:t>: 	</a:t>
            </a:r>
            <a:r>
              <a:rPr lang="zh-CN" altLang="en-US" dirty="0" smtClean="0"/>
              <a:t>是否开启数值检查</a:t>
            </a:r>
          </a:p>
        </p:txBody>
      </p:sp>
    </p:spTree>
    <p:extLst>
      <p:ext uri="{BB962C8B-B14F-4D97-AF65-F5344CB8AC3E}">
        <p14:creationId xmlns:p14="http://schemas.microsoft.com/office/powerpoint/2010/main" val="197309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</a:t>
            </a:r>
            <a:r>
              <a:rPr lang="en-US" altLang="zh-CN" dirty="0" err="1" smtClean="0"/>
              <a:t>fifo</a:t>
            </a:r>
            <a:r>
              <a:rPr lang="en-US" altLang="zh-CN" dirty="0" smtClean="0"/>
              <a:t> index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6" y="980728"/>
            <a:ext cx="7416824" cy="46248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85819" y="983446"/>
            <a:ext cx="3672407" cy="3554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push:  	</a:t>
            </a:r>
            <a:r>
              <a:rPr lang="zh-CN" altLang="en-US" dirty="0" smtClean="0"/>
              <a:t>输入为 </a:t>
            </a:r>
            <a:r>
              <a:rPr lang="en-US" altLang="zh-CN" dirty="0" smtClean="0"/>
              <a:t>push </a:t>
            </a:r>
            <a:r>
              <a:rPr lang="zh-CN" altLang="en-US" dirty="0" smtClean="0"/>
              <a:t>操作的数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pop: 	</a:t>
            </a:r>
            <a:r>
              <a:rPr lang="zh-CN" altLang="en-US" dirty="0" smtClean="0"/>
              <a:t>输入为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操作的数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depth: 	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或队列结构中最大数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simultaneous_push_pop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是否允许同一时刻 </a:t>
            </a:r>
            <a:r>
              <a:rPr lang="en-US" altLang="zh-CN" dirty="0" smtClean="0"/>
              <a:t>push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pop </a:t>
            </a:r>
            <a:r>
              <a:rPr lang="zh-CN" altLang="en-US" dirty="0"/>
              <a:t>行为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push_width</a:t>
            </a:r>
            <a:r>
              <a:rPr lang="en-US" altLang="zh-CN" b="1" dirty="0" smtClean="0"/>
              <a:t>: </a:t>
            </a:r>
            <a:endParaRPr lang="en-US" altLang="zh-CN" dirty="0" smtClean="0"/>
          </a:p>
          <a:p>
            <a:r>
              <a:rPr lang="en-US" altLang="zh-CN" b="1" dirty="0" err="1" smtClean="0"/>
              <a:t>pop_width</a:t>
            </a:r>
            <a:r>
              <a:rPr lang="en-US" altLang="zh-CN" b="1" dirty="0" smtClean="0"/>
              <a:t>: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8995" y="5661558"/>
            <a:ext cx="7525088" cy="875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</a:t>
            </a:r>
            <a:r>
              <a:rPr lang="en-US" altLang="zh-CN" dirty="0"/>
              <a:t> 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操作有没有满溢出，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操作有没有空下溢，</a:t>
            </a:r>
            <a:r>
              <a:rPr lang="en-US" altLang="zh-CN" dirty="0" smtClean="0"/>
              <a:t>pop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 push </a:t>
            </a:r>
            <a:r>
              <a:rPr lang="zh-CN" altLang="en-US" dirty="0" smtClean="0"/>
              <a:t>在同一时刻执行是否违例</a:t>
            </a:r>
          </a:p>
        </p:txBody>
      </p:sp>
    </p:spTree>
    <p:extLst>
      <p:ext uri="{BB962C8B-B14F-4D97-AF65-F5344CB8AC3E}">
        <p14:creationId xmlns:p14="http://schemas.microsoft.com/office/powerpoint/2010/main" val="264154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OVL-frame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4" y="980728"/>
            <a:ext cx="7519213" cy="4680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94082" y="980728"/>
            <a:ext cx="3416274" cy="34009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start_enent</a:t>
            </a:r>
            <a:r>
              <a:rPr lang="en-US" altLang="zh-CN" b="1" dirty="0" smtClean="0"/>
              <a:t>:  </a:t>
            </a:r>
            <a:r>
              <a:rPr lang="zh-CN" altLang="en-US" dirty="0" smtClean="0"/>
              <a:t>输入请求信号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test_expr</a:t>
            </a:r>
            <a:r>
              <a:rPr lang="en-US" altLang="zh-CN" b="1" dirty="0" smtClean="0"/>
              <a:t>:</a:t>
            </a:r>
            <a:r>
              <a:rPr lang="en-US" altLang="zh-CN" b="1" dirty="0"/>
              <a:t> </a:t>
            </a:r>
            <a:r>
              <a:rPr lang="en-US" altLang="zh-CN" b="1" dirty="0" smtClean="0"/>
              <a:t>     </a:t>
            </a:r>
            <a:r>
              <a:rPr lang="zh-CN" altLang="en-US" dirty="0" smtClean="0"/>
              <a:t>输入确认信号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min_cks</a:t>
            </a:r>
            <a:r>
              <a:rPr lang="en-US" altLang="zh-CN" b="1" dirty="0" smtClean="0"/>
              <a:t>: 	       </a:t>
            </a:r>
            <a:r>
              <a:rPr lang="zh-CN" altLang="en-US" dirty="0" smtClean="0"/>
              <a:t>最小周期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max_cks</a:t>
            </a:r>
            <a:r>
              <a:rPr lang="en-US" altLang="zh-CN" b="1" dirty="0" smtClean="0"/>
              <a:t>:	       </a:t>
            </a:r>
            <a:r>
              <a:rPr lang="zh-CN" altLang="en-US" dirty="0" smtClean="0"/>
              <a:t>最大周期</a:t>
            </a:r>
            <a:endParaRPr lang="en-US" altLang="zh-CN" dirty="0" smtClean="0"/>
          </a:p>
          <a:p>
            <a:r>
              <a:rPr lang="en-US" altLang="zh-CN" b="1" dirty="0" err="1" smtClean="0"/>
              <a:t>action_on_new_start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OVL_IGNORE_NEW_START</a:t>
            </a:r>
            <a:endParaRPr lang="en-US" altLang="zh-CN" dirty="0"/>
          </a:p>
          <a:p>
            <a:r>
              <a:rPr lang="en-US" altLang="zh-CN" dirty="0"/>
              <a:t>OVL_RESET_ON_NEW_START</a:t>
            </a:r>
          </a:p>
          <a:p>
            <a:r>
              <a:rPr lang="en-US" altLang="zh-CN" dirty="0" smtClean="0"/>
              <a:t>OVL_ERROR_ON_NEW_START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63119" y="5661248"/>
            <a:ext cx="752508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	</a:t>
            </a:r>
            <a:r>
              <a:rPr lang="zh-CN" altLang="en-US" dirty="0" smtClean="0"/>
              <a:t>检查请求信号触发之后，确认信号触发的间隔周期必须满足在最大最小周期内</a:t>
            </a:r>
          </a:p>
        </p:txBody>
      </p:sp>
    </p:spTree>
    <p:extLst>
      <p:ext uri="{BB962C8B-B14F-4D97-AF65-F5344CB8AC3E}">
        <p14:creationId xmlns:p14="http://schemas.microsoft.com/office/powerpoint/2010/main" val="4185899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OVL-no overflow/underflow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4" y="1124744"/>
            <a:ext cx="7296150" cy="4057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65144" y="1124744"/>
            <a:ext cx="3416274" cy="1646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width: 	</a:t>
            </a:r>
            <a:r>
              <a:rPr lang="zh-CN" altLang="en-US" dirty="0" smtClean="0"/>
              <a:t>位宽，最大</a:t>
            </a:r>
            <a:r>
              <a:rPr lang="en-US" altLang="zh-CN" dirty="0" smtClean="0"/>
              <a:t>32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min: 	</a:t>
            </a:r>
            <a:r>
              <a:rPr lang="zh-CN" altLang="en-US" dirty="0" smtClean="0"/>
              <a:t>最小值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max:	</a:t>
            </a:r>
            <a:r>
              <a:rPr lang="zh-CN" altLang="en-US" dirty="0"/>
              <a:t>最大</a:t>
            </a:r>
            <a:r>
              <a:rPr lang="zh-CN" altLang="en-US" dirty="0" smtClean="0"/>
              <a:t>值，默认</a:t>
            </a:r>
            <a:r>
              <a:rPr lang="en-US" altLang="zh-CN" dirty="0" smtClean="0"/>
              <a:t>2**width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8994" y="5182394"/>
            <a:ext cx="729615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check:	</a:t>
            </a:r>
            <a:r>
              <a:rPr lang="zh-CN" altLang="en-US" dirty="0" smtClean="0"/>
              <a:t>检查多位输入信号的值的最大值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最小值改变后的值必须在 </a:t>
            </a:r>
            <a:r>
              <a:rPr lang="en-US" altLang="zh-CN" dirty="0" smtClean="0"/>
              <a:t>min+1 : max-1 </a:t>
            </a:r>
            <a:r>
              <a:rPr lang="zh-CN" altLang="en-US" dirty="0" smtClean="0"/>
              <a:t>的范围内</a:t>
            </a:r>
          </a:p>
        </p:txBody>
      </p:sp>
    </p:spTree>
    <p:extLst>
      <p:ext uri="{BB962C8B-B14F-4D97-AF65-F5344CB8AC3E}">
        <p14:creationId xmlns:p14="http://schemas.microsoft.com/office/powerpoint/2010/main" val="303891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断言库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256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ACG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27915"/>
          <a:stretch/>
        </p:blipFill>
        <p:spPr>
          <a:xfrm>
            <a:off x="2357880" y="2492896"/>
            <a:ext cx="4675812" cy="2038350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23" idx="2"/>
          </p:cNvCxnSpPr>
          <p:nvPr/>
        </p:nvCxnSpPr>
        <p:spPr>
          <a:xfrm flipH="1" flipV="1">
            <a:off x="2381120" y="2209784"/>
            <a:ext cx="260083" cy="621025"/>
          </a:xfrm>
          <a:prstGeom prst="straightConnector1">
            <a:avLst/>
          </a:prstGeom>
          <a:ln w="19050">
            <a:solidFill>
              <a:srgbClr val="648F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703321" y="4899273"/>
            <a:ext cx="1800200" cy="369332"/>
          </a:xfrm>
          <a:prstGeom prst="rect">
            <a:avLst/>
          </a:prstGeom>
          <a:noFill/>
          <a:ln w="9525">
            <a:solidFill>
              <a:srgbClr val="2F5EB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*_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方向：</a:t>
            </a:r>
            <a:r>
              <a:rPr lang="en-US" altLang="zh-CN" dirty="0" smtClean="0">
                <a:latin typeface="Consolas" panose="020B0609020204030204" pitchFamily="49" charset="0"/>
              </a:rPr>
              <a:t>I/O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>
            <a:endCxn id="25" idx="1"/>
          </p:cNvCxnSpPr>
          <p:nvPr/>
        </p:nvCxnSpPr>
        <p:spPr>
          <a:xfrm>
            <a:off x="5521523" y="3068962"/>
            <a:ext cx="1800199" cy="89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35" idx="2"/>
          </p:cNvCxnSpPr>
          <p:nvPr/>
        </p:nvCxnSpPr>
        <p:spPr>
          <a:xfrm flipV="1">
            <a:off x="6097587" y="2207465"/>
            <a:ext cx="0" cy="535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0"/>
          </p:cNvCxnSpPr>
          <p:nvPr/>
        </p:nvCxnSpPr>
        <p:spPr>
          <a:xfrm>
            <a:off x="4495409" y="4351226"/>
            <a:ext cx="108012" cy="548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20980" y="1840452"/>
            <a:ext cx="2520280" cy="369332"/>
          </a:xfrm>
          <a:prstGeom prst="rect">
            <a:avLst/>
          </a:prstGeom>
          <a:noFill/>
          <a:ln w="9525">
            <a:solidFill>
              <a:srgbClr val="2F5EB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描述</a:t>
            </a:r>
            <a:r>
              <a:rPr lang="zh-CN" altLang="en-US" dirty="0" smtClean="0"/>
              <a:t>行：描述验证场景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21722" y="2558217"/>
            <a:ext cx="936105" cy="1200329"/>
          </a:xfrm>
          <a:prstGeom prst="rect">
            <a:avLst/>
          </a:prstGeom>
          <a:noFill/>
          <a:ln w="9525">
            <a:solidFill>
              <a:srgbClr val="2F5EB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用户输入信号名、数值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2785219" y="3068960"/>
            <a:ext cx="432048" cy="1224136"/>
          </a:xfrm>
          <a:prstGeom prst="leftBrace">
            <a:avLst>
              <a:gd name="adj1" fmla="val 8333"/>
              <a:gd name="adj2" fmla="val 4997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136644" y="3681026"/>
            <a:ext cx="668568" cy="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20980" y="3357861"/>
            <a:ext cx="1015663" cy="1200329"/>
          </a:xfrm>
          <a:prstGeom prst="rect">
            <a:avLst/>
          </a:prstGeom>
          <a:noFill/>
          <a:ln w="9525">
            <a:solidFill>
              <a:srgbClr val="2F5EB0"/>
            </a:solidFill>
          </a:ln>
        </p:spPr>
        <p:txBody>
          <a:bodyPr vert="eaVert" wrap="square" rtlCol="0" anchor="t" anchorCtr="0">
            <a:spAutoFit/>
          </a:bodyPr>
          <a:lstStyle/>
          <a:p>
            <a:r>
              <a:rPr lang="zh-CN" altLang="en-US" dirty="0"/>
              <a:t>参数</a:t>
            </a:r>
            <a:r>
              <a:rPr lang="zh-CN" altLang="en-US" dirty="0" smtClean="0"/>
              <a:t>行：必须包含所有参数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38436" y="1838133"/>
            <a:ext cx="2718302" cy="369332"/>
          </a:xfrm>
          <a:prstGeom prst="rect">
            <a:avLst/>
          </a:prstGeom>
          <a:noFill/>
          <a:ln w="9525">
            <a:solidFill>
              <a:srgbClr val="2F5EB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“”内为用户的输入内容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569195" y="2996952"/>
            <a:ext cx="3852428" cy="0"/>
          </a:xfrm>
          <a:prstGeom prst="line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4909455" y="3212976"/>
            <a:ext cx="144016" cy="21602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216763" y="3207783"/>
            <a:ext cx="144016" cy="216024"/>
          </a:xfrm>
          <a:prstGeom prst="ellipse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4" idx="4"/>
            <a:endCxn id="78" idx="0"/>
          </p:cNvCxnSpPr>
          <p:nvPr/>
        </p:nvCxnSpPr>
        <p:spPr>
          <a:xfrm flipH="1">
            <a:off x="2605382" y="3423807"/>
            <a:ext cx="683389" cy="14597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3" idx="4"/>
            <a:endCxn id="79" idx="0"/>
          </p:cNvCxnSpPr>
          <p:nvPr/>
        </p:nvCxnSpPr>
        <p:spPr>
          <a:xfrm>
            <a:off x="4981463" y="3429000"/>
            <a:ext cx="1836204" cy="1470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2029318" y="4883606"/>
            <a:ext cx="1152128" cy="369332"/>
          </a:xfrm>
          <a:prstGeom prst="rect">
            <a:avLst/>
          </a:prstGeom>
          <a:noFill/>
          <a:ln w="9525">
            <a:solidFill>
              <a:srgbClr val="2F5EB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分割参数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025579" y="4899273"/>
            <a:ext cx="1584176" cy="369332"/>
          </a:xfrm>
          <a:prstGeom prst="rect">
            <a:avLst/>
          </a:prstGeom>
          <a:noFill/>
          <a:ln w="9525">
            <a:solidFill>
              <a:srgbClr val="2F5EB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分割用户输入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断言库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/>
              <a:t>Open Verification Library(OVL)</a:t>
            </a:r>
            <a:r>
              <a:rPr lang="zh-CN" altLang="en-US" sz="2800" dirty="0" smtClean="0"/>
              <a:t>是在</a:t>
            </a:r>
            <a:r>
              <a:rPr lang="en-US" altLang="zh-CN" sz="2800" dirty="0" smtClean="0"/>
              <a:t>VHDL</a:t>
            </a:r>
            <a:r>
              <a:rPr lang="zh-CN" altLang="en-US" sz="2800" dirty="0" smtClean="0"/>
              <a:t>时期，为了更方便、更高效的描述设计特性，</a:t>
            </a:r>
            <a:r>
              <a:rPr lang="en-US" altLang="zh-CN" sz="2800" dirty="0" err="1" smtClean="0"/>
              <a:t>synopsys</a:t>
            </a:r>
            <a:r>
              <a:rPr lang="zh-CN" altLang="en-US" sz="2800" dirty="0" smtClean="0"/>
              <a:t>开发的描述库。</a:t>
            </a:r>
            <a:endParaRPr lang="en-US" altLang="zh-CN" sz="28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 smtClean="0"/>
              <a:t>后来</a:t>
            </a:r>
            <a:r>
              <a:rPr lang="en-US" altLang="zh-CN" sz="2800" dirty="0" err="1" smtClean="0"/>
              <a:t>Accellera</a:t>
            </a:r>
            <a:r>
              <a:rPr lang="zh-CN" altLang="en-US" sz="2800" dirty="0" smtClean="0"/>
              <a:t>组织采用了</a:t>
            </a:r>
            <a:r>
              <a:rPr lang="en-US" altLang="zh-CN" sz="2800" dirty="0" smtClean="0"/>
              <a:t>SV</a:t>
            </a:r>
            <a:r>
              <a:rPr lang="zh-CN" altLang="en-US" sz="2800" dirty="0" smtClean="0"/>
              <a:t>语言，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家将</a:t>
            </a:r>
            <a:r>
              <a:rPr lang="en-US" altLang="zh-CN" sz="2800" dirty="0" smtClean="0"/>
              <a:t>OVL</a:t>
            </a:r>
            <a:r>
              <a:rPr lang="zh-CN" altLang="en-US" sz="2800" dirty="0" smtClean="0"/>
              <a:t>贡献给了组织。</a:t>
            </a:r>
            <a:endParaRPr lang="en-US" altLang="zh-CN" sz="28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/>
              <a:t>2007</a:t>
            </a:r>
            <a:r>
              <a:rPr lang="zh-CN" altLang="en-US" sz="2800" dirty="0" smtClean="0"/>
              <a:t>年</a:t>
            </a:r>
            <a:r>
              <a:rPr lang="en-US" altLang="zh-CN" sz="2800" dirty="0" err="1" smtClean="0"/>
              <a:t>Accellera</a:t>
            </a:r>
            <a:r>
              <a:rPr lang="zh-CN" altLang="en-US" sz="2800" dirty="0" smtClean="0"/>
              <a:t>发布</a:t>
            </a:r>
            <a:r>
              <a:rPr lang="en-US" altLang="zh-CN" sz="2800" dirty="0" smtClean="0"/>
              <a:t>OVL v2.0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2014</a:t>
            </a:r>
            <a:r>
              <a:rPr lang="zh-CN" altLang="en-US" sz="2800" dirty="0" smtClean="0"/>
              <a:t>年发布了</a:t>
            </a:r>
            <a:r>
              <a:rPr lang="en-US" altLang="zh-CN" sz="2800" dirty="0" smtClean="0"/>
              <a:t>v2.8.1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/>
              <a:t>SVA</a:t>
            </a:r>
            <a:r>
              <a:rPr lang="zh-CN" altLang="en-US" sz="2800" dirty="0" smtClean="0"/>
              <a:t>的验证库包含了两部分，第一部分</a:t>
            </a:r>
            <a:r>
              <a:rPr lang="en-US" altLang="zh-CN" sz="2800" dirty="0" smtClean="0"/>
              <a:t>SVL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verification library</a:t>
            </a:r>
            <a:r>
              <a:rPr lang="zh-CN" altLang="en-US" sz="2800" dirty="0" smtClean="0"/>
              <a:t>）包含了早期</a:t>
            </a:r>
            <a:r>
              <a:rPr lang="en-US" altLang="zh-CN" sz="2800" dirty="0" smtClean="0"/>
              <a:t>OVL</a:t>
            </a:r>
            <a:r>
              <a:rPr lang="zh-CN" altLang="en-US" sz="2800" dirty="0" smtClean="0"/>
              <a:t>库相同的检查，第二部分</a:t>
            </a:r>
            <a:r>
              <a:rPr lang="en-US" altLang="zh-CN" sz="2800" dirty="0" smtClean="0"/>
              <a:t>SVA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advanced library</a:t>
            </a:r>
            <a:r>
              <a:rPr lang="zh-CN" altLang="en-US" sz="2800" dirty="0" smtClean="0"/>
              <a:t>）高级检查增加了复杂的行为的检查。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8798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断言库</a:t>
            </a:r>
            <a:r>
              <a:rPr lang="zh-CN" altLang="en-US" dirty="0" smtClean="0"/>
              <a:t>概览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/>
              <a:t>vcs</a:t>
            </a:r>
            <a:r>
              <a:rPr lang="zh-CN" altLang="en-US" sz="2800" dirty="0" smtClean="0"/>
              <a:t>工具包含了</a:t>
            </a:r>
            <a:r>
              <a:rPr lang="en-US" altLang="zh-CN" sz="2800" dirty="0" smtClean="0"/>
              <a:t>SVA</a:t>
            </a:r>
            <a:r>
              <a:rPr lang="zh-CN" altLang="en-US" sz="2800" dirty="0" smtClean="0"/>
              <a:t>库，在我们</a:t>
            </a:r>
            <a:r>
              <a:rPr lang="en-US" altLang="zh-CN" sz="2800" dirty="0" smtClean="0"/>
              <a:t>module load vcsmx</a:t>
            </a:r>
            <a:r>
              <a:rPr lang="zh-CN" altLang="en-US" sz="2800" dirty="0" smtClean="0"/>
              <a:t>后，在目录</a:t>
            </a:r>
            <a:r>
              <a:rPr lang="en-US" altLang="zh-CN" sz="2800" dirty="0" smtClean="0"/>
              <a:t>$VCS_HOME/packages/</a:t>
            </a:r>
            <a:r>
              <a:rPr lang="en-US" altLang="zh-CN" sz="2800" dirty="0" err="1" smtClean="0"/>
              <a:t>sva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，可以看到各个断言模块代码，头部注释很详细，与</a:t>
            </a:r>
            <a:r>
              <a:rPr lang="en-US" altLang="zh-CN" sz="2800" dirty="0" smtClean="0"/>
              <a:t>doc</a:t>
            </a:r>
            <a:r>
              <a:rPr lang="zh-CN" altLang="en-US" sz="2800" dirty="0" smtClean="0"/>
              <a:t>一致。</a:t>
            </a:r>
            <a:endParaRPr lang="en-US" altLang="zh-CN" sz="2800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 smtClean="0"/>
              <a:t>早期还有</a:t>
            </a:r>
            <a:r>
              <a:rPr lang="en-US" altLang="zh-CN" sz="2800" dirty="0" smtClean="0"/>
              <a:t>IBM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PSL assertion</a:t>
            </a:r>
            <a:r>
              <a:rPr lang="zh-CN" altLang="en-US" sz="2800" dirty="0" smtClean="0"/>
              <a:t>，和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家的</a:t>
            </a:r>
            <a:r>
              <a:rPr lang="en-US" altLang="zh-CN" sz="2800" dirty="0" smtClean="0"/>
              <a:t>OVA</a:t>
            </a:r>
            <a:r>
              <a:rPr lang="zh-CN" altLang="en-US" sz="2800" dirty="0" smtClean="0"/>
              <a:t>，但随着</a:t>
            </a:r>
            <a:r>
              <a:rPr lang="en-US" altLang="zh-CN" sz="2800" dirty="0" smtClean="0"/>
              <a:t>SV</a:t>
            </a:r>
            <a:r>
              <a:rPr lang="zh-CN" altLang="en-US" sz="2800" dirty="0" smtClean="0"/>
              <a:t>语言的兴起，纳入了</a:t>
            </a:r>
            <a:r>
              <a:rPr lang="en-US" altLang="zh-CN" sz="2800" dirty="0" smtClean="0"/>
              <a:t>PSL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OVA</a:t>
            </a:r>
            <a:r>
              <a:rPr lang="zh-CN" altLang="en-US" sz="2800" dirty="0" smtClean="0"/>
              <a:t>，并在后期逐步成为了断言的主要语言（唯一）。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9045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OVL-handshake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9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OVL-handshake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995" y="1196752"/>
            <a:ext cx="6378784" cy="38164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47779" y="1196752"/>
            <a:ext cx="4926472" cy="4862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min_ack_cycle</a:t>
            </a:r>
            <a:r>
              <a:rPr lang="en-US" altLang="zh-CN" b="1" dirty="0" smtClean="0"/>
              <a:t>: 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拉高后，最短时间内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不能拉高。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max_ack_cycle</a:t>
            </a:r>
            <a:r>
              <a:rPr lang="en-US" altLang="zh-CN" b="1" dirty="0" smtClean="0"/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拉高且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不能拉高</a:t>
            </a:r>
            <a:r>
              <a:rPr lang="zh-CN" altLang="en-US" dirty="0"/>
              <a:t>后</a:t>
            </a:r>
            <a:r>
              <a:rPr lang="zh-CN" altLang="en-US" dirty="0" smtClean="0"/>
              <a:t>，最高时间内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必须拉高，如果</a:t>
            </a:r>
            <a:r>
              <a:rPr lang="en-US" altLang="zh-CN" dirty="0" err="1" smtClean="0"/>
              <a:t>req_drop</a:t>
            </a:r>
            <a:r>
              <a:rPr lang="zh-CN" altLang="en-US" dirty="0"/>
              <a:t>打</a:t>
            </a:r>
            <a:r>
              <a:rPr lang="zh-CN" altLang="en-US" dirty="0" smtClean="0"/>
              <a:t>开，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要拉高。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smtClean="0"/>
              <a:t>req_drop: 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拉高后，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拉高</a:t>
            </a:r>
            <a:r>
              <a:rPr lang="zh-CN" altLang="en-US" dirty="0"/>
              <a:t>且</a:t>
            </a:r>
            <a:r>
              <a:rPr lang="en-US" altLang="zh-CN" dirty="0" err="1" smtClean="0"/>
              <a:t>req</a:t>
            </a:r>
            <a:r>
              <a:rPr lang="zh-CN" altLang="en-US" smtClean="0"/>
              <a:t>一直为真。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deassert_count</a:t>
            </a:r>
            <a:r>
              <a:rPr lang="en-US" altLang="zh-CN" b="1" dirty="0" smtClean="0"/>
              <a:t>: 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拉高且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为高后，在时间内</a:t>
            </a:r>
            <a:r>
              <a:rPr lang="en-US" altLang="zh-CN" dirty="0" err="1" smtClean="0"/>
              <a:t>req</a:t>
            </a:r>
            <a:r>
              <a:rPr lang="zh-CN" altLang="en-US" dirty="0" smtClean="0"/>
              <a:t>必须拉低。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 smtClean="0"/>
              <a:t>max_ack_length</a:t>
            </a:r>
            <a:r>
              <a:rPr lang="en-US" altLang="zh-CN" b="1" dirty="0" smtClean="0"/>
              <a:t>: 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拉高后，</a:t>
            </a:r>
            <a:r>
              <a:rPr lang="en-US" altLang="zh-CN" dirty="0" err="1" smtClean="0"/>
              <a:t>ack</a:t>
            </a:r>
            <a:r>
              <a:rPr lang="zh-CN" altLang="en-US" dirty="0"/>
              <a:t>最多</a:t>
            </a:r>
            <a:r>
              <a:rPr lang="zh-CN" altLang="en-US" dirty="0" smtClean="0"/>
              <a:t>维持的时间，然后一个周期后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拉低。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68995" y="5013176"/>
            <a:ext cx="6378784" cy="9771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reset: </a:t>
            </a:r>
            <a:r>
              <a:rPr lang="zh-CN" altLang="en-US" dirty="0" smtClean="0"/>
              <a:t>断言的开关</a:t>
            </a:r>
            <a:endParaRPr lang="en-US" altLang="zh-CN" dirty="0" smtClean="0"/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enable: </a:t>
            </a:r>
            <a:r>
              <a:rPr lang="zh-CN" altLang="en-US" dirty="0" smtClean="0"/>
              <a:t>时钟开关</a:t>
            </a:r>
            <a:endParaRPr lang="en-US" altLang="zh-CN" dirty="0" smtClean="0"/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fire: </a:t>
            </a:r>
            <a:r>
              <a:rPr lang="zh-CN" altLang="en-US" dirty="0" smtClean="0"/>
              <a:t>用户给的指示信号，</a:t>
            </a:r>
            <a:r>
              <a:rPr lang="en-US" altLang="zh-CN" dirty="0" smtClean="0"/>
              <a:t>[2:0] 0/1/X/Z</a:t>
            </a:r>
          </a:p>
        </p:txBody>
      </p:sp>
    </p:spTree>
    <p:extLst>
      <p:ext uri="{BB962C8B-B14F-4D97-AF65-F5344CB8AC3E}">
        <p14:creationId xmlns:p14="http://schemas.microsoft.com/office/powerpoint/2010/main" val="76518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OVL-handshake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995" y="1196752"/>
            <a:ext cx="11017224" cy="3672408"/>
          </a:xfrm>
        </p:spPr>
        <p:txBody>
          <a:bodyPr/>
          <a:lstStyle/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MULTIPLE_REQ_VIOLATION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多笔</a:t>
            </a:r>
            <a:r>
              <a:rPr lang="en-US" altLang="zh-CN" sz="1800" dirty="0" err="1" smtClean="0"/>
              <a:t>req</a:t>
            </a:r>
            <a:r>
              <a:rPr lang="zh-CN" altLang="en-US" sz="1800" dirty="0" smtClean="0"/>
              <a:t>请求过来，</a:t>
            </a:r>
            <a:r>
              <a:rPr lang="en-US" altLang="zh-CN" sz="1800" dirty="0" err="1" smtClean="0"/>
              <a:t>ack</a:t>
            </a:r>
            <a:r>
              <a:rPr lang="zh-CN" altLang="en-US" sz="1800" dirty="0" smtClean="0"/>
              <a:t>只拉高一次报错</a:t>
            </a:r>
            <a:endParaRPr lang="en-US" altLang="zh-CN" sz="18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ACK_WITHOUT_REQ_VIOLATION</a:t>
            </a:r>
            <a:r>
              <a:rPr lang="en-US" altLang="zh-CN" sz="1800" dirty="0" smtClean="0"/>
              <a:t>:	</a:t>
            </a:r>
            <a:r>
              <a:rPr lang="zh-CN" altLang="en-US" sz="1800" dirty="0" smtClean="0"/>
              <a:t>没有</a:t>
            </a:r>
            <a:r>
              <a:rPr lang="en-US" altLang="zh-CN" sz="1800" dirty="0" err="1" smtClean="0"/>
              <a:t>req</a:t>
            </a:r>
            <a:r>
              <a:rPr lang="zh-CN" altLang="en-US" sz="1800" dirty="0" smtClean="0"/>
              <a:t>请求，</a:t>
            </a:r>
            <a:r>
              <a:rPr lang="en-US" altLang="zh-CN" sz="1800" dirty="0" err="1" smtClean="0"/>
              <a:t>ack</a:t>
            </a:r>
            <a:r>
              <a:rPr lang="zh-CN" altLang="en-US" sz="1800" dirty="0" smtClean="0"/>
              <a:t>就拉高报错</a:t>
            </a:r>
            <a:endParaRPr lang="en-US" altLang="zh-CN" sz="18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ACK_MIN_CYCLE_VIOLATION</a:t>
            </a:r>
            <a:r>
              <a:rPr lang="en-US" altLang="zh-CN" sz="1800" dirty="0" smtClean="0"/>
              <a:t>: 	</a:t>
            </a:r>
            <a:r>
              <a:rPr lang="en-US" altLang="zh-CN" sz="1800" i="1" dirty="0" smtClean="0"/>
              <a:t>min_ack_cycle </a:t>
            </a:r>
            <a:r>
              <a:rPr lang="zh-CN" altLang="en-US" sz="1800" dirty="0" smtClean="0"/>
              <a:t>参数功能</a:t>
            </a:r>
            <a:endParaRPr lang="en-US" altLang="zh-CN" sz="18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ACK_MAX_CYCLE_VIOLATION</a:t>
            </a:r>
            <a:r>
              <a:rPr lang="en-US" altLang="zh-CN" sz="1800" dirty="0" smtClean="0"/>
              <a:t>: 	</a:t>
            </a:r>
            <a:r>
              <a:rPr lang="en-US" altLang="zh-CN" sz="1800" i="1" dirty="0" smtClean="0"/>
              <a:t>max_ack_cycle </a:t>
            </a:r>
            <a:r>
              <a:rPr lang="zh-CN" altLang="en-US" sz="1800" dirty="0" smtClean="0"/>
              <a:t>参数功能</a:t>
            </a:r>
            <a:endParaRPr lang="en-US" altLang="zh-CN" sz="1800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REQ_DROP_VIOLATION</a:t>
            </a:r>
            <a:r>
              <a:rPr lang="en-US" altLang="zh-CN" sz="1800" dirty="0" smtClean="0"/>
              <a:t>: 		</a:t>
            </a:r>
            <a:r>
              <a:rPr lang="en-US" altLang="zh-CN" sz="1800" i="1" dirty="0" smtClean="0"/>
              <a:t>req_drop </a:t>
            </a:r>
            <a:r>
              <a:rPr lang="zh-CN" altLang="en-US" sz="1800" dirty="0" smtClean="0"/>
              <a:t>参数功能</a:t>
            </a:r>
            <a:endParaRPr lang="en-US" altLang="zh-CN" sz="1800" i="1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REQ_DEASSERT_VIOLATION</a:t>
            </a:r>
            <a:r>
              <a:rPr lang="en-US" altLang="zh-CN" sz="1800" dirty="0" smtClean="0"/>
              <a:t>: 	</a:t>
            </a:r>
            <a:r>
              <a:rPr lang="en-US" altLang="zh-CN" sz="1800" i="1" dirty="0" smtClean="0"/>
              <a:t>deassert_count </a:t>
            </a:r>
            <a:r>
              <a:rPr lang="zh-CN" altLang="en-US" sz="1800" dirty="0" smtClean="0"/>
              <a:t>参数功能</a:t>
            </a:r>
            <a:endParaRPr lang="en-US" altLang="zh-CN" sz="1800" i="1" dirty="0" smtClean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zh-CN" sz="1800" b="1" dirty="0" smtClean="0"/>
              <a:t>ACK_MAX_LENGTH_VIOLATION</a:t>
            </a:r>
            <a:r>
              <a:rPr lang="en-US" altLang="zh-CN" sz="1800" dirty="0" smtClean="0"/>
              <a:t>: 	</a:t>
            </a:r>
            <a:r>
              <a:rPr lang="en-US" altLang="zh-CN" sz="1800" i="1" dirty="0" smtClean="0"/>
              <a:t>max_ack_length </a:t>
            </a:r>
            <a:r>
              <a:rPr lang="zh-CN" altLang="en-US" sz="1800" dirty="0" smtClean="0"/>
              <a:t>参数</a:t>
            </a:r>
            <a:r>
              <a:rPr lang="zh-CN" altLang="en-US" sz="1800" dirty="0"/>
              <a:t>功能</a:t>
            </a:r>
            <a:endParaRPr lang="en-US" altLang="zh-CN" sz="1800" i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50" y="4845225"/>
            <a:ext cx="4498249" cy="17521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63" y="4845225"/>
            <a:ext cx="4968552" cy="10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OVL-arbiter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10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2A9FDCD7-81F2-4E67-B0A6-C57EE0347214}" vid="{0427F50F-C051-4A16-A568-3EF4CA2FF27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西安研发部PPT模板_2021</Template>
  <TotalTime>3681</TotalTime>
  <Words>1329</Words>
  <Application>Microsoft Office PowerPoint</Application>
  <PresentationFormat>自定义</PresentationFormat>
  <Paragraphs>168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Consolas</vt:lpstr>
      <vt:lpstr>Wingdings</vt:lpstr>
      <vt:lpstr>Office 主题​​</vt:lpstr>
      <vt:lpstr>Open Verification Library</vt:lpstr>
      <vt:lpstr>PowerPoint 演示文稿</vt:lpstr>
      <vt:lpstr>断言库概览</vt:lpstr>
      <vt:lpstr>断言库概览</vt:lpstr>
      <vt:lpstr>断言库概览</vt:lpstr>
      <vt:lpstr>OVL-handshake</vt:lpstr>
      <vt:lpstr>OVL-handshake</vt:lpstr>
      <vt:lpstr>OVL-handshake</vt:lpstr>
      <vt:lpstr>OVL-arbiter</vt:lpstr>
      <vt:lpstr>OVL-arbiter</vt:lpstr>
      <vt:lpstr>OVL-arbiter</vt:lpstr>
      <vt:lpstr>OVL Checkers</vt:lpstr>
      <vt:lpstr>OVL-range</vt:lpstr>
      <vt:lpstr>OVL-win change/unchange</vt:lpstr>
      <vt:lpstr>OVL-implication</vt:lpstr>
      <vt:lpstr>OVL-always</vt:lpstr>
      <vt:lpstr>OVL-never</vt:lpstr>
      <vt:lpstr>OVL-never unknown</vt:lpstr>
      <vt:lpstr>OVL-zero one hot</vt:lpstr>
      <vt:lpstr>OVL-next</vt:lpstr>
      <vt:lpstr>OVL-one cold/hot</vt:lpstr>
      <vt:lpstr>OVL-bits</vt:lpstr>
      <vt:lpstr>OVL-change</vt:lpstr>
      <vt:lpstr>OVL-even/odd parity</vt:lpstr>
      <vt:lpstr>OVL-fifo</vt:lpstr>
      <vt:lpstr>OVL-fifo</vt:lpstr>
      <vt:lpstr>OVL-fifo index</vt:lpstr>
      <vt:lpstr>OVL-frame</vt:lpstr>
      <vt:lpstr>OVL-no overflow/underflow</vt:lpstr>
      <vt:lpstr>PowerPoint 演示文稿</vt:lpstr>
      <vt:lpstr>ACG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Eason Gao（高翊鑫）</dc:creator>
  <cp:lastModifiedBy>Eason Gao（高翊鑫）</cp:lastModifiedBy>
  <cp:revision>86</cp:revision>
  <dcterms:created xsi:type="dcterms:W3CDTF">2021-05-31T02:23:31Z</dcterms:created>
  <dcterms:modified xsi:type="dcterms:W3CDTF">2021-06-29T09:10:43Z</dcterms:modified>
</cp:coreProperties>
</file>