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12" r:id="rId3"/>
    <p:sldId id="314" r:id="rId4"/>
    <p:sldId id="313" r:id="rId5"/>
    <p:sldId id="315" r:id="rId6"/>
    <p:sldId id="331" r:id="rId7"/>
    <p:sldId id="332" r:id="rId8"/>
    <p:sldId id="324" r:id="rId9"/>
    <p:sldId id="325" r:id="rId10"/>
    <p:sldId id="319" r:id="rId11"/>
    <p:sldId id="330" r:id="rId12"/>
    <p:sldId id="317" r:id="rId13"/>
    <p:sldId id="334" r:id="rId14"/>
    <p:sldId id="335" r:id="rId15"/>
    <p:sldId id="336" r:id="rId16"/>
    <p:sldId id="337" r:id="rId17"/>
    <p:sldId id="339" r:id="rId18"/>
    <p:sldId id="338" r:id="rId19"/>
    <p:sldId id="326" r:id="rId20"/>
    <p:sldId id="320" r:id="rId21"/>
    <p:sldId id="322" r:id="rId22"/>
    <p:sldId id="327" r:id="rId23"/>
    <p:sldId id="329" r:id="rId24"/>
    <p:sldId id="323" r:id="rId25"/>
    <p:sldId id="333" r:id="rId26"/>
    <p:sldId id="340" r:id="rId27"/>
    <p:sldId id="341" r:id="rId28"/>
    <p:sldId id="328" r:id="rId29"/>
    <p:sldId id="296" r:id="rId30"/>
  </p:sldIdLst>
  <p:sldSz cx="12195175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75C0"/>
    <a:srgbClr val="648FC4"/>
    <a:srgbClr val="2F5EB0"/>
    <a:srgbClr val="FF6D67"/>
    <a:srgbClr val="888888"/>
    <a:srgbClr val="3C5063"/>
    <a:srgbClr val="697480"/>
    <a:srgbClr val="FFFFFF"/>
    <a:srgbClr val="1C2747"/>
    <a:srgbClr val="0E1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1026" autoAdjust="0"/>
  </p:normalViewPr>
  <p:slideViewPr>
    <p:cSldViewPr showGuides="1">
      <p:cViewPr varScale="1">
        <p:scale>
          <a:sx n="73" d="100"/>
          <a:sy n="73" d="100"/>
        </p:scale>
        <p:origin x="400" y="44"/>
      </p:cViewPr>
      <p:guideLst>
        <p:guide orient="horz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2" d="100"/>
          <a:sy n="112" d="100"/>
        </p:scale>
        <p:origin x="1923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6AC5B-C5F2-4ACF-8602-4735739A6027}" type="datetimeFigureOut">
              <a:rPr lang="zh-CN" altLang="en-US" smtClean="0"/>
              <a:t>2021/2/20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52C0-3A67-4EE1-8C5D-351D60EF5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984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57473-301C-4F69-A7FC-AE1DEF9F2CA1}" type="datetimeFigureOut">
              <a:rPr lang="zh-CN" altLang="en-US" smtClean="0"/>
              <a:pPr/>
              <a:t>2021/2/20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837B1-3942-4B36-A9A2-6AF914CEB0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746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PCIe </a:t>
            </a:r>
            <a:r>
              <a:rPr lang="zh-CN" altLang="en-US" dirty="0" smtClean="0"/>
              <a:t>虚拟信道（</a:t>
            </a:r>
            <a:r>
              <a:rPr lang="en-US" altLang="zh-CN" dirty="0" smtClean="0"/>
              <a:t>VC</a:t>
            </a:r>
            <a:r>
              <a:rPr lang="zh-CN" altLang="en-US" dirty="0" smtClean="0"/>
              <a:t>）仲裁机制与端口仲裁类似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83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EP1 to</a:t>
            </a:r>
            <a:r>
              <a:rPr lang="en-US" altLang="zh-CN" baseline="0" dirty="0" smtClean="0"/>
              <a:t> EP2 need P2P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864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改进性能，并且采用弱顺序，再加上防止死锁的规则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251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tl_rx_masknp0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被 </a:t>
            </a:r>
            <a:r>
              <a:rPr lang="en-US" altLang="zh-CN" baseline="0" dirty="0" smtClean="0"/>
              <a:t>user application </a:t>
            </a:r>
            <a:r>
              <a:rPr lang="zh-CN" altLang="en-US" baseline="0" dirty="0" smtClean="0"/>
              <a:t>触发，并在触发后不再接收任何 </a:t>
            </a:r>
            <a:r>
              <a:rPr lang="en-US" altLang="zh-CN" baseline="0" dirty="0" smtClean="0"/>
              <a:t>Non-Posted TLPs</a:t>
            </a:r>
            <a:r>
              <a:rPr lang="zh-CN" altLang="en-US" baseline="0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97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Credits</a:t>
            </a:r>
            <a:r>
              <a:rPr lang="zh-CN" altLang="en-US" baseline="0" dirty="0" smtClean="0"/>
              <a:t> 信息用 </a:t>
            </a:r>
            <a:r>
              <a:rPr lang="en-US" altLang="zh-CN" baseline="0" dirty="0" smtClean="0"/>
              <a:t>DLLP </a:t>
            </a:r>
            <a:r>
              <a:rPr lang="zh-CN" altLang="en-US" baseline="0" dirty="0" smtClean="0"/>
              <a:t>传输，</a:t>
            </a:r>
            <a:r>
              <a:rPr lang="en-US" altLang="zh-CN" baseline="0" dirty="0" smtClean="0"/>
              <a:t>DL</a:t>
            </a:r>
            <a:r>
              <a:rPr lang="zh-CN" altLang="en-US" baseline="0" dirty="0" smtClean="0"/>
              <a:t>层是始于 </a:t>
            </a:r>
            <a:r>
              <a:rPr lang="en-US" altLang="zh-CN" baseline="0" dirty="0" smtClean="0"/>
              <a:t>DLL </a:t>
            </a:r>
            <a:r>
              <a:rPr lang="zh-CN" altLang="en-US" baseline="0" dirty="0" smtClean="0"/>
              <a:t>终于 </a:t>
            </a:r>
            <a:r>
              <a:rPr lang="en-US" altLang="zh-CN" baseline="0" dirty="0" smtClean="0"/>
              <a:t>DLL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PCIe </a:t>
            </a:r>
            <a:r>
              <a:rPr lang="zh-CN" altLang="en-US" baseline="0" dirty="0" smtClean="0"/>
              <a:t>是点对点传输，</a:t>
            </a:r>
            <a:r>
              <a:rPr lang="en-US" altLang="zh-CN" baseline="0" dirty="0" smtClean="0"/>
              <a:t>EP</a:t>
            </a:r>
            <a:r>
              <a:rPr lang="zh-CN" altLang="en-US" baseline="0" dirty="0" smtClean="0"/>
              <a:t>与</a:t>
            </a:r>
            <a:r>
              <a:rPr lang="en-US" altLang="zh-CN" baseline="0" dirty="0" smtClean="0"/>
              <a:t>DN</a:t>
            </a:r>
            <a:r>
              <a:rPr lang="zh-CN" altLang="en-US" baseline="0" dirty="0" smtClean="0"/>
              <a:t>是点对点，</a:t>
            </a:r>
            <a:r>
              <a:rPr lang="en-US" altLang="zh-CN" baseline="0" dirty="0" smtClean="0"/>
              <a:t>EP</a:t>
            </a:r>
            <a:r>
              <a:rPr lang="zh-CN" altLang="en-US" baseline="0" dirty="0" smtClean="0"/>
              <a:t>与</a:t>
            </a:r>
            <a:r>
              <a:rPr lang="en-US" altLang="zh-CN" baseline="0" dirty="0" smtClean="0"/>
              <a:t>UP</a:t>
            </a:r>
            <a:r>
              <a:rPr lang="zh-CN" altLang="en-US" baseline="0" dirty="0" smtClean="0"/>
              <a:t>无发直接交流。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816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而言，不需要关心</a:t>
            </a:r>
            <a:r>
              <a:rPr lang="en-US" altLang="zh-CN" dirty="0" smtClean="0"/>
              <a:t>EP SR-IOV</a:t>
            </a:r>
            <a:r>
              <a:rPr lang="zh-CN" altLang="en-US" dirty="0" smtClean="0"/>
              <a:t>功能的正确，不需要考虑</a:t>
            </a:r>
            <a:r>
              <a:rPr lang="en-US" altLang="zh-CN" dirty="0" smtClean="0"/>
              <a:t>FLR</a:t>
            </a:r>
            <a:r>
              <a:rPr lang="zh-CN" altLang="en-US" dirty="0" smtClean="0"/>
              <a:t>复位、</a:t>
            </a:r>
            <a:r>
              <a:rPr lang="en-US" altLang="zh-CN" dirty="0" smtClean="0"/>
              <a:t>VF</a:t>
            </a:r>
            <a:r>
              <a:rPr lang="zh-CN" altLang="en-US" dirty="0" smtClean="0"/>
              <a:t>迁移功能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9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947" y="2197"/>
            <a:ext cx="10096342" cy="6904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11426179" y="260648"/>
            <a:ext cx="696987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7" name="poetry_91022">
            <a:extLst>
              <a:ext uri="{FF2B5EF4-FFF2-40B4-BE49-F238E27FC236}">
                <a16:creationId xmlns:a16="http://schemas.microsoft.com/office/drawing/2014/main" id="{ADAD6BE3-DC11-4582-9F68-50D831ADD00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2021566" y="4688439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3073251" y="1772816"/>
            <a:ext cx="0" cy="3831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šľïḋé">
            <a:extLst>
              <a:ext uri="{FF2B5EF4-FFF2-40B4-BE49-F238E27FC236}">
                <a16:creationId xmlns:a16="http://schemas.microsoft.com/office/drawing/2014/main" id="{0DB1D0A1-2667-455C-9387-D7ABF0A00B8C}"/>
              </a:ext>
            </a:extLst>
          </p:cNvPr>
          <p:cNvSpPr txBox="1"/>
          <p:nvPr userDrawn="1"/>
        </p:nvSpPr>
        <p:spPr>
          <a:xfrm>
            <a:off x="336947" y="1679974"/>
            <a:ext cx="262309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tr-TR" sz="3600" b="1" dirty="0" smtClean="0">
                <a:solidFill>
                  <a:schemeClr val="accent1"/>
                </a:solidFill>
                <a:cs typeface="+mn-ea"/>
                <a:sym typeface="+mn-lt"/>
              </a:rPr>
              <a:t>C</a:t>
            </a:r>
            <a:r>
              <a:rPr lang="tr-TR" sz="300" b="1" dirty="0" smtClean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tr-TR" sz="3600" b="1" dirty="0" smtClean="0">
                <a:solidFill>
                  <a:schemeClr val="accent1"/>
                </a:solidFill>
                <a:cs typeface="+mn-ea"/>
                <a:sym typeface="+mn-lt"/>
              </a:rPr>
              <a:t>ONTENTS</a:t>
            </a:r>
            <a:endParaRPr lang="tr-TR" sz="36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>
          <a:xfrm>
            <a:off x="3361283" y="1782460"/>
            <a:ext cx="6264696" cy="3821646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Char char="l"/>
              <a:tabLst/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99754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最后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28" b="17886"/>
          <a:stretch>
            <a:fillRect/>
          </a:stretch>
        </p:blipFill>
        <p:spPr bwMode="auto">
          <a:xfrm>
            <a:off x="768994" y="2204864"/>
            <a:ext cx="11017225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696987" y="1124744"/>
            <a:ext cx="3600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4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  <a:endParaRPr lang="zh-CN" altLang="en-US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67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7385"/>
            <a:ext cx="12203089" cy="3981229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-184" y="3953844"/>
            <a:ext cx="12195359" cy="2559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4"/>
          <p:cNvSpPr/>
          <p:nvPr userDrawn="1"/>
        </p:nvSpPr>
        <p:spPr>
          <a:xfrm>
            <a:off x="0" y="5710808"/>
            <a:ext cx="12195175" cy="814536"/>
          </a:xfrm>
          <a:custGeom>
            <a:avLst/>
            <a:gdLst>
              <a:gd name="connsiteX0" fmla="*/ 0 w 12195175"/>
              <a:gd name="connsiteY0" fmla="*/ 0 h 404664"/>
              <a:gd name="connsiteX1" fmla="*/ 12195175 w 12195175"/>
              <a:gd name="connsiteY1" fmla="*/ 0 h 404664"/>
              <a:gd name="connsiteX2" fmla="*/ 12195175 w 12195175"/>
              <a:gd name="connsiteY2" fmla="*/ 404664 h 404664"/>
              <a:gd name="connsiteX3" fmla="*/ 0 w 12195175"/>
              <a:gd name="connsiteY3" fmla="*/ 404664 h 404664"/>
              <a:gd name="connsiteX4" fmla="*/ 0 w 12195175"/>
              <a:gd name="connsiteY4" fmla="*/ 0 h 404664"/>
              <a:gd name="connsiteX0" fmla="*/ 0 w 12195175"/>
              <a:gd name="connsiteY0" fmla="*/ 8993 h 413657"/>
              <a:gd name="connsiteX1" fmla="*/ 6096000 w 12195175"/>
              <a:gd name="connsiteY1" fmla="*/ 0 h 413657"/>
              <a:gd name="connsiteX2" fmla="*/ 12195175 w 12195175"/>
              <a:gd name="connsiteY2" fmla="*/ 8993 h 413657"/>
              <a:gd name="connsiteX3" fmla="*/ 12195175 w 12195175"/>
              <a:gd name="connsiteY3" fmla="*/ 413657 h 413657"/>
              <a:gd name="connsiteX4" fmla="*/ 0 w 12195175"/>
              <a:gd name="connsiteY4" fmla="*/ 413657 h 413657"/>
              <a:gd name="connsiteX5" fmla="*/ 0 w 12195175"/>
              <a:gd name="connsiteY5" fmla="*/ 8993 h 413657"/>
              <a:gd name="connsiteX0" fmla="*/ 0 w 12195175"/>
              <a:gd name="connsiteY0" fmla="*/ 458935 h 863599"/>
              <a:gd name="connsiteX1" fmla="*/ 6052457 w 12195175"/>
              <a:gd name="connsiteY1" fmla="*/ 0 h 863599"/>
              <a:gd name="connsiteX2" fmla="*/ 12195175 w 12195175"/>
              <a:gd name="connsiteY2" fmla="*/ 458935 h 863599"/>
              <a:gd name="connsiteX3" fmla="*/ 12195175 w 12195175"/>
              <a:gd name="connsiteY3" fmla="*/ 863599 h 863599"/>
              <a:gd name="connsiteX4" fmla="*/ 0 w 12195175"/>
              <a:gd name="connsiteY4" fmla="*/ 863599 h 863599"/>
              <a:gd name="connsiteX5" fmla="*/ 0 w 12195175"/>
              <a:gd name="connsiteY5" fmla="*/ 458935 h 86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5175" h="863599">
                <a:moveTo>
                  <a:pt x="0" y="458935"/>
                </a:moveTo>
                <a:lnTo>
                  <a:pt x="6052457" y="0"/>
                </a:lnTo>
                <a:lnTo>
                  <a:pt x="12195175" y="458935"/>
                </a:lnTo>
                <a:lnTo>
                  <a:pt x="12195175" y="863599"/>
                </a:lnTo>
                <a:lnTo>
                  <a:pt x="0" y="863599"/>
                </a:lnTo>
                <a:lnTo>
                  <a:pt x="0" y="458935"/>
                </a:lnTo>
                <a:close/>
              </a:path>
            </a:pathLst>
          </a:custGeom>
          <a:solidFill>
            <a:schemeClr val="bg1">
              <a:lumMod val="5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3953844"/>
            <a:ext cx="10365899" cy="987324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77107" y="4941168"/>
            <a:ext cx="8536623" cy="76964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8809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995" y="2197"/>
            <a:ext cx="9664294" cy="6904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995" y="1052736"/>
            <a:ext cx="10873208" cy="5184576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3" name="页脚占位符 14"/>
          <p:cNvSpPr>
            <a:spLocks noGrp="1"/>
          </p:cNvSpPr>
          <p:nvPr>
            <p:ph type="ftr" sz="quarter" idx="3"/>
          </p:nvPr>
        </p:nvSpPr>
        <p:spPr>
          <a:xfrm>
            <a:off x="11498187" y="327571"/>
            <a:ext cx="6179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1383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2497187" y="1988840"/>
            <a:ext cx="9721080" cy="24223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2497187" y="2924944"/>
            <a:ext cx="9697988" cy="1026599"/>
          </a:xfrm>
        </p:spPr>
        <p:txBody>
          <a:bodyPr>
            <a:no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98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995" y="2197"/>
            <a:ext cx="9664294" cy="6904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8995" y="1196752"/>
            <a:ext cx="5184575" cy="4824536"/>
          </a:xfrm>
        </p:spPr>
        <p:txBody>
          <a:bodyPr/>
          <a:lstStyle>
            <a:lvl1pPr>
              <a:lnSpc>
                <a:spcPct val="100000"/>
              </a:lnSpc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1603" y="1196752"/>
            <a:ext cx="5472608" cy="4824536"/>
          </a:xfrm>
        </p:spPr>
        <p:txBody>
          <a:bodyPr/>
          <a:lstStyle>
            <a:lvl1pPr>
              <a:lnSpc>
                <a:spcPct val="100000"/>
              </a:lnSpc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2" name="页脚占位符 14"/>
          <p:cNvSpPr>
            <a:spLocks noGrp="1"/>
          </p:cNvSpPr>
          <p:nvPr>
            <p:ph type="ftr" sz="quarter" idx="3"/>
          </p:nvPr>
        </p:nvSpPr>
        <p:spPr>
          <a:xfrm>
            <a:off x="11642203" y="327571"/>
            <a:ext cx="504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91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995" y="2197"/>
            <a:ext cx="9664294" cy="69049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68995" y="1268760"/>
            <a:ext cx="5184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68995" y="1908522"/>
            <a:ext cx="51845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9595" y="1268760"/>
            <a:ext cx="561662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9595" y="1908522"/>
            <a:ext cx="561662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4" name="页脚占位符 14"/>
          <p:cNvSpPr>
            <a:spLocks noGrp="1"/>
          </p:cNvSpPr>
          <p:nvPr>
            <p:ph type="ftr" sz="quarter" idx="10"/>
          </p:nvPr>
        </p:nvSpPr>
        <p:spPr>
          <a:xfrm>
            <a:off x="11570195" y="34744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568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995" y="2197"/>
            <a:ext cx="9664294" cy="69049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页脚占位符 14"/>
          <p:cNvSpPr>
            <a:spLocks noGrp="1"/>
          </p:cNvSpPr>
          <p:nvPr>
            <p:ph type="ftr" sz="quarter" idx="3"/>
          </p:nvPr>
        </p:nvSpPr>
        <p:spPr>
          <a:xfrm>
            <a:off x="11570195" y="327571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7630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995" y="0"/>
            <a:ext cx="9145016" cy="697781"/>
          </a:xfrm>
        </p:spPr>
        <p:txBody>
          <a:bodyPr anchor="ctr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17468" y="908720"/>
            <a:ext cx="6696744" cy="5328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8995" y="908720"/>
            <a:ext cx="4032448" cy="532859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页脚占位符 14"/>
          <p:cNvSpPr>
            <a:spLocks noGrp="1"/>
          </p:cNvSpPr>
          <p:nvPr>
            <p:ph type="ftr" sz="quarter" idx="3"/>
          </p:nvPr>
        </p:nvSpPr>
        <p:spPr>
          <a:xfrm>
            <a:off x="11570195" y="33265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81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995" y="2197"/>
            <a:ext cx="9664294" cy="6904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8995" y="1171388"/>
            <a:ext cx="10976806" cy="49294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0" name="页脚占位符 14"/>
          <p:cNvSpPr>
            <a:spLocks noGrp="1"/>
          </p:cNvSpPr>
          <p:nvPr>
            <p:ph type="ftr" sz="quarter" idx="3"/>
          </p:nvPr>
        </p:nvSpPr>
        <p:spPr>
          <a:xfrm>
            <a:off x="11570195" y="327571"/>
            <a:ext cx="519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6802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70143" y="2197"/>
            <a:ext cx="10096342" cy="690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70143" y="1171388"/>
            <a:ext cx="10975658" cy="492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Picture 7" descr="D:\快盘\130425PPT模板与规范\标志-蓝.pn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083" y="6562699"/>
            <a:ext cx="1601859" cy="284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页脚占位符 14"/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696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770143" y="692696"/>
            <a:ext cx="1097565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95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8" r:id="rId9"/>
    <p:sldLayoutId id="2147483655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buSzPct val="5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0"/>
        </a:spcBef>
        <a:buSzPct val="50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buSzPct val="5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SzPct val="5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SzPct val="5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Picasso-225 VO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Arbitration/TLP re-ordering/SR-IOV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57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TLP re-ordering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70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68995" y="0"/>
            <a:ext cx="10153128" cy="697781"/>
          </a:xfrm>
        </p:spPr>
        <p:txBody>
          <a:bodyPr/>
          <a:lstStyle/>
          <a:p>
            <a:r>
              <a:rPr lang="en-US" altLang="zh-CN" dirty="0"/>
              <a:t>Picasso-225 VO – TLP re-ordering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>
          <a:xfrm>
            <a:off x="760264" y="1988318"/>
            <a:ext cx="4032448" cy="3168700"/>
          </a:xfrm>
        </p:spPr>
        <p:txBody>
          <a:bodyPr>
            <a:normAutofit/>
          </a:bodyPr>
          <a:lstStyle/>
          <a:p>
            <a:r>
              <a:rPr lang="en-US" altLang="zh-CN" sz="2200" dirty="0" smtClean="0">
                <a:solidFill>
                  <a:schemeClr val="tx2"/>
                </a:solidFill>
              </a:rPr>
              <a:t>PCIe TLP ordering</a:t>
            </a:r>
          </a:p>
          <a:p>
            <a:endParaRPr lang="en-US" altLang="zh-CN" sz="2400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2775C0"/>
                </a:solidFill>
              </a:rPr>
              <a:t>在严格实施</a:t>
            </a:r>
            <a:r>
              <a:rPr lang="zh-CN" altLang="en-US" sz="2000" b="1" dirty="0" smtClean="0">
                <a:solidFill>
                  <a:srgbClr val="2775C0"/>
                </a:solidFill>
              </a:rPr>
              <a:t>强序规则</a:t>
            </a:r>
            <a:r>
              <a:rPr lang="zh-CN" altLang="en-US" sz="2000" dirty="0" smtClean="0">
                <a:solidFill>
                  <a:srgbClr val="2775C0"/>
                </a:solidFill>
              </a:rPr>
              <a:t>会发生事务阻塞，影响效率。</a:t>
            </a:r>
            <a:endParaRPr lang="zh-CN" altLang="en-US" sz="2000" dirty="0">
              <a:solidFill>
                <a:srgbClr val="2775C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8088" y="1781649"/>
            <a:ext cx="6696075" cy="358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2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68995" y="0"/>
            <a:ext cx="10153128" cy="697781"/>
          </a:xfrm>
        </p:spPr>
        <p:txBody>
          <a:bodyPr/>
          <a:lstStyle/>
          <a:p>
            <a:r>
              <a:rPr lang="en-US" altLang="zh-CN" dirty="0"/>
              <a:t>Picasso-225 VO – TLP re-ordering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18088" y="1264982"/>
            <a:ext cx="6696075" cy="4615373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>
          <a:xfrm>
            <a:off x="760264" y="1988318"/>
            <a:ext cx="4032448" cy="31687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 smtClean="0">
                <a:solidFill>
                  <a:schemeClr val="tx2"/>
                </a:solidFill>
              </a:rPr>
              <a:t>PCIe TLP ordering</a:t>
            </a:r>
          </a:p>
          <a:p>
            <a:endParaRPr lang="en-US" altLang="zh-CN" sz="2400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2775C0"/>
                </a:solidFill>
              </a:rPr>
              <a:t>在同一时刻相同 </a:t>
            </a:r>
            <a:r>
              <a:rPr lang="en-US" altLang="zh-CN" sz="2000" dirty="0" smtClean="0">
                <a:solidFill>
                  <a:srgbClr val="2775C0"/>
                </a:solidFill>
              </a:rPr>
              <a:t>Traffic Class (TC) </a:t>
            </a:r>
            <a:r>
              <a:rPr lang="zh-CN" altLang="en-US" sz="2000" dirty="0" smtClean="0">
                <a:solidFill>
                  <a:srgbClr val="2775C0"/>
                </a:solidFill>
              </a:rPr>
              <a:t>需要遵循保序规则。</a:t>
            </a:r>
            <a:endParaRPr lang="en-US" altLang="zh-CN" sz="2000" dirty="0" smtClean="0">
              <a:solidFill>
                <a:srgbClr val="2775C0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solidFill>
                <a:srgbClr val="2775C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2775C0"/>
                </a:solidFill>
              </a:rPr>
              <a:t>为了防止</a:t>
            </a:r>
            <a:r>
              <a:rPr lang="en-US" altLang="zh-CN" sz="2000" dirty="0" smtClean="0">
                <a:solidFill>
                  <a:srgbClr val="2775C0"/>
                </a:solidFill>
              </a:rPr>
              <a:t>deadlock</a:t>
            </a:r>
            <a:r>
              <a:rPr lang="zh-CN" altLang="en-US" sz="2000" dirty="0" smtClean="0">
                <a:solidFill>
                  <a:srgbClr val="2775C0"/>
                </a:solidFill>
              </a:rPr>
              <a:t>，需要</a:t>
            </a:r>
            <a:r>
              <a:rPr lang="en-US" altLang="zh-CN" sz="2000" dirty="0" smtClean="0">
                <a:solidFill>
                  <a:srgbClr val="2775C0"/>
                </a:solidFill>
              </a:rPr>
              <a:t>reordering</a:t>
            </a:r>
            <a:r>
              <a:rPr lang="zh-CN" altLang="en-US" sz="2000" dirty="0" smtClean="0">
                <a:solidFill>
                  <a:srgbClr val="2775C0"/>
                </a:solidFill>
              </a:rPr>
              <a:t>机制</a:t>
            </a:r>
            <a:r>
              <a:rPr lang="en-US" altLang="zh-CN" sz="2000" dirty="0" smtClean="0">
                <a:solidFill>
                  <a:srgbClr val="2775C0"/>
                </a:solidFill>
              </a:rPr>
              <a:t>, </a:t>
            </a:r>
            <a:r>
              <a:rPr lang="zh-CN" altLang="en-US" sz="2000" dirty="0" smtClean="0">
                <a:solidFill>
                  <a:srgbClr val="2775C0"/>
                </a:solidFill>
              </a:rPr>
              <a:t>当 </a:t>
            </a:r>
            <a:r>
              <a:rPr lang="en-US" altLang="zh-CN" sz="2000" dirty="0" smtClean="0">
                <a:solidFill>
                  <a:srgbClr val="2775C0"/>
                </a:solidFill>
              </a:rPr>
              <a:t>Non-Posted TLP </a:t>
            </a:r>
            <a:r>
              <a:rPr lang="zh-CN" altLang="en-US" sz="2000" dirty="0" smtClean="0">
                <a:solidFill>
                  <a:srgbClr val="2775C0"/>
                </a:solidFill>
              </a:rPr>
              <a:t>被阻塞住时，</a:t>
            </a:r>
            <a:r>
              <a:rPr lang="en-US" altLang="zh-CN" sz="2000" dirty="0" smtClean="0">
                <a:solidFill>
                  <a:srgbClr val="2775C0"/>
                </a:solidFill>
              </a:rPr>
              <a:t>bypass Posted TLP </a:t>
            </a:r>
            <a:r>
              <a:rPr lang="zh-CN" altLang="en-US" sz="2000" dirty="0" smtClean="0">
                <a:solidFill>
                  <a:srgbClr val="2775C0"/>
                </a:solidFill>
              </a:rPr>
              <a:t>或 </a:t>
            </a:r>
            <a:r>
              <a:rPr lang="en-US" altLang="zh-CN" sz="2000" dirty="0" smtClean="0">
                <a:solidFill>
                  <a:srgbClr val="2775C0"/>
                </a:solidFill>
              </a:rPr>
              <a:t>Completion TLP</a:t>
            </a:r>
            <a:r>
              <a:rPr lang="zh-CN" altLang="en-US" sz="2000" dirty="0" smtClean="0">
                <a:solidFill>
                  <a:srgbClr val="2775C0"/>
                </a:solidFill>
              </a:rPr>
              <a:t>。</a:t>
            </a:r>
            <a:endParaRPr lang="zh-CN" altLang="en-US" sz="2000" dirty="0">
              <a:solidFill>
                <a:srgbClr val="2775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47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68995" y="0"/>
            <a:ext cx="10153128" cy="697781"/>
          </a:xfrm>
        </p:spPr>
        <p:txBody>
          <a:bodyPr/>
          <a:lstStyle/>
          <a:p>
            <a:r>
              <a:rPr lang="en-US" altLang="zh-CN" dirty="0"/>
              <a:t>Picasso-225 VO – TLP re-ordering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>
          <a:xfrm>
            <a:off x="760264" y="1988318"/>
            <a:ext cx="4032448" cy="3168700"/>
          </a:xfrm>
        </p:spPr>
        <p:txBody>
          <a:bodyPr>
            <a:normAutofit/>
          </a:bodyPr>
          <a:lstStyle/>
          <a:p>
            <a:r>
              <a:rPr lang="en-US" altLang="zh-CN" sz="2200" dirty="0" smtClean="0">
                <a:solidFill>
                  <a:schemeClr val="tx2"/>
                </a:solidFill>
              </a:rPr>
              <a:t>PCIe TLP ordering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8088" y="1283448"/>
            <a:ext cx="6696075" cy="457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7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68995" y="0"/>
            <a:ext cx="10153128" cy="697781"/>
          </a:xfrm>
        </p:spPr>
        <p:txBody>
          <a:bodyPr/>
          <a:lstStyle/>
          <a:p>
            <a:r>
              <a:rPr lang="en-US" altLang="zh-CN" dirty="0"/>
              <a:t>Picasso-225 VO – TLP re-ordering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>
          <a:xfrm>
            <a:off x="760264" y="1988318"/>
            <a:ext cx="4032448" cy="3168700"/>
          </a:xfrm>
        </p:spPr>
        <p:txBody>
          <a:bodyPr>
            <a:normAutofit/>
          </a:bodyPr>
          <a:lstStyle/>
          <a:p>
            <a:r>
              <a:rPr lang="en-US" altLang="zh-CN" sz="2200" dirty="0" smtClean="0">
                <a:solidFill>
                  <a:schemeClr val="tx2"/>
                </a:solidFill>
              </a:rPr>
              <a:t>Picasso-225 structure</a:t>
            </a:r>
          </a:p>
          <a:p>
            <a:endParaRPr lang="en-US" altLang="zh-CN" sz="2200" dirty="0" smtClean="0">
              <a:solidFill>
                <a:schemeClr val="tx2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900" dirty="0" smtClean="0">
                <a:solidFill>
                  <a:srgbClr val="2775C0"/>
                </a:solidFill>
              </a:rPr>
              <a:t>Transaction Layer </a:t>
            </a:r>
            <a:r>
              <a:rPr lang="zh-CN" altLang="en-US" sz="1900" dirty="0" smtClean="0">
                <a:solidFill>
                  <a:srgbClr val="2775C0"/>
                </a:solidFill>
              </a:rPr>
              <a:t>管理 </a:t>
            </a:r>
            <a:r>
              <a:rPr lang="en-US" altLang="zh-CN" sz="1900" dirty="0" smtClean="0">
                <a:solidFill>
                  <a:srgbClr val="2775C0"/>
                </a:solidFill>
              </a:rPr>
              <a:t>TLPs</a:t>
            </a:r>
            <a:r>
              <a:rPr lang="zh-CN" altLang="en-US" sz="1900" dirty="0" smtClean="0">
                <a:solidFill>
                  <a:srgbClr val="2775C0"/>
                </a:solidFill>
              </a:rPr>
              <a:t>，在 </a:t>
            </a:r>
            <a:r>
              <a:rPr lang="en-US" altLang="zh-CN" sz="1900" dirty="0" smtClean="0">
                <a:solidFill>
                  <a:srgbClr val="2775C0"/>
                </a:solidFill>
              </a:rPr>
              <a:t>TLPs </a:t>
            </a:r>
            <a:r>
              <a:rPr lang="zh-CN" altLang="en-US" sz="1900" dirty="0" smtClean="0">
                <a:solidFill>
                  <a:srgbClr val="2775C0"/>
                </a:solidFill>
              </a:rPr>
              <a:t>传输到 </a:t>
            </a:r>
            <a:r>
              <a:rPr lang="en-US" altLang="zh-CN" sz="1900" dirty="0" smtClean="0">
                <a:solidFill>
                  <a:srgbClr val="2775C0"/>
                </a:solidFill>
              </a:rPr>
              <a:t>DLL </a:t>
            </a:r>
            <a:r>
              <a:rPr lang="zh-CN" altLang="en-US" sz="1900" dirty="0" smtClean="0">
                <a:solidFill>
                  <a:srgbClr val="2775C0"/>
                </a:solidFill>
              </a:rPr>
              <a:t>层之前，检查流量控制信元。</a:t>
            </a:r>
            <a:endParaRPr lang="en-US" altLang="zh-CN" sz="1900" dirty="0" smtClean="0">
              <a:solidFill>
                <a:srgbClr val="2775C0"/>
              </a:solidFill>
            </a:endParaRPr>
          </a:p>
          <a:p>
            <a:r>
              <a:rPr lang="zh-CN" altLang="en-US" sz="1900" dirty="0" smtClean="0">
                <a:solidFill>
                  <a:srgbClr val="2775C0"/>
                </a:solidFill>
              </a:rPr>
              <a:t>在接收方向，</a:t>
            </a:r>
            <a:r>
              <a:rPr lang="en-US" altLang="zh-CN" sz="1900" dirty="0" smtClean="0">
                <a:solidFill>
                  <a:srgbClr val="2775C0"/>
                </a:solidFill>
              </a:rPr>
              <a:t>TL </a:t>
            </a:r>
            <a:r>
              <a:rPr lang="zh-CN" altLang="en-US" sz="1900" dirty="0" smtClean="0">
                <a:solidFill>
                  <a:srgbClr val="2775C0"/>
                </a:solidFill>
              </a:rPr>
              <a:t>层收到 </a:t>
            </a:r>
            <a:r>
              <a:rPr lang="en-US" altLang="zh-CN" sz="1900" dirty="0" smtClean="0">
                <a:solidFill>
                  <a:srgbClr val="2775C0"/>
                </a:solidFill>
              </a:rPr>
              <a:t>TLPs </a:t>
            </a:r>
            <a:r>
              <a:rPr lang="zh-CN" altLang="en-US" sz="1900" dirty="0" smtClean="0">
                <a:solidFill>
                  <a:srgbClr val="2775C0"/>
                </a:solidFill>
              </a:rPr>
              <a:t>后，在 </a:t>
            </a:r>
            <a:r>
              <a:rPr lang="en-US" altLang="zh-CN" sz="1900" dirty="0" smtClean="0">
                <a:solidFill>
                  <a:srgbClr val="2775C0"/>
                </a:solidFill>
              </a:rPr>
              <a:t>Receive Buffer </a:t>
            </a:r>
            <a:r>
              <a:rPr lang="zh-CN" altLang="en-US" sz="1900" dirty="0" smtClean="0">
                <a:solidFill>
                  <a:srgbClr val="2775C0"/>
                </a:solidFill>
              </a:rPr>
              <a:t>中计算信元。</a:t>
            </a:r>
            <a:endParaRPr lang="en-US" altLang="zh-CN" sz="1900" dirty="0" smtClean="0">
              <a:solidFill>
                <a:srgbClr val="2775C0"/>
              </a:solidFill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7467" y="1784475"/>
            <a:ext cx="6696075" cy="357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68995" y="0"/>
            <a:ext cx="10153128" cy="697781"/>
          </a:xfrm>
        </p:spPr>
        <p:txBody>
          <a:bodyPr/>
          <a:lstStyle/>
          <a:p>
            <a:r>
              <a:rPr lang="en-US" altLang="zh-CN" dirty="0"/>
              <a:t>Picasso-225 VO – TLP re-ordering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>
          <a:xfrm>
            <a:off x="760264" y="1844824"/>
            <a:ext cx="10737923" cy="4752528"/>
          </a:xfrm>
        </p:spPr>
        <p:txBody>
          <a:bodyPr>
            <a:normAutofit/>
          </a:bodyPr>
          <a:lstStyle/>
          <a:p>
            <a:r>
              <a:rPr lang="en-US" altLang="zh-CN" sz="2200" dirty="0">
                <a:solidFill>
                  <a:schemeClr val="tx2"/>
                </a:solidFill>
              </a:rPr>
              <a:t>Picasso-225 </a:t>
            </a:r>
            <a:r>
              <a:rPr lang="en-US" altLang="zh-CN" sz="2200" dirty="0" smtClean="0">
                <a:solidFill>
                  <a:schemeClr val="tx2"/>
                </a:solidFill>
              </a:rPr>
              <a:t>structure -- </a:t>
            </a:r>
            <a:r>
              <a:rPr lang="en-US" altLang="zh-CN" sz="2200" b="1" dirty="0" smtClean="0">
                <a:solidFill>
                  <a:schemeClr val="tx2"/>
                </a:solidFill>
              </a:rPr>
              <a:t>Port Receive Interface</a:t>
            </a:r>
          </a:p>
          <a:p>
            <a:endParaRPr lang="en-US" altLang="zh-CN" sz="2200" dirty="0" smtClean="0">
              <a:solidFill>
                <a:schemeClr val="tx2"/>
              </a:solidFill>
            </a:endParaRPr>
          </a:p>
          <a:p>
            <a:endParaRPr lang="en-US" altLang="zh-CN" sz="2200" dirty="0">
              <a:solidFill>
                <a:schemeClr val="tx2"/>
              </a:solidFill>
            </a:endParaRPr>
          </a:p>
          <a:p>
            <a:endParaRPr lang="en-US" altLang="zh-CN" sz="2200" dirty="0" smtClean="0">
              <a:solidFill>
                <a:schemeClr val="tx2"/>
              </a:solidFill>
            </a:endParaRPr>
          </a:p>
          <a:p>
            <a:endParaRPr lang="en-US" altLang="zh-CN" sz="2200" dirty="0">
              <a:solidFill>
                <a:schemeClr val="tx2"/>
              </a:solidFill>
            </a:endParaRPr>
          </a:p>
          <a:p>
            <a:endParaRPr lang="en-US" altLang="zh-CN" sz="2200" dirty="0" smtClean="0">
              <a:solidFill>
                <a:schemeClr val="tx2"/>
              </a:solidFill>
            </a:endParaRPr>
          </a:p>
          <a:p>
            <a:endParaRPr lang="en-US" altLang="zh-CN" sz="2200" dirty="0">
              <a:solidFill>
                <a:schemeClr val="tx2"/>
              </a:solidFill>
            </a:endParaRPr>
          </a:p>
          <a:p>
            <a:endParaRPr lang="en-US" altLang="zh-CN" sz="2200" dirty="0" smtClean="0">
              <a:solidFill>
                <a:schemeClr val="tx2"/>
              </a:solidFill>
            </a:endParaRPr>
          </a:p>
          <a:p>
            <a:endParaRPr lang="en-US" altLang="zh-CN" sz="2200" dirty="0" smtClean="0">
              <a:solidFill>
                <a:schemeClr val="tx2"/>
              </a:solidFill>
            </a:endParaRPr>
          </a:p>
          <a:p>
            <a:endParaRPr lang="en-US" altLang="zh-CN" sz="2200" dirty="0">
              <a:solidFill>
                <a:schemeClr val="tx2"/>
              </a:solidFill>
            </a:endParaRPr>
          </a:p>
          <a:p>
            <a:endParaRPr lang="en-US" altLang="zh-CN" sz="2200" dirty="0">
              <a:solidFill>
                <a:schemeClr val="tx2"/>
              </a:solidFill>
            </a:endParaRPr>
          </a:p>
          <a:p>
            <a:r>
              <a:rPr lang="en-US" altLang="zh-CN" sz="1900" dirty="0">
                <a:solidFill>
                  <a:srgbClr val="2775C0"/>
                </a:solidFill>
              </a:rPr>
              <a:t>NP </a:t>
            </a:r>
            <a:r>
              <a:rPr lang="en-US" altLang="zh-CN" sz="1900" dirty="0" smtClean="0">
                <a:solidFill>
                  <a:srgbClr val="2775C0"/>
                </a:solidFill>
              </a:rPr>
              <a:t>Buffer </a:t>
            </a:r>
            <a:r>
              <a:rPr lang="zh-CN" altLang="en-US" sz="1900" dirty="0" smtClean="0">
                <a:solidFill>
                  <a:srgbClr val="2775C0"/>
                </a:solidFill>
              </a:rPr>
              <a:t>可以暂时存储 </a:t>
            </a:r>
            <a:r>
              <a:rPr lang="en-US" altLang="zh-CN" sz="1900" dirty="0" smtClean="0">
                <a:solidFill>
                  <a:srgbClr val="2775C0"/>
                </a:solidFill>
              </a:rPr>
              <a:t>Non-Posted TLPs</a:t>
            </a:r>
            <a:r>
              <a:rPr lang="zh-CN" altLang="en-US" sz="1900" dirty="0" smtClean="0">
                <a:solidFill>
                  <a:srgbClr val="2775C0"/>
                </a:solidFill>
              </a:rPr>
              <a:t>，</a:t>
            </a:r>
            <a:endParaRPr lang="en-US" altLang="zh-CN" sz="1900" dirty="0" smtClean="0">
              <a:solidFill>
                <a:srgbClr val="2775C0"/>
              </a:solidFill>
            </a:endParaRPr>
          </a:p>
          <a:p>
            <a:r>
              <a:rPr lang="zh-CN" altLang="en-US" sz="1900" dirty="0">
                <a:solidFill>
                  <a:srgbClr val="2775C0"/>
                </a:solidFill>
              </a:rPr>
              <a:t>从而</a:t>
            </a:r>
            <a:r>
              <a:rPr lang="zh-CN" altLang="en-US" sz="1900" dirty="0" smtClean="0">
                <a:solidFill>
                  <a:srgbClr val="2775C0"/>
                </a:solidFill>
              </a:rPr>
              <a:t>继续接收 </a:t>
            </a:r>
            <a:r>
              <a:rPr lang="en-US" altLang="zh-CN" sz="1900" dirty="0" smtClean="0">
                <a:solidFill>
                  <a:srgbClr val="2775C0"/>
                </a:solidFill>
              </a:rPr>
              <a:t>Posted </a:t>
            </a:r>
            <a:r>
              <a:rPr lang="zh-CN" altLang="en-US" sz="1900" dirty="0" smtClean="0">
                <a:solidFill>
                  <a:srgbClr val="2775C0"/>
                </a:solidFill>
              </a:rPr>
              <a:t>和 </a:t>
            </a:r>
            <a:r>
              <a:rPr lang="en-US" altLang="zh-CN" sz="1900" dirty="0" smtClean="0">
                <a:solidFill>
                  <a:srgbClr val="2775C0"/>
                </a:solidFill>
              </a:rPr>
              <a:t>Completions TLPs</a:t>
            </a:r>
            <a:r>
              <a:rPr lang="zh-CN" altLang="en-US" sz="1900" dirty="0" smtClean="0">
                <a:solidFill>
                  <a:srgbClr val="2775C0"/>
                </a:solidFill>
              </a:rPr>
              <a:t>，不被 </a:t>
            </a:r>
            <a:r>
              <a:rPr lang="en-US" altLang="zh-CN" sz="1900" dirty="0" smtClean="0">
                <a:solidFill>
                  <a:srgbClr val="2775C0"/>
                </a:solidFill>
              </a:rPr>
              <a:t>Non-Posted TLPs </a:t>
            </a:r>
            <a:r>
              <a:rPr lang="zh-CN" altLang="en-US" sz="1900" dirty="0" smtClean="0">
                <a:solidFill>
                  <a:srgbClr val="2775C0"/>
                </a:solidFill>
              </a:rPr>
              <a:t>阻塞，避免锁死。</a:t>
            </a:r>
            <a:endParaRPr lang="en-US" altLang="zh-CN" sz="1900" dirty="0">
              <a:solidFill>
                <a:srgbClr val="2775C0"/>
              </a:solidFill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3882" y="2503824"/>
            <a:ext cx="9243354" cy="285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8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68995" y="0"/>
            <a:ext cx="10153128" cy="697781"/>
          </a:xfrm>
        </p:spPr>
        <p:txBody>
          <a:bodyPr/>
          <a:lstStyle/>
          <a:p>
            <a:r>
              <a:rPr lang="en-US" altLang="zh-CN" dirty="0"/>
              <a:t>Picasso-225 VO – TLP re-ordering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2970"/>
          <a:stretch/>
        </p:blipFill>
        <p:spPr>
          <a:xfrm>
            <a:off x="3681305" y="697781"/>
            <a:ext cx="7240818" cy="5850574"/>
          </a:xfrm>
          <a:prstGeom prst="rect">
            <a:avLst/>
          </a:prstGeom>
        </p:spPr>
      </p:pic>
      <p:sp>
        <p:nvSpPr>
          <p:cNvPr id="10" name="文本占位符 8"/>
          <p:cNvSpPr>
            <a:spLocks noGrp="1"/>
          </p:cNvSpPr>
          <p:nvPr>
            <p:ph type="body" sz="half" idx="2"/>
          </p:nvPr>
        </p:nvSpPr>
        <p:spPr>
          <a:xfrm>
            <a:off x="760264" y="1988318"/>
            <a:ext cx="3609131" cy="3168700"/>
          </a:xfrm>
        </p:spPr>
        <p:txBody>
          <a:bodyPr>
            <a:normAutofit/>
          </a:bodyPr>
          <a:lstStyle/>
          <a:p>
            <a:r>
              <a:rPr lang="en-US" altLang="zh-CN" sz="2200" dirty="0" smtClean="0">
                <a:solidFill>
                  <a:schemeClr val="tx2"/>
                </a:solidFill>
              </a:rPr>
              <a:t>Picasso-225 structure</a:t>
            </a:r>
          </a:p>
          <a:p>
            <a:endParaRPr lang="en-US" altLang="zh-CN" sz="2200" dirty="0" smtClean="0">
              <a:solidFill>
                <a:schemeClr val="tx2"/>
              </a:solidFill>
            </a:endParaRPr>
          </a:p>
          <a:p>
            <a:r>
              <a:rPr lang="en-US" altLang="zh-CN" sz="1900" dirty="0">
                <a:solidFill>
                  <a:srgbClr val="2775C0"/>
                </a:solidFill>
              </a:rPr>
              <a:t>re-ordering </a:t>
            </a:r>
            <a:r>
              <a:rPr lang="zh-CN" altLang="en-US" sz="1900" dirty="0">
                <a:solidFill>
                  <a:srgbClr val="2775C0"/>
                </a:solidFill>
              </a:rPr>
              <a:t>功能只存在 </a:t>
            </a:r>
            <a:r>
              <a:rPr lang="en-US" altLang="zh-CN" sz="1900" dirty="0">
                <a:solidFill>
                  <a:srgbClr val="2775C0"/>
                </a:solidFill>
              </a:rPr>
              <a:t>Rx </a:t>
            </a:r>
            <a:r>
              <a:rPr lang="zh-CN" altLang="en-US" sz="1900" dirty="0">
                <a:solidFill>
                  <a:srgbClr val="2775C0"/>
                </a:solidFill>
              </a:rPr>
              <a:t>方向，</a:t>
            </a:r>
            <a:r>
              <a:rPr lang="en-US" altLang="zh-CN" sz="1900" dirty="0" err="1">
                <a:solidFill>
                  <a:srgbClr val="2775C0"/>
                </a:solidFill>
              </a:rPr>
              <a:t>Tx</a:t>
            </a:r>
            <a:r>
              <a:rPr lang="en-US" altLang="zh-CN" sz="1900" dirty="0">
                <a:solidFill>
                  <a:srgbClr val="2775C0"/>
                </a:solidFill>
              </a:rPr>
              <a:t> </a:t>
            </a:r>
            <a:r>
              <a:rPr lang="zh-CN" altLang="en-US" sz="1900" dirty="0">
                <a:solidFill>
                  <a:srgbClr val="2775C0"/>
                </a:solidFill>
              </a:rPr>
              <a:t>方向无此功能</a:t>
            </a:r>
            <a:r>
              <a:rPr lang="zh-CN" altLang="en-US" sz="1900" dirty="0" smtClean="0">
                <a:solidFill>
                  <a:srgbClr val="2775C0"/>
                </a:solidFill>
              </a:rPr>
              <a:t>。</a:t>
            </a:r>
            <a:endParaRPr lang="en-US" altLang="zh-CN" sz="1900" dirty="0" smtClean="0">
              <a:solidFill>
                <a:srgbClr val="2775C0"/>
              </a:solidFill>
            </a:endParaRPr>
          </a:p>
          <a:p>
            <a:endParaRPr lang="en-US" altLang="zh-CN" sz="1900" dirty="0">
              <a:solidFill>
                <a:srgbClr val="2775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17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68995" y="0"/>
            <a:ext cx="10153128" cy="697781"/>
          </a:xfrm>
        </p:spPr>
        <p:txBody>
          <a:bodyPr/>
          <a:lstStyle/>
          <a:p>
            <a:r>
              <a:rPr lang="en-US" altLang="zh-CN" dirty="0"/>
              <a:t>Picasso-225 VO – TLP re-ordering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>
          <a:xfrm>
            <a:off x="760264" y="1988318"/>
            <a:ext cx="3681139" cy="3168700"/>
          </a:xfrm>
        </p:spPr>
        <p:txBody>
          <a:bodyPr>
            <a:normAutofit/>
          </a:bodyPr>
          <a:lstStyle/>
          <a:p>
            <a:r>
              <a:rPr lang="en-US" altLang="zh-CN" sz="2200" dirty="0" smtClean="0">
                <a:solidFill>
                  <a:schemeClr val="tx2"/>
                </a:solidFill>
              </a:rPr>
              <a:t>Switch TLP re-ordering</a:t>
            </a:r>
          </a:p>
          <a:p>
            <a:endParaRPr lang="en-US" altLang="zh-CN" sz="2200" dirty="0">
              <a:solidFill>
                <a:schemeClr val="tx2"/>
              </a:solidFill>
            </a:endParaRPr>
          </a:p>
          <a:p>
            <a:r>
              <a:rPr lang="zh-CN" altLang="en-US" sz="1900" dirty="0" smtClean="0">
                <a:solidFill>
                  <a:srgbClr val="2775C0"/>
                </a:solidFill>
              </a:rPr>
              <a:t>应用收到一笔 </a:t>
            </a:r>
            <a:r>
              <a:rPr lang="en-US" altLang="zh-CN" sz="1900" dirty="0" smtClean="0">
                <a:solidFill>
                  <a:srgbClr val="2775C0"/>
                </a:solidFill>
              </a:rPr>
              <a:t>Non-Posted TLP</a:t>
            </a:r>
            <a:r>
              <a:rPr lang="zh-CN" altLang="en-US" sz="1900" dirty="0" smtClean="0">
                <a:solidFill>
                  <a:srgbClr val="2775C0"/>
                </a:solidFill>
              </a:rPr>
              <a:t>，然后等待一个时钟周期，拉高 </a:t>
            </a:r>
            <a:r>
              <a:rPr lang="en-US" altLang="zh-CN" sz="1900" dirty="0" smtClean="0">
                <a:solidFill>
                  <a:srgbClr val="2775C0"/>
                </a:solidFill>
              </a:rPr>
              <a:t>tl_rx_masknp0 </a:t>
            </a:r>
            <a:r>
              <a:rPr lang="zh-CN" altLang="en-US" sz="1900" dirty="0" smtClean="0">
                <a:solidFill>
                  <a:srgbClr val="2775C0"/>
                </a:solidFill>
              </a:rPr>
              <a:t>信号，来标明目前不再接收 </a:t>
            </a:r>
            <a:r>
              <a:rPr lang="en-US" altLang="zh-CN" sz="1900" dirty="0" smtClean="0">
                <a:solidFill>
                  <a:srgbClr val="2775C0"/>
                </a:solidFill>
              </a:rPr>
              <a:t>NP</a:t>
            </a:r>
            <a:r>
              <a:rPr lang="zh-CN" altLang="en-US" sz="1900" dirty="0" smtClean="0">
                <a:solidFill>
                  <a:srgbClr val="2775C0"/>
                </a:solidFill>
              </a:rPr>
              <a:t>，然后 </a:t>
            </a:r>
            <a:r>
              <a:rPr lang="en-US" altLang="zh-CN" sz="1900" dirty="0" smtClean="0">
                <a:solidFill>
                  <a:srgbClr val="2775C0"/>
                </a:solidFill>
              </a:rPr>
              <a:t>Core </a:t>
            </a:r>
            <a:r>
              <a:rPr lang="zh-CN" altLang="en-US" sz="1900" dirty="0" smtClean="0">
                <a:solidFill>
                  <a:srgbClr val="2775C0"/>
                </a:solidFill>
              </a:rPr>
              <a:t>发出 </a:t>
            </a:r>
            <a:r>
              <a:rPr lang="en-US" altLang="zh-CN" sz="1900" dirty="0" smtClean="0">
                <a:solidFill>
                  <a:srgbClr val="2775C0"/>
                </a:solidFill>
              </a:rPr>
              <a:t>Completion TLP</a:t>
            </a:r>
            <a:r>
              <a:rPr lang="zh-CN" altLang="en-US" sz="1900" dirty="0" smtClean="0">
                <a:solidFill>
                  <a:srgbClr val="2775C0"/>
                </a:solidFill>
              </a:rPr>
              <a:t>。</a:t>
            </a:r>
            <a:endParaRPr lang="en-US" altLang="zh-CN" sz="1900" dirty="0" smtClean="0">
              <a:solidFill>
                <a:srgbClr val="2775C0"/>
              </a:solidFill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1403" y="1740027"/>
            <a:ext cx="7443093" cy="366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6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68995" y="0"/>
            <a:ext cx="10153128" cy="697781"/>
          </a:xfrm>
        </p:spPr>
        <p:txBody>
          <a:bodyPr/>
          <a:lstStyle/>
          <a:p>
            <a:r>
              <a:rPr lang="en-US" altLang="zh-CN" dirty="0"/>
              <a:t>Picasso-225 VO – TLP re-ordering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>
          <a:xfrm>
            <a:off x="760264" y="1988318"/>
            <a:ext cx="3681139" cy="3168700"/>
          </a:xfrm>
        </p:spPr>
        <p:txBody>
          <a:bodyPr>
            <a:normAutofit/>
          </a:bodyPr>
          <a:lstStyle/>
          <a:p>
            <a:r>
              <a:rPr lang="en-US" altLang="zh-CN" sz="2200" dirty="0" smtClean="0">
                <a:solidFill>
                  <a:schemeClr val="tx2"/>
                </a:solidFill>
              </a:rPr>
              <a:t>Switch TLP re-ordering</a:t>
            </a:r>
          </a:p>
          <a:p>
            <a:endParaRPr lang="en-US" altLang="zh-CN" sz="2200" dirty="0">
              <a:solidFill>
                <a:schemeClr val="tx2"/>
              </a:solidFill>
            </a:endParaRPr>
          </a:p>
          <a:p>
            <a:r>
              <a:rPr lang="en-US" altLang="zh-CN" sz="1900" dirty="0" smtClean="0">
                <a:solidFill>
                  <a:srgbClr val="2775C0"/>
                </a:solidFill>
              </a:rPr>
              <a:t>May all Blocked??</a:t>
            </a:r>
            <a:endParaRPr lang="en-US" altLang="zh-CN" sz="2200" dirty="0" smtClean="0">
              <a:solidFill>
                <a:schemeClr val="tx2"/>
              </a:solidFill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9129" y="1762804"/>
            <a:ext cx="7279356" cy="361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6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Picasso-225 VO – TLP re-ordering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768995" y="1268760"/>
            <a:ext cx="5184576" cy="63976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VO </a:t>
            </a:r>
            <a:r>
              <a:rPr lang="en-US" altLang="zh-CN" dirty="0">
                <a:solidFill>
                  <a:schemeClr val="tx2"/>
                </a:solidFill>
              </a:rPr>
              <a:t>– Posted bypass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768995" y="2132855"/>
            <a:ext cx="5400600" cy="3456385"/>
          </a:xfrm>
          <a:ln w="9525">
            <a:solidFill>
              <a:schemeClr val="tx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2775C0"/>
                </a:solidFill>
              </a:rPr>
              <a:t>1.</a:t>
            </a:r>
            <a:r>
              <a:rPr lang="en-US" altLang="zh-CN" dirty="0">
                <a:solidFill>
                  <a:srgbClr val="2775C0"/>
                </a:solidFill>
              </a:rPr>
              <a:t> wait enumeration done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2775C0"/>
                </a:solidFill>
              </a:rPr>
              <a:t>2.</a:t>
            </a:r>
            <a:r>
              <a:rPr lang="en-US" altLang="zh-CN" dirty="0">
                <a:solidFill>
                  <a:srgbClr val="2775C0"/>
                </a:solidFill>
              </a:rPr>
              <a:t> limit Posted/Non-Posted Credit and let DUT consume accredit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2775C0"/>
                </a:solidFill>
              </a:rPr>
              <a:t>3.</a:t>
            </a:r>
            <a:r>
              <a:rPr lang="en-US" altLang="zh-CN" dirty="0">
                <a:solidFill>
                  <a:srgbClr val="2775C0"/>
                </a:solidFill>
              </a:rPr>
              <a:t> Block Non-Posted TLP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2775C0"/>
                </a:solidFill>
              </a:rPr>
              <a:t>4.</a:t>
            </a:r>
            <a:r>
              <a:rPr lang="en-US" altLang="zh-CN" dirty="0" smtClean="0">
                <a:solidFill>
                  <a:srgbClr val="2775C0"/>
                </a:solidFill>
              </a:rPr>
              <a:t> </a:t>
            </a:r>
            <a:r>
              <a:rPr lang="en-US" altLang="zh-CN" dirty="0">
                <a:solidFill>
                  <a:srgbClr val="2775C0"/>
                </a:solidFill>
              </a:rPr>
              <a:t>send Posted TLP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2775C0"/>
                </a:solidFill>
              </a:rPr>
              <a:t>5.</a:t>
            </a:r>
            <a:r>
              <a:rPr lang="en-US" altLang="zh-CN" dirty="0">
                <a:solidFill>
                  <a:srgbClr val="2775C0"/>
                </a:solidFill>
              </a:rPr>
              <a:t> check </a:t>
            </a:r>
            <a:r>
              <a:rPr lang="en-US" altLang="zh-CN" i="1" dirty="0">
                <a:solidFill>
                  <a:srgbClr val="2775C0"/>
                </a:solidFill>
              </a:rPr>
              <a:t>4. </a:t>
            </a:r>
            <a:r>
              <a:rPr lang="en-US" altLang="zh-CN" dirty="0">
                <a:solidFill>
                  <a:srgbClr val="2775C0"/>
                </a:solidFill>
              </a:rPr>
              <a:t>should passed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2775C0"/>
                </a:solidFill>
              </a:rPr>
              <a:t>6.</a:t>
            </a:r>
            <a:r>
              <a:rPr lang="en-US" altLang="zh-CN" dirty="0">
                <a:solidFill>
                  <a:srgbClr val="2775C0"/>
                </a:solidFill>
              </a:rPr>
              <a:t> Update flow credit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2775C0"/>
                </a:solidFill>
              </a:rPr>
              <a:t>7.</a:t>
            </a:r>
            <a:r>
              <a:rPr lang="en-US" altLang="zh-CN" dirty="0">
                <a:solidFill>
                  <a:srgbClr val="2775C0"/>
                </a:solidFill>
              </a:rPr>
              <a:t> Check blocked TLP normally completed</a:t>
            </a:r>
            <a:endParaRPr lang="zh-CN" altLang="en-US" dirty="0">
              <a:solidFill>
                <a:srgbClr val="2775C0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>
          <a:xfrm>
            <a:off x="6313611" y="1262269"/>
            <a:ext cx="5449387" cy="63976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VO </a:t>
            </a:r>
            <a:r>
              <a:rPr lang="en-US" altLang="zh-CN" dirty="0">
                <a:solidFill>
                  <a:schemeClr val="tx2"/>
                </a:solidFill>
              </a:rPr>
              <a:t>– Completion bypass</a:t>
            </a:r>
            <a:endParaRPr lang="en-US" altLang="zh-CN" dirty="0" smtClean="0">
              <a:solidFill>
                <a:schemeClr val="tx2"/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>
          <a:xfrm>
            <a:off x="6313611" y="2132855"/>
            <a:ext cx="5584827" cy="3456385"/>
          </a:xfrm>
          <a:ln w="9525">
            <a:solidFill>
              <a:schemeClr val="tx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2775C0"/>
                </a:solidFill>
              </a:rPr>
              <a:t>1.</a:t>
            </a:r>
            <a:r>
              <a:rPr lang="en-US" altLang="zh-CN" dirty="0">
                <a:solidFill>
                  <a:srgbClr val="2775C0"/>
                </a:solidFill>
              </a:rPr>
              <a:t> wait enumeration done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2775C0"/>
                </a:solidFill>
              </a:rPr>
              <a:t>2.</a:t>
            </a:r>
            <a:r>
              <a:rPr lang="en-US" altLang="zh-CN" dirty="0">
                <a:solidFill>
                  <a:srgbClr val="2775C0"/>
                </a:solidFill>
              </a:rPr>
              <a:t> limit Posted/Non-Posted Credit and let DUT consume accredit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2775C0"/>
                </a:solidFill>
              </a:rPr>
              <a:t>3.</a:t>
            </a:r>
            <a:r>
              <a:rPr lang="en-US" altLang="zh-CN" dirty="0">
                <a:solidFill>
                  <a:srgbClr val="2775C0"/>
                </a:solidFill>
              </a:rPr>
              <a:t> Block Non-Posted TLP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2775C0"/>
                </a:solidFill>
              </a:rPr>
              <a:t>4.</a:t>
            </a:r>
            <a:r>
              <a:rPr lang="en-US" altLang="zh-CN" dirty="0">
                <a:solidFill>
                  <a:srgbClr val="2775C0"/>
                </a:solidFill>
              </a:rPr>
              <a:t> send Completion TLP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2775C0"/>
                </a:solidFill>
              </a:rPr>
              <a:t>5.</a:t>
            </a:r>
            <a:r>
              <a:rPr lang="en-US" altLang="zh-CN" dirty="0">
                <a:solidFill>
                  <a:srgbClr val="2775C0"/>
                </a:solidFill>
              </a:rPr>
              <a:t> check </a:t>
            </a:r>
            <a:r>
              <a:rPr lang="en-US" altLang="zh-CN" i="1" dirty="0">
                <a:solidFill>
                  <a:srgbClr val="2775C0"/>
                </a:solidFill>
              </a:rPr>
              <a:t>4. </a:t>
            </a:r>
            <a:r>
              <a:rPr lang="en-US" altLang="zh-CN" dirty="0">
                <a:solidFill>
                  <a:srgbClr val="2775C0"/>
                </a:solidFill>
              </a:rPr>
              <a:t>should passed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2775C0"/>
                </a:solidFill>
              </a:rPr>
              <a:t>6.</a:t>
            </a:r>
            <a:r>
              <a:rPr lang="en-US" altLang="zh-CN" dirty="0">
                <a:solidFill>
                  <a:srgbClr val="2775C0"/>
                </a:solidFill>
              </a:rPr>
              <a:t> Update flow credit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2775C0"/>
                </a:solidFill>
              </a:rPr>
              <a:t>7.</a:t>
            </a:r>
            <a:r>
              <a:rPr lang="en-US" altLang="zh-CN" dirty="0">
                <a:solidFill>
                  <a:srgbClr val="2775C0"/>
                </a:solidFill>
              </a:rPr>
              <a:t> Check blocked TLP normally completed</a:t>
            </a:r>
            <a:endParaRPr lang="zh-CN" altLang="en-US" dirty="0">
              <a:solidFill>
                <a:srgbClr val="2775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7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Picasso-225 VO list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Arbitration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TLP re-order</a:t>
            </a:r>
          </a:p>
          <a:p>
            <a:endParaRPr lang="en-US" altLang="zh-CN" dirty="0" smtClean="0"/>
          </a:p>
          <a:p>
            <a:r>
              <a:rPr lang="en-US" altLang="zh-CN" dirty="0"/>
              <a:t>SR-IOV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63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SR-IOV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8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Picasso-225 </a:t>
            </a:r>
            <a:r>
              <a:rPr lang="en-US" altLang="zh-CN" dirty="0" smtClean="0"/>
              <a:t>VO – SR-IOV 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000" dirty="0" smtClean="0">
                <a:solidFill>
                  <a:schemeClr val="tx2"/>
                </a:solidFill>
              </a:rPr>
              <a:t>SR-IOV</a:t>
            </a: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734" y="1577798"/>
            <a:ext cx="3654790" cy="501955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95" y="1855327"/>
            <a:ext cx="3902739" cy="446449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29822" y="2040861"/>
            <a:ext cx="322651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2775C0"/>
                </a:solidFill>
                <a:latin typeface="+mn-ea"/>
              </a:rPr>
              <a:t>为了在不增加硬件开销的情况下，执行多个系统（</a:t>
            </a:r>
            <a:r>
              <a:rPr lang="en-US" altLang="zh-CN" sz="2000" dirty="0" smtClean="0">
                <a:solidFill>
                  <a:srgbClr val="2775C0"/>
                </a:solidFill>
                <a:latin typeface="+mn-ea"/>
              </a:rPr>
              <a:t>SI</a:t>
            </a:r>
            <a:r>
              <a:rPr lang="zh-CN" altLang="en-US" sz="2000" dirty="0" smtClean="0">
                <a:solidFill>
                  <a:srgbClr val="2775C0"/>
                </a:solidFill>
                <a:latin typeface="+mn-ea"/>
              </a:rPr>
              <a:t>）</a:t>
            </a:r>
            <a:r>
              <a:rPr lang="en-US" altLang="zh-CN" sz="2000" dirty="0" smtClean="0">
                <a:solidFill>
                  <a:srgbClr val="2775C0"/>
                </a:solidFill>
                <a:latin typeface="+mn-ea"/>
              </a:rPr>
              <a:t>,</a:t>
            </a:r>
            <a:r>
              <a:rPr lang="zh-CN" altLang="en-US" sz="2000" dirty="0" smtClean="0">
                <a:solidFill>
                  <a:srgbClr val="2775C0"/>
                </a:solidFill>
                <a:latin typeface="+mn-ea"/>
              </a:rPr>
              <a:t>可以使用虚拟中介（</a:t>
            </a:r>
            <a:r>
              <a:rPr lang="en-US" altLang="zh-CN" sz="2000" dirty="0" smtClean="0">
                <a:solidFill>
                  <a:srgbClr val="2775C0"/>
                </a:solidFill>
                <a:latin typeface="+mn-ea"/>
              </a:rPr>
              <a:t>VI</a:t>
            </a:r>
            <a:r>
              <a:rPr lang="zh-CN" altLang="en-US" sz="2000" dirty="0" smtClean="0">
                <a:solidFill>
                  <a:srgbClr val="2775C0"/>
                </a:solidFill>
                <a:latin typeface="+mn-ea"/>
              </a:rPr>
              <a:t>），</a:t>
            </a:r>
            <a:r>
              <a:rPr lang="en-US" altLang="zh-CN" sz="2000" dirty="0" smtClean="0">
                <a:solidFill>
                  <a:srgbClr val="2775C0"/>
                </a:solidFill>
                <a:latin typeface="+mn-ea"/>
              </a:rPr>
              <a:t>VI</a:t>
            </a:r>
            <a:r>
              <a:rPr lang="zh-CN" altLang="en-US" sz="2000" dirty="0" smtClean="0">
                <a:solidFill>
                  <a:srgbClr val="2775C0"/>
                </a:solidFill>
                <a:latin typeface="+mn-ea"/>
              </a:rPr>
              <a:t>为每个</a:t>
            </a:r>
            <a:r>
              <a:rPr lang="en-US" altLang="zh-CN" sz="2000" dirty="0" smtClean="0">
                <a:solidFill>
                  <a:srgbClr val="2775C0"/>
                </a:solidFill>
                <a:latin typeface="+mn-ea"/>
              </a:rPr>
              <a:t>SI</a:t>
            </a:r>
            <a:r>
              <a:rPr lang="zh-CN" altLang="en-US" sz="2000" dirty="0" smtClean="0">
                <a:solidFill>
                  <a:srgbClr val="2775C0"/>
                </a:solidFill>
                <a:latin typeface="+mn-ea"/>
              </a:rPr>
              <a:t>提供虚拟系统。</a:t>
            </a:r>
            <a:endParaRPr lang="en-US" altLang="zh-CN" sz="2000" dirty="0" smtClean="0">
              <a:solidFill>
                <a:srgbClr val="2775C0"/>
              </a:solidFill>
              <a:latin typeface="+mn-ea"/>
            </a:endParaRPr>
          </a:p>
          <a:p>
            <a:endParaRPr lang="en-US" altLang="zh-CN" sz="2000" dirty="0" smtClean="0">
              <a:solidFill>
                <a:srgbClr val="2775C0"/>
              </a:solidFill>
              <a:latin typeface="+mn-ea"/>
            </a:endParaRPr>
          </a:p>
          <a:p>
            <a:r>
              <a:rPr lang="zh-CN" altLang="en-US" sz="2000" dirty="0" smtClean="0">
                <a:solidFill>
                  <a:srgbClr val="2775C0"/>
                </a:solidFill>
                <a:latin typeface="+mn-ea"/>
              </a:rPr>
              <a:t>然而当</a:t>
            </a:r>
            <a:r>
              <a:rPr lang="en-US" altLang="zh-CN" sz="2000" dirty="0" smtClean="0">
                <a:solidFill>
                  <a:srgbClr val="2775C0"/>
                </a:solidFill>
                <a:latin typeface="+mn-ea"/>
              </a:rPr>
              <a:t>I/O</a:t>
            </a:r>
            <a:r>
              <a:rPr lang="zh-CN" altLang="en-US" sz="2000" dirty="0" smtClean="0">
                <a:solidFill>
                  <a:srgbClr val="2775C0"/>
                </a:solidFill>
                <a:latin typeface="+mn-ea"/>
              </a:rPr>
              <a:t>数量增多时，每个</a:t>
            </a:r>
            <a:r>
              <a:rPr lang="en-US" altLang="zh-CN" sz="2000" dirty="0" smtClean="0">
                <a:solidFill>
                  <a:srgbClr val="2775C0"/>
                </a:solidFill>
                <a:latin typeface="+mn-ea"/>
              </a:rPr>
              <a:t>I/O</a:t>
            </a:r>
            <a:r>
              <a:rPr lang="zh-CN" altLang="en-US" sz="2000" dirty="0" smtClean="0">
                <a:solidFill>
                  <a:srgbClr val="2775C0"/>
                </a:solidFill>
                <a:latin typeface="+mn-ea"/>
              </a:rPr>
              <a:t>出站入站都需要</a:t>
            </a:r>
            <a:r>
              <a:rPr lang="en-US" altLang="zh-CN" sz="2000" dirty="0" smtClean="0">
                <a:solidFill>
                  <a:srgbClr val="2775C0"/>
                </a:solidFill>
                <a:latin typeface="+mn-ea"/>
              </a:rPr>
              <a:t>VI</a:t>
            </a:r>
            <a:r>
              <a:rPr lang="zh-CN" altLang="en-US" sz="2000" dirty="0" smtClean="0">
                <a:solidFill>
                  <a:srgbClr val="2775C0"/>
                </a:solidFill>
                <a:latin typeface="+mn-ea"/>
              </a:rPr>
              <a:t>处理，增大软件平台资源消耗。</a:t>
            </a:r>
            <a:endParaRPr lang="en-US" altLang="zh-CN" sz="2000" dirty="0" smtClean="0">
              <a:solidFill>
                <a:srgbClr val="2775C0"/>
              </a:solidFill>
              <a:latin typeface="+mn-ea"/>
            </a:endParaRPr>
          </a:p>
          <a:p>
            <a:endParaRPr lang="en-US" altLang="zh-CN" sz="2000" dirty="0">
              <a:solidFill>
                <a:srgbClr val="2775C0"/>
              </a:solidFill>
              <a:latin typeface="+mn-ea"/>
            </a:endParaRPr>
          </a:p>
          <a:p>
            <a:r>
              <a:rPr lang="en-US" altLang="zh-CN" sz="2000" dirty="0" smtClean="0">
                <a:solidFill>
                  <a:srgbClr val="2775C0"/>
                </a:solidFill>
                <a:latin typeface="+mn-ea"/>
              </a:rPr>
              <a:t>SR-IOV</a:t>
            </a:r>
            <a:r>
              <a:rPr lang="zh-CN" altLang="en-US" sz="2000" dirty="0" smtClean="0">
                <a:solidFill>
                  <a:srgbClr val="2775C0"/>
                </a:solidFill>
                <a:latin typeface="+mn-ea"/>
              </a:rPr>
              <a:t>技术可以减少这个资源消耗。</a:t>
            </a:r>
            <a:endParaRPr lang="zh-CN" altLang="en-US" sz="2000" dirty="0">
              <a:solidFill>
                <a:srgbClr val="2775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23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Picasso-225 </a:t>
            </a:r>
            <a:r>
              <a:rPr lang="en-US" altLang="zh-CN" dirty="0" smtClean="0"/>
              <a:t>VO – SR-IOV 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8995" y="908721"/>
            <a:ext cx="6840760" cy="5583354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en-US" altLang="zh-CN" dirty="0" smtClean="0">
                <a:solidFill>
                  <a:schemeClr val="tx2"/>
                </a:solidFill>
              </a:rPr>
              <a:t>SR-IOV</a:t>
            </a:r>
            <a:endParaRPr lang="en-US" altLang="zh-CN" dirty="0">
              <a:solidFill>
                <a:schemeClr val="tx2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dirty="0" smtClean="0">
                <a:solidFill>
                  <a:srgbClr val="2775C0"/>
                </a:solidFill>
              </a:rPr>
              <a:t>SR-PCIM</a:t>
            </a:r>
            <a:r>
              <a:rPr lang="zh-CN" altLang="en-US" sz="2000" dirty="0" smtClean="0">
                <a:solidFill>
                  <a:srgbClr val="2775C0"/>
                </a:solidFill>
              </a:rPr>
              <a:t>：软件控制管理。</a:t>
            </a:r>
            <a:endParaRPr lang="en-US" altLang="zh-CN" sz="2000" dirty="0" smtClean="0">
              <a:solidFill>
                <a:srgbClr val="2775C0"/>
              </a:solidFill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b="1" dirty="0" smtClean="0">
                <a:solidFill>
                  <a:srgbClr val="2775C0"/>
                </a:solidFill>
              </a:rPr>
              <a:t>Physical Function (PF)</a:t>
            </a:r>
            <a:r>
              <a:rPr lang="zh-CN" altLang="en-US" sz="2000" dirty="0" smtClean="0">
                <a:solidFill>
                  <a:srgbClr val="2775C0"/>
                </a:solidFill>
              </a:rPr>
              <a:t>：</a:t>
            </a:r>
            <a:r>
              <a:rPr lang="en-US" altLang="zh-CN" sz="2000" dirty="0" smtClean="0">
                <a:solidFill>
                  <a:srgbClr val="2775C0"/>
                </a:solidFill>
              </a:rPr>
              <a:t>PF</a:t>
            </a:r>
            <a:r>
              <a:rPr lang="zh-CN" altLang="en-US" sz="2000" dirty="0" smtClean="0">
                <a:solidFill>
                  <a:srgbClr val="2775C0"/>
                </a:solidFill>
              </a:rPr>
              <a:t>具有完整</a:t>
            </a:r>
            <a:r>
              <a:rPr lang="en-US" altLang="zh-CN" sz="2000" dirty="0" smtClean="0">
                <a:solidFill>
                  <a:srgbClr val="2775C0"/>
                </a:solidFill>
              </a:rPr>
              <a:t>PCIe</a:t>
            </a:r>
            <a:r>
              <a:rPr lang="zh-CN" altLang="en-US" sz="2000" dirty="0" smtClean="0">
                <a:solidFill>
                  <a:srgbClr val="2775C0"/>
                </a:solidFill>
              </a:rPr>
              <a:t>功能，</a:t>
            </a:r>
            <a:r>
              <a:rPr lang="en-US" altLang="zh-CN" sz="2000" dirty="0" smtClean="0">
                <a:solidFill>
                  <a:srgbClr val="2775C0"/>
                </a:solidFill>
              </a:rPr>
              <a:t>PCIe Function</a:t>
            </a:r>
            <a:r>
              <a:rPr lang="zh-CN" altLang="en-US" sz="2000" dirty="0" smtClean="0">
                <a:solidFill>
                  <a:srgbClr val="2775C0"/>
                </a:solidFill>
              </a:rPr>
              <a:t>支持</a:t>
            </a:r>
            <a:r>
              <a:rPr lang="en-US" altLang="zh-CN" sz="2000" dirty="0" smtClean="0">
                <a:solidFill>
                  <a:srgbClr val="2775C0"/>
                </a:solidFill>
              </a:rPr>
              <a:t>SR-IOV</a:t>
            </a:r>
            <a:r>
              <a:rPr lang="zh-CN" altLang="en-US" sz="2000" dirty="0" smtClean="0">
                <a:solidFill>
                  <a:srgbClr val="2775C0"/>
                </a:solidFill>
              </a:rPr>
              <a:t>能力扩展，可以被</a:t>
            </a:r>
            <a:r>
              <a:rPr lang="en-US" altLang="zh-CN" sz="2000" dirty="0" smtClean="0">
                <a:solidFill>
                  <a:srgbClr val="2775C0"/>
                </a:solidFill>
              </a:rPr>
              <a:t>SR-PCIM</a:t>
            </a:r>
            <a:r>
              <a:rPr lang="zh-CN" altLang="en-US" sz="2000" dirty="0" smtClean="0">
                <a:solidFill>
                  <a:srgbClr val="2775C0"/>
                </a:solidFill>
              </a:rPr>
              <a:t>、</a:t>
            </a:r>
            <a:r>
              <a:rPr lang="en-US" altLang="zh-CN" sz="2000" dirty="0" smtClean="0">
                <a:solidFill>
                  <a:srgbClr val="2775C0"/>
                </a:solidFill>
              </a:rPr>
              <a:t>VI</a:t>
            </a:r>
            <a:r>
              <a:rPr lang="zh-CN" altLang="en-US" sz="2000" dirty="0" smtClean="0">
                <a:solidFill>
                  <a:srgbClr val="2775C0"/>
                </a:solidFill>
              </a:rPr>
              <a:t>、</a:t>
            </a:r>
            <a:r>
              <a:rPr lang="en-US" altLang="zh-CN" sz="2000" dirty="0" smtClean="0">
                <a:solidFill>
                  <a:srgbClr val="2775C0"/>
                </a:solidFill>
              </a:rPr>
              <a:t>SI</a:t>
            </a:r>
            <a:r>
              <a:rPr lang="zh-CN" altLang="en-US" sz="2000" dirty="0" smtClean="0">
                <a:solidFill>
                  <a:srgbClr val="2775C0"/>
                </a:solidFill>
              </a:rPr>
              <a:t>访问。</a:t>
            </a:r>
            <a:endParaRPr lang="en-US" altLang="zh-CN" sz="2000" dirty="0" smtClean="0">
              <a:solidFill>
                <a:srgbClr val="2775C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b="1" dirty="0" smtClean="0">
                <a:solidFill>
                  <a:srgbClr val="2775C0"/>
                </a:solidFill>
              </a:rPr>
              <a:t>Virtual Function (VF)</a:t>
            </a:r>
            <a:r>
              <a:rPr lang="zh-CN" altLang="en-US" sz="2000" dirty="0" smtClean="0">
                <a:solidFill>
                  <a:srgbClr val="2775C0"/>
                </a:solidFill>
              </a:rPr>
              <a:t>：具有轻量</a:t>
            </a:r>
            <a:r>
              <a:rPr lang="en-US" altLang="zh-CN" sz="2000" dirty="0" smtClean="0">
                <a:solidFill>
                  <a:srgbClr val="2775C0"/>
                </a:solidFill>
              </a:rPr>
              <a:t>PCIe</a:t>
            </a:r>
            <a:r>
              <a:rPr lang="zh-CN" altLang="en-US" sz="2000" dirty="0" smtClean="0">
                <a:solidFill>
                  <a:srgbClr val="2775C0"/>
                </a:solidFill>
              </a:rPr>
              <a:t>功能，可以直接被</a:t>
            </a:r>
            <a:r>
              <a:rPr lang="en-US" altLang="zh-CN" sz="2000" dirty="0" smtClean="0">
                <a:solidFill>
                  <a:srgbClr val="2775C0"/>
                </a:solidFill>
              </a:rPr>
              <a:t>SI</a:t>
            </a:r>
            <a:r>
              <a:rPr lang="zh-CN" altLang="en-US" sz="2000" dirty="0" smtClean="0">
                <a:solidFill>
                  <a:srgbClr val="2775C0"/>
                </a:solidFill>
              </a:rPr>
              <a:t>访问；一个</a:t>
            </a:r>
            <a:r>
              <a:rPr lang="en-US" altLang="zh-CN" sz="2000" dirty="0" smtClean="0">
                <a:solidFill>
                  <a:srgbClr val="2775C0"/>
                </a:solidFill>
              </a:rPr>
              <a:t>VF</a:t>
            </a:r>
            <a:r>
              <a:rPr lang="zh-CN" altLang="en-US" sz="2000" dirty="0" smtClean="0">
                <a:solidFill>
                  <a:srgbClr val="2775C0"/>
                </a:solidFill>
              </a:rPr>
              <a:t>可以被不同</a:t>
            </a:r>
            <a:r>
              <a:rPr lang="en-US" altLang="zh-CN" sz="2000" dirty="0" smtClean="0">
                <a:solidFill>
                  <a:srgbClr val="2775C0"/>
                </a:solidFill>
              </a:rPr>
              <a:t>SI</a:t>
            </a:r>
            <a:r>
              <a:rPr lang="zh-CN" altLang="en-US" sz="2000" dirty="0" smtClean="0">
                <a:solidFill>
                  <a:srgbClr val="2775C0"/>
                </a:solidFill>
              </a:rPr>
              <a:t>串行共享；</a:t>
            </a:r>
            <a:r>
              <a:rPr lang="en-US" altLang="zh-CN" sz="2000" dirty="0" smtClean="0">
                <a:solidFill>
                  <a:srgbClr val="2775C0"/>
                </a:solidFill>
              </a:rPr>
              <a:t>VF</a:t>
            </a:r>
            <a:r>
              <a:rPr lang="zh-CN" altLang="en-US" sz="2000" dirty="0" smtClean="0">
                <a:solidFill>
                  <a:srgbClr val="2775C0"/>
                </a:solidFill>
              </a:rPr>
              <a:t>可以从</a:t>
            </a:r>
            <a:r>
              <a:rPr lang="en-US" altLang="zh-CN" sz="2000" dirty="0" smtClean="0">
                <a:solidFill>
                  <a:srgbClr val="2775C0"/>
                </a:solidFill>
              </a:rPr>
              <a:t>PF</a:t>
            </a:r>
            <a:r>
              <a:rPr lang="zh-CN" altLang="en-US" sz="2000" dirty="0" smtClean="0">
                <a:solidFill>
                  <a:srgbClr val="2775C0"/>
                </a:solidFill>
              </a:rPr>
              <a:t>转移到另一个</a:t>
            </a:r>
            <a:r>
              <a:rPr lang="en-US" altLang="zh-CN" sz="2000" dirty="0" smtClean="0">
                <a:solidFill>
                  <a:srgbClr val="2775C0"/>
                </a:solidFill>
              </a:rPr>
              <a:t>PF</a:t>
            </a:r>
            <a:r>
              <a:rPr lang="zh-CN" altLang="en-US" sz="2000" dirty="0" smtClean="0">
                <a:solidFill>
                  <a:srgbClr val="2775C0"/>
                </a:solidFill>
              </a:rPr>
              <a:t>上；与</a:t>
            </a:r>
            <a:r>
              <a:rPr lang="en-US" altLang="zh-CN" sz="2000" dirty="0" smtClean="0">
                <a:solidFill>
                  <a:srgbClr val="2775C0"/>
                </a:solidFill>
              </a:rPr>
              <a:t>PF</a:t>
            </a:r>
            <a:r>
              <a:rPr lang="zh-CN" altLang="en-US" sz="2000" dirty="0" smtClean="0">
                <a:solidFill>
                  <a:srgbClr val="2775C0"/>
                </a:solidFill>
              </a:rPr>
              <a:t>关联的所有</a:t>
            </a:r>
            <a:r>
              <a:rPr lang="en-US" altLang="zh-CN" sz="2000" dirty="0" smtClean="0">
                <a:solidFill>
                  <a:srgbClr val="2775C0"/>
                </a:solidFill>
              </a:rPr>
              <a:t>VF</a:t>
            </a:r>
            <a:r>
              <a:rPr lang="zh-CN" altLang="en-US" sz="2000" dirty="0" smtClean="0">
                <a:solidFill>
                  <a:srgbClr val="2775C0"/>
                </a:solidFill>
              </a:rPr>
              <a:t>必须与</a:t>
            </a:r>
            <a:r>
              <a:rPr lang="en-US" altLang="zh-CN" sz="2000" dirty="0" smtClean="0">
                <a:solidFill>
                  <a:srgbClr val="2775C0"/>
                </a:solidFill>
              </a:rPr>
              <a:t>PF</a:t>
            </a:r>
            <a:r>
              <a:rPr lang="zh-CN" altLang="en-US" sz="2000" dirty="0" smtClean="0">
                <a:solidFill>
                  <a:srgbClr val="2775C0"/>
                </a:solidFill>
              </a:rPr>
              <a:t>具有相同设备类型。</a:t>
            </a:r>
            <a:endParaRPr lang="en-US" altLang="zh-CN" sz="2000" dirty="0">
              <a:solidFill>
                <a:srgbClr val="2775C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Translation Agent</a:t>
            </a:r>
            <a:r>
              <a:rPr lang="zh-CN" alt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rgbClr val="2775C0"/>
                </a:solidFill>
              </a:rPr>
              <a:t>PCIe</a:t>
            </a:r>
            <a:r>
              <a:rPr lang="zh-CN" altLang="en-US" sz="2000" dirty="0" smtClean="0">
                <a:solidFill>
                  <a:srgbClr val="2775C0"/>
                </a:solidFill>
              </a:rPr>
              <a:t>地址转换为相关平台物理地址。</a:t>
            </a:r>
            <a:endParaRPr lang="en-US" altLang="zh-CN" sz="2000" dirty="0" smtClean="0">
              <a:solidFill>
                <a:srgbClr val="2775C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ATPT</a:t>
            </a:r>
            <a:r>
              <a:rPr lang="zh-CN" alt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：</a:t>
            </a:r>
            <a:r>
              <a:rPr lang="zh-CN" altLang="en-US" sz="2000" dirty="0" smtClean="0">
                <a:solidFill>
                  <a:srgbClr val="2775C0"/>
                </a:solidFill>
              </a:rPr>
              <a:t>地址转换保护表。</a:t>
            </a:r>
            <a:endParaRPr lang="en-US" altLang="zh-CN" sz="2000" dirty="0" smtClean="0">
              <a:solidFill>
                <a:srgbClr val="2775C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ATC</a:t>
            </a:r>
            <a:r>
              <a:rPr lang="zh-CN" alt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rgbClr val="2775C0"/>
                </a:solidFill>
              </a:rPr>
              <a:t>Address Translation Cache, </a:t>
            </a:r>
            <a:r>
              <a:rPr lang="zh-CN" altLang="en-US" sz="2000" dirty="0" smtClean="0">
                <a:solidFill>
                  <a:srgbClr val="2775C0"/>
                </a:solidFill>
              </a:rPr>
              <a:t>地址转换缓存。</a:t>
            </a:r>
            <a:endParaRPr lang="en-US" altLang="zh-CN" sz="2000" dirty="0" smtClean="0">
              <a:solidFill>
                <a:srgbClr val="2775C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ACS</a:t>
            </a:r>
            <a:r>
              <a:rPr lang="zh-CN" alt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rgbClr val="2775C0"/>
                </a:solidFill>
              </a:rPr>
              <a:t>Access Control Services, </a:t>
            </a:r>
            <a:r>
              <a:rPr lang="zh-CN" altLang="en-US" sz="2000" dirty="0" smtClean="0">
                <a:solidFill>
                  <a:srgbClr val="2775C0"/>
                </a:solidFill>
              </a:rPr>
              <a:t>控制</a:t>
            </a:r>
            <a:r>
              <a:rPr lang="en-US" altLang="zh-CN" sz="2000" dirty="0" smtClean="0">
                <a:solidFill>
                  <a:srgbClr val="2775C0"/>
                </a:solidFill>
              </a:rPr>
              <a:t>TLP</a:t>
            </a:r>
            <a:r>
              <a:rPr lang="zh-CN" altLang="en-US" sz="2000" dirty="0" smtClean="0">
                <a:solidFill>
                  <a:srgbClr val="2775C0"/>
                </a:solidFill>
              </a:rPr>
              <a:t>是否应该正确路由、阻塞、重定向。在支持</a:t>
            </a:r>
            <a:r>
              <a:rPr lang="en-US" altLang="zh-CN" sz="2000" dirty="0" smtClean="0">
                <a:solidFill>
                  <a:srgbClr val="2775C0"/>
                </a:solidFill>
              </a:rPr>
              <a:t>SR-IOV</a:t>
            </a:r>
            <a:r>
              <a:rPr lang="zh-CN" altLang="en-US" sz="2000" dirty="0" smtClean="0">
                <a:solidFill>
                  <a:srgbClr val="2775C0"/>
                </a:solidFill>
              </a:rPr>
              <a:t>的系统中，</a:t>
            </a:r>
            <a:r>
              <a:rPr lang="en-US" altLang="zh-CN" sz="2000" dirty="0" smtClean="0">
                <a:solidFill>
                  <a:srgbClr val="2775C0"/>
                </a:solidFill>
              </a:rPr>
              <a:t>ACS</a:t>
            </a:r>
            <a:r>
              <a:rPr lang="zh-CN" altLang="en-US" sz="2000" dirty="0" smtClean="0">
                <a:solidFill>
                  <a:srgbClr val="2775C0"/>
                </a:solidFill>
              </a:rPr>
              <a:t>可以阻止设备分配给</a:t>
            </a:r>
            <a:r>
              <a:rPr lang="en-US" altLang="zh-CN" sz="2000" dirty="0" smtClean="0">
                <a:solidFill>
                  <a:srgbClr val="2775C0"/>
                </a:solidFill>
              </a:rPr>
              <a:t>VI</a:t>
            </a:r>
            <a:r>
              <a:rPr lang="zh-CN" altLang="en-US" sz="2000" dirty="0" smtClean="0">
                <a:solidFill>
                  <a:srgbClr val="2775C0"/>
                </a:solidFill>
              </a:rPr>
              <a:t>或</a:t>
            </a:r>
            <a:r>
              <a:rPr lang="en-US" altLang="zh-CN" sz="2000" dirty="0" smtClean="0">
                <a:solidFill>
                  <a:srgbClr val="2775C0"/>
                </a:solidFill>
              </a:rPr>
              <a:t>SI</a:t>
            </a:r>
            <a:r>
              <a:rPr lang="zh-CN" altLang="en-US" sz="2000" dirty="0" smtClean="0">
                <a:solidFill>
                  <a:srgbClr val="2775C0"/>
                </a:solidFill>
              </a:rPr>
              <a:t>。</a:t>
            </a:r>
            <a:endParaRPr lang="en-US" altLang="zh-CN" sz="2000" dirty="0" smtClean="0">
              <a:solidFill>
                <a:srgbClr val="2775C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763" y="1052736"/>
            <a:ext cx="3960440" cy="543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4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68995" y="0"/>
            <a:ext cx="10153128" cy="697781"/>
          </a:xfrm>
        </p:spPr>
        <p:txBody>
          <a:bodyPr/>
          <a:lstStyle/>
          <a:p>
            <a:r>
              <a:rPr lang="en-US" altLang="zh-CN" dirty="0"/>
              <a:t>Picasso-225 VO – SR-IOV 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768995" y="908720"/>
            <a:ext cx="10945217" cy="5616624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SR-IOV </a:t>
            </a:r>
            <a:r>
              <a:rPr lang="zh-CN" altLang="en-US" dirty="0" smtClean="0">
                <a:solidFill>
                  <a:schemeClr val="tx2"/>
                </a:solidFill>
              </a:rPr>
              <a:t>配置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solidFill>
                  <a:srgbClr val="2775C0"/>
                </a:solidFill>
              </a:rPr>
              <a:t>NumVFs</a:t>
            </a:r>
            <a:r>
              <a:rPr lang="zh-CN" altLang="en-US" sz="2400" dirty="0" smtClean="0">
                <a:solidFill>
                  <a:srgbClr val="2775C0"/>
                </a:solidFill>
              </a:rPr>
              <a:t>控制可见</a:t>
            </a:r>
            <a:r>
              <a:rPr lang="en-US" altLang="zh-CN" sz="2400" dirty="0" smtClean="0">
                <a:solidFill>
                  <a:srgbClr val="2775C0"/>
                </a:solidFill>
              </a:rPr>
              <a:t>VFs</a:t>
            </a:r>
            <a:r>
              <a:rPr lang="zh-CN" altLang="en-US" sz="2400" dirty="0" smtClean="0">
                <a:solidFill>
                  <a:srgbClr val="2775C0"/>
                </a:solidFill>
              </a:rPr>
              <a:t>数量，</a:t>
            </a:r>
            <a:r>
              <a:rPr lang="en-US" altLang="zh-CN" sz="2400" dirty="0" smtClean="0">
                <a:solidFill>
                  <a:srgbClr val="2775C0"/>
                </a:solidFill>
              </a:rPr>
              <a:t>VFs</a:t>
            </a:r>
            <a:r>
              <a:rPr lang="zh-CN" altLang="en-US" sz="2400" dirty="0" smtClean="0">
                <a:solidFill>
                  <a:srgbClr val="2775C0"/>
                </a:solidFill>
              </a:rPr>
              <a:t>可被</a:t>
            </a:r>
            <a:r>
              <a:rPr lang="en-US" altLang="zh-CN" sz="2400" dirty="0" smtClean="0">
                <a:solidFill>
                  <a:srgbClr val="2775C0"/>
                </a:solidFill>
              </a:rPr>
              <a:t>PCIe</a:t>
            </a:r>
            <a:r>
              <a:rPr lang="zh-CN" altLang="en-US" sz="2400" dirty="0" smtClean="0">
                <a:solidFill>
                  <a:srgbClr val="2775C0"/>
                </a:solidFill>
              </a:rPr>
              <a:t>发现。</a:t>
            </a:r>
            <a:endParaRPr lang="en-US" altLang="zh-CN" sz="2400" dirty="0" smtClean="0">
              <a:solidFill>
                <a:srgbClr val="2775C0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solidFill>
                  <a:srgbClr val="2775C0"/>
                </a:solidFill>
              </a:rPr>
              <a:t>NumVFs</a:t>
            </a:r>
            <a:r>
              <a:rPr lang="zh-CN" altLang="en-US" sz="2400" dirty="0" smtClean="0">
                <a:solidFill>
                  <a:srgbClr val="2775C0"/>
                </a:solidFill>
              </a:rPr>
              <a:t>只有</a:t>
            </a:r>
            <a:r>
              <a:rPr lang="en-US" altLang="zh-CN" sz="2400" dirty="0" smtClean="0">
                <a:solidFill>
                  <a:srgbClr val="2775C0"/>
                </a:solidFill>
              </a:rPr>
              <a:t>VF enable</a:t>
            </a:r>
            <a:r>
              <a:rPr lang="zh-CN" altLang="en-US" sz="2400" dirty="0" smtClean="0">
                <a:solidFill>
                  <a:srgbClr val="2775C0"/>
                </a:solidFill>
              </a:rPr>
              <a:t>清零后才能改变。</a:t>
            </a:r>
            <a:endParaRPr lang="en-US" altLang="zh-CN" sz="2400" dirty="0" smtClean="0">
              <a:solidFill>
                <a:srgbClr val="2775C0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solidFill>
                  <a:srgbClr val="2775C0"/>
                </a:solidFill>
              </a:rPr>
              <a:t>设置完</a:t>
            </a:r>
            <a:r>
              <a:rPr lang="en-US" altLang="zh-CN" sz="2400" dirty="0" smtClean="0">
                <a:solidFill>
                  <a:srgbClr val="2775C0"/>
                </a:solidFill>
              </a:rPr>
              <a:t>VF enable</a:t>
            </a:r>
            <a:r>
              <a:rPr lang="zh-CN" altLang="en-US" sz="2400" dirty="0" smtClean="0">
                <a:solidFill>
                  <a:srgbClr val="2775C0"/>
                </a:solidFill>
              </a:rPr>
              <a:t>，</a:t>
            </a:r>
            <a:r>
              <a:rPr lang="en-US" altLang="zh-CN" sz="2400" dirty="0" smtClean="0">
                <a:solidFill>
                  <a:srgbClr val="2775C0"/>
                </a:solidFill>
              </a:rPr>
              <a:t>PF</a:t>
            </a:r>
            <a:r>
              <a:rPr lang="zh-CN" altLang="en-US" sz="2400" dirty="0" smtClean="0">
                <a:solidFill>
                  <a:srgbClr val="2775C0"/>
                </a:solidFill>
              </a:rPr>
              <a:t>关联的</a:t>
            </a:r>
            <a:r>
              <a:rPr lang="en-US" altLang="zh-CN" sz="2400" dirty="0" smtClean="0">
                <a:solidFill>
                  <a:srgbClr val="2775C0"/>
                </a:solidFill>
              </a:rPr>
              <a:t>VFs</a:t>
            </a:r>
            <a:r>
              <a:rPr lang="zh-CN" altLang="en-US" sz="2400" dirty="0" smtClean="0">
                <a:solidFill>
                  <a:srgbClr val="2775C0"/>
                </a:solidFill>
              </a:rPr>
              <a:t>可以在</a:t>
            </a:r>
            <a:r>
              <a:rPr lang="en-US" altLang="zh-CN" sz="2400" dirty="0" smtClean="0">
                <a:solidFill>
                  <a:srgbClr val="2775C0"/>
                </a:solidFill>
              </a:rPr>
              <a:t>PCIe</a:t>
            </a:r>
            <a:r>
              <a:rPr lang="zh-CN" altLang="en-US" sz="2400" dirty="0" smtClean="0">
                <a:solidFill>
                  <a:srgbClr val="2775C0"/>
                </a:solidFill>
              </a:rPr>
              <a:t>组织内被访问；当</a:t>
            </a:r>
            <a:r>
              <a:rPr lang="en-US" altLang="zh-CN" sz="2400" dirty="0" smtClean="0">
                <a:solidFill>
                  <a:srgbClr val="2775C0"/>
                </a:solidFill>
              </a:rPr>
              <a:t>VF enable</a:t>
            </a:r>
            <a:r>
              <a:rPr lang="zh-CN" altLang="en-US" sz="2400" dirty="0" smtClean="0">
                <a:solidFill>
                  <a:srgbClr val="2775C0"/>
                </a:solidFill>
              </a:rPr>
              <a:t>清零，</a:t>
            </a:r>
            <a:r>
              <a:rPr lang="en-US" altLang="zh-CN" sz="2400" dirty="0" smtClean="0">
                <a:solidFill>
                  <a:srgbClr val="2775C0"/>
                </a:solidFill>
              </a:rPr>
              <a:t>VFs</a:t>
            </a:r>
            <a:r>
              <a:rPr lang="zh-CN" altLang="en-US" sz="2400" dirty="0" smtClean="0">
                <a:solidFill>
                  <a:srgbClr val="2775C0"/>
                </a:solidFill>
              </a:rPr>
              <a:t>禁用并且在</a:t>
            </a:r>
            <a:r>
              <a:rPr lang="en-US" altLang="zh-CN" sz="2400" dirty="0" smtClean="0">
                <a:solidFill>
                  <a:srgbClr val="2775C0"/>
                </a:solidFill>
              </a:rPr>
              <a:t>PCIe</a:t>
            </a:r>
            <a:r>
              <a:rPr lang="zh-CN" altLang="en-US" sz="2400" dirty="0" smtClean="0">
                <a:solidFill>
                  <a:srgbClr val="2775C0"/>
                </a:solidFill>
              </a:rPr>
              <a:t>组织中不可见，访问这些</a:t>
            </a:r>
            <a:r>
              <a:rPr lang="en-US" altLang="zh-CN" sz="2400" dirty="0" smtClean="0">
                <a:solidFill>
                  <a:srgbClr val="2775C0"/>
                </a:solidFill>
              </a:rPr>
              <a:t>VFs</a:t>
            </a:r>
            <a:r>
              <a:rPr lang="zh-CN" altLang="en-US" sz="2400" dirty="0" smtClean="0">
                <a:solidFill>
                  <a:srgbClr val="2775C0"/>
                </a:solidFill>
              </a:rPr>
              <a:t>将返回</a:t>
            </a:r>
            <a:r>
              <a:rPr lang="en-US" altLang="zh-CN" sz="2400" dirty="0" smtClean="0">
                <a:solidFill>
                  <a:srgbClr val="2775C0"/>
                </a:solidFill>
              </a:rPr>
              <a:t>UR</a:t>
            </a:r>
            <a:r>
              <a:rPr lang="zh-CN" altLang="en-US" sz="2400" dirty="0" smtClean="0">
                <a:solidFill>
                  <a:srgbClr val="2775C0"/>
                </a:solidFill>
              </a:rPr>
              <a:t>。</a:t>
            </a:r>
            <a:endParaRPr lang="en-US" altLang="zh-CN" sz="2400" dirty="0">
              <a:solidFill>
                <a:srgbClr val="2775C0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solidFill>
                  <a:srgbClr val="2775C0"/>
                </a:solidFill>
              </a:rPr>
              <a:t>配置</a:t>
            </a:r>
            <a:r>
              <a:rPr lang="en-US" altLang="zh-CN" sz="2400" dirty="0" smtClean="0">
                <a:solidFill>
                  <a:srgbClr val="2775C0"/>
                </a:solidFill>
              </a:rPr>
              <a:t>VF enable</a:t>
            </a:r>
            <a:r>
              <a:rPr lang="zh-CN" altLang="en-US" sz="2400" dirty="0" smtClean="0">
                <a:solidFill>
                  <a:srgbClr val="2775C0"/>
                </a:solidFill>
              </a:rPr>
              <a:t>后，设备接收 </a:t>
            </a:r>
            <a:r>
              <a:rPr lang="en-US" altLang="zh-CN" sz="2400" dirty="0" smtClean="0">
                <a:solidFill>
                  <a:srgbClr val="2775C0"/>
                </a:solidFill>
              </a:rPr>
              <a:t>Type 0 </a:t>
            </a:r>
            <a:r>
              <a:rPr lang="zh-CN" altLang="en-US" sz="2400" dirty="0" smtClean="0">
                <a:solidFill>
                  <a:srgbClr val="2775C0"/>
                </a:solidFill>
              </a:rPr>
              <a:t>类型的</a:t>
            </a:r>
            <a:r>
              <a:rPr lang="en-US" altLang="zh-CN" sz="2400" dirty="0" smtClean="0">
                <a:solidFill>
                  <a:srgbClr val="2775C0"/>
                </a:solidFill>
              </a:rPr>
              <a:t>Configuration Request</a:t>
            </a:r>
            <a:r>
              <a:rPr lang="zh-CN" altLang="en-US" sz="2400" dirty="0" smtClean="0">
                <a:solidFill>
                  <a:srgbClr val="2775C0"/>
                </a:solidFill>
              </a:rPr>
              <a:t>目标为捕获总线数内的使能</a:t>
            </a:r>
            <a:r>
              <a:rPr lang="en-US" altLang="zh-CN" sz="2400" dirty="0" smtClean="0">
                <a:solidFill>
                  <a:srgbClr val="2775C0"/>
                </a:solidFill>
              </a:rPr>
              <a:t>VF</a:t>
            </a:r>
            <a:r>
              <a:rPr lang="zh-CN" altLang="en-US" sz="2400" dirty="0" smtClean="0">
                <a:solidFill>
                  <a:srgbClr val="2775C0"/>
                </a:solidFill>
              </a:rPr>
              <a:t>，必须正常处理请求；</a:t>
            </a:r>
            <a:endParaRPr lang="en-US" altLang="zh-CN" sz="2400" dirty="0" smtClean="0">
              <a:solidFill>
                <a:srgbClr val="2775C0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solidFill>
                  <a:srgbClr val="2775C0"/>
                </a:solidFill>
              </a:rPr>
              <a:t>当设备接收 </a:t>
            </a:r>
            <a:r>
              <a:rPr lang="en-US" altLang="zh-CN" sz="2400" dirty="0" smtClean="0">
                <a:solidFill>
                  <a:srgbClr val="2775C0"/>
                </a:solidFill>
              </a:rPr>
              <a:t>Type 1 </a:t>
            </a:r>
            <a:r>
              <a:rPr lang="zh-CN" altLang="en-US" sz="2400" dirty="0" smtClean="0">
                <a:solidFill>
                  <a:srgbClr val="2775C0"/>
                </a:solidFill>
              </a:rPr>
              <a:t>类型的</a:t>
            </a:r>
            <a:r>
              <a:rPr lang="en-US" altLang="zh-CN" sz="2400" dirty="0">
                <a:solidFill>
                  <a:srgbClr val="2775C0"/>
                </a:solidFill>
              </a:rPr>
              <a:t>Configuration </a:t>
            </a:r>
            <a:r>
              <a:rPr lang="en-US" altLang="zh-CN" sz="2400" dirty="0" smtClean="0">
                <a:solidFill>
                  <a:srgbClr val="2775C0"/>
                </a:solidFill>
              </a:rPr>
              <a:t>Request</a:t>
            </a:r>
            <a:r>
              <a:rPr lang="zh-CN" altLang="en-US" sz="2400" dirty="0" smtClean="0">
                <a:solidFill>
                  <a:srgbClr val="2775C0"/>
                </a:solidFill>
              </a:rPr>
              <a:t>目标在捕获总线号之外的使能</a:t>
            </a:r>
            <a:r>
              <a:rPr lang="en-US" altLang="zh-CN" sz="2400" dirty="0" smtClean="0">
                <a:solidFill>
                  <a:srgbClr val="2775C0"/>
                </a:solidFill>
              </a:rPr>
              <a:t>VF</a:t>
            </a:r>
            <a:r>
              <a:rPr lang="zh-CN" altLang="en-US" sz="2400" dirty="0" smtClean="0">
                <a:solidFill>
                  <a:srgbClr val="2775C0"/>
                </a:solidFill>
              </a:rPr>
              <a:t>，必须正常处理请求；</a:t>
            </a:r>
            <a:endParaRPr lang="en-US" altLang="zh-CN" sz="2400" dirty="0" smtClean="0">
              <a:solidFill>
                <a:srgbClr val="2775C0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solidFill>
                  <a:srgbClr val="2775C0"/>
                </a:solidFill>
              </a:rPr>
              <a:t>当设备接收 </a:t>
            </a:r>
            <a:r>
              <a:rPr lang="en-US" altLang="zh-CN" sz="2400" dirty="0" smtClean="0">
                <a:solidFill>
                  <a:srgbClr val="2775C0"/>
                </a:solidFill>
              </a:rPr>
              <a:t>Type 1 </a:t>
            </a:r>
            <a:r>
              <a:rPr lang="zh-CN" altLang="en-US" sz="2400" dirty="0" smtClean="0">
                <a:solidFill>
                  <a:srgbClr val="2775C0"/>
                </a:solidFill>
              </a:rPr>
              <a:t>类型</a:t>
            </a:r>
            <a:r>
              <a:rPr lang="zh-CN" altLang="en-US" sz="2400" dirty="0">
                <a:solidFill>
                  <a:srgbClr val="2775C0"/>
                </a:solidFill>
              </a:rPr>
              <a:t>的</a:t>
            </a:r>
            <a:r>
              <a:rPr lang="en-US" altLang="zh-CN" sz="2400" dirty="0">
                <a:solidFill>
                  <a:srgbClr val="2775C0"/>
                </a:solidFill>
              </a:rPr>
              <a:t>Configuration </a:t>
            </a:r>
            <a:r>
              <a:rPr lang="en-US" altLang="zh-CN" sz="2400" dirty="0" smtClean="0">
                <a:solidFill>
                  <a:srgbClr val="2775C0"/>
                </a:solidFill>
              </a:rPr>
              <a:t>Request</a:t>
            </a:r>
            <a:r>
              <a:rPr lang="zh-CN" altLang="en-US" sz="2400" dirty="0" smtClean="0">
                <a:solidFill>
                  <a:srgbClr val="2775C0"/>
                </a:solidFill>
              </a:rPr>
              <a:t>目标在捕获总线号内，必须按照 </a:t>
            </a:r>
            <a:r>
              <a:rPr lang="en-US" altLang="zh-CN" sz="2400" dirty="0" smtClean="0">
                <a:solidFill>
                  <a:srgbClr val="2775C0"/>
                </a:solidFill>
              </a:rPr>
              <a:t>UR </a:t>
            </a:r>
            <a:r>
              <a:rPr lang="zh-CN" altLang="en-US" sz="2400" dirty="0" smtClean="0">
                <a:solidFill>
                  <a:srgbClr val="2775C0"/>
                </a:solidFill>
              </a:rPr>
              <a:t>处理。</a:t>
            </a:r>
            <a:endParaRPr lang="en-US" altLang="zh-CN" sz="2400" dirty="0" smtClean="0">
              <a:solidFill>
                <a:srgbClr val="2775C0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solidFill>
                  <a:srgbClr val="2775C0"/>
                </a:solidFill>
              </a:rPr>
              <a:t>SR-IOV</a:t>
            </a:r>
            <a:r>
              <a:rPr lang="zh-CN" altLang="zh-CN" sz="2400" dirty="0">
                <a:solidFill>
                  <a:srgbClr val="2775C0"/>
                </a:solidFill>
              </a:rPr>
              <a:t>设备从</a:t>
            </a:r>
            <a:r>
              <a:rPr lang="en-US" altLang="zh-CN" sz="2400" dirty="0">
                <a:solidFill>
                  <a:srgbClr val="2775C0"/>
                </a:solidFill>
              </a:rPr>
              <a:t> Type 0 </a:t>
            </a:r>
            <a:r>
              <a:rPr lang="zh-CN" altLang="zh-CN" sz="2400" dirty="0">
                <a:solidFill>
                  <a:srgbClr val="2775C0"/>
                </a:solidFill>
              </a:rPr>
              <a:t>配置类型的</a:t>
            </a:r>
            <a:r>
              <a:rPr lang="zh-CN" altLang="zh-CN" sz="2400" dirty="0" smtClean="0">
                <a:solidFill>
                  <a:srgbClr val="2775C0"/>
                </a:solidFill>
              </a:rPr>
              <a:t>写</a:t>
            </a:r>
            <a:r>
              <a:rPr lang="zh-CN" altLang="en-US" sz="2400" dirty="0" smtClean="0">
                <a:solidFill>
                  <a:srgbClr val="2775C0"/>
                </a:solidFill>
              </a:rPr>
              <a:t>配置</a:t>
            </a:r>
            <a:r>
              <a:rPr lang="zh-CN" altLang="zh-CN" sz="2400" dirty="0" smtClean="0">
                <a:solidFill>
                  <a:srgbClr val="2775C0"/>
                </a:solidFill>
              </a:rPr>
              <a:t>请求</a:t>
            </a:r>
            <a:r>
              <a:rPr lang="zh-CN" altLang="zh-CN" sz="2400" dirty="0">
                <a:solidFill>
                  <a:srgbClr val="2775C0"/>
                </a:solidFill>
              </a:rPr>
              <a:t>中捕获总线</a:t>
            </a:r>
            <a:r>
              <a:rPr lang="zh-CN" altLang="zh-CN" sz="2400" dirty="0" smtClean="0">
                <a:solidFill>
                  <a:srgbClr val="2775C0"/>
                </a:solidFill>
              </a:rPr>
              <a:t>号</a:t>
            </a:r>
            <a:r>
              <a:rPr lang="zh-CN" altLang="en-US" sz="2400" dirty="0" smtClean="0">
                <a:solidFill>
                  <a:srgbClr val="2775C0"/>
                </a:solidFill>
              </a:rPr>
              <a:t>，</a:t>
            </a:r>
            <a:r>
              <a:rPr lang="zh-CN" altLang="zh-CN" sz="2400" dirty="0" smtClean="0">
                <a:solidFill>
                  <a:srgbClr val="2775C0"/>
                </a:solidFill>
              </a:rPr>
              <a:t>不</a:t>
            </a:r>
            <a:r>
              <a:rPr lang="zh-CN" altLang="en-US" sz="2400" dirty="0" smtClean="0">
                <a:solidFill>
                  <a:srgbClr val="2775C0"/>
                </a:solidFill>
              </a:rPr>
              <a:t>从</a:t>
            </a:r>
            <a:r>
              <a:rPr lang="zh-CN" altLang="zh-CN" sz="2400" dirty="0" smtClean="0">
                <a:solidFill>
                  <a:srgbClr val="2775C0"/>
                </a:solidFill>
              </a:rPr>
              <a:t>任何</a:t>
            </a:r>
            <a:r>
              <a:rPr lang="en-US" altLang="zh-CN" sz="2400" dirty="0" smtClean="0">
                <a:solidFill>
                  <a:srgbClr val="2775C0"/>
                </a:solidFill>
              </a:rPr>
              <a:t> </a:t>
            </a:r>
            <a:r>
              <a:rPr lang="en-US" altLang="zh-CN" sz="2400" dirty="0">
                <a:solidFill>
                  <a:srgbClr val="2775C0"/>
                </a:solidFill>
              </a:rPr>
              <a:t>Type 1 </a:t>
            </a:r>
            <a:r>
              <a:rPr lang="zh-CN" altLang="zh-CN" sz="2400" dirty="0">
                <a:solidFill>
                  <a:srgbClr val="2775C0"/>
                </a:solidFill>
              </a:rPr>
              <a:t>类型的写</a:t>
            </a:r>
            <a:r>
              <a:rPr lang="zh-CN" altLang="en-US" sz="2400" dirty="0">
                <a:solidFill>
                  <a:srgbClr val="2775C0"/>
                </a:solidFill>
              </a:rPr>
              <a:t>配置</a:t>
            </a:r>
            <a:r>
              <a:rPr lang="zh-CN" altLang="zh-CN" sz="2400" dirty="0" smtClean="0">
                <a:solidFill>
                  <a:srgbClr val="2775C0"/>
                </a:solidFill>
              </a:rPr>
              <a:t>请求</a:t>
            </a:r>
            <a:r>
              <a:rPr lang="zh-CN" altLang="en-US" sz="2400" dirty="0" smtClean="0">
                <a:solidFill>
                  <a:srgbClr val="2775C0"/>
                </a:solidFill>
              </a:rPr>
              <a:t>中捕获总线号</a:t>
            </a:r>
            <a:r>
              <a:rPr lang="zh-CN" altLang="zh-CN" sz="2400" dirty="0" smtClean="0">
                <a:solidFill>
                  <a:srgbClr val="2775C0"/>
                </a:solidFill>
              </a:rPr>
              <a:t>。</a:t>
            </a:r>
            <a:endParaRPr lang="zh-CN" altLang="zh-CN" sz="2400" dirty="0">
              <a:solidFill>
                <a:srgbClr val="2775C0"/>
              </a:solidFill>
            </a:endParaRPr>
          </a:p>
          <a:p>
            <a:pPr lvl="1"/>
            <a:endParaRPr lang="en-US" altLang="zh-CN" sz="2400" dirty="0" smtClean="0">
              <a:solidFill>
                <a:srgbClr val="2775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3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68995" y="0"/>
            <a:ext cx="10153128" cy="697781"/>
          </a:xfrm>
        </p:spPr>
        <p:txBody>
          <a:bodyPr/>
          <a:lstStyle/>
          <a:p>
            <a:r>
              <a:rPr lang="en-US" altLang="zh-CN" dirty="0"/>
              <a:t>Picasso-225 VO – SR-IOV 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768995" y="1700808"/>
            <a:ext cx="10945217" cy="388843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solidFill>
                  <a:srgbClr val="2775C0"/>
                </a:solidFill>
              </a:rPr>
              <a:t>Switch </a:t>
            </a:r>
            <a:r>
              <a:rPr lang="zh-CN" altLang="zh-CN" sz="2400" dirty="0">
                <a:solidFill>
                  <a:srgbClr val="2775C0"/>
                </a:solidFill>
              </a:rPr>
              <a:t>处理总线号与基本</a:t>
            </a:r>
            <a:r>
              <a:rPr lang="en-US" altLang="zh-CN" sz="2400" dirty="0">
                <a:solidFill>
                  <a:srgbClr val="2775C0"/>
                </a:solidFill>
              </a:rPr>
              <a:t> PCIe </a:t>
            </a:r>
            <a:r>
              <a:rPr lang="zh-CN" altLang="zh-CN" sz="2400" dirty="0">
                <a:solidFill>
                  <a:srgbClr val="2775C0"/>
                </a:solidFill>
              </a:rPr>
              <a:t>流程一致。</a:t>
            </a:r>
            <a:r>
              <a:rPr lang="en-US" altLang="zh-CN" sz="2400" dirty="0" smtClean="0">
                <a:solidFill>
                  <a:srgbClr val="2775C0"/>
                </a:solidFill>
              </a:rPr>
              <a:t>Switch </a:t>
            </a:r>
            <a:r>
              <a:rPr lang="zh-CN" altLang="zh-CN" sz="2400" dirty="0" smtClean="0">
                <a:solidFill>
                  <a:srgbClr val="2775C0"/>
                </a:solidFill>
              </a:rPr>
              <a:t>向下</a:t>
            </a:r>
            <a:r>
              <a:rPr lang="zh-CN" altLang="zh-CN" sz="2400" dirty="0">
                <a:solidFill>
                  <a:srgbClr val="2775C0"/>
                </a:solidFill>
              </a:rPr>
              <a:t>一级总线号到最后一级总线号范围内所有设备发送配置请求。</a:t>
            </a:r>
            <a:r>
              <a:rPr lang="en-US" altLang="zh-CN" sz="2400" dirty="0">
                <a:solidFill>
                  <a:srgbClr val="2775C0"/>
                </a:solidFill>
              </a:rPr>
              <a:t>Type 1 </a:t>
            </a:r>
            <a:r>
              <a:rPr lang="zh-CN" altLang="zh-CN" sz="2400" dirty="0">
                <a:solidFill>
                  <a:srgbClr val="2775C0"/>
                </a:solidFill>
              </a:rPr>
              <a:t>类型的请求访问下一级总线将被转换成</a:t>
            </a:r>
            <a:r>
              <a:rPr lang="en-US" altLang="zh-CN" sz="2400" dirty="0">
                <a:solidFill>
                  <a:srgbClr val="2775C0"/>
                </a:solidFill>
              </a:rPr>
              <a:t> Type 0 </a:t>
            </a:r>
            <a:r>
              <a:rPr lang="zh-CN" altLang="zh-CN" sz="2400" dirty="0">
                <a:solidFill>
                  <a:srgbClr val="2775C0"/>
                </a:solidFill>
              </a:rPr>
              <a:t>类型，而</a:t>
            </a:r>
            <a:r>
              <a:rPr lang="en-US" altLang="zh-CN" sz="2400" dirty="0">
                <a:solidFill>
                  <a:srgbClr val="2775C0"/>
                </a:solidFill>
              </a:rPr>
              <a:t> Type 1 </a:t>
            </a:r>
            <a:r>
              <a:rPr lang="zh-CN" altLang="zh-CN" sz="2400" dirty="0">
                <a:solidFill>
                  <a:srgbClr val="2775C0"/>
                </a:solidFill>
              </a:rPr>
              <a:t>类型请求访问在下一级总线号与最后一级总线号之间的总线时，将作为类型</a:t>
            </a:r>
            <a:r>
              <a:rPr lang="en-US" altLang="zh-CN" sz="2400" dirty="0">
                <a:solidFill>
                  <a:srgbClr val="2775C0"/>
                </a:solidFill>
              </a:rPr>
              <a:t>1</a:t>
            </a:r>
            <a:r>
              <a:rPr lang="zh-CN" altLang="zh-CN" sz="2400" dirty="0">
                <a:solidFill>
                  <a:srgbClr val="2775C0"/>
                </a:solidFill>
              </a:rPr>
              <a:t>请求转发到设备</a:t>
            </a:r>
            <a:r>
              <a:rPr lang="zh-CN" altLang="zh-CN" sz="2400" dirty="0" smtClean="0">
                <a:solidFill>
                  <a:srgbClr val="2775C0"/>
                </a:solidFill>
              </a:rPr>
              <a:t>。</a:t>
            </a:r>
            <a:endParaRPr lang="en-US" altLang="zh-CN" sz="2400" dirty="0" smtClean="0">
              <a:solidFill>
                <a:srgbClr val="2775C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solidFill>
                  <a:srgbClr val="2775C0"/>
                </a:solidFill>
              </a:rPr>
              <a:t>ACS </a:t>
            </a:r>
            <a:r>
              <a:rPr lang="zh-CN" altLang="en-US" sz="2400" dirty="0" smtClean="0">
                <a:solidFill>
                  <a:srgbClr val="2775C0"/>
                </a:solidFill>
              </a:rPr>
              <a:t>功能中，具有 </a:t>
            </a:r>
            <a:r>
              <a:rPr lang="en-US" altLang="zh-CN" sz="2400" dirty="0" smtClean="0">
                <a:solidFill>
                  <a:srgbClr val="2775C0"/>
                </a:solidFill>
              </a:rPr>
              <a:t>SR-IOV </a:t>
            </a:r>
            <a:r>
              <a:rPr lang="zh-CN" altLang="en-US" sz="2400" dirty="0" smtClean="0">
                <a:solidFill>
                  <a:srgbClr val="2775C0"/>
                </a:solidFill>
              </a:rPr>
              <a:t>功能的单功能设备需要处理为多功能设备</a:t>
            </a:r>
            <a:r>
              <a:rPr lang="zh-CN" altLang="en-US" sz="2400" dirty="0">
                <a:solidFill>
                  <a:srgbClr val="2775C0"/>
                </a:solidFill>
              </a:rPr>
              <a:t>；</a:t>
            </a:r>
            <a:endParaRPr lang="en-US" altLang="zh-CN" sz="2400" dirty="0" smtClean="0">
              <a:solidFill>
                <a:srgbClr val="2775C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solidFill>
                  <a:srgbClr val="2775C0"/>
                </a:solidFill>
              </a:rPr>
              <a:t>必须支持 </a:t>
            </a:r>
            <a:r>
              <a:rPr lang="en-US" altLang="zh-CN" sz="2400" dirty="0" smtClean="0">
                <a:solidFill>
                  <a:srgbClr val="2775C0"/>
                </a:solidFill>
              </a:rPr>
              <a:t>ACS P2P Request </a:t>
            </a:r>
            <a:r>
              <a:rPr lang="zh-CN" altLang="en-US" sz="2400" dirty="0" smtClean="0">
                <a:solidFill>
                  <a:srgbClr val="2775C0"/>
                </a:solidFill>
              </a:rPr>
              <a:t>重定向；</a:t>
            </a:r>
            <a:endParaRPr lang="en-US" altLang="zh-CN" sz="2400" dirty="0" smtClean="0">
              <a:solidFill>
                <a:srgbClr val="2775C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2775C0"/>
                </a:solidFill>
              </a:rPr>
              <a:t>必须</a:t>
            </a:r>
            <a:r>
              <a:rPr lang="zh-CN" altLang="en-US" sz="2400" dirty="0" smtClean="0">
                <a:solidFill>
                  <a:srgbClr val="2775C0"/>
                </a:solidFill>
              </a:rPr>
              <a:t>支持 </a:t>
            </a:r>
            <a:r>
              <a:rPr lang="en-US" altLang="zh-CN" sz="2400" dirty="0" smtClean="0">
                <a:solidFill>
                  <a:srgbClr val="2775C0"/>
                </a:solidFill>
              </a:rPr>
              <a:t>ACS </a:t>
            </a:r>
            <a:r>
              <a:rPr lang="en-US" altLang="zh-CN" sz="2400" dirty="0">
                <a:solidFill>
                  <a:srgbClr val="2775C0"/>
                </a:solidFill>
              </a:rPr>
              <a:t>P2P Completion</a:t>
            </a:r>
            <a:r>
              <a:rPr lang="en-US" altLang="zh-CN" sz="2400" dirty="0" smtClean="0">
                <a:solidFill>
                  <a:srgbClr val="2775C0"/>
                </a:solidFill>
              </a:rPr>
              <a:t> </a:t>
            </a:r>
            <a:r>
              <a:rPr lang="zh-CN" altLang="en-US" sz="2400" dirty="0" smtClean="0">
                <a:solidFill>
                  <a:srgbClr val="2775C0"/>
                </a:solidFill>
              </a:rPr>
              <a:t>重定向；</a:t>
            </a:r>
            <a:endParaRPr lang="en-US" altLang="zh-CN" sz="2400" dirty="0" smtClean="0">
              <a:solidFill>
                <a:srgbClr val="2775C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solidFill>
                  <a:srgbClr val="2775C0"/>
                </a:solidFill>
              </a:rPr>
              <a:t>Picasso-225 </a:t>
            </a:r>
            <a:r>
              <a:rPr lang="zh-CN" altLang="en-US" sz="2400" dirty="0" smtClean="0">
                <a:solidFill>
                  <a:srgbClr val="2775C0"/>
                </a:solidFill>
              </a:rPr>
              <a:t>支持 </a:t>
            </a:r>
            <a:r>
              <a:rPr lang="en-US" altLang="zh-CN" sz="2400" dirty="0" smtClean="0">
                <a:solidFill>
                  <a:srgbClr val="2775C0"/>
                </a:solidFill>
              </a:rPr>
              <a:t>ACS P2P </a:t>
            </a:r>
            <a:r>
              <a:rPr lang="zh-CN" altLang="en-US" sz="2400" dirty="0" smtClean="0">
                <a:solidFill>
                  <a:srgbClr val="2775C0"/>
                </a:solidFill>
              </a:rPr>
              <a:t>出口控制，阻塞</a:t>
            </a:r>
            <a:r>
              <a:rPr lang="en-US" altLang="zh-CN" sz="2400" dirty="0" smtClean="0">
                <a:solidFill>
                  <a:srgbClr val="2775C0"/>
                </a:solidFill>
              </a:rPr>
              <a:t>Function</a:t>
            </a:r>
            <a:r>
              <a:rPr lang="zh-CN" altLang="en-US" sz="2400" dirty="0" smtClean="0">
                <a:solidFill>
                  <a:srgbClr val="2775C0"/>
                </a:solidFill>
              </a:rPr>
              <a:t>请求。</a:t>
            </a:r>
            <a:endParaRPr lang="en-US" altLang="zh-CN" sz="2400" dirty="0" smtClean="0">
              <a:solidFill>
                <a:srgbClr val="2775C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sz="2400" dirty="0">
              <a:solidFill>
                <a:srgbClr val="2775C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zh-CN" altLang="zh-CN" sz="2400" dirty="0">
              <a:solidFill>
                <a:srgbClr val="2775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17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68995" y="0"/>
            <a:ext cx="10153128" cy="697781"/>
          </a:xfrm>
        </p:spPr>
        <p:txBody>
          <a:bodyPr/>
          <a:lstStyle/>
          <a:p>
            <a:r>
              <a:rPr lang="en-US" altLang="zh-CN" dirty="0"/>
              <a:t>Picasso-225 VO – SR-IOV 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768995" y="1700808"/>
            <a:ext cx="3915767" cy="388843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solidFill>
                  <a:srgbClr val="2775C0"/>
                </a:solidFill>
              </a:rPr>
              <a:t>Switch SR-IOV ARI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dirty="0" smtClean="0">
                <a:solidFill>
                  <a:srgbClr val="2775C0"/>
                </a:solidFill>
              </a:rPr>
              <a:t>Function Number</a:t>
            </a:r>
            <a:r>
              <a:rPr lang="zh-CN" altLang="en-US" sz="2400" dirty="0" smtClean="0">
                <a:solidFill>
                  <a:srgbClr val="2775C0"/>
                </a:solidFill>
              </a:rPr>
              <a:t>只有</a:t>
            </a:r>
            <a:r>
              <a:rPr lang="en-US" altLang="zh-CN" sz="2400" dirty="0" smtClean="0">
                <a:solidFill>
                  <a:srgbClr val="2775C0"/>
                </a:solidFill>
              </a:rPr>
              <a:t>3</a:t>
            </a:r>
            <a:r>
              <a:rPr lang="zh-CN" altLang="en-US" sz="2400" dirty="0" smtClean="0">
                <a:solidFill>
                  <a:srgbClr val="2775C0"/>
                </a:solidFill>
              </a:rPr>
              <a:t>位，最多标识</a:t>
            </a:r>
            <a:r>
              <a:rPr lang="en-US" altLang="zh-CN" sz="2400" dirty="0" smtClean="0">
                <a:solidFill>
                  <a:srgbClr val="2775C0"/>
                </a:solidFill>
              </a:rPr>
              <a:t>8</a:t>
            </a:r>
            <a:r>
              <a:rPr lang="zh-CN" altLang="en-US" sz="2400" dirty="0" smtClean="0">
                <a:solidFill>
                  <a:srgbClr val="2775C0"/>
                </a:solidFill>
              </a:rPr>
              <a:t>个</a:t>
            </a:r>
            <a:r>
              <a:rPr lang="en-US" altLang="zh-CN" sz="2400" dirty="0" smtClean="0">
                <a:solidFill>
                  <a:srgbClr val="2775C0"/>
                </a:solidFill>
              </a:rPr>
              <a:t>function</a:t>
            </a:r>
            <a:r>
              <a:rPr lang="zh-CN" altLang="en-US" sz="2400" dirty="0" smtClean="0">
                <a:solidFill>
                  <a:srgbClr val="2775C0"/>
                </a:solidFill>
              </a:rPr>
              <a:t>。</a:t>
            </a:r>
            <a:endParaRPr lang="en-US" altLang="zh-CN" sz="2400" dirty="0" smtClean="0">
              <a:solidFill>
                <a:srgbClr val="2775C0"/>
              </a:solidFill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 smtClean="0">
                <a:solidFill>
                  <a:srgbClr val="2775C0"/>
                </a:solidFill>
              </a:rPr>
              <a:t>拥有 </a:t>
            </a:r>
            <a:r>
              <a:rPr lang="en-US" altLang="zh-CN" sz="2400" dirty="0" smtClean="0">
                <a:solidFill>
                  <a:srgbClr val="2775C0"/>
                </a:solidFill>
              </a:rPr>
              <a:t>ARI</a:t>
            </a:r>
            <a:r>
              <a:rPr lang="en-US" altLang="zh-CN" sz="2400" dirty="0">
                <a:solidFill>
                  <a:srgbClr val="2775C0"/>
                </a:solidFill>
              </a:rPr>
              <a:t> </a:t>
            </a:r>
            <a:r>
              <a:rPr lang="en-US" altLang="zh-CN" sz="2400" dirty="0" smtClean="0">
                <a:solidFill>
                  <a:srgbClr val="2775C0"/>
                </a:solidFill>
              </a:rPr>
              <a:t>(Alternative Routing-ID Interpretation)</a:t>
            </a:r>
            <a:r>
              <a:rPr lang="zh-CN" altLang="en-US" sz="2400" dirty="0" smtClean="0">
                <a:solidFill>
                  <a:srgbClr val="2775C0"/>
                </a:solidFill>
              </a:rPr>
              <a:t>功能的设备可以扩展 </a:t>
            </a:r>
            <a:r>
              <a:rPr lang="en-US" altLang="zh-CN" sz="2400" dirty="0" smtClean="0">
                <a:solidFill>
                  <a:srgbClr val="2775C0"/>
                </a:solidFill>
              </a:rPr>
              <a:t>function </a:t>
            </a:r>
            <a:r>
              <a:rPr lang="zh-CN" altLang="en-US" sz="2400" dirty="0" smtClean="0">
                <a:solidFill>
                  <a:srgbClr val="2775C0"/>
                </a:solidFill>
              </a:rPr>
              <a:t>到</a:t>
            </a:r>
            <a:r>
              <a:rPr lang="en-US" altLang="zh-CN" sz="2400" dirty="0" smtClean="0">
                <a:solidFill>
                  <a:srgbClr val="2775C0"/>
                </a:solidFill>
              </a:rPr>
              <a:t>256</a:t>
            </a:r>
            <a:r>
              <a:rPr lang="zh-CN" altLang="en-US" sz="2400" dirty="0" smtClean="0">
                <a:solidFill>
                  <a:srgbClr val="2775C0"/>
                </a:solidFill>
              </a:rPr>
              <a:t>个。</a:t>
            </a:r>
            <a:endParaRPr lang="en-US" altLang="zh-CN" sz="2400" dirty="0" smtClean="0">
              <a:solidFill>
                <a:srgbClr val="2775C0"/>
              </a:solidFill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dirty="0" smtClean="0">
                <a:solidFill>
                  <a:srgbClr val="2775C0"/>
                </a:solidFill>
              </a:rPr>
              <a:t>225</a:t>
            </a:r>
            <a:r>
              <a:rPr lang="zh-CN" altLang="en-US" sz="2400" dirty="0" smtClean="0">
                <a:solidFill>
                  <a:srgbClr val="2775C0"/>
                </a:solidFill>
              </a:rPr>
              <a:t>支持 </a:t>
            </a:r>
            <a:r>
              <a:rPr lang="en-US" altLang="zh-CN" sz="2400" dirty="0" smtClean="0">
                <a:solidFill>
                  <a:srgbClr val="2775C0"/>
                </a:solidFill>
              </a:rPr>
              <a:t>ARI ID </a:t>
            </a:r>
            <a:r>
              <a:rPr lang="zh-CN" altLang="en-US" sz="2400" dirty="0" smtClean="0">
                <a:solidFill>
                  <a:srgbClr val="2775C0"/>
                </a:solidFill>
              </a:rPr>
              <a:t>的转发。</a:t>
            </a:r>
            <a:endParaRPr lang="en-US" altLang="zh-CN" sz="2400" dirty="0" smtClean="0">
              <a:solidFill>
                <a:srgbClr val="2775C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762" y="1442674"/>
            <a:ext cx="7029450" cy="21812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761" y="3882034"/>
            <a:ext cx="7030789" cy="17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1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68995" y="0"/>
            <a:ext cx="10153128" cy="697781"/>
          </a:xfrm>
        </p:spPr>
        <p:txBody>
          <a:bodyPr/>
          <a:lstStyle/>
          <a:p>
            <a:r>
              <a:rPr lang="en-US" altLang="zh-CN" dirty="0"/>
              <a:t>Picasso-225 VO – SR-IOV 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768996" y="1700808"/>
            <a:ext cx="3384376" cy="388843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solidFill>
                  <a:srgbClr val="2775C0"/>
                </a:solidFill>
              </a:rPr>
              <a:t>Switch SR-IOV ARI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sz="2400" dirty="0">
              <a:solidFill>
                <a:srgbClr val="2775C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sz="2400" dirty="0" smtClean="0">
              <a:solidFill>
                <a:srgbClr val="2775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480" y="1484784"/>
            <a:ext cx="7647777" cy="17050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372" y="3573016"/>
            <a:ext cx="7647778" cy="188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68995" y="0"/>
            <a:ext cx="10153128" cy="697781"/>
          </a:xfrm>
        </p:spPr>
        <p:txBody>
          <a:bodyPr/>
          <a:lstStyle/>
          <a:p>
            <a:r>
              <a:rPr lang="en-US" altLang="zh-CN" dirty="0"/>
              <a:t>Picasso-225 VO – SR-IOV 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768995" y="1700808"/>
            <a:ext cx="9289031" cy="388843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solidFill>
                  <a:srgbClr val="2775C0"/>
                </a:solidFill>
              </a:rPr>
              <a:t>Switch SR-IOV ARI</a:t>
            </a:r>
            <a:endParaRPr lang="en-US" altLang="zh-CN" sz="2400" dirty="0">
              <a:solidFill>
                <a:srgbClr val="2775C0"/>
              </a:solidFill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dirty="0" smtClean="0">
                <a:solidFill>
                  <a:srgbClr val="2775C0"/>
                </a:solidFill>
              </a:rPr>
              <a:t>Common Decoder Signals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2400" dirty="0">
              <a:solidFill>
                <a:srgbClr val="2775C0"/>
              </a:solidFill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2400" dirty="0" smtClean="0">
              <a:solidFill>
                <a:srgbClr val="2775C0"/>
              </a:solidFill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dirty="0" smtClean="0">
                <a:solidFill>
                  <a:srgbClr val="2775C0"/>
                </a:solidFill>
              </a:rPr>
              <a:t>Device Control 2 Register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24" y="2726010"/>
            <a:ext cx="9991725" cy="6000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60" y="4149080"/>
            <a:ext cx="88773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7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Picasso-225 VO – SR-IOV 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768995" y="1268760"/>
            <a:ext cx="5184576" cy="639762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VO </a:t>
            </a:r>
            <a:r>
              <a:rPr lang="en-US" altLang="zh-CN" dirty="0">
                <a:solidFill>
                  <a:schemeClr val="tx2"/>
                </a:solidFill>
              </a:rPr>
              <a:t>– SR-IOV enable </a:t>
            </a:r>
            <a:r>
              <a:rPr lang="en-US" altLang="zh-CN" dirty="0" smtClean="0">
                <a:solidFill>
                  <a:schemeClr val="tx2"/>
                </a:solidFill>
              </a:rPr>
              <a:t>Switch </a:t>
            </a:r>
            <a:r>
              <a:rPr lang="en-US" altLang="zh-CN" dirty="0">
                <a:solidFill>
                  <a:schemeClr val="tx2"/>
                </a:solidFill>
              </a:rPr>
              <a:t>access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768995" y="2132855"/>
            <a:ext cx="5400600" cy="4248473"/>
          </a:xfrm>
          <a:ln w="9525">
            <a:solidFill>
              <a:schemeClr val="tx2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2775C0"/>
                </a:solidFill>
              </a:rPr>
              <a:t>1.</a:t>
            </a:r>
            <a:r>
              <a:rPr lang="en-US" altLang="zh-CN" dirty="0">
                <a:solidFill>
                  <a:srgbClr val="2775C0"/>
                </a:solidFill>
              </a:rPr>
              <a:t>wait enumeration done, VIP enables all virtual functions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2775C0"/>
                </a:solidFill>
              </a:rPr>
              <a:t>2.</a:t>
            </a:r>
            <a:r>
              <a:rPr lang="en-US" altLang="zh-CN" dirty="0">
                <a:solidFill>
                  <a:srgbClr val="2775C0"/>
                </a:solidFill>
              </a:rPr>
              <a:t>check VF configuration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2775C0"/>
                </a:solidFill>
              </a:rPr>
              <a:t>3.</a:t>
            </a:r>
            <a:r>
              <a:rPr lang="en-US" altLang="zh-CN" dirty="0">
                <a:solidFill>
                  <a:srgbClr val="2775C0"/>
                </a:solidFill>
              </a:rPr>
              <a:t>send CFG and MEM TLP for VF. VF must response them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2775C0"/>
                </a:solidFill>
              </a:rPr>
              <a:t>4.</a:t>
            </a:r>
            <a:r>
              <a:rPr lang="en-US" altLang="zh-CN" dirty="0">
                <a:solidFill>
                  <a:srgbClr val="2775C0"/>
                </a:solidFill>
              </a:rPr>
              <a:t>check TLP response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2775C0"/>
                </a:solidFill>
              </a:rPr>
              <a:t>5.</a:t>
            </a:r>
            <a:r>
              <a:rPr lang="en-US" altLang="zh-CN" dirty="0">
                <a:solidFill>
                  <a:srgbClr val="2775C0"/>
                </a:solidFill>
              </a:rPr>
              <a:t>clear VF enable 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2775C0"/>
                </a:solidFill>
              </a:rPr>
              <a:t>6.</a:t>
            </a:r>
            <a:r>
              <a:rPr lang="en-US" altLang="zh-CN" dirty="0">
                <a:solidFill>
                  <a:srgbClr val="2775C0"/>
                </a:solidFill>
              </a:rPr>
              <a:t>send CFG and MEM TLP for VF, must response UR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2775C0"/>
                </a:solidFill>
              </a:rPr>
              <a:t>7.</a:t>
            </a:r>
            <a:r>
              <a:rPr lang="en-US" altLang="zh-CN" dirty="0">
                <a:solidFill>
                  <a:srgbClr val="2775C0"/>
                </a:solidFill>
              </a:rPr>
              <a:t>set VF enable 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2775C0"/>
                </a:solidFill>
              </a:rPr>
              <a:t>8.</a:t>
            </a:r>
            <a:r>
              <a:rPr lang="en-US" altLang="zh-CN" dirty="0">
                <a:solidFill>
                  <a:srgbClr val="2775C0"/>
                </a:solidFill>
              </a:rPr>
              <a:t>send CFG and MEM TLP for VF, must response them</a:t>
            </a:r>
            <a:endParaRPr lang="zh-CN" altLang="en-US" dirty="0">
              <a:solidFill>
                <a:srgbClr val="2775C0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>
          <a:xfrm>
            <a:off x="6313611" y="1262269"/>
            <a:ext cx="5449387" cy="639762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VO </a:t>
            </a:r>
            <a:r>
              <a:rPr lang="en-US" altLang="zh-CN" dirty="0">
                <a:solidFill>
                  <a:schemeClr val="tx2"/>
                </a:solidFill>
              </a:rPr>
              <a:t>– </a:t>
            </a:r>
            <a:r>
              <a:rPr lang="en-US" altLang="zh-CN" dirty="0" smtClean="0">
                <a:solidFill>
                  <a:schemeClr val="tx2"/>
                </a:solidFill>
              </a:rPr>
              <a:t>SR-IOV </a:t>
            </a:r>
            <a:r>
              <a:rPr lang="en-US" altLang="zh-CN" dirty="0" err="1" smtClean="0">
                <a:solidFill>
                  <a:schemeClr val="tx2"/>
                </a:solidFill>
              </a:rPr>
              <a:t>VFNum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Switch response</a:t>
            </a:r>
            <a:endParaRPr lang="en-US" altLang="zh-CN" dirty="0" smtClean="0">
              <a:solidFill>
                <a:schemeClr val="tx2"/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>
          <a:xfrm>
            <a:off x="6313611" y="2132855"/>
            <a:ext cx="5584827" cy="4248473"/>
          </a:xfrm>
          <a:ln w="9525">
            <a:solidFill>
              <a:schemeClr val="tx2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2775C0"/>
                </a:solidFill>
              </a:rPr>
              <a:t>1.</a:t>
            </a:r>
            <a:r>
              <a:rPr lang="en-US" altLang="zh-CN" dirty="0">
                <a:solidFill>
                  <a:srgbClr val="2775C0"/>
                </a:solidFill>
              </a:rPr>
              <a:t>wait enumeration done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2775C0"/>
                </a:solidFill>
              </a:rPr>
              <a:t>2.</a:t>
            </a:r>
            <a:r>
              <a:rPr lang="en-US" altLang="zh-CN" dirty="0">
                <a:solidFill>
                  <a:srgbClr val="2775C0"/>
                </a:solidFill>
              </a:rPr>
              <a:t>send TLP when VF enable is 0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2775C0"/>
                </a:solidFill>
              </a:rPr>
              <a:t>3.</a:t>
            </a:r>
            <a:r>
              <a:rPr lang="en-US" altLang="zh-CN" dirty="0">
                <a:solidFill>
                  <a:srgbClr val="2775C0"/>
                </a:solidFill>
              </a:rPr>
              <a:t>check TLP response must as UR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2775C0"/>
                </a:solidFill>
              </a:rPr>
              <a:t>4.</a:t>
            </a:r>
            <a:r>
              <a:rPr lang="en-US" altLang="zh-CN" dirty="0">
                <a:solidFill>
                  <a:srgbClr val="2775C0"/>
                </a:solidFill>
              </a:rPr>
              <a:t>config NumVFs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2775C0"/>
                </a:solidFill>
              </a:rPr>
              <a:t>5.</a:t>
            </a:r>
            <a:r>
              <a:rPr lang="en-US" altLang="zh-CN" dirty="0">
                <a:solidFill>
                  <a:srgbClr val="2775C0"/>
                </a:solidFill>
              </a:rPr>
              <a:t>Sending TLPs to VF while the VF Enable bit is still 0, the VF must respond any requests as UR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2775C0"/>
                </a:solidFill>
              </a:rPr>
              <a:t>6.</a:t>
            </a:r>
            <a:r>
              <a:rPr lang="en-US" altLang="zh-CN" dirty="0">
                <a:solidFill>
                  <a:srgbClr val="2775C0"/>
                </a:solidFill>
              </a:rPr>
              <a:t>Enable VF Enable and VF MSE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2775C0"/>
                </a:solidFill>
              </a:rPr>
              <a:t>7.</a:t>
            </a:r>
            <a:r>
              <a:rPr lang="en-US" altLang="zh-CN" dirty="0">
                <a:solidFill>
                  <a:srgbClr val="2775C0"/>
                </a:solidFill>
              </a:rPr>
              <a:t>send TLPs to active VF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2775C0"/>
                </a:solidFill>
              </a:rPr>
              <a:t>8.</a:t>
            </a:r>
            <a:r>
              <a:rPr lang="en-US" altLang="zh-CN" dirty="0">
                <a:solidFill>
                  <a:srgbClr val="2775C0"/>
                </a:solidFill>
              </a:rPr>
              <a:t>check should response them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2775C0"/>
                </a:solidFill>
              </a:rPr>
              <a:t>9.</a:t>
            </a:r>
            <a:r>
              <a:rPr lang="en-US" altLang="zh-CN" dirty="0" smtClean="0">
                <a:solidFill>
                  <a:srgbClr val="2775C0"/>
                </a:solidFill>
              </a:rPr>
              <a:t>send </a:t>
            </a:r>
            <a:r>
              <a:rPr lang="en-US" altLang="zh-CN" dirty="0">
                <a:solidFill>
                  <a:srgbClr val="2775C0"/>
                </a:solidFill>
              </a:rPr>
              <a:t>TLP to inactive VF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2775C0"/>
                </a:solidFill>
              </a:rPr>
              <a:t>10</a:t>
            </a:r>
            <a:r>
              <a:rPr lang="en-US" altLang="zh-CN" dirty="0">
                <a:solidFill>
                  <a:srgbClr val="2775C0"/>
                </a:solidFill>
              </a:rPr>
              <a:t>.check should response UR</a:t>
            </a:r>
            <a:endParaRPr lang="zh-CN" altLang="en-US" dirty="0">
              <a:solidFill>
                <a:srgbClr val="2775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0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825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19991" y="2924944"/>
            <a:ext cx="9697988" cy="1026599"/>
          </a:xfrm>
        </p:spPr>
        <p:txBody>
          <a:bodyPr/>
          <a:lstStyle/>
          <a:p>
            <a:r>
              <a:rPr lang="en-US" altLang="zh-CN" dirty="0" smtClean="0"/>
              <a:t>Arbitration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5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Picasso-225 </a:t>
            </a:r>
            <a:r>
              <a:rPr lang="en-US" altLang="zh-CN" dirty="0" smtClean="0"/>
              <a:t>VO – Arbitration 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PCIe Arbitration</a:t>
            </a:r>
          </a:p>
          <a:p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2775C0"/>
                </a:solidFill>
              </a:rPr>
              <a:t>Strict Priority</a:t>
            </a:r>
            <a:endParaRPr lang="en-US" altLang="zh-CN" dirty="0">
              <a:solidFill>
                <a:srgbClr val="2775C0"/>
              </a:solidFill>
            </a:endParaRPr>
          </a:p>
          <a:p>
            <a:pPr lvl="2"/>
            <a:r>
              <a:rPr lang="zh-CN" altLang="en-US" sz="1800" dirty="0" smtClean="0"/>
              <a:t>基于固定的优先级，例如 </a:t>
            </a:r>
            <a:r>
              <a:rPr lang="en-US" altLang="zh-CN" sz="1800" dirty="0" smtClean="0"/>
              <a:t>VC0=</a:t>
            </a:r>
            <a:r>
              <a:rPr lang="zh-CN" altLang="en-US" sz="1800" dirty="0" smtClean="0"/>
              <a:t>最低，</a:t>
            </a:r>
            <a:r>
              <a:rPr lang="en-US" altLang="zh-CN" sz="1800" dirty="0" smtClean="0"/>
              <a:t>VC7=</a:t>
            </a:r>
            <a:r>
              <a:rPr lang="zh-CN" altLang="en-US" sz="1800" dirty="0" smtClean="0"/>
              <a:t>最高</a:t>
            </a:r>
            <a:endParaRPr lang="en-US" altLang="zh-CN" sz="1800" dirty="0" smtClean="0"/>
          </a:p>
          <a:p>
            <a:pPr lvl="2"/>
            <a:endParaRPr lang="en-US" altLang="zh-CN" dirty="0"/>
          </a:p>
          <a:p>
            <a:pPr lvl="1"/>
            <a:r>
              <a:rPr lang="en-US" altLang="zh-CN" dirty="0" smtClean="0">
                <a:solidFill>
                  <a:srgbClr val="2775C0"/>
                </a:solidFill>
              </a:rPr>
              <a:t>Round Robin</a:t>
            </a:r>
          </a:p>
          <a:p>
            <a:pPr lvl="2"/>
            <a:r>
              <a:rPr lang="zh-CN" altLang="en-US" sz="1800" dirty="0" smtClean="0"/>
              <a:t>所有</a:t>
            </a:r>
            <a:r>
              <a:rPr lang="en-US" altLang="zh-CN" sz="1800" dirty="0" smtClean="0"/>
              <a:t>VC</a:t>
            </a:r>
            <a:r>
              <a:rPr lang="zh-CN" altLang="en-US" sz="1800" dirty="0" smtClean="0"/>
              <a:t>具有相同优先级</a:t>
            </a:r>
            <a:endParaRPr lang="en-US" altLang="zh-CN" sz="1800" dirty="0"/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2775C0"/>
                </a:solidFill>
              </a:rPr>
              <a:t>Weighted RR</a:t>
            </a:r>
          </a:p>
          <a:p>
            <a:pPr lvl="2"/>
            <a:r>
              <a:rPr lang="zh-CN" altLang="en-US" sz="1800" dirty="0" smtClean="0"/>
              <a:t>加权的</a:t>
            </a:r>
            <a:r>
              <a:rPr lang="en-US" altLang="zh-CN" sz="1800" dirty="0" smtClean="0"/>
              <a:t>RR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18798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Picasso-225 VO – Arbitration 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96987" y="2205025"/>
            <a:ext cx="5184575" cy="280831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PCIe Switch Arbitration</a:t>
            </a:r>
          </a:p>
          <a:p>
            <a:pPr lvl="1"/>
            <a:endParaRPr lang="en-US" altLang="zh-CN" dirty="0">
              <a:solidFill>
                <a:schemeClr val="tx2"/>
              </a:solidFill>
            </a:endParaRPr>
          </a:p>
          <a:p>
            <a:pPr lvl="1"/>
            <a:r>
              <a:rPr lang="zh-CN" altLang="en-US" dirty="0" smtClean="0">
                <a:solidFill>
                  <a:srgbClr val="2775C0"/>
                </a:solidFill>
              </a:rPr>
              <a:t>对于 </a:t>
            </a:r>
            <a:r>
              <a:rPr lang="en-US" altLang="zh-CN" dirty="0" smtClean="0">
                <a:solidFill>
                  <a:srgbClr val="2775C0"/>
                </a:solidFill>
              </a:rPr>
              <a:t>Switch </a:t>
            </a:r>
            <a:r>
              <a:rPr lang="zh-CN" altLang="en-US" dirty="0" smtClean="0">
                <a:solidFill>
                  <a:srgbClr val="2775C0"/>
                </a:solidFill>
              </a:rPr>
              <a:t>而言，端口仲裁就是指映射到同一 </a:t>
            </a:r>
            <a:r>
              <a:rPr lang="en-US" altLang="zh-CN" dirty="0" smtClean="0">
                <a:solidFill>
                  <a:srgbClr val="2775C0"/>
                </a:solidFill>
              </a:rPr>
              <a:t>VC </a:t>
            </a:r>
            <a:r>
              <a:rPr lang="zh-CN" altLang="en-US" dirty="0" smtClean="0">
                <a:solidFill>
                  <a:srgbClr val="2775C0"/>
                </a:solidFill>
              </a:rPr>
              <a:t>的 </a:t>
            </a:r>
            <a:r>
              <a:rPr lang="en-US" altLang="zh-CN" dirty="0" smtClean="0">
                <a:solidFill>
                  <a:srgbClr val="2775C0"/>
                </a:solidFill>
              </a:rPr>
              <a:t>Ingress Ports </a:t>
            </a:r>
            <a:r>
              <a:rPr lang="zh-CN" altLang="en-US" dirty="0" smtClean="0">
                <a:solidFill>
                  <a:srgbClr val="2775C0"/>
                </a:solidFill>
              </a:rPr>
              <a:t>的流量在 </a:t>
            </a:r>
            <a:r>
              <a:rPr lang="en-US" altLang="zh-CN" dirty="0" smtClean="0">
                <a:solidFill>
                  <a:srgbClr val="2775C0"/>
                </a:solidFill>
              </a:rPr>
              <a:t>Egress</a:t>
            </a:r>
            <a:r>
              <a:rPr lang="zh-CN" altLang="en-US" dirty="0" smtClean="0">
                <a:solidFill>
                  <a:srgbClr val="2775C0"/>
                </a:solidFill>
              </a:rPr>
              <a:t> </a:t>
            </a:r>
            <a:r>
              <a:rPr lang="en-US" altLang="zh-CN" dirty="0" smtClean="0">
                <a:solidFill>
                  <a:srgbClr val="2775C0"/>
                </a:solidFill>
              </a:rPr>
              <a:t>Port </a:t>
            </a:r>
            <a:r>
              <a:rPr lang="zh-CN" altLang="en-US" dirty="0" smtClean="0">
                <a:solidFill>
                  <a:srgbClr val="2775C0"/>
                </a:solidFill>
              </a:rPr>
              <a:t>进行仲裁排序。</a:t>
            </a:r>
            <a:endParaRPr lang="zh-CN" altLang="en-US" dirty="0">
              <a:solidFill>
                <a:srgbClr val="2775C0"/>
              </a:solidFill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53571" y="1751553"/>
            <a:ext cx="5957222" cy="371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8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Picasso-225 VO – Arbitration 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768995" y="2313037"/>
            <a:ext cx="5184575" cy="259228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rgbClr val="2775C0"/>
                </a:solidFill>
              </a:rPr>
              <a:t>依据协议：第一步根据 </a:t>
            </a:r>
            <a:r>
              <a:rPr lang="en-US" altLang="zh-CN" sz="2000" dirty="0">
                <a:solidFill>
                  <a:srgbClr val="2775C0"/>
                </a:solidFill>
              </a:rPr>
              <a:t>TLP header </a:t>
            </a:r>
            <a:r>
              <a:rPr lang="zh-CN" altLang="en-US" sz="2000" dirty="0">
                <a:solidFill>
                  <a:srgbClr val="2775C0"/>
                </a:solidFill>
              </a:rPr>
              <a:t>选择出端口；第二步根据出端口 </a:t>
            </a:r>
            <a:r>
              <a:rPr lang="en-US" altLang="zh-CN" sz="2000" dirty="0">
                <a:solidFill>
                  <a:srgbClr val="2775C0"/>
                </a:solidFill>
              </a:rPr>
              <a:t>TC/VC </a:t>
            </a:r>
            <a:r>
              <a:rPr lang="zh-CN" altLang="en-US" sz="2000" dirty="0">
                <a:solidFill>
                  <a:srgbClr val="2775C0"/>
                </a:solidFill>
              </a:rPr>
              <a:t>映射决定目标 </a:t>
            </a:r>
            <a:r>
              <a:rPr lang="en-US" altLang="zh-CN" sz="2000" dirty="0">
                <a:solidFill>
                  <a:srgbClr val="2775C0"/>
                </a:solidFill>
              </a:rPr>
              <a:t>VC</a:t>
            </a:r>
            <a:r>
              <a:rPr lang="zh-CN" altLang="en-US" sz="2000" dirty="0" smtClean="0">
                <a:solidFill>
                  <a:srgbClr val="2775C0"/>
                </a:solidFill>
              </a:rPr>
              <a:t>。</a:t>
            </a:r>
            <a:endParaRPr lang="en-US" altLang="zh-CN" sz="2000" dirty="0">
              <a:solidFill>
                <a:srgbClr val="2775C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rgbClr val="2775C0"/>
                </a:solidFill>
              </a:rPr>
              <a:t>端口仲裁：不同入端口的激励路由到出端口的</a:t>
            </a:r>
            <a:r>
              <a:rPr lang="zh-CN" altLang="en-US" sz="2000" dirty="0" smtClean="0">
                <a:solidFill>
                  <a:srgbClr val="2775C0"/>
                </a:solidFill>
              </a:rPr>
              <a:t>相同 </a:t>
            </a:r>
            <a:r>
              <a:rPr lang="en-US" altLang="zh-CN" sz="2000" dirty="0" smtClean="0">
                <a:solidFill>
                  <a:srgbClr val="2775C0"/>
                </a:solidFill>
              </a:rPr>
              <a:t>VC </a:t>
            </a:r>
            <a:r>
              <a:rPr lang="zh-CN" altLang="en-US" sz="2000" dirty="0" smtClean="0">
                <a:solidFill>
                  <a:srgbClr val="2775C0"/>
                </a:solidFill>
              </a:rPr>
              <a:t>中</a:t>
            </a:r>
            <a:r>
              <a:rPr lang="zh-CN" altLang="en-US" sz="2000" dirty="0">
                <a:solidFill>
                  <a:srgbClr val="2775C0"/>
                </a:solidFill>
              </a:rPr>
              <a:t>，在转发前必须仲裁。</a:t>
            </a:r>
            <a:endParaRPr lang="en-US" altLang="zh-CN" sz="2000" dirty="0">
              <a:solidFill>
                <a:srgbClr val="2775C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2775C0"/>
                </a:solidFill>
              </a:rPr>
              <a:t>VC</a:t>
            </a:r>
            <a:r>
              <a:rPr lang="zh-CN" altLang="en-US" sz="2000" dirty="0">
                <a:solidFill>
                  <a:srgbClr val="2775C0"/>
                </a:solidFill>
              </a:rPr>
              <a:t>仲裁</a:t>
            </a:r>
            <a:r>
              <a:rPr lang="zh-CN" altLang="en-US" sz="2000" dirty="0" smtClean="0">
                <a:solidFill>
                  <a:srgbClr val="2775C0"/>
                </a:solidFill>
              </a:rPr>
              <a:t>：出端口的不同 </a:t>
            </a:r>
            <a:r>
              <a:rPr lang="en-US" altLang="zh-CN" sz="2000" dirty="0" smtClean="0">
                <a:solidFill>
                  <a:srgbClr val="2775C0"/>
                </a:solidFill>
              </a:rPr>
              <a:t>VCs </a:t>
            </a:r>
            <a:r>
              <a:rPr lang="zh-CN" altLang="en-US" sz="2000" dirty="0" smtClean="0">
                <a:solidFill>
                  <a:srgbClr val="2775C0"/>
                </a:solidFill>
              </a:rPr>
              <a:t>间的仲裁。</a:t>
            </a:r>
            <a:endParaRPr lang="zh-CN" altLang="en-US" sz="2000" dirty="0">
              <a:solidFill>
                <a:srgbClr val="2775C0"/>
              </a:solidFill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2050" y="1728933"/>
            <a:ext cx="5472113" cy="376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0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Picasso-225 VO – Arbitration 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96988" y="2205025"/>
            <a:ext cx="3672408" cy="2808312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 smtClean="0">
                <a:solidFill>
                  <a:srgbClr val="2775C0"/>
                </a:solidFill>
              </a:rPr>
              <a:t>入端口 </a:t>
            </a:r>
            <a:r>
              <a:rPr lang="en-US" altLang="zh-CN" sz="2000" dirty="0" smtClean="0">
                <a:solidFill>
                  <a:srgbClr val="2775C0"/>
                </a:solidFill>
              </a:rPr>
              <a:t>TC/VC </a:t>
            </a:r>
            <a:r>
              <a:rPr lang="zh-CN" altLang="en-US" sz="2000" dirty="0" smtClean="0">
                <a:solidFill>
                  <a:srgbClr val="2775C0"/>
                </a:solidFill>
              </a:rPr>
              <a:t>映射，根据信息将激励路由到对应的出端口，如果映射的 </a:t>
            </a:r>
            <a:r>
              <a:rPr lang="en-US" altLang="zh-CN" sz="2000" dirty="0" smtClean="0">
                <a:solidFill>
                  <a:srgbClr val="2775C0"/>
                </a:solidFill>
              </a:rPr>
              <a:t>VC </a:t>
            </a:r>
            <a:r>
              <a:rPr lang="zh-CN" altLang="en-US" sz="2000" dirty="0" smtClean="0">
                <a:solidFill>
                  <a:srgbClr val="2775C0"/>
                </a:solidFill>
              </a:rPr>
              <a:t>不存在则视为错误；</a:t>
            </a:r>
            <a:endParaRPr lang="en-US" altLang="zh-CN" sz="2000" dirty="0" smtClean="0">
              <a:solidFill>
                <a:srgbClr val="2775C0"/>
              </a:solidFill>
            </a:endParaRPr>
          </a:p>
          <a:p>
            <a:r>
              <a:rPr lang="zh-CN" altLang="en-US" sz="2000" dirty="0" smtClean="0">
                <a:solidFill>
                  <a:srgbClr val="2775C0"/>
                </a:solidFill>
              </a:rPr>
              <a:t>到了出端口上，进行 </a:t>
            </a:r>
            <a:r>
              <a:rPr lang="en-US" altLang="zh-CN" sz="2000" dirty="0" smtClean="0">
                <a:solidFill>
                  <a:srgbClr val="2775C0"/>
                </a:solidFill>
              </a:rPr>
              <a:t>TC/VC </a:t>
            </a:r>
            <a:r>
              <a:rPr lang="zh-CN" altLang="en-US" sz="2000" dirty="0" smtClean="0">
                <a:solidFill>
                  <a:srgbClr val="2775C0"/>
                </a:solidFill>
              </a:rPr>
              <a:t>映射；</a:t>
            </a:r>
            <a:endParaRPr lang="en-US" altLang="zh-CN" sz="2000" dirty="0" smtClean="0">
              <a:solidFill>
                <a:srgbClr val="2775C0"/>
              </a:solidFill>
            </a:endParaRPr>
          </a:p>
          <a:p>
            <a:r>
              <a:rPr lang="zh-CN" altLang="en-US" sz="2000" dirty="0" smtClean="0">
                <a:solidFill>
                  <a:srgbClr val="2775C0"/>
                </a:solidFill>
              </a:rPr>
              <a:t>相同 </a:t>
            </a:r>
            <a:r>
              <a:rPr lang="en-US" altLang="zh-CN" sz="2000" dirty="0" smtClean="0">
                <a:solidFill>
                  <a:srgbClr val="2775C0"/>
                </a:solidFill>
              </a:rPr>
              <a:t>VC </a:t>
            </a:r>
            <a:r>
              <a:rPr lang="zh-CN" altLang="en-US" sz="2000" dirty="0" smtClean="0">
                <a:solidFill>
                  <a:srgbClr val="2775C0"/>
                </a:solidFill>
              </a:rPr>
              <a:t>进行端口仲裁；</a:t>
            </a:r>
            <a:endParaRPr lang="en-US" altLang="zh-CN" sz="2000" dirty="0" smtClean="0">
              <a:solidFill>
                <a:srgbClr val="2775C0"/>
              </a:solidFill>
            </a:endParaRPr>
          </a:p>
          <a:p>
            <a:r>
              <a:rPr lang="zh-CN" altLang="en-US" sz="2000" dirty="0" smtClean="0">
                <a:solidFill>
                  <a:srgbClr val="2775C0"/>
                </a:solidFill>
              </a:rPr>
              <a:t>对仲裁后的不同 </a:t>
            </a:r>
            <a:r>
              <a:rPr lang="en-US" altLang="zh-CN" sz="2000" dirty="0" smtClean="0">
                <a:solidFill>
                  <a:srgbClr val="2775C0"/>
                </a:solidFill>
              </a:rPr>
              <a:t>VCs </a:t>
            </a:r>
            <a:r>
              <a:rPr lang="zh-CN" altLang="en-US" sz="2000" dirty="0" smtClean="0">
                <a:solidFill>
                  <a:srgbClr val="2775C0"/>
                </a:solidFill>
              </a:rPr>
              <a:t>进行仲裁，最终发出。</a:t>
            </a:r>
            <a:endParaRPr lang="zh-CN" altLang="en-US" sz="2000" dirty="0">
              <a:solidFill>
                <a:srgbClr val="2775C0"/>
              </a:solidFill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41403" y="1556791"/>
            <a:ext cx="7409639" cy="442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5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68995" y="0"/>
            <a:ext cx="10153128" cy="697781"/>
          </a:xfrm>
        </p:spPr>
        <p:txBody>
          <a:bodyPr/>
          <a:lstStyle/>
          <a:p>
            <a:r>
              <a:rPr lang="en-US" altLang="zh-CN" dirty="0"/>
              <a:t>Picasso-225 VO – Arbitration </a:t>
            </a:r>
            <a:endParaRPr lang="zh-CN" altLang="en-US" dirty="0"/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3022" y="908050"/>
            <a:ext cx="6346207" cy="5329238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>
          <a:xfrm>
            <a:off x="768995" y="2906421"/>
            <a:ext cx="4176464" cy="133249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2775C0"/>
                </a:solidFill>
              </a:rPr>
              <a:t>PLDA Switch VIP </a:t>
            </a:r>
            <a:r>
              <a:rPr lang="zh-CN" altLang="en-US" sz="2400" dirty="0" smtClean="0">
                <a:solidFill>
                  <a:srgbClr val="2775C0"/>
                </a:solidFill>
              </a:rPr>
              <a:t>使用</a:t>
            </a:r>
            <a:r>
              <a:rPr lang="en-US" altLang="zh-CN" sz="2400" b="1" i="1" dirty="0" smtClean="0">
                <a:solidFill>
                  <a:srgbClr val="2775C0"/>
                </a:solidFill>
              </a:rPr>
              <a:t>Round Robin </a:t>
            </a:r>
            <a:r>
              <a:rPr lang="zh-CN" altLang="en-US" sz="2400" dirty="0" smtClean="0">
                <a:solidFill>
                  <a:srgbClr val="2775C0"/>
                </a:solidFill>
              </a:rPr>
              <a:t>轮询仲裁，所有</a:t>
            </a:r>
            <a:r>
              <a:rPr lang="en-US" altLang="zh-CN" sz="2400" dirty="0" smtClean="0">
                <a:solidFill>
                  <a:srgbClr val="2775C0"/>
                </a:solidFill>
              </a:rPr>
              <a:t>Ports</a:t>
            </a:r>
            <a:r>
              <a:rPr lang="zh-CN" altLang="en-US" sz="2400" dirty="0" smtClean="0">
                <a:solidFill>
                  <a:srgbClr val="2775C0"/>
                </a:solidFill>
              </a:rPr>
              <a:t>具有相同的优先级。</a:t>
            </a:r>
            <a:endParaRPr lang="en-US" altLang="zh-CN" sz="2400" dirty="0" smtClean="0">
              <a:solidFill>
                <a:srgbClr val="2775C0"/>
              </a:solidFill>
            </a:endParaRPr>
          </a:p>
          <a:p>
            <a:endParaRPr lang="en-US" altLang="zh-CN" sz="2400" dirty="0" smtClean="0">
              <a:solidFill>
                <a:srgbClr val="2775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63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Picasso-225 VO – Arbitration 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768995" y="1268760"/>
            <a:ext cx="5184576" cy="63976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VO – </a:t>
            </a:r>
            <a:r>
              <a:rPr lang="en-US" altLang="zh-CN" dirty="0" smtClean="0">
                <a:solidFill>
                  <a:schemeClr val="tx2"/>
                </a:solidFill>
              </a:rPr>
              <a:t>DPs </a:t>
            </a:r>
            <a:r>
              <a:rPr lang="en-US" altLang="zh-CN" dirty="0">
                <a:solidFill>
                  <a:schemeClr val="tx2"/>
                </a:solidFill>
              </a:rPr>
              <a:t>to UP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768995" y="2132855"/>
            <a:ext cx="5400600" cy="3456385"/>
          </a:xfrm>
          <a:ln w="9525">
            <a:solidFill>
              <a:schemeClr val="tx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2775C0"/>
                </a:solidFill>
              </a:rPr>
              <a:t>1.</a:t>
            </a:r>
            <a:r>
              <a:rPr lang="en-US" altLang="zh-CN" dirty="0">
                <a:solidFill>
                  <a:srgbClr val="2775C0"/>
                </a:solidFill>
              </a:rPr>
              <a:t> wait enumeration done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2775C0"/>
                </a:solidFill>
              </a:rPr>
              <a:t>2. </a:t>
            </a:r>
            <a:r>
              <a:rPr lang="en-US" altLang="zh-CN" dirty="0">
                <a:solidFill>
                  <a:srgbClr val="2775C0"/>
                </a:solidFill>
              </a:rPr>
              <a:t>find memory address space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2775C0"/>
                </a:solidFill>
              </a:rPr>
              <a:t>3.</a:t>
            </a:r>
            <a:r>
              <a:rPr lang="en-US" altLang="zh-CN" dirty="0">
                <a:solidFill>
                  <a:srgbClr val="2775C0"/>
                </a:solidFill>
              </a:rPr>
              <a:t> EP1 </a:t>
            </a:r>
            <a:r>
              <a:rPr lang="en-US" altLang="zh-CN" dirty="0" smtClean="0">
                <a:solidFill>
                  <a:srgbClr val="2775C0"/>
                </a:solidFill>
              </a:rPr>
              <a:t>&amp; EP2 </a:t>
            </a:r>
            <a:r>
              <a:rPr lang="en-US" altLang="zh-CN" dirty="0">
                <a:solidFill>
                  <a:srgbClr val="2775C0"/>
                </a:solidFill>
              </a:rPr>
              <a:t>send </a:t>
            </a:r>
            <a:r>
              <a:rPr lang="en-US" altLang="zh-CN" dirty="0" smtClean="0">
                <a:solidFill>
                  <a:srgbClr val="2775C0"/>
                </a:solidFill>
              </a:rPr>
              <a:t>multiple Transactions </a:t>
            </a:r>
            <a:r>
              <a:rPr lang="en-US" altLang="zh-CN" dirty="0">
                <a:solidFill>
                  <a:srgbClr val="2775C0"/>
                </a:solidFill>
              </a:rPr>
              <a:t>to UP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2775C0"/>
                </a:solidFill>
              </a:rPr>
              <a:t>4.</a:t>
            </a:r>
            <a:r>
              <a:rPr lang="en-US" altLang="zh-CN" dirty="0">
                <a:solidFill>
                  <a:srgbClr val="2775C0"/>
                </a:solidFill>
              </a:rPr>
              <a:t> All </a:t>
            </a:r>
            <a:r>
              <a:rPr lang="en-US" altLang="zh-CN" dirty="0" smtClean="0">
                <a:solidFill>
                  <a:srgbClr val="2775C0"/>
                </a:solidFill>
              </a:rPr>
              <a:t>Transactions </a:t>
            </a:r>
            <a:r>
              <a:rPr lang="en-US" altLang="zh-CN" dirty="0">
                <a:solidFill>
                  <a:srgbClr val="2775C0"/>
                </a:solidFill>
              </a:rPr>
              <a:t>should passed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2775C0"/>
                </a:solidFill>
              </a:rPr>
              <a:t>5.</a:t>
            </a:r>
            <a:r>
              <a:rPr lang="en-US" altLang="zh-CN" dirty="0">
                <a:solidFill>
                  <a:srgbClr val="2775C0"/>
                </a:solidFill>
              </a:rPr>
              <a:t> Check requests' order</a:t>
            </a:r>
            <a:endParaRPr lang="zh-CN" altLang="en-US" dirty="0">
              <a:solidFill>
                <a:srgbClr val="2775C0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>
          <a:xfrm>
            <a:off x="6313611" y="1262269"/>
            <a:ext cx="5449387" cy="63976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VO – </a:t>
            </a:r>
            <a:r>
              <a:rPr lang="en-US" altLang="zh-CN" dirty="0" smtClean="0">
                <a:solidFill>
                  <a:schemeClr val="tx2"/>
                </a:solidFill>
              </a:rPr>
              <a:t>UP </a:t>
            </a:r>
            <a:r>
              <a:rPr lang="en-US" altLang="zh-CN" dirty="0">
                <a:solidFill>
                  <a:schemeClr val="tx2"/>
                </a:solidFill>
              </a:rPr>
              <a:t>to </a:t>
            </a:r>
            <a:r>
              <a:rPr lang="en-US" altLang="zh-CN" dirty="0">
                <a:solidFill>
                  <a:schemeClr val="tx2"/>
                </a:solidFill>
              </a:rPr>
              <a:t>D</a:t>
            </a:r>
            <a:r>
              <a:rPr lang="en-US" altLang="zh-CN" dirty="0" smtClean="0">
                <a:solidFill>
                  <a:schemeClr val="tx2"/>
                </a:solidFill>
              </a:rPr>
              <a:t>P</a:t>
            </a:r>
            <a:endParaRPr lang="en-US" altLang="zh-CN" dirty="0" smtClean="0">
              <a:solidFill>
                <a:schemeClr val="tx2"/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>
          <a:xfrm>
            <a:off x="6313611" y="2132855"/>
            <a:ext cx="5584827" cy="3456385"/>
          </a:xfrm>
          <a:ln w="9525">
            <a:solidFill>
              <a:schemeClr val="tx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2775C0"/>
                </a:solidFill>
              </a:rPr>
              <a:t>1.</a:t>
            </a:r>
            <a:r>
              <a:rPr lang="en-US" altLang="zh-CN" dirty="0">
                <a:solidFill>
                  <a:srgbClr val="2775C0"/>
                </a:solidFill>
              </a:rPr>
              <a:t> wait enumeration done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2775C0"/>
                </a:solidFill>
              </a:rPr>
              <a:t>2.</a:t>
            </a:r>
            <a:r>
              <a:rPr lang="en-US" altLang="zh-CN" dirty="0">
                <a:solidFill>
                  <a:srgbClr val="2775C0"/>
                </a:solidFill>
              </a:rPr>
              <a:t> find memory address space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2775C0"/>
                </a:solidFill>
              </a:rPr>
              <a:t>3.</a:t>
            </a:r>
            <a:r>
              <a:rPr lang="en-US" altLang="zh-CN" dirty="0">
                <a:solidFill>
                  <a:srgbClr val="2775C0"/>
                </a:solidFill>
              </a:rPr>
              <a:t> EP1 </a:t>
            </a:r>
            <a:r>
              <a:rPr lang="en-US" altLang="zh-CN" dirty="0" smtClean="0">
                <a:solidFill>
                  <a:srgbClr val="2775C0"/>
                </a:solidFill>
              </a:rPr>
              <a:t>&amp; UP </a:t>
            </a:r>
            <a:r>
              <a:rPr lang="en-US" altLang="zh-CN" dirty="0">
                <a:solidFill>
                  <a:srgbClr val="2775C0"/>
                </a:solidFill>
              </a:rPr>
              <a:t>send multiple </a:t>
            </a:r>
            <a:r>
              <a:rPr lang="en-US" altLang="zh-CN" dirty="0" smtClean="0">
                <a:solidFill>
                  <a:srgbClr val="2775C0"/>
                </a:solidFill>
              </a:rPr>
              <a:t>Transactions </a:t>
            </a:r>
            <a:r>
              <a:rPr lang="en-US" altLang="zh-CN" dirty="0">
                <a:solidFill>
                  <a:srgbClr val="2775C0"/>
                </a:solidFill>
              </a:rPr>
              <a:t>to EP2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2775C0"/>
                </a:solidFill>
              </a:rPr>
              <a:t>4.</a:t>
            </a:r>
            <a:r>
              <a:rPr lang="en-US" altLang="zh-CN" dirty="0">
                <a:solidFill>
                  <a:srgbClr val="2775C0"/>
                </a:solidFill>
              </a:rPr>
              <a:t> All </a:t>
            </a:r>
            <a:r>
              <a:rPr lang="en-US" altLang="zh-CN" dirty="0" smtClean="0">
                <a:solidFill>
                  <a:srgbClr val="2775C0"/>
                </a:solidFill>
              </a:rPr>
              <a:t>Transactions </a:t>
            </a:r>
            <a:r>
              <a:rPr lang="en-US" altLang="zh-CN" dirty="0">
                <a:solidFill>
                  <a:srgbClr val="2775C0"/>
                </a:solidFill>
              </a:rPr>
              <a:t>should passed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2775C0"/>
                </a:solidFill>
              </a:rPr>
              <a:t>5.</a:t>
            </a:r>
            <a:r>
              <a:rPr lang="en-US" altLang="zh-CN" dirty="0">
                <a:solidFill>
                  <a:srgbClr val="2775C0"/>
                </a:solidFill>
              </a:rPr>
              <a:t> Check requests' order</a:t>
            </a:r>
            <a:endParaRPr lang="zh-CN" altLang="en-US" dirty="0">
              <a:solidFill>
                <a:srgbClr val="2775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33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2A9FDCD7-81F2-4E67-B0A6-C57EE0347214}" vid="{0427F50F-C051-4A16-A568-3EF4CA2FF27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西安研发部PPT模板_2021</Template>
  <TotalTime>2945</TotalTime>
  <Words>1453</Words>
  <Application>Microsoft Office PowerPoint</Application>
  <PresentationFormat>自定义</PresentationFormat>
  <Paragraphs>188</Paragraphs>
  <Slides>29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宋体</vt:lpstr>
      <vt:lpstr>微软雅黑</vt:lpstr>
      <vt:lpstr>Arial</vt:lpstr>
      <vt:lpstr>Calibri</vt:lpstr>
      <vt:lpstr>Wingdings</vt:lpstr>
      <vt:lpstr>Office 主题​​</vt:lpstr>
      <vt:lpstr>Picasso-225 VO</vt:lpstr>
      <vt:lpstr>Picasso-225 VO list</vt:lpstr>
      <vt:lpstr>Arbitration</vt:lpstr>
      <vt:lpstr>Picasso-225 VO – Arbitration </vt:lpstr>
      <vt:lpstr>Picasso-225 VO – Arbitration </vt:lpstr>
      <vt:lpstr>Picasso-225 VO – Arbitration </vt:lpstr>
      <vt:lpstr>Picasso-225 VO – Arbitration </vt:lpstr>
      <vt:lpstr>Picasso-225 VO – Arbitration </vt:lpstr>
      <vt:lpstr>Picasso-225 VO – Arbitration </vt:lpstr>
      <vt:lpstr>TLP re-ordering</vt:lpstr>
      <vt:lpstr>Picasso-225 VO – TLP re-ordering</vt:lpstr>
      <vt:lpstr>Picasso-225 VO – TLP re-ordering</vt:lpstr>
      <vt:lpstr>Picasso-225 VO – TLP re-ordering</vt:lpstr>
      <vt:lpstr>Picasso-225 VO – TLP re-ordering</vt:lpstr>
      <vt:lpstr>Picasso-225 VO – TLP re-ordering</vt:lpstr>
      <vt:lpstr>Picasso-225 VO – TLP re-ordering</vt:lpstr>
      <vt:lpstr>Picasso-225 VO – TLP re-ordering</vt:lpstr>
      <vt:lpstr>Picasso-225 VO – TLP re-ordering</vt:lpstr>
      <vt:lpstr>Picasso-225 VO – TLP re-ordering</vt:lpstr>
      <vt:lpstr>SR-IOV</vt:lpstr>
      <vt:lpstr>Picasso-225 VO – SR-IOV </vt:lpstr>
      <vt:lpstr>Picasso-225 VO – SR-IOV </vt:lpstr>
      <vt:lpstr>Picasso-225 VO – SR-IOV </vt:lpstr>
      <vt:lpstr>Picasso-225 VO – SR-IOV </vt:lpstr>
      <vt:lpstr>Picasso-225 VO – SR-IOV </vt:lpstr>
      <vt:lpstr>Picasso-225 VO – SR-IOV </vt:lpstr>
      <vt:lpstr>Picasso-225 VO – SR-IOV </vt:lpstr>
      <vt:lpstr>Picasso-225 VO – SR-IOV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Picasso-225 VO review</dc:title>
  <dc:creator>Eason Gao（高翊鑫）</dc:creator>
  <cp:lastModifiedBy>Eason Gao（高翊鑫）</cp:lastModifiedBy>
  <cp:revision>89</cp:revision>
  <dcterms:created xsi:type="dcterms:W3CDTF">2021-01-26T01:49:24Z</dcterms:created>
  <dcterms:modified xsi:type="dcterms:W3CDTF">2021-02-20T08:01:37Z</dcterms:modified>
</cp:coreProperties>
</file>