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94" r:id="rId7"/>
    <p:sldId id="261" r:id="rId8"/>
    <p:sldId id="262" r:id="rId9"/>
    <p:sldId id="289" r:id="rId10"/>
    <p:sldId id="264" r:id="rId11"/>
    <p:sldId id="258" r:id="rId12"/>
    <p:sldId id="278" r:id="rId13"/>
    <p:sldId id="266" r:id="rId14"/>
    <p:sldId id="292" r:id="rId15"/>
    <p:sldId id="293" r:id="rId16"/>
    <p:sldId id="280" r:id="rId17"/>
    <p:sldId id="270" r:id="rId18"/>
    <p:sldId id="271" r:id="rId19"/>
    <p:sldId id="287" r:id="rId20"/>
    <p:sldId id="260" r:id="rId21"/>
    <p:sldId id="282" r:id="rId22"/>
    <p:sldId id="283" r:id="rId23"/>
    <p:sldId id="290" r:id="rId24"/>
    <p:sldId id="275" r:id="rId25"/>
    <p:sldId id="276" r:id="rId2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zar Carmo" userId="7773f139-50eb-44f9-972f-d3e965e652d4" providerId="ADAL" clId="{7917DF00-ECAF-4A3F-9CDB-E15FF162D142}"/>
    <pc:docChg chg="modSld">
      <pc:chgData name="Cézar Carmo" userId="7773f139-50eb-44f9-972f-d3e965e652d4" providerId="ADAL" clId="{7917DF00-ECAF-4A3F-9CDB-E15FF162D142}" dt="2022-09-14T20:22:19.234" v="4" actId="20577"/>
      <pc:docMkLst>
        <pc:docMk/>
      </pc:docMkLst>
      <pc:sldChg chg="modSp mod">
        <pc:chgData name="Cézar Carmo" userId="7773f139-50eb-44f9-972f-d3e965e652d4" providerId="ADAL" clId="{7917DF00-ECAF-4A3F-9CDB-E15FF162D142}" dt="2022-09-14T20:22:19.234" v="4" actId="20577"/>
        <pc:sldMkLst>
          <pc:docMk/>
          <pc:sldMk cId="1738561688" sldId="261"/>
        </pc:sldMkLst>
        <pc:spChg chg="mod">
          <ac:chgData name="Cézar Carmo" userId="7773f139-50eb-44f9-972f-d3e965e652d4" providerId="ADAL" clId="{7917DF00-ECAF-4A3F-9CDB-E15FF162D142}" dt="2022-09-14T20:22:19.234" v="4" actId="20577"/>
          <ac:spMkLst>
            <pc:docMk/>
            <pc:sldMk cId="1738561688" sldId="261"/>
            <ac:spMk id="9" creationId="{1C7D5285-85DF-4331-A6FA-1AE847CA47AE}"/>
          </ac:spMkLst>
        </pc:spChg>
      </pc:sldChg>
      <pc:sldChg chg="modSp mod">
        <pc:chgData name="Cézar Carmo" userId="7773f139-50eb-44f9-972f-d3e965e652d4" providerId="ADAL" clId="{7917DF00-ECAF-4A3F-9CDB-E15FF162D142}" dt="2022-09-14T20:22:01.519" v="3" actId="20577"/>
        <pc:sldMkLst>
          <pc:docMk/>
          <pc:sldMk cId="2243494996" sldId="277"/>
        </pc:sldMkLst>
        <pc:spChg chg="mod">
          <ac:chgData name="Cézar Carmo" userId="7773f139-50eb-44f9-972f-d3e965e652d4" providerId="ADAL" clId="{7917DF00-ECAF-4A3F-9CDB-E15FF162D142}" dt="2022-09-14T20:22:01.519" v="3" actId="20577"/>
          <ac:spMkLst>
            <pc:docMk/>
            <pc:sldMk cId="2243494996" sldId="277"/>
            <ac:spMk id="3" creationId="{35E3EA69-4E0E-41BD-8095-A124225A264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</c:strCache>
            </c:strRef>
          </c:cat>
          <c:val>
            <c:numRef>
              <c:f>Sheet1!$B$2:$B$5</c:f>
              <c:numCache>
                <c:formatCode>"R$"\ 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Parte 1</c:v>
                </c:pt>
                <c:pt idx="1">
                  <c:v>Parte 2</c:v>
                </c:pt>
                <c:pt idx="2">
                  <c:v>Parte 3</c:v>
                </c:pt>
                <c:pt idx="3">
                  <c:v>Parte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2C1599-78C3-49EE-B266-57A47B9C8940}" type="datetime1">
              <a:rPr lang="pt-BR" smtClean="0"/>
              <a:t>14/09/2022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38DB2-52FB-49CB-84D5-F3E8B8422193}" type="datetime1">
              <a:rPr lang="pt-BR" smtClean="0"/>
              <a:pPr/>
              <a:t>14/09/2022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52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709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08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126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075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273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728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98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272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85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29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54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21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58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73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277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52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607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71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88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adicionar um nome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adicionar um nome</a:t>
            </a:r>
          </a:p>
        </p:txBody>
      </p:sp>
      <p:sp>
        <p:nvSpPr>
          <p:cNvPr id="26" name="Espaço Reservado para Texto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adicionar um nome</a:t>
            </a: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adicionar um nome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adicionar um nome</a:t>
            </a:r>
          </a:p>
        </p:txBody>
      </p:sp>
      <p:sp>
        <p:nvSpPr>
          <p:cNvPr id="20" name="Espaço Reservado para Texto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adicionar um nome</a:t>
            </a:r>
          </a:p>
        </p:txBody>
      </p:sp>
      <p:sp>
        <p:nvSpPr>
          <p:cNvPr id="19" name="Espaço Reservado para Texto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adicionar um nome</a:t>
            </a:r>
          </a:p>
        </p:txBody>
      </p:sp>
      <p:sp>
        <p:nvSpPr>
          <p:cNvPr id="21" name="Espaço Reservado para Texto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adicionar um nome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Clique para adicionar um nome</a:t>
            </a:r>
          </a:p>
        </p:txBody>
      </p:sp>
      <p:sp>
        <p:nvSpPr>
          <p:cNvPr id="22" name="Espaço Reservado para Texto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adicionar um nome</a:t>
            </a:r>
          </a:p>
        </p:txBody>
      </p:sp>
      <p:sp>
        <p:nvSpPr>
          <p:cNvPr id="31" name="Espaço Reservado para Data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32" name="Espaço Reservado para Rodapé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33" name="Espaço Reservado para o Número do Slide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/>
              <a:t>Clique no ícone para adicionar gráfico</a:t>
            </a:r>
            <a:endParaRPr lang="pt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t-BR"/>
              <a:t>Clique no ícone para adicionar elemento gráfico SmartArt</a:t>
            </a: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8 Pesso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t-br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Conteú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10" Type="http://schemas.openxmlformats.org/officeDocument/2006/relationships/image" Target="../media/image38.jpg"/><Relationship Id="rId4" Type="http://schemas.openxmlformats.org/officeDocument/2006/relationships/image" Target="../media/image32.jpg"/><Relationship Id="rId9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t-BR" sz="3200" dirty="0"/>
              <a:t>Business Case - hype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t-BR" dirty="0"/>
              <a:t>Cezar Augusto Meira Carmo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VISÃO GERAL DO ORÇAMENTO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pt-BR" dirty="0"/>
              <a:t>R$3 Bilhões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1"/>
              <a:t>Liberdade de criação</a:t>
            </a:r>
            <a:endParaRPr lang="pt-BR" dirty="0"/>
          </a:p>
          <a:p>
            <a:pPr rtl="0"/>
            <a:r>
              <a:rPr lang="pt-BR" noProof="1"/>
              <a:t>Mercado seletivamente inclusivo</a:t>
            </a:r>
          </a:p>
          <a:p>
            <a:pPr rtl="0"/>
            <a:r>
              <a:rPr lang="pt-BR" noProof="1"/>
              <a:t>Mercado disponível para manutenção</a:t>
            </a:r>
          </a:p>
          <a:p>
            <a:pPr rtl="0"/>
            <a:endParaRPr lang="pt-BR" noProof="1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pt-BR" dirty="0"/>
              <a:t>R$1 Bilhão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pt-BR" dirty="0"/>
              <a:t>Oportunidade de construir</a:t>
            </a:r>
          </a:p>
          <a:p>
            <a:pPr rtl="0"/>
            <a:r>
              <a:rPr lang="pt-BR" dirty="0"/>
              <a:t>Mercado totalmente inclusivo</a:t>
            </a:r>
          </a:p>
          <a:p>
            <a:pPr rtl="0"/>
            <a:r>
              <a:rPr lang="pt-BR" dirty="0"/>
              <a:t>Mercado total endereçável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R$2 Bilhões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pt-BR" noProof="1"/>
              <a:t>Poucos concorrentes</a:t>
            </a:r>
          </a:p>
          <a:p>
            <a:pPr rtl="0"/>
            <a:r>
              <a:rPr lang="pt-BR" noProof="1"/>
              <a:t>Mercado especificamente direcionado</a:t>
            </a:r>
          </a:p>
          <a:p>
            <a:pPr rtl="0"/>
            <a:r>
              <a:rPr lang="pt-BR" noProof="1"/>
              <a:t>Mercado de serviços obtidos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/>
              <a:t>Comparação de mercado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9030" y="3064615"/>
            <a:ext cx="1414451" cy="823912"/>
          </a:xfrm>
        </p:spPr>
        <p:txBody>
          <a:bodyPr rtlCol="0"/>
          <a:lstStyle/>
          <a:p>
            <a:pPr rtl="0"/>
            <a:r>
              <a:rPr lang="pt-BR" sz="3600"/>
              <a:t>R$3B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30689" y="3064615"/>
            <a:ext cx="1414451" cy="823912"/>
          </a:xfrm>
        </p:spPr>
        <p:txBody>
          <a:bodyPr rtlCol="0"/>
          <a:lstStyle/>
          <a:p>
            <a:pPr rtl="0"/>
            <a:r>
              <a:rPr lang="pt-BR" sz="3600"/>
              <a:t>R$2B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42349" y="3064615"/>
            <a:ext cx="1414451" cy="823912"/>
          </a:xfrm>
        </p:spPr>
        <p:txBody>
          <a:bodyPr rtlCol="0"/>
          <a:lstStyle/>
          <a:p>
            <a:pPr rtl="0"/>
            <a:r>
              <a:rPr lang="pt-BR" sz="3600"/>
              <a:t>R$1B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pt-BR"/>
              <a:t>Oportunidade de construir</a:t>
            </a:r>
          </a:p>
        </p:txBody>
      </p:sp>
      <p:sp>
        <p:nvSpPr>
          <p:cNvPr id="22" name="Espaço Reservado para Conteúdo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469027"/>
            <a:ext cx="3124093" cy="462927"/>
          </a:xfrm>
        </p:spPr>
        <p:txBody>
          <a:bodyPr rtlCol="0"/>
          <a:lstStyle/>
          <a:p>
            <a:pPr rtl="0"/>
            <a:r>
              <a:rPr lang="pt-BR"/>
              <a:t>Mercado endereçável</a:t>
            </a:r>
          </a:p>
        </p:txBody>
      </p:sp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pt-BR"/>
              <a:t>Liberdade de criação</a:t>
            </a:r>
          </a:p>
        </p:txBody>
      </p:sp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pt-BR"/>
              <a:t>Mercado de serviços</a:t>
            </a:r>
          </a:p>
        </p:txBody>
      </p:sp>
      <p:sp>
        <p:nvSpPr>
          <p:cNvPr id="21" name="Espaço Reservado para Conteúdo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pt-BR"/>
              <a:t>Poucos concorrentes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469027"/>
            <a:ext cx="3124093" cy="462927"/>
          </a:xfrm>
        </p:spPr>
        <p:txBody>
          <a:bodyPr rtlCol="0"/>
          <a:lstStyle/>
          <a:p>
            <a:pPr rtl="0"/>
            <a:r>
              <a:rPr lang="pt-BR"/>
              <a:t>Mercado obtido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pt-BR"/>
              <a:t>NOSSA COMPETIÇÃO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pt-BR"/>
              <a:t>CONTOSO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1"/>
              <a:t>Nosso produto tem um preço inferior ao de outras empresas do mercado</a:t>
            </a:r>
          </a:p>
          <a:p>
            <a:pPr rtl="0"/>
            <a:r>
              <a:rPr lang="pt-BR" noProof="1"/>
              <a:t>O design é simples e fácil de usar, em comparação com os designs complexos dos concorrentes</a:t>
            </a:r>
          </a:p>
          <a:p>
            <a:pPr rtl="0"/>
            <a:r>
              <a:rPr lang="pt-BR" noProof="1"/>
              <a:t>A acessibilidade é a principal atração para nossos consumidores em nosso produto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pt-BR"/>
              <a:t>CONCORRENTES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pt-BR" b="1" noProof="1"/>
              <a:t>Empresa A</a:t>
            </a:r>
            <a:br>
              <a:rPr lang="pt-BR" noProof="1"/>
            </a:br>
            <a:r>
              <a:rPr lang="pt-BR" noProof="1"/>
              <a:t>O produto é mais caro</a:t>
            </a:r>
          </a:p>
          <a:p>
            <a:pPr rtl="0"/>
            <a:r>
              <a:rPr lang="pt-BR" b="1" noProof="1"/>
              <a:t>Empresas B e C </a:t>
            </a:r>
            <a:br>
              <a:rPr lang="pt-BR" noProof="1"/>
            </a:br>
            <a:r>
              <a:rPr lang="pt-BR" noProof="1"/>
              <a:t>O produto é caro e inconveniente de usar</a:t>
            </a:r>
          </a:p>
          <a:p>
            <a:pPr rtl="0"/>
            <a:r>
              <a:rPr lang="pt-BR" b="1" noProof="1"/>
              <a:t>Empresas D e E</a:t>
            </a:r>
            <a:br>
              <a:rPr lang="pt-BR" noProof="1"/>
            </a:br>
            <a:r>
              <a:rPr lang="pt-BR" noProof="1"/>
              <a:t>O produto é acessível, mas inconveniente de usar</a:t>
            </a:r>
          </a:p>
        </p:txBody>
      </p:sp>
      <p:sp>
        <p:nvSpPr>
          <p:cNvPr id="12" name="Espaço Reservado para Data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  <a:endParaRPr lang="pt-BR" dirty="0"/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BR"/>
              <a:t>Nossa competição 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Conveniente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Concorrente A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pt-BR"/>
              <a:t>Contoso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21894" y="3528829"/>
            <a:ext cx="1393863" cy="492025"/>
          </a:xfrm>
        </p:spPr>
        <p:txBody>
          <a:bodyPr rtlCol="0"/>
          <a:lstStyle/>
          <a:p>
            <a:pPr rtl="0"/>
            <a:r>
              <a:rPr lang="pt-BR"/>
              <a:t>Acessível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380681" cy="49202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Caro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pt-BR"/>
              <a:t>Concorrente B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pt-BR"/>
              <a:t>Concorrente C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pt-BR"/>
              <a:t>Concorrente D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Inconveniente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pt-BR"/>
              <a:t>Concorrente E</a:t>
            </a: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13</a:t>
            </a:fld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3" name="Gráfico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Estratégia de crescimento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t-BR"/>
              <a:t>Fevereiro de 20XX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Lance o produto para participantes de alto nível ou de nível superior para ajudar a estabelecer o produto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Março de 20XX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pt-BR"/>
              <a:t>Libere o produto para o público em geral e monitore o comunicado à imprensa e as contas de mídia social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/>
              <a:t>Outubro de 20XX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Reúna comentários e ajuste o design do produto conforme necessário</a:t>
            </a:r>
          </a:p>
          <a:p>
            <a:pPr rtl="0"/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pt-BR" dirty="0"/>
              <a:t>FORÇA</a:t>
            </a:r>
          </a:p>
        </p:txBody>
      </p:sp>
      <p:sp>
        <p:nvSpPr>
          <p:cNvPr id="75" name="Espaço Reservado para Texto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pt-BR" dirty="0"/>
              <a:t>Previsão para o sucesso</a:t>
            </a:r>
          </a:p>
        </p:txBody>
      </p:sp>
      <p:graphicFrame>
        <p:nvGraphicFramePr>
          <p:cNvPr id="53" name="Tabela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558565849"/>
              </p:ext>
            </p:extLst>
          </p:nvPr>
        </p:nvGraphicFramePr>
        <p:xfrm>
          <a:off x="838200" y="2286000"/>
          <a:ext cx="6099051" cy="371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pt-BR" sz="1400" b="0" cap="all" spc="150" noProof="0">
                          <a:solidFill>
                            <a:schemeClr val="bg1"/>
                          </a:solidFill>
                          <a:latin typeface="+mj-lt"/>
                        </a:rPr>
                        <a:t>Principais Métricas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sz="1400" b="0" cap="all" spc="150" baseline="0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sz="1400" b="0" cap="all" spc="150" baseline="0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sz="1400" b="0" cap="all" spc="150" baseline="0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pt-BR" sz="1400" b="0" cap="all" spc="150" baseline="0" noProof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pt-BR" sz="1200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Receita Bruta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Receita Líquida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R$ 10.000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R$ 7.000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R$ 20.000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R$ 16.000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R$ 30.000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R$ 25.000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>
                          <a:solidFill>
                            <a:schemeClr val="tx1"/>
                          </a:solidFill>
                        </a:rPr>
                        <a:t>R$ 40.000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</a:rPr>
                        <a:t>US$30.000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RECEITA POR ANO</a:t>
            </a:r>
          </a:p>
        </p:txBody>
      </p:sp>
      <p:graphicFrame>
        <p:nvGraphicFramePr>
          <p:cNvPr id="34" name="Espaço Reservado para Conteúdo 13" descr="Gráfico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212561974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15</a:t>
            </a:fld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BR"/>
              <a:t>PLANO DE AÇÃO DE DOIS ANOS</a:t>
            </a:r>
          </a:p>
        </p:txBody>
      </p:sp>
      <p:sp>
        <p:nvSpPr>
          <p:cNvPr id="110" name="Espaço Reservado para Texto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RASCUNHOS DE PLANTAS</a:t>
            </a:r>
            <a:endParaRPr lang="pt-BR" sz="1100"/>
          </a:p>
        </p:txBody>
      </p:sp>
      <p:sp>
        <p:nvSpPr>
          <p:cNvPr id="52" name="Espaço Reservado para Texto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REUNIR COMENTÁRIOS</a:t>
            </a:r>
            <a:endParaRPr lang="pt-BR" sz="1100"/>
          </a:p>
        </p:txBody>
      </p:sp>
      <p:sp>
        <p:nvSpPr>
          <p:cNvPr id="54" name="Espaço Reservado para Texto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ENTREGAR PARA O CLIENTE</a:t>
            </a:r>
            <a:endParaRPr lang="pt-BR" sz="110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JAN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FEV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MAR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ABR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MAIO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JUN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JUL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AGO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SET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/>
              <a:t>OUTUBRO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NOV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DEZ</a:t>
            </a:r>
          </a:p>
        </p:txBody>
      </p:sp>
      <p:sp>
        <p:nvSpPr>
          <p:cNvPr id="11" name="Ano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JAN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FEV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MAR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ABR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MAIO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JUN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JUL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AGO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SET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/>
              <a:t>OUTUBRO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NOV</a:t>
            </a:r>
          </a:p>
        </p:txBody>
      </p:sp>
      <p:sp>
        <p:nvSpPr>
          <p:cNvPr id="31" name="Espaço Reservado para Texto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pt-BR"/>
              <a:t>DEZ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6" name="Espaço Reservado para Texto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EXECUTAR GRUPOS DE FOCO</a:t>
            </a:r>
            <a:endParaRPr lang="pt-BR" sz="1100"/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spaço Reservado para Texto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DESIGN DE TESTE</a:t>
            </a:r>
            <a:endParaRPr lang="pt-BR" sz="1100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spaço Reservado para Texto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spc="150">
                <a:latin typeface="+mj-lt"/>
                <a:ea typeface="+mj-ea"/>
                <a:cs typeface="+mj-cs"/>
              </a:rPr>
              <a:t>DESIGN DE LANÇAMENTO</a:t>
            </a:r>
            <a:endParaRPr lang="pt-BR" sz="1100"/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66" name="Espaço Reservado para Data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pt-BR"/>
              <a:t>FINANÇAS</a:t>
            </a:r>
          </a:p>
        </p:txBody>
      </p:sp>
      <p:graphicFrame>
        <p:nvGraphicFramePr>
          <p:cNvPr id="17" name="Tabela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228868317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Ano 1</a:t>
                      </a:r>
                      <a:endParaRPr lang="pt-BR" sz="1200" b="1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Ano 2</a:t>
                      </a:r>
                      <a:endParaRPr lang="pt-BR" sz="1200" b="1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Ano 3</a:t>
                      </a:r>
                      <a:endParaRPr lang="pt-BR" sz="1200" b="1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RECEITA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Usuários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1.600.000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Vendas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4.000.000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16.000.000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Preço médio por venda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Receita a 15%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5.625.000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48.000.000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216.000.000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LUCRO BRUTO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48.000.000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216.000.000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Despesas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Vendas e marketing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5.062.500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38.400.000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151.200.000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70%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Atendimento ao cliente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1.687.500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9.600.000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21.600.000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Desenvolvimento do Produto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562.500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2.400.000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10.800.000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Pesquisa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281.250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2.400.000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4.320.000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u="none" strike="noStrike" noProof="0">
                          <a:solidFill>
                            <a:schemeClr val="tx1"/>
                          </a:solidFill>
                          <a:effectLst/>
                        </a:rPr>
                        <a:t>2%</a:t>
                      </a:r>
                      <a:endParaRPr lang="pt-BR" sz="1200" b="0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DESPESAS TOTAIS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7.593.750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52.800.000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 u="none" strike="noStrike" noProof="0">
                          <a:solidFill>
                            <a:schemeClr val="tx1"/>
                          </a:solidFill>
                          <a:effectLst/>
                        </a:rPr>
                        <a:t>187.920.000</a:t>
                      </a:r>
                      <a:endParaRPr lang="pt-BR" sz="1200" b="1" i="0" u="none" strike="noStrike" noProof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pt-BR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/>
              <a:t>CONHEÇA A EQUIPE</a:t>
            </a:r>
          </a:p>
        </p:txBody>
      </p:sp>
      <p:pic>
        <p:nvPicPr>
          <p:cNvPr id="26" name="Espaço Reservado para Imagem 25" descr="Foto de rosto do membro da equipe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pt-BR"/>
              <a:t>CECIL LIMA</a:t>
            </a:r>
          </a:p>
        </p:txBody>
      </p:sp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pt-BR"/>
              <a:t>Presidente</a:t>
            </a:r>
          </a:p>
        </p:txBody>
      </p:sp>
      <p:pic>
        <p:nvPicPr>
          <p:cNvPr id="47" name="Espaço Reservado para Imagem 46" descr="Foto de rosto do membro da equipe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pt-BR"/>
              <a:t>LARA CARDOSO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pt-BR"/>
              <a:t>Principal Diretor Executivo</a:t>
            </a:r>
          </a:p>
        </p:txBody>
      </p:sp>
      <p:pic>
        <p:nvPicPr>
          <p:cNvPr id="45" name="Espaço Reservado para Imagem 44" descr="Foto de rosto do membro da equipe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pt-BR"/>
              <a:t>GABRIELLE GONÇALVES</a:t>
            </a:r>
          </a:p>
        </p:txBody>
      </p:sp>
      <p:sp>
        <p:nvSpPr>
          <p:cNvPr id="38" name="Espaço Reservado para Texto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pt-BR"/>
              <a:t>Principal Diretor de Operações</a:t>
            </a:r>
          </a:p>
          <a:p>
            <a:pPr rtl="0"/>
            <a:endParaRPr lang="pt-BR"/>
          </a:p>
        </p:txBody>
      </p:sp>
      <p:pic>
        <p:nvPicPr>
          <p:cNvPr id="43" name="Espaço Reservado para Imagem 42" descr="Foto de rosto do membro da equipe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pt-BR"/>
              <a:t>HENRIQUE CASTRO</a:t>
            </a:r>
          </a:p>
        </p:txBody>
      </p:sp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pt-BR"/>
              <a:t>VP de Marketing</a:t>
            </a:r>
          </a:p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/>
              <a:t>CONHEÇA A EQUIPE </a:t>
            </a:r>
          </a:p>
        </p:txBody>
      </p:sp>
      <p:pic>
        <p:nvPicPr>
          <p:cNvPr id="38" name="Espaço Reservado para Imagem 37" descr="Foto de rosto do membro da equipe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Espaço Reservado para Texto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CECIL LIMA</a:t>
            </a:r>
          </a:p>
          <a:p>
            <a:pPr rtl="0"/>
            <a:endParaRPr lang="pt-BR"/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Presidente</a:t>
            </a:r>
          </a:p>
        </p:txBody>
      </p:sp>
      <p:pic>
        <p:nvPicPr>
          <p:cNvPr id="42" name="Espaço Reservado para Imagem 41" descr="Foto de rosto do membro da equipe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LARA CARDOSO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Principal Diretor Executivo</a:t>
            </a:r>
          </a:p>
        </p:txBody>
      </p:sp>
      <p:pic>
        <p:nvPicPr>
          <p:cNvPr id="46" name="Espaço Reservado para Imagem 45" descr="Foto de rosto do membro da equipe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Espaço Reservado para Texto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0961" y="3660095"/>
            <a:ext cx="1947352" cy="343061"/>
          </a:xfrm>
        </p:spPr>
        <p:txBody>
          <a:bodyPr rtlCol="0"/>
          <a:lstStyle/>
          <a:p>
            <a:pPr rtl="0"/>
            <a:r>
              <a:rPr lang="pt-BR"/>
              <a:t>GABRIELLE GONÇALVES</a:t>
            </a:r>
          </a:p>
          <a:p>
            <a:pPr rtl="0"/>
            <a:endParaRPr lang="pt-BR"/>
          </a:p>
        </p:txBody>
      </p:sp>
      <p:sp>
        <p:nvSpPr>
          <p:cNvPr id="62" name="Espaço Reservado para Texto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832581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Principal Diretor de Operações</a:t>
            </a:r>
          </a:p>
        </p:txBody>
      </p:sp>
      <p:pic>
        <p:nvPicPr>
          <p:cNvPr id="54" name="Espaço Reservado para Imagem 53" descr="Foto de rosto do membro da equipe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HENRIQUE CASTRO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VP de Marketing</a:t>
            </a:r>
          </a:p>
        </p:txBody>
      </p:sp>
      <p:pic>
        <p:nvPicPr>
          <p:cNvPr id="58" name="Espaço Reservado para Imagem 57" descr="Foto de rosto do membro da equipe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Espaço Reservado para Texto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DOMINIQUE OLIVEIRA</a:t>
            </a:r>
          </a:p>
          <a:p>
            <a:pPr rtl="0"/>
            <a:endParaRPr lang="pt-BR"/>
          </a:p>
        </p:txBody>
      </p:sp>
      <p:sp>
        <p:nvSpPr>
          <p:cNvPr id="72" name="Espaço Reservado para Texto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VP do Produto</a:t>
            </a:r>
          </a:p>
        </p:txBody>
      </p:sp>
      <p:pic>
        <p:nvPicPr>
          <p:cNvPr id="66" name="Espaço Reservado para Imagem 65" descr="Foto de rosto do membro da equipe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Espaço Reservado para Texto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MICA PEREIRA</a:t>
            </a:r>
          </a:p>
          <a:p>
            <a:pPr rtl="0"/>
            <a:endParaRPr lang="pt-BR"/>
          </a:p>
        </p:txBody>
      </p:sp>
      <p:sp>
        <p:nvSpPr>
          <p:cNvPr id="73" name="Espaço Reservado para Texto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Estrategista de SEO</a:t>
            </a:r>
          </a:p>
        </p:txBody>
      </p:sp>
      <p:pic>
        <p:nvPicPr>
          <p:cNvPr id="78" name="Espaço Reservado para Imagem 77" descr="Foto de rosto do membro da equipe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Espaço Reservado para Texto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CRIS BARROS</a:t>
            </a:r>
          </a:p>
        </p:txBody>
      </p:sp>
      <p:sp>
        <p:nvSpPr>
          <p:cNvPr id="74" name="Espaço Reservado para Texto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Designer do Produto</a:t>
            </a:r>
          </a:p>
        </p:txBody>
      </p:sp>
      <p:pic>
        <p:nvPicPr>
          <p:cNvPr id="83" name="Espaço Reservado para Imagem 82" descr="Foto de rosto do membro da equipe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Espaço Reservado para Texto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pt-BR"/>
              <a:t>ROBIN KLINE</a:t>
            </a:r>
          </a:p>
        </p:txBody>
      </p:sp>
      <p:sp>
        <p:nvSpPr>
          <p:cNvPr id="75" name="Espaço Reservado para Texto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pt-BR"/>
              <a:t>Conteúdo do Desenvolvedor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t-BR" dirty="0"/>
              <a:t>objetivo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/>
              <a:t>Elaborar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com </a:t>
            </a:r>
            <a:r>
              <a:rPr lang="en-US" dirty="0" err="1"/>
              <a:t>objetivos</a:t>
            </a:r>
            <a:r>
              <a:rPr lang="en-US" dirty="0"/>
              <a:t> de </a:t>
            </a:r>
            <a:r>
              <a:rPr lang="en-US" dirty="0" err="1"/>
              <a:t>demonstrar</a:t>
            </a:r>
            <a:r>
              <a:rPr lang="en-US" dirty="0"/>
              <a:t> um pipeline </a:t>
            </a:r>
            <a:r>
              <a:rPr lang="en-US" dirty="0" err="1"/>
              <a:t>completo</a:t>
            </a:r>
            <a:r>
              <a:rPr lang="en-US" dirty="0"/>
              <a:t> de dados </a:t>
            </a:r>
            <a:r>
              <a:rPr lang="en-US" dirty="0" err="1"/>
              <a:t>dentro</a:t>
            </a:r>
            <a:r>
              <a:rPr lang="en-US" dirty="0"/>
              <a:t> de um DataLake AWS com uma Stack </a:t>
            </a:r>
            <a:r>
              <a:rPr lang="pt-BR" dirty="0"/>
              <a:t>factível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 dirty="0"/>
              <a:t>FINANCIAMENTO</a:t>
            </a:r>
          </a:p>
        </p:txBody>
      </p:sp>
      <p:graphicFrame>
        <p:nvGraphicFramePr>
          <p:cNvPr id="126" name="Espaço Reservado para Conteúdo 125" title="Gráfico de financiamento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954494533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pt-BR" dirty="0"/>
              <a:t>R$14.000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pt-BR" dirty="0"/>
              <a:t>INVESTIMENTOS ANGEL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pt-BR" dirty="0"/>
              <a:t>Montante obtido através de outros investidores</a:t>
            </a:r>
          </a:p>
        </p:txBody>
      </p:sp>
      <p:graphicFrame>
        <p:nvGraphicFramePr>
          <p:cNvPr id="127" name="Espaço Reservado para Conteúdo 126" title="Gráfico de financiamento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1963276719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pt-BR" dirty="0"/>
              <a:t>R$12.000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pt-BR" dirty="0"/>
              <a:t>PROPRIEDADE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pt-BR" dirty="0"/>
              <a:t>Receita obtida com aluguel de imóveis</a:t>
            </a:r>
          </a:p>
        </p:txBody>
      </p:sp>
      <p:graphicFrame>
        <p:nvGraphicFramePr>
          <p:cNvPr id="128" name="Espaço Reservado para Conteúdo 127" title="Gráfico de financiamento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1799252421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pt-BR" dirty="0"/>
              <a:t>R$82.000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pt-BR" dirty="0"/>
              <a:t>COMPARTILHAMENTOS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pt-BR" dirty="0"/>
              <a:t>Número de ações convertidas em USD</a:t>
            </a:r>
          </a:p>
          <a:p>
            <a:pPr rtl="0"/>
            <a:endParaRPr lang="pt-BR" noProof="1"/>
          </a:p>
        </p:txBody>
      </p:sp>
      <p:graphicFrame>
        <p:nvGraphicFramePr>
          <p:cNvPr id="129" name="Espaço Reservado para Conteúdo 128" title="Gráfico de financiamento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602296412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pt-BR" dirty="0"/>
              <a:t>R$32.000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pt-BR" dirty="0"/>
              <a:t>DINHEIRO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pt-BR" noProof="1"/>
              <a:t>Ativo líquido que  </a:t>
            </a:r>
            <a:br>
              <a:rPr lang="pt-BR" noProof="1"/>
            </a:br>
            <a:r>
              <a:rPr lang="pt-BR" noProof="1"/>
              <a:t>temos em mãos</a:t>
            </a:r>
          </a:p>
          <a:p>
            <a:pPr rtl="0"/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pt-BR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rtl="0"/>
            <a:r>
              <a:rPr lang="pt-BR"/>
              <a:t>Na Contoso, acreditamos em dar 110%. Usando nossa arquitetura de dados de última geração, ajudamos as organizações a gerenciar virtualmente fluxos de trabalho ágeis. Nós prosperamos devido ao nosso conhecimento de mercado e a grande equipe por trás do nosso produto. Como diz nosso CEO, "As eficiências virão da transformação proativa da forma como fazemos negócios".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Lara Cardoso</a:t>
            </a:r>
          </a:p>
          <a:p>
            <a:pPr rtl="0"/>
            <a:r>
              <a:rPr lang="pt-BR"/>
              <a:t>206-555-0146</a:t>
            </a:r>
          </a:p>
          <a:p>
            <a:pPr rtl="0"/>
            <a:r>
              <a:rPr lang="pt-BR"/>
              <a:t>lara@contoso.com</a:t>
            </a:r>
          </a:p>
          <a:p>
            <a:pPr rtl="0"/>
            <a:r>
              <a:rPr lang="pt-BR"/>
              <a:t>www.contoso.com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FB5AAF8-B08D-C9F0-F5F7-527BAFED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Arquitetura proposta 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0A4DC9-D10A-2BB6-146F-3E486E84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D23E08-E2DC-31FC-6A5F-7E28EE2C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5C8F86-E90C-B8ED-0ABD-1F17CF03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pic>
        <p:nvPicPr>
          <p:cNvPr id="14" name="Imagem 1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0684ADB-5B4C-DA46-C23E-E9579623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958"/>
            <a:ext cx="12192000" cy="42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pt-BR" dirty="0"/>
              <a:t>A ideia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AWS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pt-BR" dirty="0"/>
              <a:t>ferramentas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pt-BR" dirty="0"/>
              <a:t>Data engineer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pt-BR" dirty="0"/>
              <a:t>Ambiente em Cloud justifica-se por ser o presente e o futuro para a busca, tratamento e consumo dos dados.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pt-BR" dirty="0"/>
              <a:t>As ferramentas propostas tentam agregar eficiência, economia e segurança na manipulação dos dados.</a:t>
            </a:r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pt-BR" dirty="0"/>
              <a:t>O Processo de trabalho depende de tempo e de pesquisa, não sendo de forma nenhuma uma ideia formatada definitivamente em Pedra.</a:t>
            </a:r>
          </a:p>
          <a:p>
            <a:pPr rtl="0"/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80" name="Espaço Reservado para Rodapé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pt-BR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dirty="0"/>
              <a:t>E</a:t>
            </a:r>
            <a:r>
              <a:rPr lang="pt-BR" dirty="0"/>
              <a:t>XTRACAO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pt-BR" dirty="0"/>
              <a:t>ETL / ELT COM LAMBDAS AWS (PYTHON) E CARREGAMENTO EM BUCKET S3 AWS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ATHENA AWS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pt-BR" dirty="0"/>
              <a:t>DISPONBIBILIZACAO DE TABELAS E VIEWS PARA CONSULTAS SQL</a:t>
            </a:r>
          </a:p>
          <a:p>
            <a:pPr rtl="0"/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DATA LAKE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pt-BR" dirty="0"/>
              <a:t>REPOSITORIO DOS DADOS E ZONA DE TRATAMENTO, AUMENTO DA CONFIANCA E ENRIQUECIMENTOS DOS DADOS (BEM COMO MODELAGEM).</a:t>
            </a:r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POWER BI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pt-BR" dirty="0"/>
              <a:t>CONSTRUCAO DE DASHBOARDS PARA CONSUMO DO CLIENTE FINAL.</a:t>
            </a:r>
          </a:p>
        </p:txBody>
      </p:sp>
      <p:sp>
        <p:nvSpPr>
          <p:cNvPr id="80" name="Espaço Reservado para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81" name="Espaço Reservado para Rodapé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82" name="Espaço Reservado para o Número do Slid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US" dirty="0"/>
              <a:t>P</a:t>
            </a:r>
            <a:r>
              <a:rPr lang="pt-BR" dirty="0"/>
              <a:t>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t-BR" dirty="0"/>
              <a:t>REPOSITORIO - GITHUB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https://github.com/cezarcarmo/hype_dataengineer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CODIGOS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JUPYTER NOTEBOOK PYTHON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EVIDENCIAS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.README, .PNG, .PY, .CSV, .PARQUET, .PPT.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AUTOR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pt-BR" dirty="0"/>
              <a:t>CEZAR AUGUSTO MEIRA CARMO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pt-BR"/>
              <a:t>BENEFÍCIOS DO PRODUTO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/>
              <a:t>Produto bacana e elegante</a:t>
            </a:r>
          </a:p>
          <a:p>
            <a:pPr rtl="0"/>
            <a:r>
              <a:rPr lang="pt-BR" noProof="1"/>
              <a:t>Áreas para conexões com a comunidade </a:t>
            </a:r>
          </a:p>
          <a:p>
            <a:pPr rtl="0"/>
            <a:r>
              <a:rPr lang="pt-BR" noProof="1"/>
              <a:t>Loja online e mercado de swap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pt-BR"/>
              <a:t>VISÃO GERAL DA EMPRESA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pt-BR"/>
              <a:t>MODELO DE NEGÓCIOS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1"/>
              <a:t>RESUMO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 noProof="1"/>
              <a:t>Baseamos nossa pesquisa em tendências de mercado e mídia social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1"/>
              <a:t>DESIGN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 noProof="1"/>
              <a:t>Acreditamos que as pessoas precisam de mais produtos especificamente dedicados a este nicho de mercado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t-BR" noProof="1"/>
              <a:t>PESQUISA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pt-BR" noProof="1"/>
              <a:t>Minimalista e fácil de usar </a:t>
            </a:r>
          </a:p>
        </p:txBody>
      </p:sp>
      <p:sp>
        <p:nvSpPr>
          <p:cNvPr id="32" name="Espaço Reservado para Dat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8_TF22318419_Win32" id="{39789813-3D1F-4DB2-B0EB-7AB06FB22EC7}" vid="{8218E8E9-463F-47F5-9779-4296A87E01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minimalista</Template>
  <TotalTime>17</TotalTime>
  <Words>930</Words>
  <Application>Microsoft Office PowerPoint</Application>
  <PresentationFormat>Widescreen</PresentationFormat>
  <Paragraphs>330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Tenorite</vt:lpstr>
      <vt:lpstr>Linha única</vt:lpstr>
      <vt:lpstr>Business Case - hype</vt:lpstr>
      <vt:lpstr>objetivo</vt:lpstr>
      <vt:lpstr>Arquitetura proposta </vt:lpstr>
      <vt:lpstr>A ideia</vt:lpstr>
      <vt:lpstr>SOLUÇÃO</vt:lpstr>
      <vt:lpstr>PROJETO</vt:lpstr>
      <vt:lpstr>BENEFÍCIOS DO PRODUTO</vt:lpstr>
      <vt:lpstr>VISÃO GERAL DA EMPRESA</vt:lpstr>
      <vt:lpstr>MODELO DE NEGÓCIOS</vt:lpstr>
      <vt:lpstr>VISÃO GERAL DO ORÇAMENTO</vt:lpstr>
      <vt:lpstr>Comparação de mercado</vt:lpstr>
      <vt:lpstr>NOSSA COMPETIÇÃO</vt:lpstr>
      <vt:lpstr>Nossa competição  </vt:lpstr>
      <vt:lpstr>Estratégia de crescimento</vt:lpstr>
      <vt:lpstr>FORÇA</vt:lpstr>
      <vt:lpstr>PLANO DE AÇÃO DE DOIS ANOS</vt:lpstr>
      <vt:lpstr>FINANÇAS</vt:lpstr>
      <vt:lpstr>CONHEÇA A EQUIPE</vt:lpstr>
      <vt:lpstr>CONHEÇA A EQUIPE </vt:lpstr>
      <vt:lpstr>FINANCIAMENTO</vt:lpstr>
      <vt:lpstr>RESUMO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- hype</dc:title>
  <dc:creator>Cézar Carmo</dc:creator>
  <cp:lastModifiedBy>Cézar Carmo</cp:lastModifiedBy>
  <cp:revision>1</cp:revision>
  <dcterms:created xsi:type="dcterms:W3CDTF">2022-09-14T20:05:08Z</dcterms:created>
  <dcterms:modified xsi:type="dcterms:W3CDTF">2022-09-14T20:22:28Z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