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3" r:id="rId5"/>
    <p:sldId id="264" r:id="rId6"/>
    <p:sldId id="262" r:id="rId7"/>
    <p:sldId id="261" r:id="rId8"/>
    <p:sldId id="265" r:id="rId9"/>
    <p:sldId id="258" r:id="rId10"/>
    <p:sldId id="266" r:id="rId11"/>
    <p:sldId id="267" r:id="rId12"/>
    <p:sldId id="270" r:id="rId13"/>
    <p:sldId id="272" r:id="rId14"/>
    <p:sldId id="271" r:id="rId15"/>
    <p:sldId id="273" r:id="rId16"/>
    <p:sldId id="269" r:id="rId17"/>
    <p:sldId id="274" r:id="rId18"/>
    <p:sldId id="275" r:id="rId19"/>
    <p:sldId id="280" r:id="rId20"/>
    <p:sldId id="25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64" autoAdjust="0"/>
    <p:restoredTop sz="94660"/>
  </p:normalViewPr>
  <p:slideViewPr>
    <p:cSldViewPr snapToGrid="0">
      <p:cViewPr varScale="1">
        <p:scale>
          <a:sx n="90" d="100"/>
          <a:sy n="90" d="100"/>
        </p:scale>
        <p:origin x="6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Rectangle 23"/>
            <p:cNvSpPr/>
            <p:nvPr/>
          </p:nvSpPr>
          <p:spPr>
            <a:xfrm>
              <a:off x="10368492" y="-8467"/>
              <a:ext cx="1820333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10368491" y="-8467"/>
              <a:ext cx="182350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68492" y="3048000"/>
              <a:ext cx="1823508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10371666" y="-8467"/>
              <a:ext cx="1817160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578069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4-Lel1oaV7M?feature=oembed" TargetMode="Externa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0bvo6UKkNDA?start=42&amp;feature=oembed" TargetMode="Externa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nextjs.org/learn/basics/create-nextjs-app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vercel/next.js/tree/canary/exampl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1zhT23VDVDc?feature=oembed" TargetMode="Externa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F2F952C-5CA2-4E47-A41D-4ACCB1ECD1A1}"/>
              </a:ext>
            </a:extLst>
          </p:cNvPr>
          <p:cNvSpPr txBox="1">
            <a:spLocks/>
          </p:cNvSpPr>
          <p:nvPr/>
        </p:nvSpPr>
        <p:spPr>
          <a:xfrm>
            <a:off x="983167" y="5953440"/>
            <a:ext cx="4232335" cy="7461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chemeClr val="tx1"/>
                </a:solidFill>
              </a:rPr>
              <a:t>CEZAR GODOY NASCIMENTO SP3040755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pt-BR" sz="1400" dirty="0">
                <a:solidFill>
                  <a:schemeClr val="tx1"/>
                </a:solidFill>
              </a:rPr>
              <a:t>HEBERT GOMES SANCHES SP3039595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9BA4597-D89F-40BA-A627-61D3C51604B0}"/>
              </a:ext>
            </a:extLst>
          </p:cNvPr>
          <p:cNvSpPr txBox="1">
            <a:spLocks/>
          </p:cNvSpPr>
          <p:nvPr/>
        </p:nvSpPr>
        <p:spPr>
          <a:xfrm>
            <a:off x="737016" y="2539079"/>
            <a:ext cx="7979391" cy="129079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dirty="0"/>
              <a:t>Next.JS</a:t>
            </a:r>
            <a:br>
              <a:rPr lang="pt-BR" dirty="0"/>
            </a:br>
            <a:r>
              <a:rPr lang="pt-BR" dirty="0"/>
              <a:t>Desenvolvimento Web II</a:t>
            </a:r>
          </a:p>
        </p:txBody>
      </p:sp>
      <p:pic>
        <p:nvPicPr>
          <p:cNvPr id="9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489D2A4D-F1EC-4720-8B88-3A6F1EA383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👉 You need to try NextJS for your next web app | by &lt;Andrew Rymaruk /&gt; |  JavaScript in Plain English">
            <a:extLst>
              <a:ext uri="{FF2B5EF4-FFF2-40B4-BE49-F238E27FC236}">
                <a16:creationId xmlns:a16="http://schemas.microsoft.com/office/drawing/2014/main" id="{217C2F53-ED88-44AE-8722-74261CF203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8" t="16724" r="7711" b="11333"/>
          <a:stretch/>
        </p:blipFill>
        <p:spPr bwMode="auto">
          <a:xfrm>
            <a:off x="8304028" y="5927254"/>
            <a:ext cx="1701210" cy="79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13C02D97-612D-437A-985E-6053675D6444}"/>
              </a:ext>
            </a:extLst>
          </p:cNvPr>
          <p:cNvSpPr txBox="1">
            <a:spLocks/>
          </p:cNvSpPr>
          <p:nvPr/>
        </p:nvSpPr>
        <p:spPr>
          <a:xfrm>
            <a:off x="814350" y="3759309"/>
            <a:ext cx="4232335" cy="7461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pt-BR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rofessor</a:t>
            </a:r>
            <a:r>
              <a:rPr lang="pt-BR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1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Johnata</a:t>
            </a:r>
            <a:endParaRPr lang="pt-BR" sz="1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277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1A425DD1-FB53-44F0-AC00-DB1323BCA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9F5DF3C-36A6-4317-BE7F-FE6C98B4EC6E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/>
              <a:t>C</a:t>
            </a:r>
            <a:r>
              <a:rPr lang="pt-BR" sz="3600" b="1" dirty="0" err="1"/>
              <a:t>lient</a:t>
            </a:r>
            <a:r>
              <a:rPr lang="pt-BR" sz="3600" b="1" dirty="0"/>
              <a:t> Site </a:t>
            </a:r>
            <a:r>
              <a:rPr lang="pt-BR" sz="3600" b="1" dirty="0" err="1"/>
              <a:t>Rendering</a:t>
            </a:r>
            <a:endParaRPr lang="pt-BR" sz="3600" b="1" dirty="0"/>
          </a:p>
        </p:txBody>
      </p:sp>
      <p:pic>
        <p:nvPicPr>
          <p:cNvPr id="2" name="Mídia Online 1" title="Animated Client Side Rendering">
            <a:hlinkClick r:id="" action="ppaction://media"/>
            <a:extLst>
              <a:ext uri="{FF2B5EF4-FFF2-40B4-BE49-F238E27FC236}">
                <a16:creationId xmlns:a16="http://schemas.microsoft.com/office/drawing/2014/main" id="{78013D14-10F9-461F-8834-0001A906E73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21349" y="1448869"/>
            <a:ext cx="8131188" cy="459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8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1A425DD1-FB53-44F0-AC00-DB1323BCA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9F5DF3C-36A6-4317-BE7F-FE6C98B4EC6E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/>
              <a:t>Server Site Rendering</a:t>
            </a:r>
            <a:endParaRPr lang="pt-BR" sz="3600" b="1" dirty="0"/>
          </a:p>
        </p:txBody>
      </p:sp>
      <p:pic>
        <p:nvPicPr>
          <p:cNvPr id="2" name="Mídia Online 1" title="Animated Server Side Rendering">
            <a:hlinkClick r:id="" action="ppaction://media"/>
            <a:extLst>
              <a:ext uri="{FF2B5EF4-FFF2-40B4-BE49-F238E27FC236}">
                <a16:creationId xmlns:a16="http://schemas.microsoft.com/office/drawing/2014/main" id="{1DE3B250-E9BD-4C3C-8755-9E6544CF0F4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25173" y="1461128"/>
            <a:ext cx="8069402" cy="455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1A425DD1-FB53-44F0-AC00-DB1323BCA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9F5DF3C-36A6-4317-BE7F-FE6C98B4EC6E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3600" b="1" dirty="0" err="1"/>
              <a:t>Static</a:t>
            </a:r>
            <a:r>
              <a:rPr lang="pt-BR" sz="3600" b="1" dirty="0"/>
              <a:t> Site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D0E2FF4-3322-4C04-98CF-25406108A984}"/>
              </a:ext>
            </a:extLst>
          </p:cNvPr>
          <p:cNvSpPr txBox="1">
            <a:spLocks/>
          </p:cNvSpPr>
          <p:nvPr/>
        </p:nvSpPr>
        <p:spPr>
          <a:xfrm>
            <a:off x="533400" y="1635491"/>
            <a:ext cx="10192657" cy="417583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Vantagens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Uso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quase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nulo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do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servidor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Pode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ser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servido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numa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CDN(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melhor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cache)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Melhor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performance entre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todos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Flexibilidade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para usar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qualquer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servidor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Desvantagens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Tempo de build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pode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ser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muito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alto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Dificuldade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para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escalar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aplicações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grande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Dificuldade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para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realizar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atualizações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constantes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pt-BR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53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1A425DD1-FB53-44F0-AC00-DB1323BCA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9F5DF3C-36A6-4317-BE7F-FE6C98B4EC6E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/>
              <a:t>Single Page Application (SPA)</a:t>
            </a:r>
            <a:endParaRPr lang="pt-BR" sz="3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656E919-0448-4088-A9EE-E8674C33152D}"/>
              </a:ext>
            </a:extLst>
          </p:cNvPr>
          <p:cNvSpPr txBox="1">
            <a:spLocks/>
          </p:cNvSpPr>
          <p:nvPr/>
        </p:nvSpPr>
        <p:spPr>
          <a:xfrm>
            <a:off x="533400" y="1635491"/>
            <a:ext cx="10192657" cy="417583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Vantagens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Permite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páginas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ricas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interações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sem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recarregar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Site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rápido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após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o load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inicial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Ótimo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para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aplicações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web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Possui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diversas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bibliotecas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Desvantagens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Load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inicial pode ser muito grande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Performance imprevisível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Dificuldades no SEO</a:t>
            </a:r>
          </a:p>
        </p:txBody>
      </p:sp>
    </p:spTree>
    <p:extLst>
      <p:ext uri="{BB962C8B-B14F-4D97-AF65-F5344CB8AC3E}">
        <p14:creationId xmlns:p14="http://schemas.microsoft.com/office/powerpoint/2010/main" val="242628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1A425DD1-FB53-44F0-AC00-DB1323BCA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9F5DF3C-36A6-4317-BE7F-FE6C98B4EC6E}"/>
              </a:ext>
            </a:extLst>
          </p:cNvPr>
          <p:cNvSpPr txBox="1">
            <a:spLocks/>
          </p:cNvSpPr>
          <p:nvPr/>
        </p:nvSpPr>
        <p:spPr>
          <a:xfrm>
            <a:off x="607828" y="286133"/>
            <a:ext cx="863397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/>
              <a:t>Server Site Rendering </a:t>
            </a:r>
            <a:r>
              <a:rPr lang="pt-BR" sz="2800" b="1" dirty="0"/>
              <a:t>Vantagens x Desvantagens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E46E9C7-9B19-4A82-B11A-EF37158E0C8F}"/>
              </a:ext>
            </a:extLst>
          </p:cNvPr>
          <p:cNvSpPr txBox="1">
            <a:spLocks/>
          </p:cNvSpPr>
          <p:nvPr/>
        </p:nvSpPr>
        <p:spPr>
          <a:xfrm>
            <a:off x="533400" y="1635491"/>
            <a:ext cx="10192657" cy="456329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Vantagens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Ótimo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SEO;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Meta tags com previews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mais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adequados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Melhor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performance para o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usuário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300" b="1" dirty="0">
                <a:solidFill>
                  <a:schemeClr val="bg2">
                    <a:lumMod val="25000"/>
                  </a:schemeClr>
                </a:solidFill>
              </a:rPr>
              <a:t>(o </a:t>
            </a:r>
            <a:r>
              <a:rPr lang="en-US" sz="2300" b="1" dirty="0" err="1">
                <a:solidFill>
                  <a:schemeClr val="bg2">
                    <a:lumMod val="25000"/>
                  </a:schemeClr>
                </a:solidFill>
              </a:rPr>
              <a:t>conteúdo</a:t>
            </a:r>
            <a:r>
              <a:rPr lang="en-US" sz="23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300" b="1" dirty="0" err="1">
                <a:solidFill>
                  <a:schemeClr val="bg2">
                    <a:lumMod val="25000"/>
                  </a:schemeClr>
                </a:solidFill>
              </a:rPr>
              <a:t>vai</a:t>
            </a:r>
            <a:r>
              <a:rPr lang="en-US" sz="2300" b="1" dirty="0">
                <a:solidFill>
                  <a:schemeClr val="bg2">
                    <a:lumMod val="25000"/>
                  </a:schemeClr>
                </a:solidFill>
              </a:rPr>
              <a:t> ser visto </a:t>
            </a:r>
            <a:r>
              <a:rPr lang="en-US" sz="2300" b="1" dirty="0" err="1">
                <a:solidFill>
                  <a:schemeClr val="bg2">
                    <a:lumMod val="25000"/>
                  </a:schemeClr>
                </a:solidFill>
              </a:rPr>
              <a:t>mais</a:t>
            </a:r>
            <a:r>
              <a:rPr lang="en-US" sz="23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300" b="1" dirty="0" err="1">
                <a:solidFill>
                  <a:schemeClr val="bg2">
                    <a:lumMod val="25000"/>
                  </a:schemeClr>
                </a:solidFill>
              </a:rPr>
              <a:t>rápido</a:t>
            </a:r>
            <a:r>
              <a:rPr lang="en-US" sz="2300" b="1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chemeClr val="bg2">
                    <a:lumMod val="25000"/>
                  </a:schemeClr>
                </a:solidFill>
              </a:rPr>
              <a:t>Código </a:t>
            </a:r>
            <a:r>
              <a:rPr lang="en-US" sz="2600" b="1" dirty="0" err="1">
                <a:solidFill>
                  <a:schemeClr val="bg2">
                    <a:lumMod val="25000"/>
                  </a:schemeClr>
                </a:solidFill>
              </a:rPr>
              <a:t>compartilhado</a:t>
            </a:r>
            <a:r>
              <a:rPr lang="en-US" sz="2600" b="1" dirty="0">
                <a:solidFill>
                  <a:schemeClr val="bg2">
                    <a:lumMod val="25000"/>
                  </a:schemeClr>
                </a:solidFill>
              </a:rPr>
              <a:t> com o backend </a:t>
            </a:r>
            <a:r>
              <a:rPr lang="en-US" sz="2600" b="1" dirty="0" err="1">
                <a:solidFill>
                  <a:schemeClr val="bg2">
                    <a:lumMod val="25000"/>
                  </a:schemeClr>
                </a:solidFill>
              </a:rPr>
              <a:t>em</a:t>
            </a:r>
            <a:r>
              <a:rPr lang="en-US" sz="2600" b="1" dirty="0">
                <a:solidFill>
                  <a:schemeClr val="bg2">
                    <a:lumMod val="25000"/>
                  </a:schemeClr>
                </a:solidFill>
              </a:rPr>
              <a:t> Node;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600" b="1" dirty="0" err="1">
                <a:solidFill>
                  <a:schemeClr val="bg2">
                    <a:lumMod val="25000"/>
                  </a:schemeClr>
                </a:solidFill>
              </a:rPr>
              <a:t>Menor</a:t>
            </a:r>
            <a:r>
              <a:rPr lang="en-US" sz="2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bg2">
                    <a:lumMod val="25000"/>
                  </a:schemeClr>
                </a:solidFill>
              </a:rPr>
              <a:t>processamento</a:t>
            </a:r>
            <a:r>
              <a:rPr lang="en-US" sz="2600" b="1" dirty="0">
                <a:solidFill>
                  <a:schemeClr val="bg2">
                    <a:lumMod val="25000"/>
                  </a:schemeClr>
                </a:solidFill>
              </a:rPr>
              <a:t> no </a:t>
            </a:r>
            <a:r>
              <a:rPr lang="en-US" sz="2600" b="1" dirty="0" err="1">
                <a:solidFill>
                  <a:schemeClr val="bg2">
                    <a:lumMod val="25000"/>
                  </a:schemeClr>
                </a:solidFill>
              </a:rPr>
              <a:t>lado</a:t>
            </a:r>
            <a:r>
              <a:rPr lang="en-US" sz="2600" b="1" dirty="0">
                <a:solidFill>
                  <a:schemeClr val="bg2">
                    <a:lumMod val="25000"/>
                  </a:schemeClr>
                </a:solidFill>
              </a:rPr>
              <a:t> do </a:t>
            </a:r>
            <a:r>
              <a:rPr lang="en-US" sz="2600" b="1" dirty="0" err="1">
                <a:solidFill>
                  <a:schemeClr val="bg2">
                    <a:lumMod val="25000"/>
                  </a:schemeClr>
                </a:solidFill>
              </a:rPr>
              <a:t>usuário</a:t>
            </a:r>
            <a:r>
              <a:rPr lang="en-US" sz="26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Desvantagens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TTFB </a:t>
            </a:r>
            <a:r>
              <a:rPr lang="en-US" sz="2300" b="1" dirty="0">
                <a:solidFill>
                  <a:schemeClr val="bg2">
                    <a:lumMod val="25000"/>
                  </a:schemeClr>
                </a:solidFill>
              </a:rPr>
              <a:t>(Time to first byte)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maior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, o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servidor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vai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preparer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todo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conteúdo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para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entregar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HTML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maior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Reload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Completo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nas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mudanças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rota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l"/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19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Quais são os tipos de Kanban e como utilizar? - Delogic Blog">
            <a:extLst>
              <a:ext uri="{FF2B5EF4-FFF2-40B4-BE49-F238E27FC236}">
                <a16:creationId xmlns:a16="http://schemas.microsoft.com/office/drawing/2014/main" id="{0C6F5935-0E17-494C-B80E-4690DB7DC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92139C-BCA1-47B7-AD5E-8511A8EA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B122D47-AEDC-4B6F-9430-E14F5319EAA3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  <a:ln>
            <a:solidFill>
              <a:schemeClr val="dk1">
                <a:shade val="50000"/>
                <a:alpha val="92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59B0FE9-36CF-41CE-8B6D-2FC42ADD732E}"/>
              </a:ext>
            </a:extLst>
          </p:cNvPr>
          <p:cNvSpPr/>
          <p:nvPr/>
        </p:nvSpPr>
        <p:spPr>
          <a:xfrm>
            <a:off x="0" y="4004135"/>
            <a:ext cx="12192000" cy="1739993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43F425A-6431-4DCF-A7D7-DBBA34B17DE6}"/>
              </a:ext>
            </a:extLst>
          </p:cNvPr>
          <p:cNvSpPr txBox="1">
            <a:spLocks/>
          </p:cNvSpPr>
          <p:nvPr/>
        </p:nvSpPr>
        <p:spPr>
          <a:xfrm>
            <a:off x="3088702" y="4420200"/>
            <a:ext cx="14113565" cy="132392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400" b="1" dirty="0" err="1">
                <a:solidFill>
                  <a:schemeClr val="bg1"/>
                </a:solidFill>
              </a:rPr>
              <a:t>Quando</a:t>
            </a:r>
            <a:r>
              <a:rPr lang="en-US" sz="4400" b="1" dirty="0">
                <a:solidFill>
                  <a:schemeClr val="bg1"/>
                </a:solidFill>
              </a:rPr>
              <a:t> usar o </a:t>
            </a:r>
            <a:r>
              <a:rPr lang="en-US" sz="4400" b="1" dirty="0" err="1">
                <a:solidFill>
                  <a:schemeClr val="bg1"/>
                </a:solidFill>
              </a:rPr>
              <a:t>NextJS</a:t>
            </a:r>
            <a:endParaRPr lang="pt-BR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67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1A425DD1-FB53-44F0-AC00-DB1323BCA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9F5DF3C-36A6-4317-BE7F-FE6C98B4EC6E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/>
              <a:t>Static Site Generation</a:t>
            </a:r>
            <a:endParaRPr lang="pt-BR" sz="3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A72412D-E00A-43BC-9F92-947905737FCC}"/>
              </a:ext>
            </a:extLst>
          </p:cNvPr>
          <p:cNvSpPr txBox="1">
            <a:spLocks/>
          </p:cNvSpPr>
          <p:nvPr/>
        </p:nvSpPr>
        <p:spPr>
          <a:xfrm>
            <a:off x="533400" y="1635491"/>
            <a:ext cx="10192657" cy="456329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Site simples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sem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muita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interação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do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usuário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Se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você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é a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única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pessoa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que publica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conteúdo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Se o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conteúdo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muda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pouco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Se o site é simples,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sem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tantas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páginas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Quando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a performance é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extremamente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importante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Ex.: Landing Page, Blogs,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Portfólios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sz="26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01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1A425DD1-FB53-44F0-AC00-DB1323BCA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9F5DF3C-36A6-4317-BE7F-FE6C98B4EC6E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/>
              <a:t>Static Site Generation</a:t>
            </a:r>
            <a:endParaRPr lang="pt-BR" sz="3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1D9A1EA-F655-4721-9A0A-D6B115B3945D}"/>
              </a:ext>
            </a:extLst>
          </p:cNvPr>
          <p:cNvSpPr txBox="1">
            <a:spLocks/>
          </p:cNvSpPr>
          <p:nvPr/>
        </p:nvSpPr>
        <p:spPr>
          <a:xfrm>
            <a:off x="533400" y="1635491"/>
            <a:ext cx="10192657" cy="456329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Quando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não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tem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tanta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necessidade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de indexer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informações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no Google;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Quando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usuário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faz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muitas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interações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na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página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e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não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quer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refreshes.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Quando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as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informações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vão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ser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diferentes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para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cada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usuário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autenticação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por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exemplo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).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Ex.: Twitter Web, Facebook Web, Spotify Web.</a:t>
            </a:r>
            <a:endParaRPr lang="en-US" sz="26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6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1A425DD1-FB53-44F0-AC00-DB1323BCA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9F5DF3C-36A6-4317-BE7F-FE6C98B4EC6E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/>
              <a:t>Static Site Generation</a:t>
            </a:r>
            <a:endParaRPr lang="pt-BR" sz="3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1D9A1EA-F655-4721-9A0A-D6B115B3945D}"/>
              </a:ext>
            </a:extLst>
          </p:cNvPr>
          <p:cNvSpPr txBox="1">
            <a:spLocks/>
          </p:cNvSpPr>
          <p:nvPr/>
        </p:nvSpPr>
        <p:spPr>
          <a:xfrm>
            <a:off x="533400" y="1635491"/>
            <a:ext cx="10192657" cy="456329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Quando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tem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necessidade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de um SPA, mas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precisa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de um loading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mais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rápido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Quando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conteúdo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muda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freqentemente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Quando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trabalha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com um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número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muito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grande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páginas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Quando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precisa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uma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boa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indexação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no Google.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Ex.: Ecommerce, Sites de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Notícias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sz="26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0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1A425DD1-FB53-44F0-AC00-DB1323BCA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9F5DF3C-36A6-4317-BE7F-FE6C98B4EC6E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/>
              <a:t>Links </a:t>
            </a:r>
            <a:r>
              <a:rPr lang="en-US" sz="3600" b="1" dirty="0" err="1"/>
              <a:t>NextJS</a:t>
            </a:r>
            <a:endParaRPr lang="pt-BR" sz="36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1D9A1EA-F655-4721-9A0A-D6B115B3945D}"/>
              </a:ext>
            </a:extLst>
          </p:cNvPr>
          <p:cNvSpPr txBox="1">
            <a:spLocks/>
          </p:cNvSpPr>
          <p:nvPr/>
        </p:nvSpPr>
        <p:spPr>
          <a:xfrm>
            <a:off x="533400" y="1635491"/>
            <a:ext cx="10192657" cy="456329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Apresentação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Vercel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Quando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utilizar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cada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tipo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algn="l"/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hlinkClick r:id="rId3"/>
              </a:rPr>
              <a:t>https://nextjs.org/learn/basics/create-nextjs-app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Exemplo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com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cada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um dos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metódos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algn="l"/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hlinkClick r:id="rId4"/>
              </a:rPr>
              <a:t>https://github.com/vercel/next.js/tree/canary/examples</a:t>
            </a:r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30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Next.js: Conheça o Framework para ReactJS - Programadores Brasil">
            <a:extLst>
              <a:ext uri="{FF2B5EF4-FFF2-40B4-BE49-F238E27FC236}">
                <a16:creationId xmlns:a16="http://schemas.microsoft.com/office/drawing/2014/main" id="{F63ED205-A439-4806-AF3E-5843EF692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92139C-BCA1-47B7-AD5E-8511A8EA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B122D47-AEDC-4B6F-9430-E14F5319EA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  <a:ln>
            <a:solidFill>
              <a:schemeClr val="dk1">
                <a:shade val="50000"/>
                <a:alpha val="92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59B0FE9-36CF-41CE-8B6D-2FC42ADD732E}"/>
              </a:ext>
            </a:extLst>
          </p:cNvPr>
          <p:cNvSpPr/>
          <p:nvPr/>
        </p:nvSpPr>
        <p:spPr>
          <a:xfrm>
            <a:off x="0" y="4004135"/>
            <a:ext cx="12192000" cy="1739993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43F425A-6431-4DCF-A7D7-DBBA34B17DE6}"/>
              </a:ext>
            </a:extLst>
          </p:cNvPr>
          <p:cNvSpPr txBox="1">
            <a:spLocks/>
          </p:cNvSpPr>
          <p:nvPr/>
        </p:nvSpPr>
        <p:spPr>
          <a:xfrm>
            <a:off x="3447931" y="4463789"/>
            <a:ext cx="14113565" cy="132392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4400" b="1" dirty="0">
                <a:solidFill>
                  <a:schemeClr val="bg1"/>
                </a:solidFill>
              </a:rPr>
              <a:t>O que é o </a:t>
            </a:r>
            <a:r>
              <a:rPr lang="pt-BR" sz="4400" b="1" dirty="0" err="1">
                <a:solidFill>
                  <a:schemeClr val="bg1"/>
                </a:solidFill>
              </a:rPr>
              <a:t>NextJS</a:t>
            </a:r>
            <a:endParaRPr lang="pt-BR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08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45CA4-0B50-4D5E-9C3C-99AA63707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93872" y="2064289"/>
            <a:ext cx="7766936" cy="1646302"/>
          </a:xfrm>
        </p:spPr>
        <p:txBody>
          <a:bodyPr/>
          <a:lstStyle/>
          <a:p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Obrigado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pt-B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968E4E-C8D8-44DB-9A94-2149EEE47B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5DE9FBFB-90BF-4CC5-9153-B83DFE2BEB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2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6D06261-D728-42A8-A591-B23238CF4EFF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3600" b="1" dirty="0"/>
              <a:t>O que é o </a:t>
            </a:r>
            <a:r>
              <a:rPr lang="pt-BR" sz="3600" b="1" dirty="0" err="1"/>
              <a:t>NextJS</a:t>
            </a:r>
            <a:endParaRPr lang="pt-BR" sz="3600" b="1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CE4EA13-F2CA-4236-B225-6A07287F932F}"/>
              </a:ext>
            </a:extLst>
          </p:cNvPr>
          <p:cNvSpPr txBox="1">
            <a:spLocks/>
          </p:cNvSpPr>
          <p:nvPr/>
        </p:nvSpPr>
        <p:spPr>
          <a:xfrm>
            <a:off x="306012" y="2150692"/>
            <a:ext cx="11125200" cy="417583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“O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NextJS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é um Framework Web desenvolvido </a:t>
            </a:r>
          </a:p>
          <a:p>
            <a:pPr algn="l"/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em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ReactJS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lançado em 2016 por Guillermo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Rauch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CIO(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Vercel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)”</a:t>
            </a:r>
            <a:endParaRPr lang="pt-BR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65BD93D6-5B3B-4193-8773-5451F0BF5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uillermo Rauch, el argentino que no terminó el colegio pero fundó un  unicornio: qué hace - El Cronista">
            <a:extLst>
              <a:ext uri="{FF2B5EF4-FFF2-40B4-BE49-F238E27FC236}">
                <a16:creationId xmlns:a16="http://schemas.microsoft.com/office/drawing/2014/main" id="{14F60EB6-7DA5-4FC4-828D-E21F52FF2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91" y="4057719"/>
            <a:ext cx="3277068" cy="1843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7541B220-CFAC-4345-83DC-52209740B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66" y="4890916"/>
            <a:ext cx="3277746" cy="1843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9A840125-542F-4DBC-8EC8-FD4587E72CAE}"/>
              </a:ext>
            </a:extLst>
          </p:cNvPr>
          <p:cNvSpPr txBox="1"/>
          <p:nvPr/>
        </p:nvSpPr>
        <p:spPr>
          <a:xfrm>
            <a:off x="6096000" y="4979394"/>
            <a:ext cx="4246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1" i="0" dirty="0">
                <a:solidFill>
                  <a:srgbClr val="111111"/>
                </a:solidFill>
                <a:effectLst/>
                <a:latin typeface="Titillium Web" panose="00000500000000000000" pitchFamily="2" charset="0"/>
              </a:rPr>
              <a:t>"Es una empresa global, pero tiene ADN argentino. Es un unicornio argentino. El diseño es clave y nuestro encargado está allá"</a:t>
            </a:r>
            <a:endParaRPr lang="es-ES" b="0" i="0" dirty="0">
              <a:solidFill>
                <a:srgbClr val="111111"/>
              </a:solidFill>
              <a:effectLst/>
              <a:latin typeface="Titillium Web" panose="00000500000000000000" pitchFamily="2" charset="0"/>
            </a:endParaRPr>
          </a:p>
          <a:p>
            <a:pPr algn="l" rtl="0"/>
            <a:endParaRPr lang="es-ES" dirty="0">
              <a:solidFill>
                <a:srgbClr val="111111"/>
              </a:solidFill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02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6D06261-D728-42A8-A591-B23238CF4EFF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3600" b="1" dirty="0"/>
              <a:t>O que é o </a:t>
            </a:r>
            <a:r>
              <a:rPr lang="pt-BR" sz="3600" b="1" dirty="0" err="1"/>
              <a:t>NextJS</a:t>
            </a:r>
            <a:endParaRPr lang="pt-BR" sz="3600" b="1" dirty="0"/>
          </a:p>
        </p:txBody>
      </p:sp>
      <p:pic>
        <p:nvPicPr>
          <p:cNvPr id="7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65BD93D6-5B3B-4193-8773-5451F0BF5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5996D36B-F008-499A-B2D9-BC1B8802211B}"/>
              </a:ext>
            </a:extLst>
          </p:cNvPr>
          <p:cNvSpPr txBox="1">
            <a:spLocks/>
          </p:cNvSpPr>
          <p:nvPr/>
        </p:nvSpPr>
        <p:spPr>
          <a:xfrm>
            <a:off x="533400" y="1635491"/>
            <a:ext cx="10192657" cy="417583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Estrutura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</a:rPr>
              <a:t>Reac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t 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(biblioteca JS);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Renderização do lado do servidor 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(Server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Side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Rendering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SSR);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Geração de sites estáticos 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Static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Site Generation SSG)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Framework;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Zero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Configuration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(Rotas, hot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reloading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code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splitting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Otimizado para produção;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Completamente extensível 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(controle completo babel/</a:t>
            </a:r>
          </a:p>
          <a:p>
            <a:pPr algn="l"/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Webpack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, plugin).</a:t>
            </a:r>
          </a:p>
        </p:txBody>
      </p:sp>
      <p:pic>
        <p:nvPicPr>
          <p:cNvPr id="11" name="Picture 2" descr="JavaScript Next: Your Complete Guide to the New Features Introduced in  JavaScript, Starting from ES6 to ES9 (English Edition) - eBooks em Inglês  na Amazon.com.br">
            <a:extLst>
              <a:ext uri="{FF2B5EF4-FFF2-40B4-BE49-F238E27FC236}">
                <a16:creationId xmlns:a16="http://schemas.microsoft.com/office/drawing/2014/main" id="{2370523C-55F2-468A-A209-CA5B9DF785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4" r="34062" b="8716"/>
          <a:stretch/>
        </p:blipFill>
        <p:spPr bwMode="auto">
          <a:xfrm>
            <a:off x="8980147" y="5089916"/>
            <a:ext cx="1108436" cy="162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76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6D06261-D728-42A8-A591-B23238CF4EFF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3600" b="1" dirty="0"/>
              <a:t>O que é o </a:t>
            </a:r>
            <a:r>
              <a:rPr lang="pt-BR" sz="3600" b="1" dirty="0" err="1"/>
              <a:t>NextJS</a:t>
            </a:r>
            <a:endParaRPr lang="pt-BR" sz="3600" b="1" dirty="0"/>
          </a:p>
        </p:txBody>
      </p:sp>
      <p:pic>
        <p:nvPicPr>
          <p:cNvPr id="7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65BD93D6-5B3B-4193-8773-5451F0BF5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JavaScript Next: Your Complete Guide to the New Features Introduced in  JavaScript, Starting from ES6 to ES9 (English Edition) - eBooks em Inglês  na Amazon.com.br">
            <a:extLst>
              <a:ext uri="{FF2B5EF4-FFF2-40B4-BE49-F238E27FC236}">
                <a16:creationId xmlns:a16="http://schemas.microsoft.com/office/drawing/2014/main" id="{2370523C-55F2-468A-A209-CA5B9DF785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4" r="34062" b="8716"/>
          <a:stretch/>
        </p:blipFill>
        <p:spPr bwMode="auto">
          <a:xfrm>
            <a:off x="8805975" y="5089916"/>
            <a:ext cx="1108436" cy="162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ítulo 2">
            <a:extLst>
              <a:ext uri="{FF2B5EF4-FFF2-40B4-BE49-F238E27FC236}">
                <a16:creationId xmlns:a16="http://schemas.microsoft.com/office/drawing/2014/main" id="{B9932087-7979-45CF-BB5D-0EDA6253A61D}"/>
              </a:ext>
            </a:extLst>
          </p:cNvPr>
          <p:cNvSpPr txBox="1">
            <a:spLocks/>
          </p:cNvSpPr>
          <p:nvPr/>
        </p:nvSpPr>
        <p:spPr>
          <a:xfrm>
            <a:off x="407612" y="2150692"/>
            <a:ext cx="11125200" cy="417583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800" b="1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Um Framework Web é um sistema opinativo com estrutura e ferramentas já definidas.</a:t>
            </a:r>
            <a:endParaRPr lang="pt-BR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63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6D06261-D728-42A8-A591-B23238CF4EFF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3600" b="1" dirty="0"/>
              <a:t>O que é o </a:t>
            </a:r>
            <a:r>
              <a:rPr lang="pt-BR" sz="3600" b="1" dirty="0" err="1"/>
              <a:t>NextJS</a:t>
            </a:r>
            <a:endParaRPr lang="pt-BR" sz="3600" b="1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CE4EA13-F2CA-4236-B225-6A07287F932F}"/>
              </a:ext>
            </a:extLst>
          </p:cNvPr>
          <p:cNvSpPr txBox="1">
            <a:spLocks/>
          </p:cNvSpPr>
          <p:nvPr/>
        </p:nvSpPr>
        <p:spPr>
          <a:xfrm>
            <a:off x="533400" y="2055759"/>
            <a:ext cx="11125200" cy="127830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Google fez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doação para o projeto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NextJS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e já está sendo utilizado por várias grandes empresas.</a:t>
            </a:r>
            <a:endParaRPr lang="pt-BR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65BD93D6-5B3B-4193-8773-5451F0BF5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Google">
            <a:extLst>
              <a:ext uri="{FF2B5EF4-FFF2-40B4-BE49-F238E27FC236}">
                <a16:creationId xmlns:a16="http://schemas.microsoft.com/office/drawing/2014/main" id="{A4B1FE64-7704-4160-B56D-592D23919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0" y="5797612"/>
            <a:ext cx="30480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Hub Logo: valor, história, PNG">
            <a:extLst>
              <a:ext uri="{FF2B5EF4-FFF2-40B4-BE49-F238E27FC236}">
                <a16:creationId xmlns:a16="http://schemas.microsoft.com/office/drawing/2014/main" id="{6CAFBBA2-B1B4-4181-935B-6CA828CCE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198" y="5252359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Uber-Logo1 - Portal Aberje">
            <a:extLst>
              <a:ext uri="{FF2B5EF4-FFF2-40B4-BE49-F238E27FC236}">
                <a16:creationId xmlns:a16="http://schemas.microsoft.com/office/drawing/2014/main" id="{21AB4227-AFEA-4A1C-A5FC-BAF8E8B5A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06" y="3963770"/>
            <a:ext cx="2377564" cy="133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Netflix – Apps no Google Play">
            <a:extLst>
              <a:ext uri="{FF2B5EF4-FFF2-40B4-BE49-F238E27FC236}">
                <a16:creationId xmlns:a16="http://schemas.microsoft.com/office/drawing/2014/main" id="{66B3D6A7-34D3-465E-A2D5-CD48D1FCD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545" y="4360654"/>
            <a:ext cx="2417638" cy="118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Ticketmaster Logo: valor, história, PNG">
            <a:extLst>
              <a:ext uri="{FF2B5EF4-FFF2-40B4-BE49-F238E27FC236}">
                <a16:creationId xmlns:a16="http://schemas.microsoft.com/office/drawing/2014/main" id="{E114F210-1DB5-4359-9C30-46A19F4C2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864" y="4565839"/>
            <a:ext cx="1652522" cy="92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STARBUCKS COFFEE">
            <a:extLst>
              <a:ext uri="{FF2B5EF4-FFF2-40B4-BE49-F238E27FC236}">
                <a16:creationId xmlns:a16="http://schemas.microsoft.com/office/drawing/2014/main" id="{2A7B862A-7CF4-4393-9C34-EFA11BA68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395" y="4114381"/>
            <a:ext cx="1236758" cy="123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8FDDDA0B-83C8-4990-85F1-E66BA9B96569}"/>
              </a:ext>
            </a:extLst>
          </p:cNvPr>
          <p:cNvSpPr txBox="1"/>
          <p:nvPr/>
        </p:nvSpPr>
        <p:spPr>
          <a:xfrm>
            <a:off x="533400" y="31167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https://nextjs.org/showcase</a:t>
            </a:r>
          </a:p>
        </p:txBody>
      </p:sp>
      <p:pic>
        <p:nvPicPr>
          <p:cNvPr id="4118" name="Picture 22" descr="Tudo Sobre Sony | Notícias – Tecnoblog">
            <a:extLst>
              <a:ext uri="{FF2B5EF4-FFF2-40B4-BE49-F238E27FC236}">
                <a16:creationId xmlns:a16="http://schemas.microsoft.com/office/drawing/2014/main" id="{213EC163-6751-4EB8-B5CB-4E0693004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2" b="38521"/>
          <a:stretch/>
        </p:blipFill>
        <p:spPr bwMode="auto">
          <a:xfrm>
            <a:off x="8287042" y="4138773"/>
            <a:ext cx="1745485" cy="42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3FEEF240-7D4D-4A7E-8DAA-3CEF0D1B8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545" y="5998942"/>
            <a:ext cx="1530651" cy="54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 descr="Binance vira alvo de reguladores nos países que atua - Money Invest">
            <a:extLst>
              <a:ext uri="{FF2B5EF4-FFF2-40B4-BE49-F238E27FC236}">
                <a16:creationId xmlns:a16="http://schemas.microsoft.com/office/drawing/2014/main" id="{63756399-162A-4AED-A715-D1D27F86F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35" y="5440065"/>
            <a:ext cx="1836287" cy="122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4" name="Picture 28" descr="Repl.it: Browser Coding with Amjad Masad - Software Engineering Daily">
            <a:extLst>
              <a:ext uri="{FF2B5EF4-FFF2-40B4-BE49-F238E27FC236}">
                <a16:creationId xmlns:a16="http://schemas.microsoft.com/office/drawing/2014/main" id="{DCAAA299-EF3A-480A-B97F-D9A0A6561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587" y="5106749"/>
            <a:ext cx="1732046" cy="92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69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Quais são os tipos de Kanban e como utilizar? - Delogic Blog">
            <a:extLst>
              <a:ext uri="{FF2B5EF4-FFF2-40B4-BE49-F238E27FC236}">
                <a16:creationId xmlns:a16="http://schemas.microsoft.com/office/drawing/2014/main" id="{0C6F5935-0E17-494C-B80E-4690DB7DC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92139C-BCA1-47B7-AD5E-8511A8EA4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B122D47-AEDC-4B6F-9430-E14F5319EAA3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68000"/>
            </a:schemeClr>
          </a:solidFill>
          <a:ln>
            <a:solidFill>
              <a:schemeClr val="dk1">
                <a:shade val="50000"/>
                <a:alpha val="92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59B0FE9-36CF-41CE-8B6D-2FC42ADD732E}"/>
              </a:ext>
            </a:extLst>
          </p:cNvPr>
          <p:cNvSpPr/>
          <p:nvPr/>
        </p:nvSpPr>
        <p:spPr>
          <a:xfrm>
            <a:off x="0" y="4004135"/>
            <a:ext cx="12192000" cy="1739993"/>
          </a:xfrm>
          <a:prstGeom prst="rect">
            <a:avLst/>
          </a:prstGeom>
          <a:solidFill>
            <a:schemeClr val="accent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43F425A-6431-4DCF-A7D7-DBBA34B17DE6}"/>
              </a:ext>
            </a:extLst>
          </p:cNvPr>
          <p:cNvSpPr txBox="1">
            <a:spLocks/>
          </p:cNvSpPr>
          <p:nvPr/>
        </p:nvSpPr>
        <p:spPr>
          <a:xfrm>
            <a:off x="1477617" y="4420200"/>
            <a:ext cx="14113565" cy="132392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400" b="1" dirty="0" err="1">
                <a:solidFill>
                  <a:schemeClr val="bg1"/>
                </a:solidFill>
              </a:rPr>
              <a:t>Diferenças</a:t>
            </a:r>
            <a:r>
              <a:rPr lang="en-US" sz="4400" b="1" dirty="0">
                <a:solidFill>
                  <a:schemeClr val="bg1"/>
                </a:solidFill>
              </a:rPr>
              <a:t> para outros Frameworks</a:t>
            </a:r>
            <a:endParaRPr lang="pt-BR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49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6D06261-D728-42A8-A591-B23238CF4EFF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3600" b="1" dirty="0"/>
              <a:t>Principais Diferenças</a:t>
            </a:r>
          </a:p>
        </p:txBody>
      </p:sp>
      <p:pic>
        <p:nvPicPr>
          <p:cNvPr id="7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65BD93D6-5B3B-4193-8773-5451F0BF5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ítulo 2">
            <a:extLst>
              <a:ext uri="{FF2B5EF4-FFF2-40B4-BE49-F238E27FC236}">
                <a16:creationId xmlns:a16="http://schemas.microsoft.com/office/drawing/2014/main" id="{B9932087-7979-45CF-BB5D-0EDA6253A61D}"/>
              </a:ext>
            </a:extLst>
          </p:cNvPr>
          <p:cNvSpPr txBox="1">
            <a:spLocks/>
          </p:cNvSpPr>
          <p:nvPr/>
        </p:nvSpPr>
        <p:spPr>
          <a:xfrm>
            <a:off x="406858" y="1468520"/>
            <a:ext cx="10319199" cy="417583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800" b="1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Quais são as principais diferenças para o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Gatsby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Create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React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App, entre outros ?</a:t>
            </a:r>
          </a:p>
          <a:p>
            <a:pPr algn="l"/>
            <a:endParaRPr lang="pt-BR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Static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Site (HTML/CSS/JS) –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GatsbyJS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Hexo</a:t>
            </a:r>
            <a:endParaRPr lang="pt-BR" sz="2800" b="1" dirty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Client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Site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Rendering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(Single Page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Application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– SPA) –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Create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React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APP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Server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Side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Rendering</a:t>
            </a:r>
            <a:r>
              <a:rPr lang="pt-BR" sz="2800" b="1" dirty="0">
                <a:solidFill>
                  <a:schemeClr val="bg2">
                    <a:lumMod val="25000"/>
                  </a:schemeClr>
                </a:solidFill>
              </a:rPr>
              <a:t> SSR – </a:t>
            </a:r>
            <a:r>
              <a:rPr lang="pt-BR" sz="2800" b="1" dirty="0" err="1">
                <a:solidFill>
                  <a:schemeClr val="bg2">
                    <a:lumMod val="25000"/>
                  </a:schemeClr>
                </a:solidFill>
              </a:rPr>
              <a:t>NextJS</a:t>
            </a:r>
            <a:endParaRPr lang="pt-BR" sz="2800" b="1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pt-BR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43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Lista de Espera SiSU IFSP - Instituto Federal de Educação de São Paulo">
            <a:extLst>
              <a:ext uri="{FF2B5EF4-FFF2-40B4-BE49-F238E27FC236}">
                <a16:creationId xmlns:a16="http://schemas.microsoft.com/office/drawing/2014/main" id="{1A425DD1-FB53-44F0-AC00-DB1323BCA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t="9336" r="28504" b="28889"/>
          <a:stretch/>
        </p:blipFill>
        <p:spPr bwMode="auto">
          <a:xfrm>
            <a:off x="11400924" y="5901070"/>
            <a:ext cx="696386" cy="85091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9F5DF3C-36A6-4317-BE7F-FE6C98B4EC6E}"/>
              </a:ext>
            </a:extLst>
          </p:cNvPr>
          <p:cNvSpPr txBox="1">
            <a:spLocks/>
          </p:cNvSpPr>
          <p:nvPr/>
        </p:nvSpPr>
        <p:spPr>
          <a:xfrm>
            <a:off x="1031019" y="371613"/>
            <a:ext cx="7529886" cy="74617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3600" b="1" dirty="0" err="1"/>
              <a:t>Static</a:t>
            </a:r>
            <a:r>
              <a:rPr lang="pt-BR" sz="3600" b="1" dirty="0"/>
              <a:t> Site</a:t>
            </a:r>
          </a:p>
        </p:txBody>
      </p:sp>
      <p:pic>
        <p:nvPicPr>
          <p:cNvPr id="3" name="Mídia Online 2" title="Animated Static Rendering">
            <a:hlinkClick r:id="" action="ppaction://media"/>
            <a:extLst>
              <a:ext uri="{FF2B5EF4-FFF2-40B4-BE49-F238E27FC236}">
                <a16:creationId xmlns:a16="http://schemas.microsoft.com/office/drawing/2014/main" id="{06281A5B-7C4E-43FB-B99A-33F117E46FE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97496" y="1463370"/>
            <a:ext cx="8246253" cy="465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9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445</TotalTime>
  <Words>616</Words>
  <Application>Microsoft Office PowerPoint</Application>
  <PresentationFormat>Widescreen</PresentationFormat>
  <Paragraphs>98</Paragraphs>
  <Slides>20</Slides>
  <Notes>0</Notes>
  <HiddenSlides>0</HiddenSlides>
  <MMClips>3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Titillium Web</vt:lpstr>
      <vt:lpstr>Trebuchet MS</vt:lpstr>
      <vt:lpstr>Wingdings</vt:lpstr>
      <vt:lpstr>Wingdings 3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Cezar Nascimento</dc:creator>
  <cp:lastModifiedBy>CEZAR NASCIMENTO</cp:lastModifiedBy>
  <cp:revision>23</cp:revision>
  <dcterms:created xsi:type="dcterms:W3CDTF">2022-04-16T05:47:00Z</dcterms:created>
  <dcterms:modified xsi:type="dcterms:W3CDTF">2022-04-17T00:02:38Z</dcterms:modified>
</cp:coreProperties>
</file>