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1" r:id="rId8"/>
    <p:sldId id="290" r:id="rId9"/>
    <p:sldId id="288" r:id="rId10"/>
    <p:sldId id="289" r:id="rId11"/>
    <p:sldId id="268" r:id="rId12"/>
    <p:sldId id="279" r:id="rId13"/>
    <p:sldId id="278" r:id="rId14"/>
    <p:sldId id="280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05"/>
    <a:srgbClr val="015CA2"/>
    <a:srgbClr val="02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014" autoAdjust="0"/>
  </p:normalViewPr>
  <p:slideViewPr>
    <p:cSldViewPr snapToGrid="0" showGuides="1">
      <p:cViewPr varScale="1">
        <p:scale>
          <a:sx n="105" d="100"/>
          <a:sy n="105" d="100"/>
        </p:scale>
        <p:origin x="774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293D-86E8-4BBC-A76C-2E4481282E12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D360-503C-4AEA-A455-C5E4E9408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16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A5772-5461-482C-8306-5698234398D0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6A525-D29A-424C-9BDB-0C634F6525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9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6A525-D29A-424C-9BDB-0C634F65250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9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7" y="0"/>
            <a:ext cx="12195367" cy="68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7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4" b="1904"/>
          <a:stretch/>
        </p:blipFill>
        <p:spPr>
          <a:xfrm>
            <a:off x="0" y="-133200"/>
            <a:ext cx="12192000" cy="69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" b="2057"/>
          <a:stretch/>
        </p:blipFill>
        <p:spPr>
          <a:xfrm>
            <a:off x="-1" y="-144000"/>
            <a:ext cx="1220787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" y="0"/>
            <a:ext cx="12185841" cy="68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" y="0"/>
            <a:ext cx="12185841" cy="68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AMAR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7" b="1907"/>
          <a:stretch/>
        </p:blipFill>
        <p:spPr>
          <a:xfrm>
            <a:off x="0" y="-133200"/>
            <a:ext cx="12191266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4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7" b="1908"/>
          <a:stretch/>
        </p:blipFill>
        <p:spPr>
          <a:xfrm>
            <a:off x="0" y="-162423"/>
            <a:ext cx="12192000" cy="70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61F7-D9F2-432E-9515-8B0F208FEE17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882B-1856-43C9-BD60-D3EFCAEB6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13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3" r:id="rId5"/>
    <p:sldLayoutId id="2147483654" r:id="rId6"/>
    <p:sldLayoutId id="2147483652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66900" y="1971676"/>
            <a:ext cx="8810625" cy="4886324"/>
          </a:xfrm>
        </p:spPr>
        <p:txBody>
          <a:bodyPr anchor="ctr">
            <a:normAutofit/>
          </a:bodyPr>
          <a:lstStyle/>
          <a:p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DESENVOLVIMENTO</a:t>
            </a: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16200000">
            <a:off x="8572500" y="3187698"/>
            <a:ext cx="666749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BR" sz="20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–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4761" y="907655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Média das notas recebidas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1529493" y="3870219"/>
            <a:ext cx="3325487" cy="70352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A nota média das avaliações ficou acima de 4 estrelas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7998507" y="1527499"/>
            <a:ext cx="2269443" cy="11715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Percentagem das demandas avaliadas que receberam </a:t>
            </a: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NOTA 5 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endParaRPr lang="pt-BR" sz="1400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8545832" y="2372728"/>
            <a:ext cx="1174791" cy="212727"/>
            <a:chOff x="6434077" y="5707609"/>
            <a:chExt cx="1174791" cy="212727"/>
          </a:xfrm>
        </p:grpSpPr>
        <p:pic>
          <p:nvPicPr>
            <p:cNvPr id="21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077" y="5707609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435" y="5715903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193" y="5707609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135" y="5707609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161" y="5715903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20" y="1527499"/>
            <a:ext cx="5272087" cy="209220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66" y="2908744"/>
            <a:ext cx="4975260" cy="3211392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1712007" y="6306599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smtClean="0">
                <a:latin typeface="Antique Olive"/>
              </a:rPr>
              <a:t>Atualização: </a:t>
            </a:r>
            <a:r>
              <a:rPr lang="pt-BR" sz="1100" i="1" u="sng" dirty="0" smtClean="0">
                <a:latin typeface="Antique Olive"/>
              </a:rPr>
              <a:t>16/07/2018</a:t>
            </a:r>
          </a:p>
          <a:p>
            <a:r>
              <a:rPr lang="pt-BR" sz="1100" i="1" dirty="0">
                <a:latin typeface="Antique Olive"/>
              </a:rPr>
              <a:t>9099 – Cesup Plat. SP – Atendimento Leste e Prediais </a:t>
            </a:r>
          </a:p>
          <a:p>
            <a:endParaRPr lang="pt-BR" sz="1100" i="1" dirty="0">
              <a:latin typeface="Antique Olive"/>
            </a:endParaRPr>
          </a:p>
        </p:txBody>
      </p:sp>
    </p:spTree>
    <p:extLst>
      <p:ext uri="{BB962C8B-B14F-4D97-AF65-F5344CB8AC3E}">
        <p14:creationId xmlns:p14="http://schemas.microsoft.com/office/powerpoint/2010/main" val="21190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–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677" name="Agrupar 28676"/>
          <p:cNvGrpSpPr/>
          <p:nvPr/>
        </p:nvGrpSpPr>
        <p:grpSpPr>
          <a:xfrm>
            <a:off x="2270740" y="1528534"/>
            <a:ext cx="1174791" cy="212727"/>
            <a:chOff x="2270740" y="1528534"/>
            <a:chExt cx="1174791" cy="212727"/>
          </a:xfrm>
        </p:grpSpPr>
        <p:pic>
          <p:nvPicPr>
            <p:cNvPr id="8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740" y="1528534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098" y="1536828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856" y="1528534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798" y="1528534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Resultado de imagem para estrela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24" y="1536828"/>
              <a:ext cx="204433" cy="2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46" y="4326067"/>
            <a:ext cx="204433" cy="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19" y="4412381"/>
            <a:ext cx="204433" cy="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61" y="4412381"/>
            <a:ext cx="204433" cy="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77" y="4285126"/>
            <a:ext cx="204433" cy="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08" y="4285139"/>
            <a:ext cx="204433" cy="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50" y="4293502"/>
            <a:ext cx="204433" cy="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31" y="1433780"/>
            <a:ext cx="252668" cy="2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81" y="1435013"/>
            <a:ext cx="252668" cy="2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81" y="1433473"/>
            <a:ext cx="252668" cy="2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esultado de imagem para estrel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31" y="1433472"/>
            <a:ext cx="252668" cy="2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874761" y="907655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Notas Recebidas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10" y="1773355"/>
            <a:ext cx="3592578" cy="199975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20" y="4530636"/>
            <a:ext cx="2867025" cy="1628775"/>
          </a:xfrm>
          <a:prstGeom prst="rect">
            <a:avLst/>
          </a:prstGeom>
        </p:spPr>
      </p:pic>
      <p:pic>
        <p:nvPicPr>
          <p:cNvPr id="28672" name="Imagem 286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80" y="1687681"/>
            <a:ext cx="3567030" cy="2036621"/>
          </a:xfrm>
          <a:prstGeom prst="rect">
            <a:avLst/>
          </a:prstGeom>
        </p:spPr>
      </p:pic>
      <p:pic>
        <p:nvPicPr>
          <p:cNvPr id="28673" name="Imagem 286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200" y="4676775"/>
            <a:ext cx="2905125" cy="1371600"/>
          </a:xfrm>
          <a:prstGeom prst="rect">
            <a:avLst/>
          </a:prstGeom>
        </p:spPr>
      </p:pic>
      <p:pic>
        <p:nvPicPr>
          <p:cNvPr id="28675" name="Imagem 286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5569" y="4544302"/>
            <a:ext cx="2886075" cy="1504950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1712007" y="6306599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smtClean="0">
                <a:latin typeface="Antique Olive"/>
              </a:rPr>
              <a:t>Atualização: </a:t>
            </a:r>
            <a:r>
              <a:rPr lang="pt-BR" sz="1100" i="1" u="sng" dirty="0" smtClean="0">
                <a:latin typeface="Antique Olive"/>
              </a:rPr>
              <a:t>16/07/2018</a:t>
            </a:r>
          </a:p>
          <a:p>
            <a:r>
              <a:rPr lang="pt-BR" sz="1100" i="1" dirty="0">
                <a:latin typeface="Antique Olive"/>
              </a:rPr>
              <a:t>9099 – Cesup Plat. SP – Atendimento Leste e Prediais </a:t>
            </a:r>
          </a:p>
          <a:p>
            <a:endParaRPr lang="pt-BR" sz="1100" i="1" dirty="0">
              <a:latin typeface="Antique Olive"/>
            </a:endParaRPr>
          </a:p>
        </p:txBody>
      </p:sp>
      <p:pic>
        <p:nvPicPr>
          <p:cNvPr id="28674" name="Picture 2" descr="Recolhe camp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–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" y="4824952"/>
            <a:ext cx="3315254" cy="203304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9276156" y="4783659"/>
            <a:ext cx="2014370" cy="1404813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362127" y="4979603"/>
            <a:ext cx="18424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Espera de aproximadamente 1h30 para a troca de galão.</a:t>
            </a:r>
            <a:endParaRPr lang="pt-BR" sz="1400" i="1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10735362" y="4531217"/>
            <a:ext cx="601071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901371" y="4374352"/>
            <a:ext cx="8642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C00000"/>
                </a:solidFill>
                <a:latin typeface="Berlin Sans FB" panose="020E0602020502020306" pitchFamily="34" charset="0"/>
              </a:rPr>
              <a:t>!</a:t>
            </a:r>
          </a:p>
        </p:txBody>
      </p:sp>
      <p:sp>
        <p:nvSpPr>
          <p:cNvPr id="9" name="Elipse 8"/>
          <p:cNvSpPr/>
          <p:nvPr/>
        </p:nvSpPr>
        <p:spPr>
          <a:xfrm>
            <a:off x="5433736" y="2083460"/>
            <a:ext cx="2076012" cy="1910119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88757" y="2321770"/>
            <a:ext cx="184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         Não houve conclusão da demanda, não houve contato, o problema nunca foi resolvido.</a:t>
            </a:r>
            <a:endParaRPr lang="pt-BR" sz="2000" dirty="0"/>
          </a:p>
        </p:txBody>
      </p:sp>
      <p:sp>
        <p:nvSpPr>
          <p:cNvPr id="11" name="Elipse 10"/>
          <p:cNvSpPr/>
          <p:nvPr/>
        </p:nvSpPr>
        <p:spPr>
          <a:xfrm>
            <a:off x="6988827" y="1864876"/>
            <a:ext cx="601071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132628" y="1688674"/>
            <a:ext cx="8642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C00000"/>
                </a:solidFill>
                <a:latin typeface="Berlin Sans FB" panose="020E0602020502020306" pitchFamily="34" charset="0"/>
              </a:rPr>
              <a:t>!</a:t>
            </a:r>
          </a:p>
        </p:txBody>
      </p:sp>
      <p:sp>
        <p:nvSpPr>
          <p:cNvPr id="13" name="Elipse 12"/>
          <p:cNvSpPr/>
          <p:nvPr/>
        </p:nvSpPr>
        <p:spPr>
          <a:xfrm>
            <a:off x="8661981" y="2340572"/>
            <a:ext cx="2132450" cy="2033780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719342" y="2698095"/>
            <a:ext cx="1876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O problema não foi </a:t>
            </a:r>
            <a:r>
              <a:rPr lang="pt-BR" sz="1600" i="1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resolvido e não recebi retorno sobre o motivo do não atendimento.</a:t>
            </a:r>
            <a:endParaRPr lang="pt-BR" sz="2400" dirty="0"/>
          </a:p>
        </p:txBody>
      </p:sp>
      <p:sp>
        <p:nvSpPr>
          <p:cNvPr id="15" name="Elipse 14"/>
          <p:cNvSpPr/>
          <p:nvPr/>
        </p:nvSpPr>
        <p:spPr>
          <a:xfrm>
            <a:off x="10352437" y="2192652"/>
            <a:ext cx="601071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0461700" y="2018487"/>
            <a:ext cx="8642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C00000"/>
                </a:solidFill>
                <a:latin typeface="Berlin Sans FB" panose="020E0602020502020306" pitchFamily="34" charset="0"/>
              </a:rPr>
              <a:t>!</a:t>
            </a:r>
          </a:p>
        </p:txBody>
      </p:sp>
      <p:sp>
        <p:nvSpPr>
          <p:cNvPr id="17" name="Elipse 16"/>
          <p:cNvSpPr/>
          <p:nvPr/>
        </p:nvSpPr>
        <p:spPr>
          <a:xfrm>
            <a:off x="4139222" y="4453082"/>
            <a:ext cx="2118573" cy="1532350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52107" y="4680578"/>
            <a:ext cx="1842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Depois vários dias, o problema foi finalmente resolvido.</a:t>
            </a:r>
            <a:endParaRPr lang="pt-BR" sz="2400" dirty="0"/>
          </a:p>
        </p:txBody>
      </p:sp>
      <p:sp>
        <p:nvSpPr>
          <p:cNvPr id="19" name="Elipse 18"/>
          <p:cNvSpPr/>
          <p:nvPr/>
        </p:nvSpPr>
        <p:spPr>
          <a:xfrm>
            <a:off x="4118704" y="5550702"/>
            <a:ext cx="601071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235178" y="5378254"/>
            <a:ext cx="86428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!</a:t>
            </a:r>
            <a:endParaRPr lang="pt-BR" sz="54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1152143" y="2083460"/>
            <a:ext cx="3083035" cy="1340875"/>
          </a:xfrm>
          <a:prstGeom prst="roundRect">
            <a:avLst>
              <a:gd name="adj" fmla="val 11286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 smtClean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Exemplos de comentários</a:t>
            </a:r>
          </a:p>
          <a:p>
            <a:pPr algn="ctr"/>
            <a:r>
              <a:rPr lang="pt-BR" sz="2000" b="1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  Ligar o alerta?!</a:t>
            </a:r>
            <a:endParaRPr lang="pt-BR" sz="2000" b="1" dirty="0">
              <a:solidFill>
                <a:srgbClr val="C00000"/>
              </a:solidFill>
              <a:latin typeface="Berlin Sans FB" panose="020E0602020502020306" pitchFamily="34" charset="0"/>
            </a:endParaRPr>
          </a:p>
          <a:p>
            <a:pPr algn="ctr"/>
            <a:endParaRPr lang="pt-BR" sz="2400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021659" y="845500"/>
            <a:ext cx="8440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		Experiência dos Usuários </a:t>
            </a: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 		Avaliações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com notas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     com comentários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pic>
        <p:nvPicPr>
          <p:cNvPr id="25" name="Picture 4" descr="Resultado de imagem para estrel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95" y="1419524"/>
            <a:ext cx="204433" cy="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lipse 25"/>
          <p:cNvSpPr/>
          <p:nvPr/>
        </p:nvSpPr>
        <p:spPr>
          <a:xfrm>
            <a:off x="6768901" y="4315573"/>
            <a:ext cx="2118573" cy="1532350"/>
          </a:xfrm>
          <a:prstGeom prst="ellips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Sempre está </a:t>
            </a:r>
          </a:p>
          <a:p>
            <a:pPr algn="ctr"/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faltando esse item.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7496966" y="3907363"/>
            <a:ext cx="601071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8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627422" y="3750498"/>
            <a:ext cx="440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dirty="0">
                <a:solidFill>
                  <a:srgbClr val="C00000"/>
                </a:solidFill>
                <a:latin typeface="Berlin Sans FB" panose="020E0602020502020306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96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530" y="907655"/>
            <a:ext cx="4331970" cy="5702490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–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37601" y="2078174"/>
            <a:ext cx="3810139" cy="295958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endParaRPr lang="pt-BR" sz="1600" dirty="0" smtClean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endParaRPr lang="pt-BR" sz="1600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r>
              <a:rPr lang="pt-BR" sz="1600" b="1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Interação com os demandantes</a:t>
            </a:r>
          </a:p>
          <a:p>
            <a:pPr algn="ctr"/>
            <a:endParaRPr lang="pt-BR" sz="1600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Alguns exemplos:</a:t>
            </a:r>
          </a:p>
          <a:p>
            <a:pPr algn="ctr"/>
            <a:endParaRPr lang="pt-BR" sz="1600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frases repetidas em demasia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pouco detalhamento nas respostas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p</a:t>
            </a: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razos de interação e conclusão com possíveis atrasos </a:t>
            </a:r>
          </a:p>
          <a:p>
            <a:pPr algn="ctr"/>
            <a:endParaRPr lang="pt-BR" sz="1600" dirty="0" smtClean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marL="285750" indent="-285750" algn="ctr">
              <a:buFontTx/>
              <a:buChar char="-"/>
            </a:pPr>
            <a:endParaRPr lang="pt-BR" sz="1600" dirty="0" smtClean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marL="285750" indent="-285750" algn="ctr">
              <a:buFontTx/>
              <a:buChar char="-"/>
            </a:pP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6880860" y="2184641"/>
            <a:ext cx="161163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880860" y="3222365"/>
            <a:ext cx="1611630" cy="208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880860" y="3700249"/>
            <a:ext cx="1611630" cy="208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880860" y="4261100"/>
            <a:ext cx="1611630" cy="162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880860" y="4775330"/>
            <a:ext cx="1611630" cy="15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880860" y="5278250"/>
            <a:ext cx="1611630" cy="39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80860" y="6047250"/>
            <a:ext cx="1611630" cy="376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880860" y="1221944"/>
            <a:ext cx="1611630" cy="16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0599" y="920235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Acompanhamento do histórico da demanda </a:t>
            </a:r>
          </a:p>
        </p:txBody>
      </p:sp>
    </p:spTree>
    <p:extLst>
      <p:ext uri="{BB962C8B-B14F-4D97-AF65-F5344CB8AC3E}">
        <p14:creationId xmlns:p14="http://schemas.microsoft.com/office/powerpoint/2010/main" val="15811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–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2851792" y="3250023"/>
            <a:ext cx="957452" cy="1058582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ntique Olive"/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Antique Olive"/>
              </a:rPr>
              <a:t>42 dias para </a:t>
            </a:r>
            <a:r>
              <a:rPr lang="pt-BR" sz="1200" dirty="0" smtClean="0">
                <a:solidFill>
                  <a:schemeClr val="tx1"/>
                </a:solidFill>
                <a:latin typeface="Antique Olive"/>
              </a:rPr>
              <a:t>assumir </a:t>
            </a:r>
            <a:r>
              <a:rPr lang="pt-BR" sz="1200" dirty="0">
                <a:solidFill>
                  <a:schemeClr val="tx1"/>
                </a:solidFill>
                <a:latin typeface="Antique Olive"/>
              </a:rPr>
              <a:t>a  demanda</a:t>
            </a:r>
            <a:endParaRPr lang="pt-BR" sz="1200" b="1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787968" y="5368088"/>
            <a:ext cx="1677515" cy="861654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ntique Olive"/>
              </a:rPr>
              <a:t>92 dias para a demanda ser concluída</a:t>
            </a:r>
            <a:endParaRPr lang="pt-BR" sz="1400" b="1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sp>
        <p:nvSpPr>
          <p:cNvPr id="8" name="Seta em Curva para a Esquerda 7"/>
          <p:cNvSpPr/>
          <p:nvPr/>
        </p:nvSpPr>
        <p:spPr>
          <a:xfrm rot="11264320">
            <a:off x="3665705" y="4326191"/>
            <a:ext cx="287079" cy="38277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a Esquerda 8"/>
          <p:cNvSpPr/>
          <p:nvPr/>
        </p:nvSpPr>
        <p:spPr>
          <a:xfrm rot="10800000">
            <a:off x="1896887" y="1622216"/>
            <a:ext cx="2050925" cy="3864184"/>
          </a:xfrm>
          <a:prstGeom prst="curvedLeftArrow">
            <a:avLst>
              <a:gd name="adj1" fmla="val 7859"/>
              <a:gd name="adj2" fmla="val 22693"/>
              <a:gd name="adj3" fmla="val 209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90713" y="910806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 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74761" y="907655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Acompanhamento do histórico da demanda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1276988"/>
            <a:ext cx="8210550" cy="43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66900" y="1971676"/>
            <a:ext cx="8810625" cy="4886324"/>
          </a:xfrm>
        </p:spPr>
        <p:txBody>
          <a:bodyPr anchor="ctr">
            <a:normAutofit fontScale="90000"/>
          </a:bodyPr>
          <a:lstStyle/>
          <a:p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ALCANÇAMOS NO 1º SEMESTRE?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EXPANSÃO DO APP SCAP PARA AS PLATAFORMAS PORTO ALEGRE, CURITIBA, BH, RJ. 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DESENVOLVIMENTO DO APP VISITAS 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DESENVOLVIMENTO DE UM UPDATE NO SCAP DE AVALIAÇÃO DA EXPERIÊNCIA DO USUÁRIO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EM FASE FINAL NO DESENVOLVIMENTO DO APP NES QUE CONSISTE NA POSSIBILIDADE DO USUÁRIO ELABORAR ATAS DA ENGENHARIA NO PREENCHIMENTO DE UM FORMULÁRIO WEB. 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ESPAÇO ECOA DESENVOLVIDO NO SITE 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16200000">
            <a:off x="8572500" y="3187698"/>
            <a:ext cx="666749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BR" sz="20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66900" y="1971676"/>
            <a:ext cx="8810625" cy="4886324"/>
          </a:xfrm>
        </p:spPr>
        <p:txBody>
          <a:bodyPr anchor="ctr">
            <a:normAutofit fontScale="90000"/>
          </a:bodyPr>
          <a:lstStyle/>
          <a:p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SERIA O PROCESSO DE DESENVOLVIMENTO DE UMA APP?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método do </a:t>
            </a:r>
            <a:r>
              <a:rPr lang="pt-BR" sz="3200" b="1" dirty="0" err="1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labbs</a:t>
            </a: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Busca de ideias, garagem, incubação e aceleração.</a:t>
            </a: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16200000">
            <a:off x="8572500" y="3187698"/>
            <a:ext cx="666749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BR" sz="20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66900" y="1971676"/>
            <a:ext cx="8810625" cy="4886324"/>
          </a:xfrm>
        </p:spPr>
        <p:txBody>
          <a:bodyPr anchor="ctr">
            <a:normAutofit fontScale="90000"/>
          </a:bodyPr>
          <a:lstStyle/>
          <a:p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QUE, DE UM MODO GERAL, A ENTREGA DE UM APP AO USUÁRIO FINAL REQUER CUIDADOS?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“PÓS VENDA” (O ATENDIMENTO AO USUÁRIO)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LÓGICA DE NEGÓCIO BEM DESENVOLVIDA NO INÍCIO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FLUXO BEM DEFINIDO 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DEPRECIAÇÃO DO APLICATIVO 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POUCA UTILIZAÇÃO PELO USUÁRIO FINAL </a:t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NÃO CONFIANÇA NA FERRAMENTA </a:t>
            </a: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16200000">
            <a:off x="8572500" y="3187698"/>
            <a:ext cx="666749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BR" sz="20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66900" y="1971676"/>
            <a:ext cx="8810625" cy="4886324"/>
          </a:xfrm>
        </p:spPr>
        <p:txBody>
          <a:bodyPr anchor="ctr">
            <a:normAutofit fontScale="90000"/>
          </a:bodyPr>
          <a:lstStyle/>
          <a:p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 DEMORADOS?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PILOTOS?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UM BOM EXEMPLO NA PRÁTICA ...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16200000">
            <a:off x="8572500" y="3187698"/>
            <a:ext cx="666749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BR" sz="20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66900" y="1971676"/>
            <a:ext cx="8810625" cy="4886324"/>
          </a:xfrm>
        </p:spPr>
        <p:txBody>
          <a:bodyPr anchor="ctr">
            <a:normAutofit fontScale="90000"/>
          </a:bodyPr>
          <a:lstStyle/>
          <a:p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16200000">
            <a:off x="8572500" y="3187698"/>
            <a:ext cx="666749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BR" sz="20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</a:t>
            </a:r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Visitas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4761" y="907655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Quantidades de visitas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12007" y="6306599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smtClean="0">
                <a:latin typeface="Antique Olive"/>
              </a:rPr>
              <a:t>Atualização: </a:t>
            </a:r>
            <a:r>
              <a:rPr lang="pt-BR" sz="1100" i="1" u="sng" dirty="0" smtClean="0">
                <a:latin typeface="Antique Olive"/>
              </a:rPr>
              <a:t>16/07/2018</a:t>
            </a:r>
          </a:p>
          <a:p>
            <a:r>
              <a:rPr lang="pt-BR" sz="1100" i="1" dirty="0">
                <a:latin typeface="Antique Olive"/>
              </a:rPr>
              <a:t>9099 – Cesup Plat. SP – Atendimento Leste e Prediais </a:t>
            </a:r>
          </a:p>
          <a:p>
            <a:endParaRPr lang="pt-BR" sz="1100" i="1" dirty="0">
              <a:latin typeface="Antique Olive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8719593" y="725291"/>
            <a:ext cx="2153738" cy="51751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890 agendadas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1324817"/>
            <a:ext cx="3514725" cy="1638300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269358" y="2779698"/>
            <a:ext cx="3054867" cy="30882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Por Tipo e ao Longo do Tempo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8" y="3295650"/>
            <a:ext cx="11324331" cy="28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Demandas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4761" y="907655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Quantidade de Demandas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3051390" y="3580040"/>
            <a:ext cx="3654210" cy="432021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77.598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demandas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abertas!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07" y="1313551"/>
            <a:ext cx="3497214" cy="22187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96" y="526656"/>
            <a:ext cx="4045818" cy="350500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4136435"/>
            <a:ext cx="9896475" cy="21336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12007" y="6306599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smtClean="0">
                <a:latin typeface="Antique Olive"/>
              </a:rPr>
              <a:t>Atualização: </a:t>
            </a:r>
            <a:r>
              <a:rPr lang="pt-BR" sz="1100" i="1" u="sng" dirty="0" smtClean="0">
                <a:latin typeface="Antique Olive"/>
              </a:rPr>
              <a:t>16/07/2018</a:t>
            </a:r>
          </a:p>
          <a:p>
            <a:r>
              <a:rPr lang="pt-BR" sz="1100" i="1" dirty="0">
                <a:latin typeface="Antique Olive"/>
              </a:rPr>
              <a:t>9099 – Cesup Plat. SP – Atendimento Leste e Prediais </a:t>
            </a:r>
          </a:p>
          <a:p>
            <a:endParaRPr lang="pt-BR" sz="1100" i="1" dirty="0">
              <a:latin typeface="Antique Olive"/>
            </a:endParaRPr>
          </a:p>
        </p:txBody>
      </p:sp>
    </p:spTree>
    <p:extLst>
      <p:ext uri="{BB962C8B-B14F-4D97-AF65-F5344CB8AC3E}">
        <p14:creationId xmlns:p14="http://schemas.microsoft.com/office/powerpoint/2010/main" val="14127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SCAP </a:t>
            </a:r>
            <a:r>
              <a:rPr lang="pt-BR" sz="28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4761" y="907655"/>
            <a:ext cx="844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Porcentagem de Demandas Avaliadas por Plataforma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279" t="2054" r="2636" b="2791"/>
          <a:stretch/>
        </p:blipFill>
        <p:spPr>
          <a:xfrm>
            <a:off x="4258984" y="1675475"/>
            <a:ext cx="7220933" cy="4232635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1245503" y="2012555"/>
            <a:ext cx="3849278" cy="206678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tx1"/>
              </a:solidFill>
              <a:latin typeface="Antique Olive"/>
            </a:endParaRPr>
          </a:p>
          <a:p>
            <a:pPr algn="ctr"/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Das 28.895 demandas passíveis de avaliação, </a:t>
            </a:r>
            <a:endParaRPr lang="pt-BR" sz="2000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r>
              <a:rPr lang="pt-BR" sz="2000" b="1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apenas</a:t>
            </a:r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 </a:t>
            </a:r>
            <a:r>
              <a:rPr lang="pt-BR" sz="2000" b="1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12,3% foram avaliadas</a:t>
            </a:r>
            <a:endParaRPr lang="pt-BR" sz="2000" b="1" dirty="0">
              <a:solidFill>
                <a:schemeClr val="bg2">
                  <a:lumMod val="25000"/>
                </a:schemeClr>
              </a:solidFill>
              <a:latin typeface="Antique Olive"/>
            </a:endParaRPr>
          </a:p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12007" y="6306599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smtClean="0">
                <a:latin typeface="Antique Olive"/>
              </a:rPr>
              <a:t>Atualização: </a:t>
            </a:r>
            <a:r>
              <a:rPr lang="pt-BR" sz="1100" i="1" u="sng" dirty="0" smtClean="0">
                <a:latin typeface="Antique Olive"/>
              </a:rPr>
              <a:t>16/07/2018</a:t>
            </a:r>
          </a:p>
          <a:p>
            <a:r>
              <a:rPr lang="pt-BR" sz="1100" i="1" dirty="0">
                <a:latin typeface="Antique Olive"/>
              </a:rPr>
              <a:t>9099 – Cesup Plat. SP – Atendimento Leste e Prediais </a:t>
            </a:r>
          </a:p>
          <a:p>
            <a:endParaRPr lang="pt-BR" sz="1100" i="1" dirty="0">
              <a:latin typeface="Antique Olive"/>
            </a:endParaRPr>
          </a:p>
        </p:txBody>
      </p:sp>
    </p:spTree>
    <p:extLst>
      <p:ext uri="{BB962C8B-B14F-4D97-AF65-F5344CB8AC3E}">
        <p14:creationId xmlns:p14="http://schemas.microsoft.com/office/powerpoint/2010/main" val="39736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278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Antique Olive</vt:lpstr>
      <vt:lpstr>Arial</vt:lpstr>
      <vt:lpstr>Berlin Sans FB</vt:lpstr>
      <vt:lpstr>Calibri</vt:lpstr>
      <vt:lpstr>Calibri Light</vt:lpstr>
      <vt:lpstr>Tema do Office</vt:lpstr>
      <vt:lpstr>GESTÃO DE DESENVOLVIMENTO </vt:lpstr>
      <vt:lpstr>    O QUE ALCANÇAMOS NO 1º SEMESTRE?  - EXPANSÃO DO APP SCAP PARA AS PLATAFORMAS PORTO ALEGRE, CURITIBA, BH, RJ.   - DESENVOLVIMENTO DO APP VISITAS   - DESENVOLVIMENTO DE UM UPDATE NO SCAP DE AVALIAÇÃO DA EXPERIÊNCIA DO USUÁRIO  - EM FASE FINAL NO DESENVOLVIMENTO DO APP NES QUE CONSISTE NA POSSIBILIDADE DO USUÁRIO ELABORAR ATAS DA ENGENHARIA NO PREENCHIMENTO DE UM FORMULÁRIO WEB.   - ESPAÇO ECOA DESENVOLVIDO NO SITE         </vt:lpstr>
      <vt:lpstr>    COMO SERIA O PROCESSO DE DESENVOLVIMENTO DE UMA APP?   - método do labbs? Busca de ideias, garagem, incubação e aceleração.        </vt:lpstr>
      <vt:lpstr>    POR QUE, DE UM MODO GERAL, A ENTREGA DE UM APP AO USUÁRIO FINAL REQUER CUIDADOS?    - “PÓS VENDA” (O ATENDIMENTO AO USUÁRIO) - LÓGICA DE NEGÓCIO BEM DESENVOLVIDA NO INÍCIO - FLUXO BEM DEFINIDO  - DEPRECIAÇÃO DO APLICATIVO  - POUCA UTILIZAÇÃO PELO USUÁRIO FINAL  - NÃO CONFIANÇA NA FERRAMENTA          </vt:lpstr>
      <vt:lpstr>    TESTES DEMORADOS?  NECESSIDADE DE PILOTOS?  TEMOS UM BOM EXEMPLO NA PRÁTICA ...             </vt:lpstr>
      <vt:lpstr>           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BANCO DO BRASIL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BB</dc:creator>
  <cp:lastModifiedBy> </cp:lastModifiedBy>
  <cp:revision>88</cp:revision>
  <dcterms:created xsi:type="dcterms:W3CDTF">2017-09-13T18:48:18Z</dcterms:created>
  <dcterms:modified xsi:type="dcterms:W3CDTF">2018-07-20T15:49:14Z</dcterms:modified>
</cp:coreProperties>
</file>