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7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7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1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0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8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8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A068-CB82-4A13-8DD8-5B6FC800C9FB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5CD3-655C-4565-8FB3-B8C5A8B2E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lgartelecom.com.br/gestao/relacionamento-com-os-clientes-como-fazer-disso-uma-estrategia-de-crescimento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66900" y="2047876"/>
            <a:ext cx="8810625" cy="4810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Extrato </a:t>
            </a:r>
            <a:r>
              <a:rPr lang="pt-BR" sz="4800" b="1" dirty="0" smtClean="0">
                <a:solidFill>
                  <a:srgbClr val="FEE6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Dependência</a:t>
            </a:r>
            <a:endParaRPr lang="pt-BR" sz="4800" b="1" dirty="0">
              <a:solidFill>
                <a:srgbClr val="FEE6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Informação Centralizada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2428" y="1076325"/>
            <a:ext cx="92470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histórico </a:t>
            </a:r>
            <a:r>
              <a:rPr lang="pt-BR" dirty="0"/>
              <a:t>de avaliações e contatos</a:t>
            </a:r>
          </a:p>
          <a:p>
            <a:r>
              <a:rPr lang="pt-BR" dirty="0"/>
              <a:t>visualizar os arquivos que aquela </a:t>
            </a:r>
            <a:r>
              <a:rPr lang="pt-BR" dirty="0" err="1"/>
              <a:t>dependencia</a:t>
            </a:r>
            <a:r>
              <a:rPr lang="pt-BR" dirty="0"/>
              <a:t> gerou</a:t>
            </a:r>
          </a:p>
          <a:p>
            <a:r>
              <a:rPr lang="pt-BR" dirty="0"/>
              <a:t>quais visitas já foram realizadas na </a:t>
            </a:r>
            <a:r>
              <a:rPr lang="pt-BR" dirty="0" err="1"/>
              <a:t>dependencia</a:t>
            </a:r>
            <a:r>
              <a:rPr lang="pt-BR" dirty="0"/>
              <a:t> </a:t>
            </a:r>
            <a:endParaRPr lang="pt-BR" dirty="0" smtClean="0"/>
          </a:p>
          <a:p>
            <a:endParaRPr lang="pt-PT" dirty="0"/>
          </a:p>
          <a:p>
            <a:r>
              <a:rPr lang="pt-BR" b="1" dirty="0"/>
              <a:t>Processos de fluxo de trabalho ineficientes</a:t>
            </a:r>
            <a:r>
              <a:rPr lang="pt-BR" dirty="0"/>
              <a:t>: os membros da sua equipe não conseguem encontrar a informação que precisam para fazer seu trabalho.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/>
              <a:t>Quanto mais uma companhia conhece o seu consumidor, maiores são as chances de compreender e atender às suas reais necessidades</a:t>
            </a:r>
            <a:r>
              <a:rPr lang="pt-BR" dirty="0" smtClean="0"/>
              <a:t>.</a:t>
            </a:r>
          </a:p>
          <a:p>
            <a:endParaRPr lang="pt-PT" dirty="0"/>
          </a:p>
          <a:p>
            <a:r>
              <a:rPr lang="pt-BR" dirty="0"/>
              <a:t>T</a:t>
            </a:r>
            <a:r>
              <a:rPr lang="pt-BR" dirty="0" smtClean="0"/>
              <a:t>er </a:t>
            </a:r>
            <a:r>
              <a:rPr lang="pt-BR" dirty="0"/>
              <a:t>disponível em mãos diversas informações do cliente pode agilizar a prática </a:t>
            </a:r>
            <a:r>
              <a:rPr lang="pt-BR" dirty="0" smtClean="0"/>
              <a:t>do atendimento </a:t>
            </a:r>
            <a:r>
              <a:rPr lang="pt-BR" dirty="0"/>
              <a:t>e auxiliá-los com informações qualitativas na tomada de </a:t>
            </a:r>
            <a:r>
              <a:rPr lang="pt-BR" dirty="0" smtClean="0"/>
              <a:t>decisões.</a:t>
            </a:r>
          </a:p>
          <a:p>
            <a:endParaRPr lang="pt-PT" dirty="0"/>
          </a:p>
          <a:p>
            <a:r>
              <a:rPr lang="pt-BR" dirty="0"/>
              <a:t>A capacidade de monitorar como o </a:t>
            </a:r>
            <a:r>
              <a:rPr lang="pt-BR" dirty="0" smtClean="0"/>
              <a:t>cliente </a:t>
            </a:r>
            <a:r>
              <a:rPr lang="pt-BR" dirty="0"/>
              <a:t>enxerga seus </a:t>
            </a:r>
            <a:r>
              <a:rPr lang="pt-BR" dirty="0" smtClean="0"/>
              <a:t>serviços </a:t>
            </a:r>
            <a:r>
              <a:rPr lang="pt-BR" dirty="0"/>
              <a:t>é fundamental para mostrar o verdadeiro </a:t>
            </a:r>
            <a:r>
              <a:rPr lang="pt-BR" dirty="0" smtClean="0"/>
              <a:t>valor. </a:t>
            </a:r>
            <a:r>
              <a:rPr lang="pt-BR" dirty="0"/>
              <a:t>Além disso, é um ponto de partida para estreitar o </a:t>
            </a:r>
            <a:r>
              <a:rPr lang="pt-BR" u="sng" dirty="0">
                <a:hlinkClick r:id="rId2"/>
              </a:rPr>
              <a:t>relacionamento com o cliente</a:t>
            </a:r>
            <a:r>
              <a:rPr lang="pt-BR" dirty="0" smtClean="0"/>
              <a:t>.</a:t>
            </a:r>
          </a:p>
          <a:p>
            <a:endParaRPr lang="pt-PT" dirty="0"/>
          </a:p>
          <a:p>
            <a:r>
              <a:rPr lang="pt-BR" dirty="0"/>
              <a:t>Ao ter posse de informações relevantes sobre o seu consumidor, é possível segmentar e agrupar os clientes em diferentes categorias, direcionando estrategicamente seus produtos ou serviços.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8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Identificado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0496" y="24598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92432" y="2008691"/>
            <a:ext cx="10205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Como usuário do </a:t>
            </a:r>
            <a:r>
              <a:rPr lang="pt-BR" sz="2400" dirty="0" err="1" smtClean="0"/>
              <a:t>Scap</a:t>
            </a:r>
            <a:r>
              <a:rPr lang="pt-BR" sz="2400" dirty="0" smtClean="0"/>
              <a:t>, </a:t>
            </a:r>
            <a:r>
              <a:rPr lang="pt-BR" sz="2400" dirty="0"/>
              <a:t>não tenho uma interface unificada sobre o que </a:t>
            </a:r>
            <a:r>
              <a:rPr lang="pt-BR" sz="2400" dirty="0" smtClean="0"/>
              <a:t>a dependência </a:t>
            </a:r>
            <a:r>
              <a:rPr lang="pt-BR" sz="2400" dirty="0"/>
              <a:t>já demandou ao </a:t>
            </a:r>
            <a:r>
              <a:rPr lang="pt-BR" sz="2400" dirty="0" err="1"/>
              <a:t>Cesup</a:t>
            </a:r>
            <a:r>
              <a:rPr lang="pt-BR" sz="2400" dirty="0"/>
              <a:t> (Demandas, Visitas</a:t>
            </a:r>
            <a:r>
              <a:rPr lang="pt-BR" sz="2400" dirty="0" smtClean="0"/>
              <a:t>, Estudo de Solução, Reservas)</a:t>
            </a:r>
          </a:p>
          <a:p>
            <a:endParaRPr lang="pt-PT" sz="2400" dirty="0" smtClean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Onde posso visualizar as avaliações e feedbacks daquela </a:t>
            </a:r>
            <a:r>
              <a:rPr lang="pt-BR" sz="2400" dirty="0" smtClean="0"/>
              <a:t>dependência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073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Solução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14400" y="2202286"/>
            <a:ext cx="105569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Criação de uma tela, com as informações de serviços que já foram realizados para</a:t>
            </a:r>
          </a:p>
          <a:p>
            <a:r>
              <a:rPr lang="pt-BR" sz="2400" dirty="0" smtClean="0"/>
              <a:t>a dependência.</a:t>
            </a:r>
          </a:p>
          <a:p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 smtClean="0"/>
              <a:t>Possibilidade de ter visões diferentes de acordo com o tipo de usuário </a:t>
            </a:r>
          </a:p>
          <a:p>
            <a:r>
              <a:rPr lang="pt-BR" sz="2400" dirty="0" smtClean="0"/>
              <a:t>(Cliente e Rede).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0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Extrato da Dependência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340963" y="340617"/>
            <a:ext cx="184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Visão Cliente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140720"/>
            <a:ext cx="10367493" cy="492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tângulo 8"/>
          <p:cNvSpPr/>
          <p:nvPr/>
        </p:nvSpPr>
        <p:spPr>
          <a:xfrm>
            <a:off x="3309870" y="337426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Demandas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Histórico das demandas solicitadas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40963" y="3374264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Visitas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Visitas Realizadas e Agendadas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129566" y="1609859"/>
            <a:ext cx="8216722" cy="347730"/>
          </a:xfrm>
          <a:prstGeom prst="roundRect">
            <a:avLst/>
          </a:prstGeom>
          <a:solidFill>
            <a:srgbClr val="122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/>
              <a:t>  Extrato da Depend</a:t>
            </a:r>
            <a:r>
              <a:rPr lang="pt-PT" sz="1600" b="1" dirty="0" smtClean="0"/>
              <a:t>ência</a:t>
            </a:r>
            <a:endParaRPr lang="pt-BR" sz="1600" b="1" dirty="0"/>
          </a:p>
        </p:txBody>
      </p:sp>
      <p:sp>
        <p:nvSpPr>
          <p:cNvPr id="17" name="Retângulo 16"/>
          <p:cNvSpPr/>
          <p:nvPr/>
        </p:nvSpPr>
        <p:spPr>
          <a:xfrm>
            <a:off x="3309870" y="4837543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Anexos gerado pela dependência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340963" y="4837542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Avaliação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Avaliações realizadas pela dependência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340963" y="2125014"/>
            <a:ext cx="3773511" cy="1030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Notificação</a:t>
            </a:r>
          </a:p>
          <a:p>
            <a:pPr algn="ctr"/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Pendências, Aviso e Dicas 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87143" y="2240922"/>
            <a:ext cx="25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9099-00 Cesup Plataforma SP</a:t>
            </a:r>
          </a:p>
          <a:p>
            <a:r>
              <a:rPr lang="pt-PT" sz="1400" dirty="0" smtClean="0"/>
              <a:t>Rua Libero Badaró, 565 4ª Andar</a:t>
            </a:r>
          </a:p>
          <a:p>
            <a:r>
              <a:rPr lang="pt-PT" sz="1400" dirty="0" smtClean="0"/>
              <a:t>Tel: (11) 2242-3600</a:t>
            </a:r>
            <a:endParaRPr lang="pt-BR" sz="14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863" y="2228044"/>
            <a:ext cx="285333" cy="26232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241" y="3480883"/>
            <a:ext cx="204576" cy="20457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083" y="4949080"/>
            <a:ext cx="264017" cy="21918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622" y="4937252"/>
            <a:ext cx="273888" cy="25677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083" y="3436935"/>
            <a:ext cx="264017" cy="2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Cliente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94762" y="1052894"/>
            <a:ext cx="113632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Para o Cliente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Histórico das Demandas, com a possibilidade de visualizar os serviços </a:t>
            </a:r>
            <a:r>
              <a:rPr lang="pt-BR" sz="2400" dirty="0" smtClean="0"/>
              <a:t>que</a:t>
            </a:r>
          </a:p>
          <a:p>
            <a:r>
              <a:rPr lang="pt-BR" sz="2400" dirty="0" smtClean="0"/>
              <a:t>ele </a:t>
            </a:r>
            <a:r>
              <a:rPr lang="pt-BR" sz="2400" dirty="0"/>
              <a:t>já demandou ao </a:t>
            </a:r>
            <a:r>
              <a:rPr lang="pt-BR" sz="2400" dirty="0" err="1" smtClean="0"/>
              <a:t>Cesup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Visitas, poderia trazer as visitas já realizadas e visitas agendadas para </a:t>
            </a:r>
            <a:r>
              <a:rPr lang="pt-BR" sz="2400" dirty="0" smtClean="0"/>
              <a:t>aquela</a:t>
            </a:r>
          </a:p>
          <a:p>
            <a:r>
              <a:rPr lang="pt-BR" sz="2400" dirty="0" smtClean="0"/>
              <a:t>dependência.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Notificações, onde poderia informar </a:t>
            </a:r>
            <a:r>
              <a:rPr lang="pt-BR" sz="2400" dirty="0" smtClean="0"/>
              <a:t>pendências que </a:t>
            </a:r>
            <a:r>
              <a:rPr lang="pt-BR" sz="2400" dirty="0"/>
              <a:t>ele precisa fazer </a:t>
            </a:r>
            <a:r>
              <a:rPr lang="pt-BR" sz="2400" dirty="0" smtClean="0"/>
              <a:t>alguma </a:t>
            </a:r>
          </a:p>
          <a:p>
            <a:r>
              <a:rPr lang="pt-BR" sz="2400" dirty="0"/>
              <a:t>a</a:t>
            </a:r>
            <a:r>
              <a:rPr lang="pt-BR" sz="2400" dirty="0" smtClean="0"/>
              <a:t>ção, avisos de campanhas e dicas de preservação do local.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Área de Relacionamento, onde teria informações das avaliações </a:t>
            </a:r>
            <a:r>
              <a:rPr lang="pt-BR" sz="2400" dirty="0" smtClean="0"/>
              <a:t>realizadas.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Área de Arquivos, onde estaria os anexos que aquela dependência gerou.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893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do Extrato da Dependência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340963" y="340617"/>
            <a:ext cx="159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 smtClean="0"/>
              <a:t>Visão Rede</a:t>
            </a:r>
            <a:endParaRPr lang="pt-BR" sz="24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1140720"/>
            <a:ext cx="10367493" cy="4925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Retângulo 8"/>
          <p:cNvSpPr/>
          <p:nvPr/>
        </p:nvSpPr>
        <p:spPr>
          <a:xfrm>
            <a:off x="3309870" y="337426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Demandas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Histórico das demandas solicitadas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40963" y="3374264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Visitas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Visistas Realizadas e Agendadas</a:t>
            </a:r>
          </a:p>
          <a:p>
            <a:r>
              <a:rPr lang="pt-PT" sz="1600" dirty="0" smtClean="0">
                <a:solidFill>
                  <a:srgbClr val="0070C0"/>
                </a:solidFill>
              </a:rPr>
              <a:t>- Reservas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129566" y="1609859"/>
            <a:ext cx="8216722" cy="347730"/>
          </a:xfrm>
          <a:prstGeom prst="roundRect">
            <a:avLst/>
          </a:prstGeom>
          <a:solidFill>
            <a:srgbClr val="122D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 smtClean="0"/>
              <a:t>  Extrato da Depend</a:t>
            </a:r>
            <a:r>
              <a:rPr lang="pt-PT" sz="1600" b="1" dirty="0" smtClean="0"/>
              <a:t>ência</a:t>
            </a:r>
            <a:endParaRPr lang="pt-BR" sz="1600" b="1" dirty="0"/>
          </a:p>
        </p:txBody>
      </p:sp>
      <p:sp>
        <p:nvSpPr>
          <p:cNvPr id="12" name="Retângulo 11"/>
          <p:cNvSpPr/>
          <p:nvPr/>
        </p:nvSpPr>
        <p:spPr>
          <a:xfrm>
            <a:off x="3309870" y="4850795"/>
            <a:ext cx="3773510" cy="126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Arquivos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pt-P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Anexos gerado pela dependência</a:t>
            </a: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</a:t>
            </a:r>
            <a:r>
              <a:rPr lang="pt-PT" sz="1600" dirty="0">
                <a:solidFill>
                  <a:srgbClr val="0070C0"/>
                </a:solidFill>
              </a:rPr>
              <a:t>Anexos gerado pela </a:t>
            </a:r>
            <a:r>
              <a:rPr lang="pt-PT" sz="1600" dirty="0" smtClean="0">
                <a:solidFill>
                  <a:srgbClr val="0070C0"/>
                </a:solidFill>
              </a:rPr>
              <a:t>Rede</a:t>
            </a:r>
            <a:endParaRPr lang="pt-BR" sz="1600" dirty="0">
              <a:solidFill>
                <a:srgbClr val="0070C0"/>
              </a:solidFill>
            </a:endParaRP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0963" y="4837542"/>
            <a:ext cx="3773511" cy="1254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Avaliação</a:t>
            </a:r>
          </a:p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Avaliações realizadas pela dependência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Registro de Contatos</a:t>
            </a:r>
          </a:p>
          <a:p>
            <a:endParaRPr lang="pt-PT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340963" y="2125014"/>
            <a:ext cx="3773511" cy="1030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600" dirty="0" smtClean="0">
                <a:solidFill>
                  <a:srgbClr val="0070C0"/>
                </a:solidFill>
              </a:rPr>
              <a:t>Dashboard / Gráfico</a:t>
            </a:r>
          </a:p>
          <a:p>
            <a:pPr algn="ctr"/>
            <a:endParaRPr lang="pt-PT" sz="1600" dirty="0">
              <a:solidFill>
                <a:srgbClr val="0070C0"/>
              </a:solidFill>
            </a:endParaRPr>
          </a:p>
          <a:p>
            <a:r>
              <a:rPr lang="pt-PT" sz="1600" dirty="0" smtClean="0">
                <a:solidFill>
                  <a:srgbClr val="0070C0"/>
                </a:solidFill>
              </a:rPr>
              <a:t>- Indicadores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87143" y="2240922"/>
            <a:ext cx="25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9099-00 Cesup Plataforma SP</a:t>
            </a:r>
          </a:p>
          <a:p>
            <a:r>
              <a:rPr lang="pt-PT" sz="1400" dirty="0" smtClean="0"/>
              <a:t>Rua Libero Badaró, 565 4ª Andar</a:t>
            </a:r>
          </a:p>
          <a:p>
            <a:r>
              <a:rPr lang="pt-PT" sz="1400" dirty="0" smtClean="0"/>
              <a:t>Tel: (11) 2242-3600</a:t>
            </a:r>
            <a:endParaRPr lang="pt-BR" sz="140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863" y="2228044"/>
            <a:ext cx="285333" cy="26232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241" y="3480883"/>
            <a:ext cx="204576" cy="204576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083" y="4949080"/>
            <a:ext cx="264017" cy="21918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622" y="4937252"/>
            <a:ext cx="273888" cy="25677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083" y="3436935"/>
            <a:ext cx="264017" cy="2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00024" y="0"/>
            <a:ext cx="5895976" cy="107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>
                <a:solidFill>
                  <a:srgbClr val="015C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Rede</a:t>
            </a:r>
            <a:endParaRPr lang="pt-BR" sz="2800" b="1" dirty="0">
              <a:solidFill>
                <a:srgbClr val="015C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8828" y="1120460"/>
            <a:ext cx="116128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Para a Rede: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Demandas - </a:t>
            </a:r>
            <a:r>
              <a:rPr lang="pt-BR" sz="2400" dirty="0"/>
              <a:t>(</a:t>
            </a:r>
            <a:r>
              <a:rPr lang="pt-BR" sz="2400" dirty="0" err="1"/>
              <a:t>Dashboard</a:t>
            </a:r>
            <a:r>
              <a:rPr lang="pt-BR" sz="2400" dirty="0"/>
              <a:t>, Gráficos) </a:t>
            </a:r>
            <a:r>
              <a:rPr lang="pt-BR" sz="2400" dirty="0" smtClean="0"/>
              <a:t>com informações que possa indicar ações preventivas </a:t>
            </a:r>
          </a:p>
          <a:p>
            <a:r>
              <a:rPr lang="pt-PT" sz="2400" dirty="0"/>
              <a:t>p</a:t>
            </a:r>
            <a:r>
              <a:rPr lang="pt-PT" sz="2400" dirty="0" smtClean="0"/>
              <a:t>ara realizar naquela dependência. 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Visitas - Além das informações das visitas, poderia ter a informação de qual Reserva </a:t>
            </a:r>
            <a:endParaRPr lang="pt-BR" sz="2400" dirty="0" smtClean="0"/>
          </a:p>
          <a:p>
            <a:r>
              <a:rPr lang="pt-BR" sz="2400" dirty="0" smtClean="0"/>
              <a:t>de </a:t>
            </a:r>
            <a:r>
              <a:rPr lang="pt-BR" sz="2400" dirty="0"/>
              <a:t> </a:t>
            </a:r>
            <a:r>
              <a:rPr lang="pt-BR" sz="2400" dirty="0" smtClean="0"/>
              <a:t>veículo </a:t>
            </a:r>
            <a:r>
              <a:rPr lang="pt-BR" sz="2400" dirty="0"/>
              <a:t>foi utilizado naquela visita.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Relacionamento </a:t>
            </a:r>
            <a:r>
              <a:rPr lang="pt-BR" sz="2400" dirty="0"/>
              <a:t>- Além da avaliação, teria os registros de contatos já realizados e </a:t>
            </a:r>
            <a:endParaRPr lang="pt-BR" sz="2400" dirty="0" smtClean="0"/>
          </a:p>
          <a:p>
            <a:r>
              <a:rPr lang="pt-BR" sz="2400" dirty="0"/>
              <a:t>p</a:t>
            </a:r>
            <a:r>
              <a:rPr lang="pt-BR" sz="2400" dirty="0" smtClean="0"/>
              <a:t>oderia ter </a:t>
            </a:r>
            <a:r>
              <a:rPr lang="pt-BR" sz="2400" dirty="0"/>
              <a:t>uma sinalização </a:t>
            </a:r>
            <a:r>
              <a:rPr lang="pt-BR" sz="2400" dirty="0" smtClean="0"/>
              <a:t>no </a:t>
            </a:r>
            <a:r>
              <a:rPr lang="pt-BR" sz="2400" dirty="0"/>
              <a:t>cliente (detrator, neutro e promotor</a:t>
            </a:r>
            <a:r>
              <a:rPr lang="pt-BR" sz="2400" dirty="0" smtClean="0"/>
              <a:t>).</a:t>
            </a:r>
            <a:endParaRPr lang="pt-BR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Arquivos – ter regra de visualização para qualquer arquivo quando o usuário for da Rede.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0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513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Nakase</dc:creator>
  <cp:lastModifiedBy>Cezar Nakase</cp:lastModifiedBy>
  <cp:revision>62</cp:revision>
  <dcterms:created xsi:type="dcterms:W3CDTF">2020-11-04T22:06:43Z</dcterms:created>
  <dcterms:modified xsi:type="dcterms:W3CDTF">2020-11-14T22:34:00Z</dcterms:modified>
</cp:coreProperties>
</file>