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2" r:id="rId4"/>
    <p:sldId id="258" r:id="rId5"/>
    <p:sldId id="260" r:id="rId6"/>
    <p:sldId id="263" r:id="rId7"/>
    <p:sldId id="264" r:id="rId8"/>
    <p:sldId id="259" r:id="rId9"/>
    <p:sldId id="261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8" r:id="rId18"/>
    <p:sldId id="279" r:id="rId19"/>
    <p:sldId id="280" r:id="rId20"/>
    <p:sldId id="277" r:id="rId21"/>
    <p:sldId id="281" r:id="rId22"/>
    <p:sldId id="283" r:id="rId23"/>
    <p:sldId id="284" r:id="rId24"/>
    <p:sldId id="285" r:id="rId25"/>
    <p:sldId id="286" r:id="rId26"/>
    <p:sldId id="287" r:id="rId27"/>
    <p:sldId id="265" r:id="rId2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08E6E25F-2730-4684-82FE-1DF40428BFB9}">
          <p14:sldIdLst>
            <p14:sldId id="256"/>
            <p14:sldId id="257"/>
            <p14:sldId id="262"/>
            <p14:sldId id="258"/>
            <p14:sldId id="260"/>
            <p14:sldId id="263"/>
            <p14:sldId id="264"/>
            <p14:sldId id="259"/>
            <p14:sldId id="261"/>
            <p14:sldId id="270"/>
            <p14:sldId id="271"/>
            <p14:sldId id="272"/>
            <p14:sldId id="273"/>
            <p14:sldId id="274"/>
            <p14:sldId id="275"/>
            <p14:sldId id="276"/>
            <p14:sldId id="278"/>
            <p14:sldId id="279"/>
            <p14:sldId id="280"/>
            <p14:sldId id="277"/>
            <p14:sldId id="281"/>
            <p14:sldId id="283"/>
            <p14:sldId id="284"/>
            <p14:sldId id="285"/>
            <p14:sldId id="286"/>
            <p14:sldId id="287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 autoAdjust="0"/>
  </p:normalViewPr>
  <p:slideViewPr>
    <p:cSldViewPr snapToGrid="0">
      <p:cViewPr varScale="1">
        <p:scale>
          <a:sx n="81" d="100"/>
          <a:sy n="81" d="100"/>
        </p:scale>
        <p:origin x="739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8EE4D-1968-4A46-8538-36E4A426F1CE}" type="datetimeFigureOut">
              <a:rPr lang="pl-PL" smtClean="0"/>
              <a:t>2018-01-03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40EB5-CDC0-4E14-9D1B-FA344B2021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4316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Ziemia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pl.wikipedia.org/wiki/Radioteleskop" TargetMode="External"/><Relationship Id="rId4" Type="http://schemas.openxmlformats.org/officeDocument/2006/relationships/hyperlink" Target="https://pl.wikipedia.org/wiki/Ksi%C4%99%C5%BCyc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SOHO_(sonda_kosmiczna)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pl.wikipedia.org/wiki/Planck_(misja_kosmiczna)" TargetMode="External"/><Relationship Id="rId5" Type="http://schemas.openxmlformats.org/officeDocument/2006/relationships/hyperlink" Target="https://pl.wikipedia.org/wiki/Kosmiczne_Obserwatorium_Herschela" TargetMode="External"/><Relationship Id="rId4" Type="http://schemas.openxmlformats.org/officeDocument/2006/relationships/hyperlink" Target="https://pl.wikipedia.org/wiki/Cie%C5%84#Cie&#324;_ca&#322;kowity_i_p&#243;&#322;cie&#324;" TargetMode="External"/></Relationships>
</file>

<file path=ppt/notesSlides/_rels/notes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pl.wikipedia.org/wiki/Koniunkcja_(astronomia)" TargetMode="External"/><Relationship Id="rId3" Type="http://schemas.openxmlformats.org/officeDocument/2006/relationships/hyperlink" Target="https://pl.wikipedia.org/wiki/STEREO_(sondy_kosmiczne)" TargetMode="External"/><Relationship Id="rId7" Type="http://schemas.openxmlformats.org/officeDocument/2006/relationships/hyperlink" Target="https://pl.wikipedia.org/wiki/Synodyczny_okres_obiegu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pl.wikipedia.org/wiki/Mars" TargetMode="External"/><Relationship Id="rId5" Type="http://schemas.openxmlformats.org/officeDocument/2006/relationships/hyperlink" Target="https://pl.wikipedia.org/wiki/Punkt_libracyjny#cite_note-nasa-3" TargetMode="External"/><Relationship Id="rId10" Type="http://schemas.openxmlformats.org/officeDocument/2006/relationships/hyperlink" Target="https://pl.wikipedia.org/wiki/Punkt_libracyjny#cite_note-jpl-4" TargetMode="External"/><Relationship Id="rId4" Type="http://schemas.openxmlformats.org/officeDocument/2006/relationships/hyperlink" Target="https://pl.wikipedia.org/wiki/Stereoskopia" TargetMode="External"/><Relationship Id="rId9" Type="http://schemas.openxmlformats.org/officeDocument/2006/relationships/hyperlink" Target="https://pl.wikipedia.org/wiki/S%C5%82o%C5%84ce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Notatka kontrolna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40EB5-CDC0-4E14-9D1B-FA344B2021BE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4323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Jednostkę odległości dobieramy tak aby odległość miedzy masami była równa 1 Wtedy wspólny ruch średni, n, obu mas jest również równy 1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40EB5-CDC0-4E14-9D1B-FA344B2021BE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3645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Obie masy poruszają się po kołowych orbitach z jednakowym ruchem średnim Z tego powodu ruch cząstki jest wygodnie opisywać w układzie (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x,y,z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rotującym ze stałą prędkością Kierunek osi x jest dobrany tak, aby obie masy leżały zawsze na niej, tzn.: wtedy: gdzie (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x,y,z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są współrzędnymi cząstki w układzie rotującym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40EB5-CDC0-4E14-9D1B-FA344B2021BE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2794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tym i następnych równaniach n będzie obecne (pomimo tego, że wybraliśmy n=1) dla podkreślenia tego, że wszystkie czynniki w równaniach ruchu są przyspieszeniami</a:t>
            </a: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Przejście do rotującego układu odniesienia powoduje pojawienie się czynników związanych z przyspieszeniem Coriolisa oraz przyspieszeniem odśrodkowym (n2x,n2y).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40EB5-CDC0-4E14-9D1B-FA344B2021BE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2026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Otrzymane wyrażenia na współrzędne ξ, η, ζ oraz ich drugie pochodne można użyć do wyrażenia równań ruchu za pomocą współrzędnych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x,y,z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związanych z rotującym układem współrzędnych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40EB5-CDC0-4E14-9D1B-FA344B2021BE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312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Otrzymujemy: Pomnożymy pierwsze z równań przez cos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drugie przez sin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dodamy do siebie, a następnie pierwsze przez –sin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drugie przez cos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dodamy do siebie. W efekcie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40EB5-CDC0-4E14-9D1B-FA344B2021BE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9635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powyższym równaniu x2+y2 jest potencjałem odśrodkowym a czynniki 1/r1 i 1/r2 odpowiadają potencjałowi grawitacyjnemu. Pochodne cząstkowe tych czynników dają wkład do siły odśrodkowej i grawitacyjnej. Funkcja U nie jest prawdziwym potencjałem, ale funkcją skalarną, z której można wyznaczyć niektóre (nie wszystkie) przyspieszenia jakich doznaje cząstka w układzie rotującym. Taka funkcja U jest „pseudo potencjałem”.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40EB5-CDC0-4E14-9D1B-FA344B2021BE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902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1767 Leonhard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Euler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znalazł trzy rodziny rozwiązań okresowych, w których każda z trzech mas jest współliniowa w każdej chwili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40EB5-CDC0-4E14-9D1B-FA344B2021BE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46707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Punkty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Lagrange'a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są stałymi rozwiązaniami ograniczonego problemu trzech ciał. Na przykład, biorąc pod uwagę dwa masywne ciała na orbitach wokół wspólnego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barycenter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istnieje pięć pozycji w przestrzeni, w których można umieścić trzecie ciało, o stosunkowo niewielkiej masie, aby utrzymać jego pozycję względem dwóch masywnych ciał. Jak widać na obrotowej ramie odniesienia, która dopasowuje prędkość kątową dwóch współosiowych ciał, pola grawitacyjne dwóch masywnych ciał w połączeniu z siłą odśrodkową mniejszego ciała są zrównoważone w punktach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Lagrange'a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pozwalając mniejszemu trzeciemu ciału być względnie stacjonarne w stosunku do pierwszych dwóch.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40EB5-CDC0-4E14-9D1B-FA344B2021BE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73580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Dla punktów L</a:t>
            </a:r>
            <a:r>
              <a:rPr lang="pl-PL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L</a:t>
            </a:r>
            <a:r>
              <a:rPr lang="pl-PL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równanie zawiera takie same składniki, ale ze względu na zmianę zwrotów sił należy zmienić odpowiednio znaki dodawania i odejmowania. Rozwiązanie analityczne równania nie jest możliwe.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40EB5-CDC0-4E14-9D1B-FA344B2021BE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42870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Powodem, dla którego te punkty są w równowadze jest to, że w L4 i L5 odległości do dwóch mas są równe. W związku z tym siły grawitacyjne z dwóch masywnych ciał są w takim samym stosunku, jak masy dwóch ciał, a więc siła wypadkowa działa poprzez barycentrum układu; dodatkowo, geometria trójkąta zapewnia, że wynikowe przyspieszenie jest do odległości od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barycenter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takim samym stosunku jak dla dwóch masywnych ciał. Barycentrum będące zarówno środkiem ciężkości, jak i środkiem obrotu systemu trzech ciał, ta siła wypadkowa jest dokładnie taka, jaka jest wymagana do utrzymania mniejszego ciała w punkcie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Lagrange'a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równowadze orbitalnej z pozostałymi dwoma większymi ciałami systemu. (Rzeczywiście, trzecie ciało nie musi mieć pomijalnej masy.) Ogólna trójkątna konfiguracja została odkryta przez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Lagrange'a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pracy nad problemem trzech ciał.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40EB5-CDC0-4E14-9D1B-FA344B2021BE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6902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Notatka kontrolna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40EB5-CDC0-4E14-9D1B-FA344B2021BE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94299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Punkty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libracyjne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są wykorzystywane jako szczególnie dogodne lokalizacje instalacji kosmicznych.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40EB5-CDC0-4E14-9D1B-FA344B2021BE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97393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układzie Ziemia-Księżyc</a:t>
            </a:r>
            <a:endParaRPr lang="pl-P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Punkt L</a:t>
            </a:r>
            <a:r>
              <a:rPr lang="pl-PL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może być cenną lokalizacją dla stacji kosmicznej z uwagi na położenie pomiędzy 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Ziemia"/>
              </a:rPr>
              <a:t>Ziemią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Księżyc"/>
              </a:rPr>
              <a:t>Księżycem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Punkt L</a:t>
            </a:r>
            <a:r>
              <a:rPr lang="pl-PL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jest dobrym miejscem do umieszczenia 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Radioteleskop"/>
              </a:rPr>
              <a:t>radioteleskopu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ponieważ Księżyc chroni go przed zakłóceniami radiowymi z Ziemi.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40EB5-CDC0-4E14-9D1B-FA344B2021BE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0733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układzie Ziemia-Słońce</a:t>
            </a:r>
            <a:endParaRPr lang="pl-P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Punkt L</a:t>
            </a:r>
            <a:r>
              <a:rPr lang="pl-PL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znajduje się blisko Ziemi i jest ciągle oświetlany przez Słońce. Czyni go to użytecznym do prowadzenia obserwacji Słońca lub do pozyskiwania energii słonecznej. Na orbicie w pobliżu tego punktu zostało umieszczone obserwatorium 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OHO (sonda kosmiczna)"/>
              </a:rPr>
              <a:t>SOHO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Punkt L</a:t>
            </a:r>
            <a:r>
              <a:rPr lang="pl-PL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znajduje się stale w 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ień"/>
              </a:rPr>
              <a:t>półcieniu Ziemi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 czyni go dobrym miejscem do prowadzenia obserwacji planet zewnętrznych lub obszaru poza Układem Słonecznym. Na orbitach w pobliżu tego punktu umieszczono m.in. 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Kosmiczne Obserwatorium Herschela"/>
              </a:rPr>
              <a:t>Kosmiczne Obserwatorium Herschela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satelitę 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Planck (misja kosmiczna)"/>
              </a:rPr>
              <a:t>Planck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40EB5-CDC0-4E14-9D1B-FA344B2021BE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31732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Punkt L4 w układzie Ziemia-Księżyc</a:t>
            </a:r>
            <a:endParaRPr lang="pl-P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drugiej połowie 2009 w pobliżu punktów L</a:t>
            </a:r>
            <a:r>
              <a:rPr lang="pl-PL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L</a:t>
            </a:r>
            <a:r>
              <a:rPr lang="pl-PL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przeleciały sondy 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TEREO (sondy kosmiczne)"/>
              </a:rPr>
              <a:t>STEREO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których głównym zadaniem jest jednoczesne wykonywanie zdjęć z dwóch miejsc, umożliwiające tworzenie zdjęć 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Stereoskopia"/>
              </a:rPr>
              <a:t>stereoskopowych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(3D)</a:t>
            </a:r>
            <a:r>
              <a:rPr lang="pl-PL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[3]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przypadku kolonizacji 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Mars"/>
              </a:rPr>
              <a:t>Marsa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bezpośrednia łączność może zostać zablokowana na około 2 tygodnie w ciągu każdego 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Synodyczny okres obiegu"/>
              </a:rPr>
              <a:t>okresu synodycznego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na czas trwania 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Koniunkcja (astronomia)"/>
              </a:rPr>
              <a:t>koniunkcji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gdy 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Słońce"/>
              </a:rPr>
              <a:t>Słońce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znajduje się pomiędzy Marsem a Ziemią</a:t>
            </a:r>
            <a:r>
              <a:rPr lang="pl-PL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[4]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Satelita komunikacyjny znajdujący się w punkcie L</a:t>
            </a:r>
            <a:r>
              <a:rPr lang="pl-PL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lub L</a:t>
            </a:r>
            <a:r>
              <a:rPr lang="pl-PL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może służyć jako pośrednik w takiej sytuacji.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40EB5-CDC0-4E14-9D1B-FA344B2021BE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0908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fizyce i mechanice klasycznej problemem trzech ciał jest problem z pobieraniem początkowego zbioru danych, który określa położenia, masy i prędkości trzech ciał dla pewnego określonego punktu w czasie, a następnie określenie ruchów trzech ciał, w zgodnie z prawami ruchu Newtona i powszechną grawitacją, które są prawami mechaniki klasycznej. Problem trzech ciał jest szczególnym przypadkiem problemu n-ciał. W przeciwieństwie do problemów z dwoma ciałami, nie ma ogólnego rozwiązania zamkniętego dla każdego warunku i potrzebne są metody numeryczne do rozwiązania tych problemów.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40EB5-CDC0-4E14-9D1B-FA344B2021BE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0564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Istotnym przykładem klasycznego problemu trzech ciał jest ruch planety z satelitą wokół gwiazdy. Ogólny przypadek problemu trzech ciał nie ma znanego rozwiązania i jest rozwiązywany za pomocą przybliżeń analizy numerycznej.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większości przypadków taki system można zsumować, biorąc pod uwagę ruch złożonego układu (planety i satelity) wokół gwiazdy jako pojedynczej cząstki; następnie, biorąc pod uwagę ruch satelity wokół planety, zaniedbując ruch wokół gwiazdy. W tym przypadku problem upraszcza się do dwóch przypadków problemu dwóch ciał. Wpływ gwiazdy na ruch satelity wokół planety można wówczas uznać za perturbację.</a:t>
            </a: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 trzech ciał wynika również z sytuacji statku kosmicznego i dwóch odpowiednich ciał niebieskich, np. Ziemia i Księżyc, na przykład gdy rozważa się swobodną trajektorię powrotu wokół Księżyca lub inną iniekcję trans-księżycową. Podczas gdy lot kosmiczny z udziałem wspomagania grawitacyjnego jest co najmniej problemem czterech ciał (statek kosmiczny, Ziemia, Słońce, Księżyc), raz daleko od Ziemi, gdy grawitacja Ziemi staje się nieistotna, jest to w przybliżeniu problem trzech ciał.</a:t>
            </a: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Ogólne stwierdzenie dotyczące problemu trzech ciał jest następujące. W chwili, dla pozycji wektorów xi i mas mi, istnieją trzy sprzężone równania różniczkowe drugiego rzędu.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40EB5-CDC0-4E14-9D1B-FA344B2021BE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2039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Duży wkład do badania ograniczonego zagadnienia trzech wniósł L.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Euler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 1760 roku znalazł rozwiązanie dynamicznego układu opisującego ruch ciała w polu grawitacji utworzonym przez dwie nieruchome masy. Oczywiście, układ ten jest bardzo uproszczonym przypadkiem ograniczonego zagadnienia trzech ciał, ale jego rozwiązanie znalazło również swoje zastosowanie [2].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L.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Euler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1767 roku znalazł również trzy rozwiązania </a:t>
            </a:r>
            <a:r>
              <a:rPr lang="pl-PL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1 ,</a:t>
            </a:r>
            <a:r>
              <a:rPr lang="pl-PL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2 ,</a:t>
            </a:r>
            <a:r>
              <a:rPr lang="pl-PL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w ograniczonym zagadnieniu trzech ciał dla ciał położonych wzdłuż jednej prostej. Jego osiągnięciem było także wprowadzenie obracającego się układu współrzędnych, co pozwoliło później na znalezienie całki Jacobiego [2].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Pięć lat później, w 1772 roku, J.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Lagrange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pokazał, że istnieją jeszcze, w ograniczonym zagadnieniu trzech ciał, dwa rozwiązania </a:t>
            </a:r>
            <a:r>
              <a:rPr lang="pl-PL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4 , </a:t>
            </a:r>
            <a:r>
              <a:rPr lang="pl-PL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dla ciał znajdujących się początkowo w wierzchołkach trójkąta równobocznego [3]. Pierwsze wyniki badań stabilności punktów równowagi w ograniczonym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zagadnieniu trzech ciał pojawiają się w 1843 roku, w pracy G.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Gascheau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 1875 roku E. J.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Routh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rozwiązał, w liniowym przybliżeniu, zadanie o stabilności trójkątnych położeń równowagi (przy pewnych warunkach początkowych). Natomiast w 1889 roku A. M. Lapunow rozwiązał ten sam problem w przypadku trójwymiarowym [4]. Dopiero w 1962 roku A. M.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Leontowicz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zbadał stabilność w sensie Lapunowa położeń równowagi </a:t>
            </a:r>
            <a:r>
              <a:rPr lang="pl-PL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4 , </a:t>
            </a:r>
            <a:r>
              <a:rPr lang="pl-PL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w przedziale liniowej stabilności z wyjątkiem zbioru miary zero. W 1967 roku A.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Deprit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wykazał, że zbiór ten składa się z trzech elementów. Rozwiązanie problemu dla tych trzech wartości parametru m można znaleźć w pracach A. Sokolskiego i A.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Markiejewa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[4]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40EB5-CDC0-4E14-9D1B-FA344B2021BE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4866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Ostatnio A.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Chenciner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R. Montgomery znaleźli nieznane wcześniej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początkowe konfiguracje wielu ciał, prowadzące do idealnie okresowego ruchu.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Najprostsza z tych konfiguracji to trzy planety o równych masach, krążące po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krzywej płaskiej w kształcie ósemki i mijające nieruchomego obserwatora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równych odstępach czasu, co jedną trzecią okresu obiegu całej ósemkowej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orbity. Istnienie takiej orbity w kształcie ósemki sugerowały wcześniejsze, przeprowadzone w 1993 roku, komputerowe eksperymenty [2].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40EB5-CDC0-4E14-9D1B-FA344B2021BE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7437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Pełne rozwiązanie dla konkretnego problemu z trzema ciałami zapewniłoby pozycje dla wszystkich trzech cząsteczek przez cały czas, biorąc pod uwagę trzy pozycje początkowe i prędkości początkowe.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Ogólnie rzecz biorąc, nie istnieje żadne rozwiązanie zamknięte dla takiego problemu, a ewolucja czasu systemu jest uważana za chaotyczną. Wykorzystanie komputerów sprawia jednak, że rozwiązania o arbitralnie wysokiej dokładności w skończonym przedziale czasu są możliwe przy użyciu metod numerycznych do integracji trajektorii.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40EB5-CDC0-4E14-9D1B-FA344B2021BE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2869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okrężnym ograniczonym problemie z trzema ciałami dwa masywne ciała poruszają się po okrągłych orbitach wokół wspólnego środka masy, a trzecia masa jest nieistotna w stosunku do pozostałych dwóch. [8] W odniesieniu do obrotowego układu odniesienia, dwa ciała współosiowe są nieruchome, a trzeci może być nieruchomy również w punktach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Lagrange'a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lub wokół nich, na przykład na orbicie podkowy. Przydatne może być rozważenie efektywnego potencjału.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40EB5-CDC0-4E14-9D1B-FA344B2021BE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329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40EB5-CDC0-4E14-9D1B-FA344B2021BE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572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19C0C0-081D-441B-8D4A-540D7139C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85D851B-49DE-4D12-9B5E-BB5E98599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03A0005-188E-4B81-828D-13746C0A8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6C12-A13A-4835-AB16-FACC658D31F0}" type="datetime1">
              <a:rPr lang="pl-PL" smtClean="0"/>
              <a:t>2018-01-03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BA9F073-8B74-4D04-BBE3-5AD04CAA7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60AC9AC-BC19-405F-A026-A0BBE516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78BB-A6D8-48A6-B966-A70B0EBE80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DAD2DF-85B2-438D-8571-8527376CB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1BC7726-3FE9-4243-B35F-18CC8AAC3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D012854-B50A-4B21-823A-89760CE31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2CA8-E7D4-4644-9ED3-1507B97F51DA}" type="datetime1">
              <a:rPr lang="pl-PL" smtClean="0"/>
              <a:t>2018-01-03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7C9C993-BFAF-4B31-BC8F-63A821DA6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DA8E328-A21C-4BE0-B3A8-DA0A1293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78BB-A6D8-48A6-B966-A70B0EBE80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7151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9EB0160B-F096-4CA2-9C75-19BF3FAB3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7090F79-DB0C-4C12-87E3-396C15554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AA30536-D604-45B8-B43A-BC4C377AC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BC84-B743-4B16-9AF5-7A952A512906}" type="datetime1">
              <a:rPr lang="pl-PL" smtClean="0"/>
              <a:t>2018-01-03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BC366CA-5268-4C73-8AFB-715A94C2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5B5B047-04E5-46E9-B8D3-23B6B160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78BB-A6D8-48A6-B966-A70B0EBE80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999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D05C10-CB6B-4B9B-B981-786DD1726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F297A8F-FF23-45A6-9F57-ABF681698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DEA2764-1EF6-4977-BBA1-CC9552E6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18E4-3FBF-44BF-A4CD-2367B2286A1E}" type="datetime1">
              <a:rPr lang="pl-PL" smtClean="0"/>
              <a:t>2018-01-03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EBD7ADB-AFE1-462F-902E-A19CB6C4E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BF85B9D-CA7B-4817-AE53-7A7050E82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78BB-A6D8-48A6-B966-A70B0EBE80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235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743862-B4C1-4BB1-B375-35951D285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909CDB0-7A14-4A34-A75D-2F3AB0D8D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F80BD19-0524-47C6-A454-1B789283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931E-5AD3-4DFA-ACF0-DE5F4E5AE735}" type="datetime1">
              <a:rPr lang="pl-PL" smtClean="0"/>
              <a:t>2018-01-03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24F7D92-A6F3-47E6-BC55-91EC7F4D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0BAF64A-4146-4307-A887-83321DE4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78BB-A6D8-48A6-B966-A70B0EBE80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114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7651A2-EB18-40C5-9B08-32D4515F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8FD8159-4C95-45C5-833A-160D81F6A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9D3C5AE-E1A5-49CD-85C7-9ED159732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018951A-996E-44AB-AB8B-6A1E8F2D5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92A8-FA7A-4CB6-8740-5C34CAB18244}" type="datetime1">
              <a:rPr lang="pl-PL" smtClean="0"/>
              <a:t>2018-01-03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17CC4F4-E60E-4472-8979-5CE568C54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736347D-9FF7-4AA1-AA46-1ACAE636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78BB-A6D8-48A6-B966-A70B0EBE80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837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583E22-97D0-4A97-9996-0CB716811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707A78B-DF92-45A6-A1DB-54BC1BFCC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C96A6ED-F374-4C6B-B8CA-4C4282157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E81AE90-7966-414D-893D-6A10B67286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E93E167-4CB3-4D56-A50E-ADCCFB524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ED778952-411A-4DF3-B62E-50532A9D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A90D-1A50-4DC6-B84B-1C8F9A3BEB23}" type="datetime1">
              <a:rPr lang="pl-PL" smtClean="0"/>
              <a:t>2018-01-03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61E4307C-DD4A-459C-AA2C-1605C6018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C6711B6-B884-49BB-8AC4-2E707ACD5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78BB-A6D8-48A6-B966-A70B0EBE80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299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859E58-3863-4CB6-94C9-4279D2A02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32827C66-AB39-47C2-B474-4D4EA67F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F3F20-E208-4280-8BD7-318421BADA69}" type="datetime1">
              <a:rPr lang="pl-PL" smtClean="0"/>
              <a:t>2018-01-03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442B081-9FF3-45FF-9B3F-9DA4F7ABF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D02C7A6-4420-4411-8287-70B88B799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78BB-A6D8-48A6-B966-A70B0EBE80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198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CA58CE04-F849-4B6F-ADC4-59EB0E105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66D0-EE75-4DD3-B03E-D0DC994D8E7D}" type="datetime1">
              <a:rPr lang="pl-PL" smtClean="0"/>
              <a:t>2018-01-03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037FE91A-22F8-4890-B743-89DF024D6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3FBD97C-4330-499A-A313-82E513F50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78BB-A6D8-48A6-B966-A70B0EBE80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5765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6E4550-47E6-4B92-9D15-E298DDE1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2096C52-677C-4CC5-8559-518A192C9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4F490DE-4655-4C54-9007-5F16A6236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C2517E7-5B7E-47FB-8D93-A1A55EAC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8D2E-9D44-4ECE-885B-7591DC3D0043}" type="datetime1">
              <a:rPr lang="pl-PL" smtClean="0"/>
              <a:t>2018-01-03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E38C88F-003A-40E8-8BE4-C05F22CA4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1FA8B57-7F65-4A89-A57D-DEC84364B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78BB-A6D8-48A6-B966-A70B0EBE80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6435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2F9E1E-6F46-48F9-A0AA-92812AC6B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5E8B7AB-4411-4949-A7BE-FF55314A8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8E7CB57-5D16-4FC2-BADB-E0CE2CB93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46770EF-BEF0-4CFB-9A42-2BD50A83E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711B-A1D5-48FF-B3C3-72FA4072E28C}" type="datetime1">
              <a:rPr lang="pl-PL" smtClean="0"/>
              <a:t>2018-01-03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F6C972F-9CC6-419F-980A-6DE2474E7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AA1E547-79AB-45BA-AC95-A0F54934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78BB-A6D8-48A6-B966-A70B0EBE80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48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7E4A0BC-CD3F-4E5D-BFDA-41627A75C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F3F1606-4403-4EC8-8A98-A793DC17B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BDA4A7D-C504-4385-8502-690C2D2623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24CAF-E57D-4250-8501-A08FF7590ED8}" type="datetime1">
              <a:rPr lang="pl-PL" smtClean="0"/>
              <a:t>2018-01-03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C73DA45-D7B2-413E-87DD-F2B12CD98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14F5FEC-F7EB-45CA-84D2-22E751F7A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478BB-A6D8-48A6-B966-A70B0EBE80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24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Plik:L4_diagram.svg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Plik:L4_diagram.svg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Plik:L4_diagram.svg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B9AF511-844A-4F17-A250-0F54D0500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pl-PL" dirty="0"/>
              <a:t>Pełne i ograniczone zagadnienie 3 ciał</a:t>
            </a:r>
            <a:endParaRPr lang="pl-PL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A9D732F-CEF7-4379-818B-77D5A6B79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0762" y="5533533"/>
            <a:ext cx="3211288" cy="729173"/>
          </a:xfrm>
        </p:spPr>
        <p:txBody>
          <a:bodyPr anchor="ctr">
            <a:normAutofit fontScale="92500" lnSpcReduction="20000"/>
          </a:bodyPr>
          <a:lstStyle/>
          <a:p>
            <a:pPr algn="r"/>
            <a:r>
              <a:rPr lang="pl-PL" dirty="0"/>
              <a:t>Mechanika Nieba</a:t>
            </a:r>
          </a:p>
          <a:p>
            <a:pPr algn="r"/>
            <a:r>
              <a:rPr lang="pl-PL" dirty="0"/>
              <a:t>2017/2018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9486ACA-DD41-4D5E-8489-4EFB76DF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78BB-A6D8-48A6-B966-A70B0EBE80FE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9988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ymbol zastępczy zawartości 5">
            <a:extLst>
              <a:ext uri="{FF2B5EF4-FFF2-40B4-BE49-F238E27FC236}">
                <a16:creationId xmlns:a16="http://schemas.microsoft.com/office/drawing/2014/main" id="{2B6FDE63-158F-4CC0-9F55-101300E79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567" y="1967491"/>
            <a:ext cx="6066912" cy="3748288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67474C9-D763-4C59-969B-5D3408BB1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Ograniczone zag. 3 ciał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199" y="1825625"/>
            <a:ext cx="4128169" cy="3399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Jednostki dobieramy tak aby u = G(m1+m2)=1 i jeśli założymy, że m1&gt;m2, to:</a:t>
            </a:r>
          </a:p>
          <a:p>
            <a:pPr marL="457200" lvl="1" indent="0">
              <a:buNone/>
            </a:pPr>
            <a:endParaRPr lang="pl-PL" sz="2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pl-PL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Wtedy w obranym układzie jednostek masy ciał są równe: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C2ABC6C-9995-478F-BB20-63881E786E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621" y="2801187"/>
            <a:ext cx="1074513" cy="51820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73AD7423-DE1A-4B47-82F1-84CD444859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244" y="4287580"/>
            <a:ext cx="2827265" cy="304826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DDEE2366-4216-4C77-A7D2-A3DC2B78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78BB-A6D8-48A6-B966-A70B0EBE80FE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0844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ymbol zastępczy zawartości 5">
            <a:extLst>
              <a:ext uri="{FF2B5EF4-FFF2-40B4-BE49-F238E27FC236}">
                <a16:creationId xmlns:a16="http://schemas.microsoft.com/office/drawing/2014/main" id="{2B6FDE63-158F-4CC0-9F55-101300E79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567" y="1967491"/>
            <a:ext cx="6066912" cy="3748288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67474C9-D763-4C59-969B-5D3408BB1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Ograniczone zag. 3 ciał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199" y="1825625"/>
            <a:ext cx="4128169" cy="3399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Równania ruchu cząstki:</a:t>
            </a:r>
          </a:p>
          <a:p>
            <a:pPr marL="0" indent="0">
              <a:buNone/>
            </a:pPr>
            <a:endParaRPr lang="pl-PL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l-PL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l-PL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l-PL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l-PL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Gdzie:</a:t>
            </a:r>
          </a:p>
          <a:p>
            <a:pPr marL="0" indent="0">
              <a:buNone/>
            </a:pPr>
            <a:endParaRPr lang="pl-PL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AF6D04A-CB7E-4129-A39E-11A258827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663" y="2341843"/>
            <a:ext cx="2057578" cy="1790855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EA12890F-2AC4-4BE4-9044-EAD27F215C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66" y="4719945"/>
            <a:ext cx="2941575" cy="640135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8A223707-5C26-45FA-961B-D486FD2E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78BB-A6D8-48A6-B966-A70B0EBE80FE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987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67474C9-D763-4C59-969B-5D3408BB1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Ograniczone zag. 3 ciał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199" y="1825625"/>
            <a:ext cx="4128169" cy="3399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Kierunek osi x jest dobrany tak, aby obie masy leżały zawsze na niej, </a:t>
            </a:r>
            <a:r>
              <a:rPr lang="pl-PL" sz="2000" dirty="0" err="1">
                <a:solidFill>
                  <a:schemeClr val="bg1"/>
                </a:solidFill>
              </a:rPr>
              <a:t>tzn</a:t>
            </a:r>
            <a:r>
              <a:rPr lang="pl-PL" sz="2000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endParaRPr lang="pl-PL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l-PL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Wtedy:</a:t>
            </a:r>
          </a:p>
          <a:p>
            <a:pPr marL="0" indent="0">
              <a:buNone/>
            </a:pPr>
            <a:endParaRPr lang="pl-PL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l-PL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Gdzie (</a:t>
            </a:r>
            <a:r>
              <a:rPr lang="pl-PL" sz="2000" dirty="0" err="1">
                <a:solidFill>
                  <a:schemeClr val="bg1"/>
                </a:solidFill>
              </a:rPr>
              <a:t>x,y,z</a:t>
            </a:r>
            <a:r>
              <a:rPr lang="pl-PL" sz="2000" dirty="0">
                <a:solidFill>
                  <a:schemeClr val="bg1"/>
                </a:solidFill>
              </a:rPr>
              <a:t>) są współrzędnymi cząstki w układzie rotującym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E692762-C5CD-4C02-810A-D03C7B7F3A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039" y="2370495"/>
            <a:ext cx="6799006" cy="4200594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C0AA3684-4CE5-43A3-B8A7-7F604D4D6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511" y="2575165"/>
            <a:ext cx="1897544" cy="586791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FC72D140-39DC-406F-B2AF-FBCBE7F9EE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511" y="3646886"/>
            <a:ext cx="1928027" cy="662997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219895CB-3C13-4DDE-8EEB-11C6C8FB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78BB-A6D8-48A6-B966-A70B0EBE80FE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7182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67474C9-D763-4C59-969B-5D3408BB1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Ograniczone zag. 3 ciał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199" y="1825625"/>
            <a:ext cx="4128169" cy="3399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 err="1">
                <a:solidFill>
                  <a:schemeClr val="bg1"/>
                </a:solidFill>
              </a:rPr>
              <a:t>Współrzedne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x,y,z</a:t>
            </a:r>
            <a:r>
              <a:rPr lang="pl-PL" sz="2000" dirty="0">
                <a:solidFill>
                  <a:schemeClr val="bg1"/>
                </a:solidFill>
              </a:rPr>
              <a:t> można wyrazić w układzie nieruchomym poprzez zwykły obrót.</a:t>
            </a:r>
          </a:p>
          <a:p>
            <a:pPr marL="0" indent="0">
              <a:buNone/>
            </a:pPr>
            <a:endParaRPr lang="pl-PL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Różniczkujemy: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EC8F4B0-7C1E-47CE-8B3B-5A7D4C4C8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953" y="1149726"/>
            <a:ext cx="4221430" cy="1463591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45F34683-A76A-4DDC-9D4D-2EA7D42DD4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488" y="2942695"/>
            <a:ext cx="4806508" cy="1519095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E0E8DCD2-513E-42DE-873A-8EB512EF8B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189" y="4813187"/>
            <a:ext cx="5764315" cy="1485649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9439EB17-AE7C-48EE-A1DD-02E2DD54D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78BB-A6D8-48A6-B966-A70B0EBE80FE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9521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0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2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F6604E1-4438-42E2-A677-58C152D97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21" y="2202248"/>
            <a:ext cx="5941068" cy="1514971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A67474C9-D763-4C59-969B-5D3408BB1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pl-PL" sz="4000"/>
              <a:t>Ograniczone zag. 3 ciał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7534655" y="211015"/>
            <a:ext cx="4008101" cy="47746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000" dirty="0"/>
              <a:t>Otrzymane wyrażenia na współrzędne </a:t>
            </a:r>
            <a:r>
              <a:rPr lang="el-GR" sz="2000" dirty="0"/>
              <a:t>ξ</a:t>
            </a:r>
            <a:r>
              <a:rPr lang="pl-PL" sz="2000" dirty="0"/>
              <a:t>,</a:t>
            </a:r>
            <a:r>
              <a:rPr lang="el-GR" sz="2000" dirty="0"/>
              <a:t>η</a:t>
            </a:r>
            <a:r>
              <a:rPr lang="pl-PL" sz="2000" dirty="0"/>
              <a:t>,</a:t>
            </a:r>
            <a:r>
              <a:rPr lang="el-GR" sz="2000" dirty="0"/>
              <a:t>ζ</a:t>
            </a:r>
            <a:r>
              <a:rPr lang="pl-PL" sz="2000" dirty="0"/>
              <a:t> oraz ich drugie pochodne można użyć do wyrażenia równań ruchu za pomocą współrzędnych </a:t>
            </a:r>
            <a:r>
              <a:rPr lang="pl-PL" sz="2000" dirty="0" err="1"/>
              <a:t>x,y,z</a:t>
            </a:r>
            <a:r>
              <a:rPr lang="pl-PL" sz="2000" dirty="0"/>
              <a:t> związanych z rotującym układem współrzędnych.</a:t>
            </a:r>
            <a:endParaRPr lang="el-GR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D0E5AE66-644F-4715-811E-1AF93FC7E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78BB-A6D8-48A6-B966-A70B0EBE80FE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2250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67474C9-D763-4C59-969B-5D3408BB1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Ograniczone zag. 3 ciał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199" y="1825625"/>
            <a:ext cx="4128169" cy="3399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Równania ruchu:</a:t>
            </a:r>
          </a:p>
          <a:p>
            <a:pPr marL="0" indent="0">
              <a:buNone/>
            </a:pPr>
            <a:endParaRPr lang="pl-PL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l-PL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l-PL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Powyższe przyspieszenia można wyrazić jako gradient skalarnej funkcji U=U(</a:t>
            </a:r>
            <a:r>
              <a:rPr lang="pl-PL" sz="2000" dirty="0" err="1">
                <a:solidFill>
                  <a:schemeClr val="bg1"/>
                </a:solidFill>
              </a:rPr>
              <a:t>x,y,z</a:t>
            </a:r>
            <a:r>
              <a:rPr lang="pl-PL" sz="2000" dirty="0">
                <a:solidFill>
                  <a:schemeClr val="bg1"/>
                </a:solidFill>
              </a:rPr>
              <a:t>)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C40D352-08DD-40A9-A23F-51218EFC7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896" y="1214342"/>
            <a:ext cx="3215919" cy="1950889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EFD4B62C-513C-40C0-830B-D6894966E9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896" y="3875085"/>
            <a:ext cx="1120237" cy="1684166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A67B1681-2C0C-4D37-AE3E-5076EAA2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78BB-A6D8-48A6-B966-A70B0EBE80FE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0751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67474C9-D763-4C59-969B-5D3408BB1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Ograniczone zag. 3 ciał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199" y="1825625"/>
            <a:ext cx="4128169" cy="339951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2000" dirty="0">
                <a:solidFill>
                  <a:schemeClr val="bg1"/>
                </a:solidFill>
              </a:rPr>
              <a:t>W równaniu obok x^2+y^2 jest potencjałem odśrodkowym a czynniki 1/r1 i 1/r2 odpowiadają potencjałowi grawitacyjnemu. Pochodne cząstkowe tych czynników dają wkład do siły odśrodkowej i grawitacyjnej. </a:t>
            </a:r>
          </a:p>
          <a:p>
            <a:pPr marL="0" indent="0" algn="just">
              <a:buNone/>
            </a:pPr>
            <a:r>
              <a:rPr lang="pl-PL" sz="2000" dirty="0">
                <a:solidFill>
                  <a:schemeClr val="bg1"/>
                </a:solidFill>
              </a:rPr>
              <a:t>Funkcja U nie jest prawdziwym potencjałem, ale funkcją skalarną, z której można wyznaczyć niektóre (nie wszystkie) przyspieszenia jakich doznaje cząstka w układzie rotującym.</a:t>
            </a:r>
          </a:p>
          <a:p>
            <a:pPr marL="0" indent="0">
              <a:buNone/>
            </a:pPr>
            <a:endParaRPr lang="pl-PL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l-PL" sz="2000" dirty="0">
              <a:solidFill>
                <a:schemeClr val="bg1"/>
              </a:solidFill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CB8914B-4D48-4400-B34F-EE82D93EE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802" y="2880512"/>
            <a:ext cx="4162875" cy="1096975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BB0468C-B495-4696-B230-44AC8E2EE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78BB-A6D8-48A6-B966-A70B0EBE80FE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1999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6CBFD275-3E5B-476E-A7AF-99121E2BF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492" y="1731982"/>
            <a:ext cx="5205046" cy="4437300"/>
          </a:xfrm>
          <a:prstGeom prst="rect">
            <a:avLst/>
          </a:prstGeom>
        </p:spPr>
      </p:pic>
      <p:sp>
        <p:nvSpPr>
          <p:cNvPr id="28" name="Freeform: Shape 20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67474C9-D763-4C59-969B-5D3408BB1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pl-PL">
                <a:solidFill>
                  <a:schemeClr val="bg1"/>
                </a:solidFill>
              </a:rPr>
              <a:t>Punkty Lagrange’a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92369" y="1825625"/>
            <a:ext cx="4473999" cy="3399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Dwa ciała o masie M1 i M2 powiązane siłami grawitacji, krążąc po orbitach kołowych, poruszają się po okręgach, których środkiem jest środek masy układu. Odległość między środkami tych ciał oznaczmy jako </a:t>
            </a:r>
            <a:r>
              <a:rPr lang="pl-PL" i="1" dirty="0">
                <a:solidFill>
                  <a:schemeClr val="bg1"/>
                </a:solidFill>
              </a:rPr>
              <a:t>d</a:t>
            </a:r>
            <a:r>
              <a:rPr lang="pl-PL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pl-PL" sz="1700" dirty="0">
              <a:solidFill>
                <a:schemeClr val="bg1"/>
              </a:solidFill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5933763-F888-4F87-8A24-376E7351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78BB-A6D8-48A6-B966-A70B0EBE80FE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7538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0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67474C9-D763-4C59-969B-5D3408BB1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pl-PL">
                <a:solidFill>
                  <a:schemeClr val="bg1"/>
                </a:solidFill>
              </a:rPr>
              <a:t>Punkty Lagrange’a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92369" y="1825625"/>
            <a:ext cx="4473999" cy="3399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700" dirty="0">
                <a:solidFill>
                  <a:schemeClr val="bg1"/>
                </a:solidFill>
              </a:rPr>
              <a:t>Prędkość kątowa obrotu w, oraz  środek masy(obrotu) znajdujący się w odległości z od ciała o M1:</a:t>
            </a:r>
          </a:p>
          <a:p>
            <a:pPr marL="0" indent="0">
              <a:buNone/>
            </a:pPr>
            <a:endParaRPr lang="pl-PL" sz="1700" dirty="0">
              <a:solidFill>
                <a:schemeClr val="bg1"/>
              </a:solidFill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F082298E-EDBF-47E7-8E3C-B9E757FE7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723" y="2868223"/>
            <a:ext cx="2050308" cy="1703777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87604D67-44D9-47BA-B50C-92CDCB347E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908" y="1751594"/>
            <a:ext cx="5185224" cy="4420606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01650E6A-748D-465B-8F5D-114CF520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78BB-A6D8-48A6-B966-A70B0EBE80FE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0310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0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67474C9-D763-4C59-969B-5D3408BB1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pl-PL">
                <a:solidFill>
                  <a:schemeClr val="bg1"/>
                </a:solidFill>
              </a:rPr>
              <a:t>Punkty Lagrange’a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92369" y="1825625"/>
            <a:ext cx="4473999" cy="33995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>
                <a:solidFill>
                  <a:schemeClr val="bg1"/>
                </a:solidFill>
              </a:rPr>
              <a:t>Układ obracających się ciał może być przyjęty za układ odniesienia dla trzeciego ciała o masie m. Na ciało znajdujące się w odległości x od ciała M1 działają siły ciał M1, M 2 i siła bezwładności. Dla punktu znajdującego się między ciałami układu (L</a:t>
            </a:r>
            <a:r>
              <a:rPr lang="pl-PL" baseline="-25000">
                <a:solidFill>
                  <a:schemeClr val="bg1"/>
                </a:solidFill>
              </a:rPr>
              <a:t>1</a:t>
            </a:r>
            <a:r>
              <a:rPr lang="pl-PL">
                <a:solidFill>
                  <a:schemeClr val="bg1"/>
                </a:solidFill>
              </a:rPr>
              <a:t>) siły działające na to ciało równoważą się, gdy:</a:t>
            </a:r>
            <a:endParaRPr lang="pl-PL" sz="1700" dirty="0">
              <a:solidFill>
                <a:schemeClr val="bg1"/>
              </a:solidFill>
            </a:endParaRPr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87604D67-44D9-47BA-B50C-92CDCB347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464" y="186328"/>
            <a:ext cx="3155204" cy="2689935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268F6C81-0C28-46AF-96F2-D1E7758CC2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814" y="3563005"/>
            <a:ext cx="5730394" cy="1501364"/>
          </a:xfrm>
          <a:prstGeom prst="rect">
            <a:avLst/>
          </a:prstGeom>
        </p:spPr>
      </p:pic>
      <p:pic>
        <p:nvPicPr>
          <p:cNvPr id="6" name="Grafika 5" descr="Smutna twarz z wypełnieniem">
            <a:extLst>
              <a:ext uri="{FF2B5EF4-FFF2-40B4-BE49-F238E27FC236}">
                <a16:creationId xmlns:a16="http://schemas.microsoft.com/office/drawing/2014/main" id="{E3604A51-D396-4AB6-B203-782D80844E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90866" y="5293911"/>
            <a:ext cx="914400" cy="914400"/>
          </a:xfrm>
          <a:prstGeom prst="rect">
            <a:avLst/>
          </a:prstGeom>
        </p:spPr>
      </p:pic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E521A9BC-431B-407C-93FF-0F595FE161DC}"/>
              </a:ext>
            </a:extLst>
          </p:cNvPr>
          <p:cNvCxnSpPr>
            <a:cxnSpLocks/>
          </p:cNvCxnSpPr>
          <p:nvPr/>
        </p:nvCxnSpPr>
        <p:spPr>
          <a:xfrm flipV="1">
            <a:off x="9766169" y="5293911"/>
            <a:ext cx="0" cy="98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36AC81B0-1CBB-4C11-B994-BAE4E198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78BB-A6D8-48A6-B966-A70B0EBE80FE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5415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CE06232-69FD-453D-8EB2-706087A902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495426C-E1F7-46B3-97EC-AEEF58230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pl-PL" sz="3200" dirty="0"/>
              <a:t>Pełne i ograniczone zagadnienie 3 ciał</a:t>
            </a:r>
          </a:p>
        </p:txBody>
      </p:sp>
      <p:sp>
        <p:nvSpPr>
          <p:cNvPr id="11" name="Symbol zastępczy zawartości 10">
            <a:extLst>
              <a:ext uri="{FF2B5EF4-FFF2-40B4-BE49-F238E27FC236}">
                <a16:creationId xmlns:a16="http://schemas.microsoft.com/office/drawing/2014/main" id="{045D9B34-E5AC-43E6-A7FA-854144F8D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400" dirty="0">
                <a:solidFill>
                  <a:schemeClr val="bg1"/>
                </a:solidFill>
              </a:rPr>
              <a:t>Plan prezentacji:</a:t>
            </a:r>
          </a:p>
          <a:p>
            <a:pPr lvl="1"/>
            <a:r>
              <a:rPr lang="pl-PL" dirty="0">
                <a:solidFill>
                  <a:schemeClr val="bg1"/>
                </a:solidFill>
              </a:rPr>
              <a:t>Ogólny zarys problemu 3 ciał</a:t>
            </a:r>
          </a:p>
          <a:p>
            <a:pPr lvl="1"/>
            <a:r>
              <a:rPr lang="pl-PL" dirty="0">
                <a:solidFill>
                  <a:schemeClr val="bg1"/>
                </a:solidFill>
              </a:rPr>
              <a:t>Pełne zagadnienie 3 ciał</a:t>
            </a:r>
          </a:p>
          <a:p>
            <a:pPr lvl="1"/>
            <a:r>
              <a:rPr lang="pl-PL" dirty="0">
                <a:solidFill>
                  <a:schemeClr val="bg1"/>
                </a:solidFill>
              </a:rPr>
              <a:t>Przypadki szczególne problemu 3 ciał</a:t>
            </a:r>
          </a:p>
          <a:p>
            <a:pPr lvl="1"/>
            <a:r>
              <a:rPr lang="pl-PL" dirty="0">
                <a:solidFill>
                  <a:schemeClr val="bg1"/>
                </a:solidFill>
              </a:rPr>
              <a:t>Ograniczone zagadnienie 3 ciał</a:t>
            </a:r>
          </a:p>
          <a:p>
            <a:pPr lvl="1"/>
            <a:r>
              <a:rPr lang="pl-PL" dirty="0">
                <a:solidFill>
                  <a:schemeClr val="bg1"/>
                </a:solidFill>
              </a:rPr>
              <a:t>Punkty </a:t>
            </a:r>
            <a:r>
              <a:rPr lang="pl-PL" dirty="0" err="1">
                <a:solidFill>
                  <a:schemeClr val="bg1"/>
                </a:solidFill>
              </a:rPr>
              <a:t>Lagrange’a</a:t>
            </a:r>
            <a:endParaRPr lang="pl-PL" dirty="0">
              <a:solidFill>
                <a:schemeClr val="bg1"/>
              </a:solidFill>
            </a:endParaRPr>
          </a:p>
          <a:p>
            <a:pPr lvl="1"/>
            <a:r>
              <a:rPr lang="pl-PL" dirty="0">
                <a:solidFill>
                  <a:schemeClr val="bg1"/>
                </a:solidFill>
              </a:rPr>
              <a:t>Zadania</a:t>
            </a:r>
          </a:p>
          <a:p>
            <a:pPr lvl="1"/>
            <a:endParaRPr lang="pl-PL" dirty="0">
              <a:solidFill>
                <a:schemeClr val="bg1"/>
              </a:solidFill>
            </a:endParaRPr>
          </a:p>
          <a:p>
            <a:pPr lvl="1"/>
            <a:endParaRPr lang="pl-PL" dirty="0">
              <a:solidFill>
                <a:schemeClr val="bg1"/>
              </a:solidFill>
            </a:endParaRPr>
          </a:p>
          <a:p>
            <a:pPr lvl="1"/>
            <a:endParaRPr lang="pl-PL" dirty="0">
              <a:solidFill>
                <a:schemeClr val="bg1"/>
              </a:solidFill>
            </a:endParaRPr>
          </a:p>
          <a:p>
            <a:pPr lvl="1"/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26D758D5-603D-4213-9AD5-DD6C58878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78BB-A6D8-48A6-B966-A70B0EBE80FE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7670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67474C9-D763-4C59-969B-5D3408BB1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pl-PL" sz="4000" dirty="0">
                <a:solidFill>
                  <a:schemeClr val="bg1"/>
                </a:solidFill>
              </a:rPr>
              <a:t>Punkty </a:t>
            </a:r>
            <a:r>
              <a:rPr lang="pl-PL" sz="4000" dirty="0" err="1">
                <a:solidFill>
                  <a:schemeClr val="bg1"/>
                </a:solidFill>
              </a:rPr>
              <a:t>Lagrange’a</a:t>
            </a:r>
            <a:r>
              <a:rPr lang="pl-PL" sz="4000" dirty="0">
                <a:solidFill>
                  <a:schemeClr val="bg1"/>
                </a:solidFill>
              </a:rPr>
              <a:t> L4 i L5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26233" y="1825625"/>
            <a:ext cx="4128169" cy="339951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l-PL" sz="2000" dirty="0">
                <a:solidFill>
                  <a:schemeClr val="bg1"/>
                </a:solidFill>
              </a:rPr>
              <a:t>Pozycje dwóch mas m1 i m2 poruszających po kołowych orbitach wokół wspólnego środka masy pozostają niezmienne w układzie rotującym wokół barycentrum ze stałą prędkością. </a:t>
            </a:r>
          </a:p>
          <a:p>
            <a:pPr marL="0" indent="0" algn="just">
              <a:buNone/>
            </a:pPr>
            <a:r>
              <a:rPr lang="pl-PL" sz="2000" dirty="0">
                <a:solidFill>
                  <a:schemeClr val="bg1"/>
                </a:solidFill>
              </a:rPr>
              <a:t>Punkty równowagi – miejsca, w których cząstka p poruszająca się z pewną prędkością w układzie nieruchomym będzie stacjonarna w układzie rotującym Należy pamiętać, że w takim punkcie cząstka nadal podlega działaniu kilku sił i w układzie nieruchomym porusza się po orbicie keplerowskiej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EDBD8AC-657B-4AB5-9172-E3FA4EC5D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869" y="2108293"/>
            <a:ext cx="5044877" cy="3116850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0D34F10A-6BED-4D5F-864B-2AD76B239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78BB-A6D8-48A6-B966-A70B0EBE80FE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8409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0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67474C9-D763-4C59-969B-5D3408BB1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pl-PL" sz="4000" dirty="0">
                <a:solidFill>
                  <a:schemeClr val="bg1"/>
                </a:solidFill>
              </a:rPr>
              <a:t>Punkty </a:t>
            </a:r>
            <a:r>
              <a:rPr lang="pl-PL" sz="4000" dirty="0" err="1">
                <a:solidFill>
                  <a:schemeClr val="bg1"/>
                </a:solidFill>
              </a:rPr>
              <a:t>Lagrange’a</a:t>
            </a:r>
            <a:r>
              <a:rPr lang="pl-PL" sz="4000" dirty="0">
                <a:solidFill>
                  <a:schemeClr val="bg1"/>
                </a:solidFill>
              </a:rPr>
              <a:t> L4 i L5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92369" y="1825625"/>
            <a:ext cx="4473999" cy="3399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>
                <a:solidFill>
                  <a:schemeClr val="bg1"/>
                </a:solidFill>
              </a:rPr>
              <a:t>W układzie, w którym pierwsza współrzędna określona jest przez linię przechodzącą przez oba ciała, a druga jest do niej prostopadła, położenie punktu L</a:t>
            </a:r>
            <a:r>
              <a:rPr lang="pl-PL" sz="2400" baseline="-25000" dirty="0">
                <a:solidFill>
                  <a:schemeClr val="bg1"/>
                </a:solidFill>
              </a:rPr>
              <a:t>4</a:t>
            </a:r>
            <a:r>
              <a:rPr lang="pl-PL" sz="2400" dirty="0">
                <a:solidFill>
                  <a:schemeClr val="bg1"/>
                </a:solidFill>
              </a:rPr>
              <a:t> określają wzory: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6B3EC94-B3CC-476C-837F-25BB3806B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353" y="2270719"/>
            <a:ext cx="3162877" cy="1932004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D3D16D61-BBE2-426F-B8F3-FF226A6B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78BB-A6D8-48A6-B966-A70B0EBE80FE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4002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 descr="https://upload.wikimedia.org/wikipedia/commons/thumb/7/78/L4_diagram.svg/300px-L4_diagram.svg.png">
            <a:hlinkClick r:id="rId3"/>
            <a:extLst>
              <a:ext uri="{FF2B5EF4-FFF2-40B4-BE49-F238E27FC236}">
                <a16:creationId xmlns:a16="http://schemas.microsoft.com/office/drawing/2014/main" id="{A90FA58B-3360-4457-8277-D790BC7E0387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92985" y="1963665"/>
            <a:ext cx="4260814" cy="3749516"/>
          </a:xfrm>
          <a:prstGeom prst="rect">
            <a:avLst/>
          </a:prstGeom>
          <a:noFill/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67474C9-D763-4C59-969B-5D3408BB1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pl-PL">
                <a:solidFill>
                  <a:schemeClr val="bg1"/>
                </a:solidFill>
              </a:rPr>
              <a:t>Punkty Lagrange’a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199" y="1825625"/>
            <a:ext cx="4128169" cy="33995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Punkt L</a:t>
            </a:r>
            <a:r>
              <a:rPr lang="pl-PL" baseline="-25000" dirty="0">
                <a:solidFill>
                  <a:schemeClr val="bg1"/>
                </a:solidFill>
              </a:rPr>
              <a:t>1</a:t>
            </a:r>
            <a:r>
              <a:rPr lang="pl-PL" dirty="0">
                <a:solidFill>
                  <a:schemeClr val="bg1"/>
                </a:solidFill>
              </a:rPr>
              <a:t> może być cenną lokalizacją dla stacji kosmicznej z uwagi na położenie pomiędzy Ziemią, a Księżycem. Punkt L</a:t>
            </a:r>
            <a:r>
              <a:rPr lang="pl-PL" baseline="-25000" dirty="0">
                <a:solidFill>
                  <a:schemeClr val="bg1"/>
                </a:solidFill>
              </a:rPr>
              <a:t>2</a:t>
            </a:r>
            <a:r>
              <a:rPr lang="pl-PL" dirty="0">
                <a:solidFill>
                  <a:schemeClr val="bg1"/>
                </a:solidFill>
              </a:rPr>
              <a:t> jest dobrym miejscem do umieszczenia radioteleskopu, ponieważ Księżyc chroni go przed zakłóceniami radiowymi z Ziemi.</a:t>
            </a:r>
          </a:p>
          <a:p>
            <a:pPr marL="0" indent="0">
              <a:buNone/>
            </a:pPr>
            <a:endParaRPr lang="pl-PL" sz="2000" dirty="0">
              <a:solidFill>
                <a:schemeClr val="bg1"/>
              </a:solidFill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1918F3A0-CADC-4EF3-BF93-6F59D8B7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78BB-A6D8-48A6-B966-A70B0EBE80FE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1011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 descr="https://upload.wikimedia.org/wikipedia/commons/thumb/7/78/L4_diagram.svg/300px-L4_diagram.svg.png">
            <a:hlinkClick r:id="rId3"/>
            <a:extLst>
              <a:ext uri="{FF2B5EF4-FFF2-40B4-BE49-F238E27FC236}">
                <a16:creationId xmlns:a16="http://schemas.microsoft.com/office/drawing/2014/main" id="{A90FA58B-3360-4457-8277-D790BC7E0387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92985" y="1963665"/>
            <a:ext cx="4260814" cy="3749516"/>
          </a:xfrm>
          <a:prstGeom prst="rect">
            <a:avLst/>
          </a:prstGeom>
          <a:noFill/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67474C9-D763-4C59-969B-5D3408BB1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pl-PL">
                <a:solidFill>
                  <a:schemeClr val="bg1"/>
                </a:solidFill>
              </a:rPr>
              <a:t>Punkty Lagrange’a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546755" y="1825625"/>
            <a:ext cx="4419613" cy="3399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Punkt L</a:t>
            </a:r>
            <a:r>
              <a:rPr lang="pl-PL" baseline="-25000" dirty="0">
                <a:solidFill>
                  <a:schemeClr val="bg1"/>
                </a:solidFill>
              </a:rPr>
              <a:t>1</a:t>
            </a:r>
            <a:r>
              <a:rPr lang="pl-PL" dirty="0">
                <a:solidFill>
                  <a:schemeClr val="bg1"/>
                </a:solidFill>
              </a:rPr>
              <a:t> - prowadzenie obserwacji Słońca lub do pozyskiwania energii słonecznej.</a:t>
            </a:r>
            <a:br>
              <a:rPr lang="pl-PL" dirty="0">
                <a:solidFill>
                  <a:schemeClr val="bg1"/>
                </a:solidFill>
              </a:rPr>
            </a:br>
            <a:r>
              <a:rPr lang="pl-PL" dirty="0">
                <a:solidFill>
                  <a:schemeClr val="bg1"/>
                </a:solidFill>
              </a:rPr>
              <a:t>Punkt L</a:t>
            </a:r>
            <a:r>
              <a:rPr lang="pl-PL" baseline="-25000" dirty="0">
                <a:solidFill>
                  <a:schemeClr val="bg1"/>
                </a:solidFill>
              </a:rPr>
              <a:t>2 </a:t>
            </a:r>
            <a:r>
              <a:rPr lang="pl-PL" dirty="0">
                <a:solidFill>
                  <a:schemeClr val="bg1"/>
                </a:solidFill>
              </a:rPr>
              <a:t>-prowadzenia obserwacji planet zewnętrznych lub obszaru poza Układem Słonecznym.</a:t>
            </a:r>
            <a:endParaRPr lang="pl-PL" sz="2000" dirty="0">
              <a:solidFill>
                <a:schemeClr val="bg1"/>
              </a:solidFill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F5210410-2CD3-402A-8671-13F476AD6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78BB-A6D8-48A6-B966-A70B0EBE80FE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3074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 descr="https://upload.wikimedia.org/wikipedia/commons/thumb/7/78/L4_diagram.svg/300px-L4_diagram.svg.png">
            <a:hlinkClick r:id="rId3"/>
            <a:extLst>
              <a:ext uri="{FF2B5EF4-FFF2-40B4-BE49-F238E27FC236}">
                <a16:creationId xmlns:a16="http://schemas.microsoft.com/office/drawing/2014/main" id="{A90FA58B-3360-4457-8277-D790BC7E0387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92985" y="1963665"/>
            <a:ext cx="4260814" cy="3749516"/>
          </a:xfrm>
          <a:prstGeom prst="rect">
            <a:avLst/>
          </a:prstGeom>
          <a:noFill/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67474C9-D763-4C59-969B-5D3408BB1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pl-PL">
                <a:solidFill>
                  <a:schemeClr val="bg1"/>
                </a:solidFill>
              </a:rPr>
              <a:t>Punkty Lagrange’a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546755" y="1825625"/>
            <a:ext cx="4419613" cy="339951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Punkt L4 w układzie Ziemia-Księżyc</a:t>
            </a: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W przypadku kolonizacji Marsa bezpośrednia łączność może zostać zablokowana na około 2 tygodnie w ciągu każdego okresu synodycznego, na czas trwania koniunkcji, gdy Słońce znajduje się pomiędzy Marsem a Ziemią. Satelita komunikacyjny znajdujący się w punkcie L</a:t>
            </a:r>
            <a:r>
              <a:rPr lang="pl-PL" baseline="-25000" dirty="0">
                <a:solidFill>
                  <a:schemeClr val="bg1"/>
                </a:solidFill>
              </a:rPr>
              <a:t>4</a:t>
            </a:r>
            <a:r>
              <a:rPr lang="pl-PL" dirty="0">
                <a:solidFill>
                  <a:schemeClr val="bg1"/>
                </a:solidFill>
              </a:rPr>
              <a:t> lub L</a:t>
            </a:r>
            <a:r>
              <a:rPr lang="pl-PL" baseline="-25000" dirty="0">
                <a:solidFill>
                  <a:schemeClr val="bg1"/>
                </a:solidFill>
              </a:rPr>
              <a:t>5</a:t>
            </a:r>
            <a:r>
              <a:rPr lang="pl-PL" dirty="0">
                <a:solidFill>
                  <a:schemeClr val="bg1"/>
                </a:solidFill>
              </a:rPr>
              <a:t> może służyć jako pośrednik w takiej sytuacji.</a:t>
            </a:r>
          </a:p>
          <a:p>
            <a:pPr marL="0" indent="0">
              <a:buNone/>
            </a:pPr>
            <a:endParaRPr lang="pl-PL" sz="2000" dirty="0">
              <a:solidFill>
                <a:schemeClr val="bg1"/>
              </a:solidFill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5CF5ACD5-BFFB-4470-B520-DACA6BB48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78BB-A6D8-48A6-B966-A70B0EBE80FE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5627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67474C9-D763-4C59-969B-5D3408BB1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Zadanie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546755" y="1825625"/>
            <a:ext cx="4419613" cy="3399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Obliczyć położenie punktów L1, L2, L3 w układzie Słońce – Ziemia.</a:t>
            </a:r>
          </a:p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Dane:</a:t>
            </a:r>
          </a:p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Masa Słońca   -    M1 = 1,989 ×10</a:t>
            </a:r>
            <a:r>
              <a:rPr lang="pl-PL" sz="2000" baseline="30000" dirty="0">
                <a:solidFill>
                  <a:schemeClr val="bg1"/>
                </a:solidFill>
              </a:rPr>
              <a:t>30</a:t>
            </a:r>
            <a:r>
              <a:rPr lang="pl-PL" sz="2000" dirty="0">
                <a:solidFill>
                  <a:schemeClr val="bg1"/>
                </a:solidFill>
              </a:rPr>
              <a:t> kg</a:t>
            </a:r>
          </a:p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Masa Ziemi     -    M2= 5,972 x 10</a:t>
            </a:r>
            <a:r>
              <a:rPr lang="pl-PL" sz="2000" baseline="30000" dirty="0">
                <a:solidFill>
                  <a:schemeClr val="bg1"/>
                </a:solidFill>
              </a:rPr>
              <a:t>24</a:t>
            </a:r>
            <a:r>
              <a:rPr lang="pl-PL" sz="2000" dirty="0">
                <a:solidFill>
                  <a:schemeClr val="bg1"/>
                </a:solidFill>
              </a:rPr>
              <a:t> kg</a:t>
            </a:r>
          </a:p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Śr. odległość między obiektami:  </a:t>
            </a:r>
            <a:br>
              <a:rPr lang="pl-PL" sz="2000" dirty="0">
                <a:solidFill>
                  <a:schemeClr val="bg1"/>
                </a:solidFill>
              </a:rPr>
            </a:br>
            <a:r>
              <a:rPr lang="pl-PL" sz="2000" dirty="0">
                <a:solidFill>
                  <a:schemeClr val="bg1"/>
                </a:solidFill>
              </a:rPr>
              <a:t>R= 149,6 mln km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C6122BDA-5A88-419E-8619-1F7A81A91559}"/>
              </a:ext>
            </a:extLst>
          </p:cNvPr>
          <p:cNvSpPr txBox="1"/>
          <p:nvPr/>
        </p:nvSpPr>
        <p:spPr>
          <a:xfrm>
            <a:off x="6881568" y="1300899"/>
            <a:ext cx="517531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L1: 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                                         </a:t>
            </a:r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L2: 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L3: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789D734-A171-4D16-9CF8-932E20990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961" y="1027906"/>
            <a:ext cx="3676650" cy="1828800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DD478DF8-3DBD-43F3-B6AC-3774131A7D5D}"/>
              </a:ext>
            </a:extLst>
          </p:cNvPr>
          <p:cNvSpPr txBox="1"/>
          <p:nvPr/>
        </p:nvSpPr>
        <p:spPr>
          <a:xfrm>
            <a:off x="9153426" y="2036715"/>
            <a:ext cx="174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= 1.4811×10</a:t>
            </a:r>
            <a:r>
              <a:rPr lang="pl-PL" baseline="30000" dirty="0"/>
              <a:t>8</a:t>
            </a:r>
            <a:r>
              <a:rPr lang="pl-PL" dirty="0"/>
              <a:t>km</a:t>
            </a:r>
            <a:r>
              <a:rPr lang="pl-PL" baseline="30000" dirty="0"/>
              <a:t> </a:t>
            </a:r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E01866F-E4B1-46EF-835C-AD601D170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336" y="2977168"/>
            <a:ext cx="3724275" cy="1571625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53208A3A-5435-4D73-86AB-104ED5559ED9}"/>
              </a:ext>
            </a:extLst>
          </p:cNvPr>
          <p:cNvSpPr txBox="1"/>
          <p:nvPr/>
        </p:nvSpPr>
        <p:spPr>
          <a:xfrm>
            <a:off x="9153427" y="4017097"/>
            <a:ext cx="187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= 1.511×10</a:t>
            </a:r>
            <a:r>
              <a:rPr lang="pl-PL" baseline="30000" dirty="0"/>
              <a:t>8</a:t>
            </a:r>
            <a:r>
              <a:rPr lang="pl-PL" dirty="0"/>
              <a:t> km</a:t>
            </a:r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003A2770-D276-4B15-8D9C-4E2C9093A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291" y="4617518"/>
            <a:ext cx="4768196" cy="1221957"/>
          </a:xfrm>
          <a:prstGeom prst="rect">
            <a:avLst/>
          </a:prstGeom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01419D51-1A1E-470E-A1C4-0AB8DB6574F9}"/>
              </a:ext>
            </a:extLst>
          </p:cNvPr>
          <p:cNvSpPr txBox="1"/>
          <p:nvPr/>
        </p:nvSpPr>
        <p:spPr>
          <a:xfrm>
            <a:off x="8695034" y="5404056"/>
            <a:ext cx="187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= −1.496×10</a:t>
            </a:r>
            <a:r>
              <a:rPr lang="pl-PL" baseline="30000" dirty="0"/>
              <a:t>8</a:t>
            </a:r>
            <a:r>
              <a:rPr lang="pl-PL" dirty="0"/>
              <a:t> km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7E560DF-129E-4364-8674-25EE4F17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78BB-A6D8-48A6-B966-A70B0EBE80FE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3672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67474C9-D763-4C59-969B-5D3408BB1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Zadanie domowe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546755" y="1825625"/>
            <a:ext cx="4419613" cy="3399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Obliczyć położenie punktów L1, L2, L3 w układzie Ziemia - Księżyc.</a:t>
            </a:r>
          </a:p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Dane:</a:t>
            </a:r>
          </a:p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Masa Księżyca   -    M1 = M2 / 81,3</a:t>
            </a:r>
          </a:p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Masa Ziemi     -    M2= 5,972 x 10</a:t>
            </a:r>
            <a:r>
              <a:rPr lang="pl-PL" sz="2000" baseline="30000" dirty="0">
                <a:solidFill>
                  <a:schemeClr val="bg1"/>
                </a:solidFill>
              </a:rPr>
              <a:t>24</a:t>
            </a:r>
            <a:r>
              <a:rPr lang="pl-PL" sz="2000" dirty="0">
                <a:solidFill>
                  <a:schemeClr val="bg1"/>
                </a:solidFill>
              </a:rPr>
              <a:t> kg</a:t>
            </a:r>
          </a:p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Śr. odległość między obiektami:  </a:t>
            </a:r>
            <a:br>
              <a:rPr lang="pl-PL" sz="2000" dirty="0">
                <a:solidFill>
                  <a:schemeClr val="bg1"/>
                </a:solidFill>
              </a:rPr>
            </a:br>
            <a:r>
              <a:rPr lang="pl-PL" sz="2000" dirty="0">
                <a:solidFill>
                  <a:schemeClr val="bg1"/>
                </a:solidFill>
              </a:rPr>
              <a:t>R= 384 399 km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C2E55C4-378F-4760-A219-2274C4AB5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78BB-A6D8-48A6-B966-A70B0EBE80FE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9091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6CF29CD-38B8-4924-BA11-6D60517487E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AC34CCC-6952-4CDA-A694-F4A9DDB9A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09" y="643464"/>
            <a:ext cx="7279951" cy="3275978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3499787E-B89B-4EB0-9A93-39818FB8A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011" y="4502330"/>
            <a:ext cx="10765410" cy="1207269"/>
          </a:xfrm>
        </p:spPr>
        <p:txBody>
          <a:bodyPr>
            <a:normAutofit/>
          </a:bodyPr>
          <a:lstStyle/>
          <a:p>
            <a:r>
              <a:rPr lang="pl-PL">
                <a:solidFill>
                  <a:schemeClr val="bg1"/>
                </a:solidFill>
              </a:rPr>
              <a:t>Dziękuje za uwagę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6C33CCC-BCAB-4F0D-A0A9-D6EBE4241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6313" y="5665510"/>
            <a:ext cx="9426806" cy="719122"/>
          </a:xfrm>
        </p:spPr>
        <p:txBody>
          <a:bodyPr>
            <a:normAutofit/>
          </a:bodyPr>
          <a:lstStyle/>
          <a:p>
            <a:endParaRPr lang="pl-PL">
              <a:solidFill>
                <a:schemeClr val="bg2"/>
              </a:solidFill>
            </a:endParaRP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5F88832-AD63-4FE9-AA8A-3FB33406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78BB-A6D8-48A6-B966-A70B0EBE80FE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2629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ymbol zastępczy zawartości 9">
            <a:extLst>
              <a:ext uri="{FF2B5EF4-FFF2-40B4-BE49-F238E27FC236}">
                <a16:creationId xmlns:a16="http://schemas.microsoft.com/office/drawing/2014/main" id="{96F63C7A-1CE1-4C1B-9ED1-30B761789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462" y="2497395"/>
            <a:ext cx="5922765" cy="248756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FCC2D7C-3C58-496E-94DA-F0217B17B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63218"/>
            <a:ext cx="5529943" cy="132556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Pełne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ograniczone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zagadnienie</a:t>
            </a:r>
            <a:r>
              <a:rPr lang="en-US" dirty="0">
                <a:solidFill>
                  <a:schemeClr val="bg1"/>
                </a:solidFill>
              </a:rPr>
              <a:t> 3 </a:t>
            </a:r>
            <a:r>
              <a:rPr lang="en-US" dirty="0" err="1">
                <a:solidFill>
                  <a:schemeClr val="bg1"/>
                </a:solidFill>
              </a:rPr>
              <a:t>ciał</a:t>
            </a:r>
            <a:br>
              <a:rPr lang="en-US" dirty="0">
                <a:solidFill>
                  <a:schemeClr val="bg1"/>
                </a:solidFill>
              </a:rPr>
            </a:b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838199" y="1825625"/>
            <a:ext cx="4128169" cy="3399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Problem sprowadza się do określenia prędkości, mas, położenia w danej chwili czasu i następne określenie ruchu tych obiektów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1CE7ED3-66D3-4FE5-ACBC-259F99F1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78BB-A6D8-48A6-B966-A70B0EBE80FE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7909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ymbol zastępczy zawartości 7">
            <a:extLst>
              <a:ext uri="{FF2B5EF4-FFF2-40B4-BE49-F238E27FC236}">
                <a16:creationId xmlns:a16="http://schemas.microsoft.com/office/drawing/2014/main" id="{92407740-1894-4431-8EFA-670AE8A30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871" y="2635044"/>
            <a:ext cx="4894928" cy="2130733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38199" y="1825625"/>
            <a:ext cx="4128169" cy="33995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W chwili t, dla pozycji wektorów </a:t>
            </a:r>
            <a:r>
              <a:rPr lang="pl-PL" dirty="0" err="1">
                <a:solidFill>
                  <a:schemeClr val="bg1"/>
                </a:solidFill>
              </a:rPr>
              <a:t>x_i</a:t>
            </a:r>
            <a:r>
              <a:rPr lang="pl-PL" dirty="0">
                <a:solidFill>
                  <a:schemeClr val="bg1"/>
                </a:solidFill>
              </a:rPr>
              <a:t> i mas </a:t>
            </a:r>
            <a:r>
              <a:rPr lang="pl-PL" dirty="0" err="1">
                <a:solidFill>
                  <a:schemeClr val="bg1"/>
                </a:solidFill>
              </a:rPr>
              <a:t>m_i</a:t>
            </a:r>
            <a:r>
              <a:rPr lang="pl-PL" dirty="0">
                <a:solidFill>
                  <a:schemeClr val="bg1"/>
                </a:solidFill>
              </a:rPr>
              <a:t>, istnieją trzy sprzężone równania różniczkowe drugiego rzędu.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ytuł 1">
            <a:extLst>
              <a:ext uri="{FF2B5EF4-FFF2-40B4-BE49-F238E27FC236}">
                <a16:creationId xmlns:a16="http://schemas.microsoft.com/office/drawing/2014/main" id="{440315C4-A88C-4DE6-9094-9E66D716B830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55299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Pełne</a:t>
            </a: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ograniczone</a:t>
            </a: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zagadnienie</a:t>
            </a: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3 </a:t>
            </a:r>
            <a:r>
              <a:rPr lang="en-US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ciał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6D9CA6DA-1E95-4A80-B032-1D9305F0A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78BB-A6D8-48A6-B966-A70B0EBE80FE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0413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ymbol zastępczy zawartości 5">
            <a:extLst>
              <a:ext uri="{FF2B5EF4-FFF2-40B4-BE49-F238E27FC236}">
                <a16:creationId xmlns:a16="http://schemas.microsoft.com/office/drawing/2014/main" id="{1A09F55C-92EA-4D04-BB2F-E901327E4B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143" y="2341815"/>
            <a:ext cx="2394236" cy="2394236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0DBB32C-CFC0-4CD4-BEB7-DCBDEC705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chemeClr val="bg1"/>
                </a:solidFill>
              </a:rPr>
              <a:t>Przypadki szczególne zagadnienia 3 ciał</a:t>
            </a:r>
            <a:br>
              <a:rPr lang="en-US" dirty="0">
                <a:solidFill>
                  <a:schemeClr val="bg1"/>
                </a:solidFill>
              </a:rPr>
            </a:b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1009C680-9181-41FB-B457-D74EF6A82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78" y="365125"/>
            <a:ext cx="2419350" cy="2419350"/>
          </a:xfr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040F178E-C3B5-459C-81C7-9D7DCCE88F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78" y="3812432"/>
            <a:ext cx="2419350" cy="2419350"/>
          </a:xfrm>
          <a:prstGeom prst="rect">
            <a:avLst/>
          </a:prstGeom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149E701B-CF34-4702-8C69-B5DAB2B7FAA4}"/>
              </a:ext>
            </a:extLst>
          </p:cNvPr>
          <p:cNvSpPr txBox="1"/>
          <p:nvPr/>
        </p:nvSpPr>
        <p:spPr>
          <a:xfrm>
            <a:off x="655499" y="1781107"/>
            <a:ext cx="38084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chemeClr val="bg1"/>
                </a:solidFill>
              </a:rPr>
              <a:t>Euler</a:t>
            </a:r>
            <a:r>
              <a:rPr lang="pl-PL" dirty="0">
                <a:solidFill>
                  <a:schemeClr val="bg1"/>
                </a:solidFill>
              </a:rPr>
              <a:t> 1763</a:t>
            </a:r>
          </a:p>
          <a:p>
            <a:r>
              <a:rPr lang="pl-PL" dirty="0" err="1">
                <a:solidFill>
                  <a:schemeClr val="bg1"/>
                </a:solidFill>
              </a:rPr>
              <a:t>Lagrange</a:t>
            </a:r>
            <a:r>
              <a:rPr lang="pl-PL" dirty="0">
                <a:solidFill>
                  <a:schemeClr val="bg1"/>
                </a:solidFill>
              </a:rPr>
              <a:t> 1772</a:t>
            </a:r>
          </a:p>
          <a:p>
            <a:r>
              <a:rPr lang="pl-PL" dirty="0">
                <a:solidFill>
                  <a:schemeClr val="bg1"/>
                </a:solidFill>
              </a:rPr>
              <a:t>Montgomery 2001 </a:t>
            </a:r>
          </a:p>
          <a:p>
            <a:r>
              <a:rPr lang="pl-PL" dirty="0">
                <a:solidFill>
                  <a:schemeClr val="bg1"/>
                </a:solidFill>
              </a:rPr>
              <a:t>Oraz inne </a:t>
            </a:r>
            <a:r>
              <a:rPr lang="pl-PL" dirty="0" err="1">
                <a:solidFill>
                  <a:schemeClr val="bg1"/>
                </a:solidFill>
              </a:rPr>
              <a:t>wspólczesne</a:t>
            </a:r>
            <a:endParaRPr lang="pl-PL" dirty="0">
              <a:solidFill>
                <a:schemeClr val="bg1"/>
              </a:solidFill>
            </a:endParaRPr>
          </a:p>
          <a:p>
            <a:endParaRPr lang="pl-PL" dirty="0">
              <a:solidFill>
                <a:schemeClr val="bg1"/>
              </a:solidFill>
            </a:endParaRPr>
          </a:p>
          <a:p>
            <a:endParaRPr lang="pl-PL" dirty="0">
              <a:solidFill>
                <a:schemeClr val="bg1"/>
              </a:solidFill>
            </a:endParaRPr>
          </a:p>
          <a:p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8BD17931-D4ED-43DF-A339-AEB112EB3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78BB-A6D8-48A6-B966-A70B0EBE80FE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1945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905AF61A-FAB1-45CE-9891-E3CAF6245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020" y="307731"/>
            <a:ext cx="3661957" cy="3997637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A9456EC8-689C-42D2-A01B-83778881D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183" y="307731"/>
            <a:ext cx="3997637" cy="3997637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7F4E1BDF-24EC-4695-9EE3-A0B9E6D9E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730" y="5109328"/>
            <a:ext cx="10988662" cy="136847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 err="1">
                <a:solidFill>
                  <a:schemeClr val="bg1"/>
                </a:solidFill>
              </a:rPr>
              <a:t>Pełne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 err="1">
                <a:solidFill>
                  <a:schemeClr val="bg1"/>
                </a:solidFill>
              </a:rPr>
              <a:t>i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 err="1">
                <a:solidFill>
                  <a:schemeClr val="bg1"/>
                </a:solidFill>
              </a:rPr>
              <a:t>ograniczone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 err="1">
                <a:solidFill>
                  <a:schemeClr val="bg1"/>
                </a:solidFill>
              </a:rPr>
              <a:t>zagadnienie</a:t>
            </a:r>
            <a:r>
              <a:rPr lang="en-US" sz="5400" dirty="0">
                <a:solidFill>
                  <a:schemeClr val="bg1"/>
                </a:solidFill>
              </a:rPr>
              <a:t> 3 </a:t>
            </a:r>
            <a:r>
              <a:rPr lang="en-US" sz="5400" dirty="0" err="1">
                <a:solidFill>
                  <a:schemeClr val="bg1"/>
                </a:solidFill>
              </a:rPr>
              <a:t>ciał</a:t>
            </a:r>
            <a:br>
              <a:rPr lang="en-US" sz="5400" dirty="0">
                <a:solidFill>
                  <a:schemeClr val="bg1"/>
                </a:solidFill>
              </a:rPr>
            </a:b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899A5550-CB8F-403D-9A4F-5D672EB3F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78BB-A6D8-48A6-B966-A70B0EBE80FE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0053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Symbol zastępczy zawartości 15">
            <a:extLst>
              <a:ext uri="{FF2B5EF4-FFF2-40B4-BE49-F238E27FC236}">
                <a16:creationId xmlns:a16="http://schemas.microsoft.com/office/drawing/2014/main" id="{E3A91544-E830-41A3-8F9E-16AA7AB46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488" y="350874"/>
            <a:ext cx="2908354" cy="2908354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5139BF27-457F-4E05-92BD-C57B05DAA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Inne przypadki…</a:t>
            </a:r>
          </a:p>
        </p:txBody>
      </p:sp>
      <p:pic>
        <p:nvPicPr>
          <p:cNvPr id="23" name="Obraz 22">
            <a:extLst>
              <a:ext uri="{FF2B5EF4-FFF2-40B4-BE49-F238E27FC236}">
                <a16:creationId xmlns:a16="http://schemas.microsoft.com/office/drawing/2014/main" id="{6E6A8B1C-B00C-44DB-9DA4-00C3F39C15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782" y="3532017"/>
            <a:ext cx="6185560" cy="3232385"/>
          </a:xfrm>
          <a:prstGeom prst="rect">
            <a:avLst/>
          </a:prstGeom>
        </p:spPr>
      </p:pic>
      <p:pic>
        <p:nvPicPr>
          <p:cNvPr id="25" name="Obraz 24">
            <a:extLst>
              <a:ext uri="{FF2B5EF4-FFF2-40B4-BE49-F238E27FC236}">
                <a16:creationId xmlns:a16="http://schemas.microsoft.com/office/drawing/2014/main" id="{A77F2EAE-CECD-4815-864B-72A5DA68CB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257" y="181103"/>
            <a:ext cx="3247897" cy="3247897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C34F59D-1994-4924-9AC6-5E38DEF8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78BB-A6D8-48A6-B966-A70B0EBE80FE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3125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ymbol zastępczy zawartości 5">
            <a:extLst>
              <a:ext uri="{FF2B5EF4-FFF2-40B4-BE49-F238E27FC236}">
                <a16:creationId xmlns:a16="http://schemas.microsoft.com/office/drawing/2014/main" id="{F6FDEE8B-FD0E-4584-A586-52FF8FAEB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301" y="1820333"/>
            <a:ext cx="4036181" cy="4036181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1C49CE9-8C18-4B66-AD1A-062C507F1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Ograniczone zagadnie 3 ciał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199" y="1825625"/>
            <a:ext cx="4128169" cy="3399518"/>
          </a:xfrm>
        </p:spPr>
        <p:txBody>
          <a:bodyPr>
            <a:normAutofit/>
          </a:bodyPr>
          <a:lstStyle/>
          <a:p>
            <a:r>
              <a:rPr lang="pl-PL" sz="2000" dirty="0">
                <a:solidFill>
                  <a:schemeClr val="bg1"/>
                </a:solidFill>
              </a:rPr>
              <a:t>Konieczny warunek m3 &lt;&lt; m1,m2</a:t>
            </a:r>
          </a:p>
          <a:p>
            <a:r>
              <a:rPr lang="pl-PL" sz="2000" dirty="0">
                <a:solidFill>
                  <a:schemeClr val="bg1"/>
                </a:solidFill>
              </a:rPr>
              <a:t>Zakładamy, że obie masy poruszają się po orbitach kołowych wokół barycentrum. Masa cząstki jest tak mała, że nie wywiera żadnej siły na obie masy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BE6FF56-A9FB-4D42-8BC5-55A722AF5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78BB-A6D8-48A6-B966-A70B0EBE80FE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2572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ymbol zastępczy zawartości 5">
            <a:extLst>
              <a:ext uri="{FF2B5EF4-FFF2-40B4-BE49-F238E27FC236}">
                <a16:creationId xmlns:a16="http://schemas.microsoft.com/office/drawing/2014/main" id="{2B6FDE63-158F-4CC0-9F55-101300E79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567" y="1967491"/>
            <a:ext cx="6066912" cy="3748288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67474C9-D763-4C59-969B-5D3408BB1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Ograniczone zag. 3 ciał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199" y="1825625"/>
            <a:ext cx="4128169" cy="3399518"/>
          </a:xfrm>
        </p:spPr>
        <p:txBody>
          <a:bodyPr>
            <a:normAutofit fontScale="92500" lnSpcReduction="20000"/>
          </a:bodyPr>
          <a:lstStyle/>
          <a:p>
            <a:r>
              <a:rPr lang="pl-PL" sz="2000" dirty="0">
                <a:solidFill>
                  <a:schemeClr val="bg1"/>
                </a:solidFill>
              </a:rPr>
              <a:t>Nieruchomy układ współrzędnych (</a:t>
            </a:r>
            <a:r>
              <a:rPr lang="el-GR" dirty="0">
                <a:solidFill>
                  <a:schemeClr val="bg1"/>
                </a:solidFill>
              </a:rPr>
              <a:t>ξ</a:t>
            </a:r>
            <a:r>
              <a:rPr lang="pl-PL" dirty="0">
                <a:solidFill>
                  <a:schemeClr val="bg1"/>
                </a:solidFill>
              </a:rPr>
              <a:t>,</a:t>
            </a:r>
            <a:r>
              <a:rPr lang="el-GR" dirty="0">
                <a:solidFill>
                  <a:schemeClr val="bg1"/>
                </a:solidFill>
              </a:rPr>
              <a:t>η</a:t>
            </a:r>
            <a:r>
              <a:rPr lang="pl-PL" dirty="0">
                <a:solidFill>
                  <a:schemeClr val="bg1"/>
                </a:solidFill>
              </a:rPr>
              <a:t>,</a:t>
            </a:r>
            <a:r>
              <a:rPr lang="el-GR" dirty="0">
                <a:solidFill>
                  <a:schemeClr val="bg1"/>
                </a:solidFill>
              </a:rPr>
              <a:t>ζ</a:t>
            </a:r>
            <a:r>
              <a:rPr lang="pl-PL" dirty="0">
                <a:solidFill>
                  <a:schemeClr val="bg1"/>
                </a:solidFill>
              </a:rPr>
              <a:t>) </a:t>
            </a:r>
            <a:r>
              <a:rPr lang="pl-PL" sz="2000" dirty="0">
                <a:solidFill>
                  <a:schemeClr val="bg1"/>
                </a:solidFill>
              </a:rPr>
              <a:t>jest zaczepiony w barycentrum układu</a:t>
            </a:r>
          </a:p>
          <a:p>
            <a:r>
              <a:rPr lang="pl-PL" sz="2000" dirty="0">
                <a:solidFill>
                  <a:schemeClr val="bg1"/>
                </a:solidFill>
              </a:rPr>
              <a:t>Oś </a:t>
            </a:r>
            <a:r>
              <a:rPr lang="el-GR" sz="2000" dirty="0">
                <a:solidFill>
                  <a:schemeClr val="bg1"/>
                </a:solidFill>
              </a:rPr>
              <a:t>ξ</a:t>
            </a:r>
            <a:r>
              <a:rPr lang="pl-PL" sz="2000" dirty="0">
                <a:solidFill>
                  <a:schemeClr val="bg1"/>
                </a:solidFill>
              </a:rPr>
              <a:t> pokrywa się z kierunkiem m1m2 w chwili t0</a:t>
            </a:r>
          </a:p>
          <a:p>
            <a:r>
              <a:rPr lang="pl-PL" sz="2000" dirty="0">
                <a:solidFill>
                  <a:schemeClr val="bg1"/>
                </a:solidFill>
              </a:rPr>
              <a:t>Ruch obu mas odbywa się w płaszczyźnie </a:t>
            </a:r>
            <a:r>
              <a:rPr lang="el-GR" sz="2000" dirty="0">
                <a:solidFill>
                  <a:schemeClr val="bg1"/>
                </a:solidFill>
              </a:rPr>
              <a:t>ξ</a:t>
            </a:r>
            <a:r>
              <a:rPr lang="pl-PL" sz="2000" dirty="0">
                <a:solidFill>
                  <a:schemeClr val="bg1"/>
                </a:solidFill>
              </a:rPr>
              <a:t>-</a:t>
            </a:r>
            <a:r>
              <a:rPr lang="el-GR" sz="2000" dirty="0">
                <a:solidFill>
                  <a:schemeClr val="bg1"/>
                </a:solidFill>
              </a:rPr>
              <a:t>η</a:t>
            </a:r>
            <a:r>
              <a:rPr lang="pl-PL" sz="2000" dirty="0">
                <a:solidFill>
                  <a:schemeClr val="bg1"/>
                </a:solidFill>
              </a:rPr>
              <a:t>. Oś </a:t>
            </a:r>
            <a:r>
              <a:rPr lang="el-GR" sz="2000" dirty="0">
                <a:solidFill>
                  <a:schemeClr val="bg1"/>
                </a:solidFill>
              </a:rPr>
              <a:t>ζ</a:t>
            </a:r>
            <a:r>
              <a:rPr lang="pl-PL" sz="2000" dirty="0">
                <a:solidFill>
                  <a:schemeClr val="bg1"/>
                </a:solidFill>
              </a:rPr>
              <a:t> jest prostopadła do niej i zgodna ze zwrotem wektora momentu pędu</a:t>
            </a:r>
          </a:p>
          <a:p>
            <a:r>
              <a:rPr lang="pl-PL" sz="2000" dirty="0">
                <a:solidFill>
                  <a:schemeClr val="bg1"/>
                </a:solidFill>
              </a:rPr>
              <a:t>Obie masy są stałe w tej samej odległości od siebie i poruszają się ze stałą prędkością wokół siebie i środka masy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90BEC66B-0EC9-4443-BC80-258BBD37D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78BB-A6D8-48A6-B966-A70B0EBE80FE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9581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2639</TotalTime>
  <Words>2445</Words>
  <Application>Microsoft Office PowerPoint</Application>
  <PresentationFormat>Panoramiczny</PresentationFormat>
  <Paragraphs>204</Paragraphs>
  <Slides>27</Slides>
  <Notes>23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Motyw pakietu Office</vt:lpstr>
      <vt:lpstr>Pełne i ograniczone zagadnienie 3 ciał</vt:lpstr>
      <vt:lpstr>Pełne i ograniczone zagadnienie 3 ciał</vt:lpstr>
      <vt:lpstr>Pełne i ograniczone zagadnienie 3 ciał </vt:lpstr>
      <vt:lpstr>Prezentacja programu PowerPoint</vt:lpstr>
      <vt:lpstr>Przypadki szczególne zagadnienia 3 ciał </vt:lpstr>
      <vt:lpstr>Pełne i ograniczone zagadnienie 3 ciał </vt:lpstr>
      <vt:lpstr>Inne przypadki…</vt:lpstr>
      <vt:lpstr>Ograniczone zagadnie 3 ciał</vt:lpstr>
      <vt:lpstr>Ograniczone zag. 3 ciał</vt:lpstr>
      <vt:lpstr>Ograniczone zag. 3 ciał</vt:lpstr>
      <vt:lpstr>Ograniczone zag. 3 ciał</vt:lpstr>
      <vt:lpstr>Ograniczone zag. 3 ciał</vt:lpstr>
      <vt:lpstr>Ograniczone zag. 3 ciał</vt:lpstr>
      <vt:lpstr>Ograniczone zag. 3 ciał</vt:lpstr>
      <vt:lpstr>Ograniczone zag. 3 ciał</vt:lpstr>
      <vt:lpstr>Ograniczone zag. 3 ciał</vt:lpstr>
      <vt:lpstr>Punkty Lagrange’a</vt:lpstr>
      <vt:lpstr>Punkty Lagrange’a</vt:lpstr>
      <vt:lpstr>Punkty Lagrange’a</vt:lpstr>
      <vt:lpstr>Punkty Lagrange’a L4 i L5</vt:lpstr>
      <vt:lpstr>Punkty Lagrange’a L4 i L5</vt:lpstr>
      <vt:lpstr>Punkty Lagrange’a</vt:lpstr>
      <vt:lpstr>Punkty Lagrange’a</vt:lpstr>
      <vt:lpstr>Punkty Lagrange’a</vt:lpstr>
      <vt:lpstr>Zadanie</vt:lpstr>
      <vt:lpstr>Zadanie domowe</vt:lpstr>
      <vt:lpstr>Dziękuje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Pełne i ograniczone zagadnienie 3 ciał</dc:title>
  <dc:creator>Cezary Kostrzewski</dc:creator>
  <cp:lastModifiedBy>Cezary Kostrzewski</cp:lastModifiedBy>
  <cp:revision>50</cp:revision>
  <dcterms:created xsi:type="dcterms:W3CDTF">2017-12-11T18:03:09Z</dcterms:created>
  <dcterms:modified xsi:type="dcterms:W3CDTF">2018-01-03T15:55:50Z</dcterms:modified>
</cp:coreProperties>
</file>