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77" r:id="rId5"/>
    <p:sldId id="266" r:id="rId6"/>
    <p:sldId id="267" r:id="rId7"/>
    <p:sldId id="268" r:id="rId8"/>
    <p:sldId id="269" r:id="rId9"/>
    <p:sldId id="270" r:id="rId10"/>
    <p:sldId id="273" r:id="rId11"/>
    <p:sldId id="274" r:id="rId12"/>
    <p:sldId id="275" r:id="rId13"/>
    <p:sldId id="276" r:id="rId14"/>
    <p:sldId id="271" r:id="rId15"/>
    <p:sldId id="278" r:id="rId16"/>
    <p:sldId id="279" r:id="rId17"/>
    <p:sldId id="280" r:id="rId18"/>
    <p:sldId id="281" r:id="rId19"/>
    <p:sldId id="282" r:id="rId20"/>
    <p:sldId id="283" r:id="rId21"/>
    <p:sldId id="272" r:id="rId22"/>
    <p:sldId id="285" r:id="rId23"/>
    <p:sldId id="286" r:id="rId24"/>
    <p:sldId id="265" r:id="rId25"/>
    <p:sldId id="284" r:id="rId2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08E6E25F-2730-4684-82FE-1DF40428BFB9}">
          <p14:sldIdLst>
            <p14:sldId id="256"/>
            <p14:sldId id="257"/>
            <p14:sldId id="262"/>
            <p14:sldId id="277"/>
            <p14:sldId id="266"/>
            <p14:sldId id="267"/>
            <p14:sldId id="268"/>
            <p14:sldId id="269"/>
            <p14:sldId id="270"/>
            <p14:sldId id="273"/>
            <p14:sldId id="274"/>
            <p14:sldId id="275"/>
            <p14:sldId id="276"/>
            <p14:sldId id="271"/>
            <p14:sldId id="278"/>
            <p14:sldId id="279"/>
            <p14:sldId id="280"/>
            <p14:sldId id="281"/>
            <p14:sldId id="282"/>
            <p14:sldId id="283"/>
            <p14:sldId id="272"/>
            <p14:sldId id="285"/>
            <p14:sldId id="286"/>
            <p14:sldId id="265"/>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autoAdjust="0"/>
  </p:normalViewPr>
  <p:slideViewPr>
    <p:cSldViewPr snapToGrid="0">
      <p:cViewPr varScale="1">
        <p:scale>
          <a:sx n="81" d="100"/>
          <a:sy n="81" d="100"/>
        </p:scale>
        <p:origin x="739"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6BA8EE4D-1968-4A46-8538-36E4A426F1CE}" type="datetimeFigureOut">
              <a:rPr lang="pl-PL" smtClean="0"/>
              <a:t>2018-01-15</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40EB5-CDC0-4E14-9D1B-FA344B2021BE}" type="slidenum">
              <a:rPr lang="pl-PL" smtClean="0"/>
              <a:t>‹#›</a:t>
            </a:fld>
            <a:endParaRPr lang="pl-PL"/>
          </a:p>
        </p:txBody>
      </p:sp>
    </p:spTree>
    <p:extLst>
      <p:ext uri="{BB962C8B-B14F-4D97-AF65-F5344CB8AC3E}">
        <p14:creationId xmlns:p14="http://schemas.microsoft.com/office/powerpoint/2010/main" val="193431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Notatka kontrolna</a:t>
            </a:r>
          </a:p>
        </p:txBody>
      </p:sp>
      <p:sp>
        <p:nvSpPr>
          <p:cNvPr id="4" name="Symbol zastępczy numeru slajdu 3"/>
          <p:cNvSpPr>
            <a:spLocks noGrp="1"/>
          </p:cNvSpPr>
          <p:nvPr>
            <p:ph type="sldNum" sz="quarter" idx="10"/>
          </p:nvPr>
        </p:nvSpPr>
        <p:spPr/>
        <p:txBody>
          <a:bodyPr/>
          <a:lstStyle/>
          <a:p>
            <a:fld id="{BDD40EB5-CDC0-4E14-9D1B-FA344B2021BE}" type="slidenum">
              <a:rPr lang="pl-PL" smtClean="0"/>
              <a:t>1</a:t>
            </a:fld>
            <a:endParaRPr lang="pl-PL"/>
          </a:p>
        </p:txBody>
      </p:sp>
    </p:spTree>
    <p:extLst>
      <p:ext uri="{BB962C8B-B14F-4D97-AF65-F5344CB8AC3E}">
        <p14:creationId xmlns:p14="http://schemas.microsoft.com/office/powerpoint/2010/main" val="4104323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10</a:t>
            </a:fld>
            <a:endParaRPr lang="pl-PL"/>
          </a:p>
        </p:txBody>
      </p:sp>
    </p:spTree>
    <p:extLst>
      <p:ext uri="{BB962C8B-B14F-4D97-AF65-F5344CB8AC3E}">
        <p14:creationId xmlns:p14="http://schemas.microsoft.com/office/powerpoint/2010/main" val="309709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11</a:t>
            </a:fld>
            <a:endParaRPr lang="pl-PL"/>
          </a:p>
        </p:txBody>
      </p:sp>
    </p:spTree>
    <p:extLst>
      <p:ext uri="{BB962C8B-B14F-4D97-AF65-F5344CB8AC3E}">
        <p14:creationId xmlns:p14="http://schemas.microsoft.com/office/powerpoint/2010/main" val="3820913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12</a:t>
            </a:fld>
            <a:endParaRPr lang="pl-PL"/>
          </a:p>
        </p:txBody>
      </p:sp>
    </p:spTree>
    <p:extLst>
      <p:ext uri="{BB962C8B-B14F-4D97-AF65-F5344CB8AC3E}">
        <p14:creationId xmlns:p14="http://schemas.microsoft.com/office/powerpoint/2010/main" val="23125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13</a:t>
            </a:fld>
            <a:endParaRPr lang="pl-PL"/>
          </a:p>
        </p:txBody>
      </p:sp>
    </p:spTree>
    <p:extLst>
      <p:ext uri="{BB962C8B-B14F-4D97-AF65-F5344CB8AC3E}">
        <p14:creationId xmlns:p14="http://schemas.microsoft.com/office/powerpoint/2010/main" val="594471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14</a:t>
            </a:fld>
            <a:endParaRPr lang="pl-PL"/>
          </a:p>
        </p:txBody>
      </p:sp>
    </p:spTree>
    <p:extLst>
      <p:ext uri="{BB962C8B-B14F-4D97-AF65-F5344CB8AC3E}">
        <p14:creationId xmlns:p14="http://schemas.microsoft.com/office/powerpoint/2010/main" val="2542690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15</a:t>
            </a:fld>
            <a:endParaRPr lang="pl-PL"/>
          </a:p>
        </p:txBody>
      </p:sp>
    </p:spTree>
    <p:extLst>
      <p:ext uri="{BB962C8B-B14F-4D97-AF65-F5344CB8AC3E}">
        <p14:creationId xmlns:p14="http://schemas.microsoft.com/office/powerpoint/2010/main" val="3312675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16</a:t>
            </a:fld>
            <a:endParaRPr lang="pl-PL"/>
          </a:p>
        </p:txBody>
      </p:sp>
    </p:spTree>
    <p:extLst>
      <p:ext uri="{BB962C8B-B14F-4D97-AF65-F5344CB8AC3E}">
        <p14:creationId xmlns:p14="http://schemas.microsoft.com/office/powerpoint/2010/main" val="2728205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17</a:t>
            </a:fld>
            <a:endParaRPr lang="pl-PL"/>
          </a:p>
        </p:txBody>
      </p:sp>
    </p:spTree>
    <p:extLst>
      <p:ext uri="{BB962C8B-B14F-4D97-AF65-F5344CB8AC3E}">
        <p14:creationId xmlns:p14="http://schemas.microsoft.com/office/powerpoint/2010/main" val="3266390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18</a:t>
            </a:fld>
            <a:endParaRPr lang="pl-PL"/>
          </a:p>
        </p:txBody>
      </p:sp>
    </p:spTree>
    <p:extLst>
      <p:ext uri="{BB962C8B-B14F-4D97-AF65-F5344CB8AC3E}">
        <p14:creationId xmlns:p14="http://schemas.microsoft.com/office/powerpoint/2010/main" val="2514901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19</a:t>
            </a:fld>
            <a:endParaRPr lang="pl-PL"/>
          </a:p>
        </p:txBody>
      </p:sp>
    </p:spTree>
    <p:extLst>
      <p:ext uri="{BB962C8B-B14F-4D97-AF65-F5344CB8AC3E}">
        <p14:creationId xmlns:p14="http://schemas.microsoft.com/office/powerpoint/2010/main" val="359419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Notatka kontrolna</a:t>
            </a:r>
          </a:p>
        </p:txBody>
      </p:sp>
      <p:sp>
        <p:nvSpPr>
          <p:cNvPr id="4" name="Symbol zastępczy numeru slajdu 3"/>
          <p:cNvSpPr>
            <a:spLocks noGrp="1"/>
          </p:cNvSpPr>
          <p:nvPr>
            <p:ph type="sldNum" sz="quarter" idx="10"/>
          </p:nvPr>
        </p:nvSpPr>
        <p:spPr/>
        <p:txBody>
          <a:bodyPr/>
          <a:lstStyle/>
          <a:p>
            <a:fld id="{BDD40EB5-CDC0-4E14-9D1B-FA344B2021BE}" type="slidenum">
              <a:rPr lang="pl-PL" smtClean="0"/>
              <a:t>2</a:t>
            </a:fld>
            <a:endParaRPr lang="pl-PL"/>
          </a:p>
        </p:txBody>
      </p:sp>
    </p:spTree>
    <p:extLst>
      <p:ext uri="{BB962C8B-B14F-4D97-AF65-F5344CB8AC3E}">
        <p14:creationId xmlns:p14="http://schemas.microsoft.com/office/powerpoint/2010/main" val="3169429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20</a:t>
            </a:fld>
            <a:endParaRPr lang="pl-PL"/>
          </a:p>
        </p:txBody>
      </p:sp>
    </p:spTree>
    <p:extLst>
      <p:ext uri="{BB962C8B-B14F-4D97-AF65-F5344CB8AC3E}">
        <p14:creationId xmlns:p14="http://schemas.microsoft.com/office/powerpoint/2010/main" val="3246564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21</a:t>
            </a:fld>
            <a:endParaRPr lang="pl-PL"/>
          </a:p>
        </p:txBody>
      </p:sp>
    </p:spTree>
    <p:extLst>
      <p:ext uri="{BB962C8B-B14F-4D97-AF65-F5344CB8AC3E}">
        <p14:creationId xmlns:p14="http://schemas.microsoft.com/office/powerpoint/2010/main" val="1005092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22</a:t>
            </a:fld>
            <a:endParaRPr lang="pl-PL"/>
          </a:p>
        </p:txBody>
      </p:sp>
    </p:spTree>
    <p:extLst>
      <p:ext uri="{BB962C8B-B14F-4D97-AF65-F5344CB8AC3E}">
        <p14:creationId xmlns:p14="http://schemas.microsoft.com/office/powerpoint/2010/main" val="400831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23</a:t>
            </a:fld>
            <a:endParaRPr lang="pl-PL"/>
          </a:p>
        </p:txBody>
      </p:sp>
    </p:spTree>
    <p:extLst>
      <p:ext uri="{BB962C8B-B14F-4D97-AF65-F5344CB8AC3E}">
        <p14:creationId xmlns:p14="http://schemas.microsoft.com/office/powerpoint/2010/main" val="280623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3</a:t>
            </a:fld>
            <a:endParaRPr lang="pl-PL"/>
          </a:p>
        </p:txBody>
      </p:sp>
    </p:spTree>
    <p:extLst>
      <p:ext uri="{BB962C8B-B14F-4D97-AF65-F5344CB8AC3E}">
        <p14:creationId xmlns:p14="http://schemas.microsoft.com/office/powerpoint/2010/main" val="2500564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4</a:t>
            </a:fld>
            <a:endParaRPr lang="pl-PL"/>
          </a:p>
        </p:txBody>
      </p:sp>
    </p:spTree>
    <p:extLst>
      <p:ext uri="{BB962C8B-B14F-4D97-AF65-F5344CB8AC3E}">
        <p14:creationId xmlns:p14="http://schemas.microsoft.com/office/powerpoint/2010/main" val="232047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5</a:t>
            </a:fld>
            <a:endParaRPr lang="pl-PL"/>
          </a:p>
        </p:txBody>
      </p:sp>
    </p:spTree>
    <p:extLst>
      <p:ext uri="{BB962C8B-B14F-4D97-AF65-F5344CB8AC3E}">
        <p14:creationId xmlns:p14="http://schemas.microsoft.com/office/powerpoint/2010/main" val="1594629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6</a:t>
            </a:fld>
            <a:endParaRPr lang="pl-PL"/>
          </a:p>
        </p:txBody>
      </p:sp>
    </p:spTree>
    <p:extLst>
      <p:ext uri="{BB962C8B-B14F-4D97-AF65-F5344CB8AC3E}">
        <p14:creationId xmlns:p14="http://schemas.microsoft.com/office/powerpoint/2010/main" val="1240739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7</a:t>
            </a:fld>
            <a:endParaRPr lang="pl-PL"/>
          </a:p>
        </p:txBody>
      </p:sp>
    </p:spTree>
    <p:extLst>
      <p:ext uri="{BB962C8B-B14F-4D97-AF65-F5344CB8AC3E}">
        <p14:creationId xmlns:p14="http://schemas.microsoft.com/office/powerpoint/2010/main" val="260197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8</a:t>
            </a:fld>
            <a:endParaRPr lang="pl-PL"/>
          </a:p>
        </p:txBody>
      </p:sp>
    </p:spTree>
    <p:extLst>
      <p:ext uri="{BB962C8B-B14F-4D97-AF65-F5344CB8AC3E}">
        <p14:creationId xmlns:p14="http://schemas.microsoft.com/office/powerpoint/2010/main" val="1944961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BDD40EB5-CDC0-4E14-9D1B-FA344B2021BE}" type="slidenum">
              <a:rPr lang="pl-PL" smtClean="0"/>
              <a:t>9</a:t>
            </a:fld>
            <a:endParaRPr lang="pl-PL"/>
          </a:p>
        </p:txBody>
      </p:sp>
    </p:spTree>
    <p:extLst>
      <p:ext uri="{BB962C8B-B14F-4D97-AF65-F5344CB8AC3E}">
        <p14:creationId xmlns:p14="http://schemas.microsoft.com/office/powerpoint/2010/main" val="411903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19C0C0-081D-441B-8D4A-540D7139C5CC}"/>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285D851B-49DE-4D12-9B5E-BB5E98599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303A0005-188E-4B81-828D-13746C0A89CA}"/>
              </a:ext>
            </a:extLst>
          </p:cNvPr>
          <p:cNvSpPr>
            <a:spLocks noGrp="1"/>
          </p:cNvSpPr>
          <p:nvPr>
            <p:ph type="dt" sz="half" idx="10"/>
          </p:nvPr>
        </p:nvSpPr>
        <p:spPr/>
        <p:txBody>
          <a:bodyPr/>
          <a:lstStyle/>
          <a:p>
            <a:fld id="{81DD6C12-A13A-4835-AB16-FACC658D31F0}" type="datetime1">
              <a:rPr lang="pl-PL" smtClean="0"/>
              <a:t>2018-01-15</a:t>
            </a:fld>
            <a:endParaRPr lang="pl-PL"/>
          </a:p>
        </p:txBody>
      </p:sp>
      <p:sp>
        <p:nvSpPr>
          <p:cNvPr id="5" name="Symbol zastępczy stopki 4">
            <a:extLst>
              <a:ext uri="{FF2B5EF4-FFF2-40B4-BE49-F238E27FC236}">
                <a16:creationId xmlns:a16="http://schemas.microsoft.com/office/drawing/2014/main" id="{1BA9F073-8B74-4D04-BBE3-5AD04CAA7FB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60AC9AC-BC19-405F-A026-A0BBE51606E2}"/>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10124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ADAD2DF-85B2-438D-8571-8527376CB778}"/>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A1BC7726-3FE9-4243-B35F-18CC8AAC3CF2}"/>
              </a:ext>
            </a:extLst>
          </p:cNvPr>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D012854-B50A-4B21-823A-89760CE31359}"/>
              </a:ext>
            </a:extLst>
          </p:cNvPr>
          <p:cNvSpPr>
            <a:spLocks noGrp="1"/>
          </p:cNvSpPr>
          <p:nvPr>
            <p:ph type="dt" sz="half" idx="10"/>
          </p:nvPr>
        </p:nvSpPr>
        <p:spPr/>
        <p:txBody>
          <a:bodyPr/>
          <a:lstStyle/>
          <a:p>
            <a:fld id="{808D2CA8-E7D4-4644-9ED3-1507B97F51DA}" type="datetime1">
              <a:rPr lang="pl-PL" smtClean="0"/>
              <a:t>2018-01-15</a:t>
            </a:fld>
            <a:endParaRPr lang="pl-PL"/>
          </a:p>
        </p:txBody>
      </p:sp>
      <p:sp>
        <p:nvSpPr>
          <p:cNvPr id="5" name="Symbol zastępczy stopki 4">
            <a:extLst>
              <a:ext uri="{FF2B5EF4-FFF2-40B4-BE49-F238E27FC236}">
                <a16:creationId xmlns:a16="http://schemas.microsoft.com/office/drawing/2014/main" id="{77C9C993-BFAF-4B31-BC8F-63A821DA631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DA8E328-A21C-4BE0-B3A8-DA0A129353CB}"/>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185715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9EB0160B-F096-4CA2-9C75-19BF3FAB3831}"/>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67090F79-DB0C-4C12-87E3-396C1555415D}"/>
              </a:ext>
            </a:extLst>
          </p:cNvPr>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AA30536-D604-45B8-B43A-BC4C377ACC45}"/>
              </a:ext>
            </a:extLst>
          </p:cNvPr>
          <p:cNvSpPr>
            <a:spLocks noGrp="1"/>
          </p:cNvSpPr>
          <p:nvPr>
            <p:ph type="dt" sz="half" idx="10"/>
          </p:nvPr>
        </p:nvSpPr>
        <p:spPr/>
        <p:txBody>
          <a:bodyPr/>
          <a:lstStyle/>
          <a:p>
            <a:fld id="{7FFCBC84-B743-4B16-9AF5-7A952A512906}" type="datetime1">
              <a:rPr lang="pl-PL" smtClean="0"/>
              <a:t>2018-01-15</a:t>
            </a:fld>
            <a:endParaRPr lang="pl-PL"/>
          </a:p>
        </p:txBody>
      </p:sp>
      <p:sp>
        <p:nvSpPr>
          <p:cNvPr id="5" name="Symbol zastępczy stopki 4">
            <a:extLst>
              <a:ext uri="{FF2B5EF4-FFF2-40B4-BE49-F238E27FC236}">
                <a16:creationId xmlns:a16="http://schemas.microsoft.com/office/drawing/2014/main" id="{3BC366CA-5268-4C73-8AFB-715A94C252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5B5B047-04E5-46E9-B8D3-23B6B1609A47}"/>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242999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D05C10-CB6B-4B9B-B981-786DD1726CE2}"/>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EF297A8F-FF23-45A6-9F57-ABF681698F87}"/>
              </a:ext>
            </a:extLst>
          </p:cNvPr>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DEA2764-1EF6-4977-BBA1-CC9552E6BC5A}"/>
              </a:ext>
            </a:extLst>
          </p:cNvPr>
          <p:cNvSpPr>
            <a:spLocks noGrp="1"/>
          </p:cNvSpPr>
          <p:nvPr>
            <p:ph type="dt" sz="half" idx="10"/>
          </p:nvPr>
        </p:nvSpPr>
        <p:spPr/>
        <p:txBody>
          <a:bodyPr/>
          <a:lstStyle/>
          <a:p>
            <a:fld id="{2C2618E4-3FBF-44BF-A4CD-2367B2286A1E}" type="datetime1">
              <a:rPr lang="pl-PL" smtClean="0"/>
              <a:t>2018-01-15</a:t>
            </a:fld>
            <a:endParaRPr lang="pl-PL"/>
          </a:p>
        </p:txBody>
      </p:sp>
      <p:sp>
        <p:nvSpPr>
          <p:cNvPr id="5" name="Symbol zastępczy stopki 4">
            <a:extLst>
              <a:ext uri="{FF2B5EF4-FFF2-40B4-BE49-F238E27FC236}">
                <a16:creationId xmlns:a16="http://schemas.microsoft.com/office/drawing/2014/main" id="{1EBD7ADB-AFE1-462F-902E-A19CB6C4E62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BF85B9D-CA7B-4817-AE53-7A7050E82531}"/>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270235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743862-B4C1-4BB1-B375-35951D285A1C}"/>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5909CDB0-7A14-4A34-A75D-2F3AB0D8D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a:extLst>
              <a:ext uri="{FF2B5EF4-FFF2-40B4-BE49-F238E27FC236}">
                <a16:creationId xmlns:a16="http://schemas.microsoft.com/office/drawing/2014/main" id="{4F80BD19-0524-47C6-A454-1B78928350D5}"/>
              </a:ext>
            </a:extLst>
          </p:cNvPr>
          <p:cNvSpPr>
            <a:spLocks noGrp="1"/>
          </p:cNvSpPr>
          <p:nvPr>
            <p:ph type="dt" sz="half" idx="10"/>
          </p:nvPr>
        </p:nvSpPr>
        <p:spPr/>
        <p:txBody>
          <a:bodyPr/>
          <a:lstStyle/>
          <a:p>
            <a:fld id="{664F931E-5AD3-4DFA-ACF0-DE5F4E5AE735}" type="datetime1">
              <a:rPr lang="pl-PL" smtClean="0"/>
              <a:t>2018-01-15</a:t>
            </a:fld>
            <a:endParaRPr lang="pl-PL"/>
          </a:p>
        </p:txBody>
      </p:sp>
      <p:sp>
        <p:nvSpPr>
          <p:cNvPr id="5" name="Symbol zastępczy stopki 4">
            <a:extLst>
              <a:ext uri="{FF2B5EF4-FFF2-40B4-BE49-F238E27FC236}">
                <a16:creationId xmlns:a16="http://schemas.microsoft.com/office/drawing/2014/main" id="{124F7D92-A6F3-47E6-BC55-91EC7F4D20F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0BAF64A-4146-4307-A887-83321DE4A60E}"/>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98114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47651A2-EB18-40C5-9B08-32D4515FD0C9}"/>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8FD8159-4C95-45C5-833A-160D81F6A14C}"/>
              </a:ext>
            </a:extLst>
          </p:cNvPr>
          <p:cNvSpPr>
            <a:spLocks noGrp="1"/>
          </p:cNvSpPr>
          <p:nvPr>
            <p:ph sz="half" idx="1"/>
          </p:nvPr>
        </p:nvSpPr>
        <p:spPr>
          <a:xfrm>
            <a:off x="838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09D3C5AE-E1A5-49CD-85C7-9ED1597328BC}"/>
              </a:ext>
            </a:extLst>
          </p:cNvPr>
          <p:cNvSpPr>
            <a:spLocks noGrp="1"/>
          </p:cNvSpPr>
          <p:nvPr>
            <p:ph sz="half" idx="2"/>
          </p:nvPr>
        </p:nvSpPr>
        <p:spPr>
          <a:xfrm>
            <a:off x="6172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7018951A-996E-44AB-AB8B-6A1E8F2D5566}"/>
              </a:ext>
            </a:extLst>
          </p:cNvPr>
          <p:cNvSpPr>
            <a:spLocks noGrp="1"/>
          </p:cNvSpPr>
          <p:nvPr>
            <p:ph type="dt" sz="half" idx="10"/>
          </p:nvPr>
        </p:nvSpPr>
        <p:spPr/>
        <p:txBody>
          <a:bodyPr/>
          <a:lstStyle/>
          <a:p>
            <a:fld id="{D96A92A8-FA7A-4CB6-8740-5C34CAB18244}" type="datetime1">
              <a:rPr lang="pl-PL" smtClean="0"/>
              <a:t>2018-01-15</a:t>
            </a:fld>
            <a:endParaRPr lang="pl-PL"/>
          </a:p>
        </p:txBody>
      </p:sp>
      <p:sp>
        <p:nvSpPr>
          <p:cNvPr id="6" name="Symbol zastępczy stopki 5">
            <a:extLst>
              <a:ext uri="{FF2B5EF4-FFF2-40B4-BE49-F238E27FC236}">
                <a16:creationId xmlns:a16="http://schemas.microsoft.com/office/drawing/2014/main" id="{717CC4F4-E60E-4472-8979-5CE568C54C3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736347D-9FF7-4AA1-AA46-1ACAE636AB13}"/>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410837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583E22-97D0-4A97-9996-0CB716811AC3}"/>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F707A78B-DF92-45A6-A1DB-54BC1BFCC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a:extLst>
              <a:ext uri="{FF2B5EF4-FFF2-40B4-BE49-F238E27FC236}">
                <a16:creationId xmlns:a16="http://schemas.microsoft.com/office/drawing/2014/main" id="{FC96A6ED-F374-4C6B-B8CA-4C428215746C}"/>
              </a:ext>
            </a:extLst>
          </p:cNvPr>
          <p:cNvSpPr>
            <a:spLocks noGrp="1"/>
          </p:cNvSpPr>
          <p:nvPr>
            <p:ph sz="half" idx="2"/>
          </p:nvPr>
        </p:nvSpPr>
        <p:spPr>
          <a:xfrm>
            <a:off x="839788" y="2505075"/>
            <a:ext cx="5157787"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DE81AE90-7966-414D-893D-6A10B6728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a:extLst>
              <a:ext uri="{FF2B5EF4-FFF2-40B4-BE49-F238E27FC236}">
                <a16:creationId xmlns:a16="http://schemas.microsoft.com/office/drawing/2014/main" id="{4E93E167-4CB3-4D56-A50E-ADCCFB524F66}"/>
              </a:ext>
            </a:extLst>
          </p:cNvPr>
          <p:cNvSpPr>
            <a:spLocks noGrp="1"/>
          </p:cNvSpPr>
          <p:nvPr>
            <p:ph sz="quarter" idx="4"/>
          </p:nvPr>
        </p:nvSpPr>
        <p:spPr>
          <a:xfrm>
            <a:off x="6172200" y="2505075"/>
            <a:ext cx="5183188"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D778952-411A-4DF3-B62E-50532A9D9CF4}"/>
              </a:ext>
            </a:extLst>
          </p:cNvPr>
          <p:cNvSpPr>
            <a:spLocks noGrp="1"/>
          </p:cNvSpPr>
          <p:nvPr>
            <p:ph type="dt" sz="half" idx="10"/>
          </p:nvPr>
        </p:nvSpPr>
        <p:spPr/>
        <p:txBody>
          <a:bodyPr/>
          <a:lstStyle/>
          <a:p>
            <a:fld id="{B71BA90D-1A50-4DC6-B84B-1C8F9A3BEB23}" type="datetime1">
              <a:rPr lang="pl-PL" smtClean="0"/>
              <a:t>2018-01-15</a:t>
            </a:fld>
            <a:endParaRPr lang="pl-PL"/>
          </a:p>
        </p:txBody>
      </p:sp>
      <p:sp>
        <p:nvSpPr>
          <p:cNvPr id="8" name="Symbol zastępczy stopki 7">
            <a:extLst>
              <a:ext uri="{FF2B5EF4-FFF2-40B4-BE49-F238E27FC236}">
                <a16:creationId xmlns:a16="http://schemas.microsoft.com/office/drawing/2014/main" id="{61E4307C-DD4A-459C-AA2C-1605C60185F6}"/>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C6711B6-B884-49BB-8AC4-2E707ACD5407}"/>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108299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859E58-3863-4CB6-94C9-4279D2A02A07}"/>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32827C66-AB39-47C2-B474-4D4EA67F652F}"/>
              </a:ext>
            </a:extLst>
          </p:cNvPr>
          <p:cNvSpPr>
            <a:spLocks noGrp="1"/>
          </p:cNvSpPr>
          <p:nvPr>
            <p:ph type="dt" sz="half" idx="10"/>
          </p:nvPr>
        </p:nvSpPr>
        <p:spPr/>
        <p:txBody>
          <a:bodyPr/>
          <a:lstStyle/>
          <a:p>
            <a:fld id="{65EF3F20-E208-4280-8BD7-318421BADA69}" type="datetime1">
              <a:rPr lang="pl-PL" smtClean="0"/>
              <a:t>2018-01-15</a:t>
            </a:fld>
            <a:endParaRPr lang="pl-PL"/>
          </a:p>
        </p:txBody>
      </p:sp>
      <p:sp>
        <p:nvSpPr>
          <p:cNvPr id="4" name="Symbol zastępczy stopki 3">
            <a:extLst>
              <a:ext uri="{FF2B5EF4-FFF2-40B4-BE49-F238E27FC236}">
                <a16:creationId xmlns:a16="http://schemas.microsoft.com/office/drawing/2014/main" id="{9442B081-9FF3-45FF-9B3F-9DA4F7ABF645}"/>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DD02C7A6-4420-4411-8287-70B88B799ED8}"/>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355198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CA58CE04-F849-4B6F-ADC4-59EB0E105B9C}"/>
              </a:ext>
            </a:extLst>
          </p:cNvPr>
          <p:cNvSpPr>
            <a:spLocks noGrp="1"/>
          </p:cNvSpPr>
          <p:nvPr>
            <p:ph type="dt" sz="half" idx="10"/>
          </p:nvPr>
        </p:nvSpPr>
        <p:spPr/>
        <p:txBody>
          <a:bodyPr/>
          <a:lstStyle/>
          <a:p>
            <a:fld id="{3BB266D0-EE75-4DD3-B03E-D0DC994D8E7D}" type="datetime1">
              <a:rPr lang="pl-PL" smtClean="0"/>
              <a:t>2018-01-15</a:t>
            </a:fld>
            <a:endParaRPr lang="pl-PL"/>
          </a:p>
        </p:txBody>
      </p:sp>
      <p:sp>
        <p:nvSpPr>
          <p:cNvPr id="3" name="Symbol zastępczy stopki 2">
            <a:extLst>
              <a:ext uri="{FF2B5EF4-FFF2-40B4-BE49-F238E27FC236}">
                <a16:creationId xmlns:a16="http://schemas.microsoft.com/office/drawing/2014/main" id="{037FE91A-22F8-4890-B743-89DF024D632E}"/>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D3FBD97C-4330-499A-A313-82E513F50757}"/>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340576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6E4550-47E6-4B92-9D15-E298DDE17CD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62096C52-677C-4CC5-8559-518A192C9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4F490DE-4655-4C54-9007-5F16A6236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AC2517E7-5B7E-47FB-8D93-A1A55EAC5487}"/>
              </a:ext>
            </a:extLst>
          </p:cNvPr>
          <p:cNvSpPr>
            <a:spLocks noGrp="1"/>
          </p:cNvSpPr>
          <p:nvPr>
            <p:ph type="dt" sz="half" idx="10"/>
          </p:nvPr>
        </p:nvSpPr>
        <p:spPr/>
        <p:txBody>
          <a:bodyPr/>
          <a:lstStyle/>
          <a:p>
            <a:fld id="{243B8D2E-9D44-4ECE-885B-7591DC3D0043}" type="datetime1">
              <a:rPr lang="pl-PL" smtClean="0"/>
              <a:t>2018-01-15</a:t>
            </a:fld>
            <a:endParaRPr lang="pl-PL"/>
          </a:p>
        </p:txBody>
      </p:sp>
      <p:sp>
        <p:nvSpPr>
          <p:cNvPr id="6" name="Symbol zastępczy stopki 5">
            <a:extLst>
              <a:ext uri="{FF2B5EF4-FFF2-40B4-BE49-F238E27FC236}">
                <a16:creationId xmlns:a16="http://schemas.microsoft.com/office/drawing/2014/main" id="{EE38C88F-003A-40E8-8BE4-C05F22CA447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1FA8B57-7F65-4A89-A57D-DEC84364BE43}"/>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367643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2F9E1E-6F46-48F9-A0AA-92812AC6BA74}"/>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5E8B7AB-4411-4949-A7BE-FF55314A8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8E7CB57-5D16-4FC2-BADB-E0CE2CB93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F46770EF-BEF0-4CFB-9A42-2BD50A83E235}"/>
              </a:ext>
            </a:extLst>
          </p:cNvPr>
          <p:cNvSpPr>
            <a:spLocks noGrp="1"/>
          </p:cNvSpPr>
          <p:nvPr>
            <p:ph type="dt" sz="half" idx="10"/>
          </p:nvPr>
        </p:nvSpPr>
        <p:spPr/>
        <p:txBody>
          <a:bodyPr/>
          <a:lstStyle/>
          <a:p>
            <a:fld id="{CB1A711B-A1D5-48FF-B3C3-72FA4072E28C}" type="datetime1">
              <a:rPr lang="pl-PL" smtClean="0"/>
              <a:t>2018-01-15</a:t>
            </a:fld>
            <a:endParaRPr lang="pl-PL"/>
          </a:p>
        </p:txBody>
      </p:sp>
      <p:sp>
        <p:nvSpPr>
          <p:cNvPr id="6" name="Symbol zastępczy stopki 5">
            <a:extLst>
              <a:ext uri="{FF2B5EF4-FFF2-40B4-BE49-F238E27FC236}">
                <a16:creationId xmlns:a16="http://schemas.microsoft.com/office/drawing/2014/main" id="{6F6C972F-9CC6-419F-980A-6DE2474E731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AA1E547-79AB-45BA-AC95-A0F54934589D}"/>
              </a:ext>
            </a:extLst>
          </p:cNvPr>
          <p:cNvSpPr>
            <a:spLocks noGrp="1"/>
          </p:cNvSpPr>
          <p:nvPr>
            <p:ph type="sldNum" sz="quarter" idx="12"/>
          </p:nvPr>
        </p:nvSpPr>
        <p:spPr/>
        <p:txBody>
          <a:bodyPr/>
          <a:lstStyle/>
          <a:p>
            <a:fld id="{17E478BB-A6D8-48A6-B966-A70B0EBE80FE}" type="slidenum">
              <a:rPr lang="pl-PL" smtClean="0"/>
              <a:t>‹#›</a:t>
            </a:fld>
            <a:endParaRPr lang="pl-PL"/>
          </a:p>
        </p:txBody>
      </p:sp>
    </p:spTree>
    <p:extLst>
      <p:ext uri="{BB962C8B-B14F-4D97-AF65-F5344CB8AC3E}">
        <p14:creationId xmlns:p14="http://schemas.microsoft.com/office/powerpoint/2010/main" val="21548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accent1">
                <a:lumMod val="5000"/>
                <a:lumOff val="9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7E4A0BC-CD3F-4E5D-BFDA-41627A75C9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5F3F1606-4403-4EC8-8A98-A793DC17B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BDA4A7D-C504-4385-8502-690C2D262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24CAF-E57D-4250-8501-A08FF7590ED8}" type="datetime1">
              <a:rPr lang="pl-PL" smtClean="0"/>
              <a:t>2018-01-15</a:t>
            </a:fld>
            <a:endParaRPr lang="pl-PL"/>
          </a:p>
        </p:txBody>
      </p:sp>
      <p:sp>
        <p:nvSpPr>
          <p:cNvPr id="5" name="Symbol zastępczy stopki 4">
            <a:extLst>
              <a:ext uri="{FF2B5EF4-FFF2-40B4-BE49-F238E27FC236}">
                <a16:creationId xmlns:a16="http://schemas.microsoft.com/office/drawing/2014/main" id="{CC73DA45-D7B2-413E-87DD-F2B12CD98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714F5FEC-F7EB-45CA-84D2-22E751F7A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478BB-A6D8-48A6-B966-A70B0EBE80FE}" type="slidenum">
              <a:rPr lang="pl-PL" smtClean="0"/>
              <a:t>‹#›</a:t>
            </a:fld>
            <a:endParaRPr lang="pl-PL"/>
          </a:p>
        </p:txBody>
      </p:sp>
    </p:spTree>
    <p:extLst>
      <p:ext uri="{BB962C8B-B14F-4D97-AF65-F5344CB8AC3E}">
        <p14:creationId xmlns:p14="http://schemas.microsoft.com/office/powerpoint/2010/main" val="159249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FB9AF511-844A-4F17-A250-0F54D05006D7}"/>
              </a:ext>
            </a:extLst>
          </p:cNvPr>
          <p:cNvSpPr>
            <a:spLocks noGrp="1"/>
          </p:cNvSpPr>
          <p:nvPr>
            <p:ph type="ctrTitle"/>
          </p:nvPr>
        </p:nvSpPr>
        <p:spPr>
          <a:xfrm>
            <a:off x="642257" y="4525347"/>
            <a:ext cx="6939722" cy="1737360"/>
          </a:xfrm>
        </p:spPr>
        <p:txBody>
          <a:bodyPr anchor="ctr">
            <a:normAutofit/>
          </a:bodyPr>
          <a:lstStyle/>
          <a:p>
            <a:pPr algn="r"/>
            <a:r>
              <a:rPr lang="pl-PL" dirty="0"/>
              <a:t>Perturbacje</a:t>
            </a:r>
          </a:p>
        </p:txBody>
      </p:sp>
      <p:sp>
        <p:nvSpPr>
          <p:cNvPr id="3" name="Podtytuł 2">
            <a:extLst>
              <a:ext uri="{FF2B5EF4-FFF2-40B4-BE49-F238E27FC236}">
                <a16:creationId xmlns:a16="http://schemas.microsoft.com/office/drawing/2014/main" id="{4A9D732F-CEF7-4379-818B-77D5A6B7951F}"/>
              </a:ext>
            </a:extLst>
          </p:cNvPr>
          <p:cNvSpPr>
            <a:spLocks noGrp="1"/>
          </p:cNvSpPr>
          <p:nvPr>
            <p:ph type="subTitle" idx="1"/>
          </p:nvPr>
        </p:nvSpPr>
        <p:spPr>
          <a:xfrm>
            <a:off x="8050762" y="5533533"/>
            <a:ext cx="3211288" cy="729173"/>
          </a:xfrm>
        </p:spPr>
        <p:txBody>
          <a:bodyPr anchor="ctr">
            <a:normAutofit fontScale="92500" lnSpcReduction="20000"/>
          </a:bodyPr>
          <a:lstStyle/>
          <a:p>
            <a:pPr algn="r"/>
            <a:r>
              <a:rPr lang="pl-PL" dirty="0"/>
              <a:t>Mechanika Nieba</a:t>
            </a:r>
          </a:p>
          <a:p>
            <a:pPr algn="r"/>
            <a:r>
              <a:rPr lang="pl-PL" dirty="0"/>
              <a:t>2017/2018</a:t>
            </a:r>
          </a:p>
        </p:txBody>
      </p:sp>
      <p:sp>
        <p:nvSpPr>
          <p:cNvPr id="4" name="Symbol zastępczy numeru slajdu 3">
            <a:extLst>
              <a:ext uri="{FF2B5EF4-FFF2-40B4-BE49-F238E27FC236}">
                <a16:creationId xmlns:a16="http://schemas.microsoft.com/office/drawing/2014/main" id="{E9486ACA-DD41-4D5E-8489-4EFB76DF0811}"/>
              </a:ext>
            </a:extLst>
          </p:cNvPr>
          <p:cNvSpPr>
            <a:spLocks noGrp="1"/>
          </p:cNvSpPr>
          <p:nvPr>
            <p:ph type="sldNum" sz="quarter" idx="12"/>
          </p:nvPr>
        </p:nvSpPr>
        <p:spPr/>
        <p:txBody>
          <a:bodyPr/>
          <a:lstStyle/>
          <a:p>
            <a:fld id="{17E478BB-A6D8-48A6-B966-A70B0EBE80FE}" type="slidenum">
              <a:rPr lang="pl-PL" smtClean="0"/>
              <a:t>1</a:t>
            </a:fld>
            <a:endParaRPr lang="pl-PL"/>
          </a:p>
        </p:txBody>
      </p:sp>
    </p:spTree>
    <p:extLst>
      <p:ext uri="{BB962C8B-B14F-4D97-AF65-F5344CB8AC3E}">
        <p14:creationId xmlns:p14="http://schemas.microsoft.com/office/powerpoint/2010/main" val="1029988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fontScale="90000"/>
          </a:bodyPr>
          <a:lstStyle/>
          <a:p>
            <a:r>
              <a:rPr lang="en-US" sz="3600" dirty="0" err="1">
                <a:solidFill>
                  <a:schemeClr val="bg1"/>
                </a:solidFill>
              </a:rPr>
              <a:t>Analiza</a:t>
            </a:r>
            <a:r>
              <a:rPr lang="en-US" sz="3600" dirty="0">
                <a:solidFill>
                  <a:schemeClr val="bg1"/>
                </a:solidFill>
              </a:rPr>
              <a:t> </a:t>
            </a:r>
            <a:r>
              <a:rPr lang="en-US" sz="3600" dirty="0" err="1">
                <a:solidFill>
                  <a:schemeClr val="bg1"/>
                </a:solidFill>
              </a:rPr>
              <a:t>matematyczna</a:t>
            </a:r>
            <a:r>
              <a:rPr lang="en-US" sz="3600" dirty="0">
                <a:solidFill>
                  <a:schemeClr val="bg1"/>
                </a:solidFill>
              </a:rPr>
              <a:t> –  </a:t>
            </a:r>
            <a:r>
              <a:rPr lang="en-US" sz="3600" dirty="0" err="1">
                <a:solidFill>
                  <a:schemeClr val="bg1"/>
                </a:solidFill>
              </a:rPr>
              <a:t>perturbacja</a:t>
            </a:r>
            <a:r>
              <a:rPr lang="en-US" sz="3600" dirty="0">
                <a:solidFill>
                  <a:schemeClr val="bg1"/>
                </a:solidFill>
              </a:rPr>
              <a:t> </a:t>
            </a:r>
            <a:r>
              <a:rPr lang="pl-PL" sz="3600" dirty="0">
                <a:solidFill>
                  <a:schemeClr val="bg1"/>
                </a:solidFill>
              </a:rPr>
              <a:t>„specjalna”</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r>
              <a:rPr lang="pl-PL" sz="2000" dirty="0">
                <a:solidFill>
                  <a:schemeClr val="bg1"/>
                </a:solidFill>
              </a:rPr>
              <a:t>Formuła </a:t>
            </a:r>
            <a:r>
              <a:rPr lang="pl-PL" sz="2000" dirty="0" err="1">
                <a:solidFill>
                  <a:schemeClr val="bg1"/>
                </a:solidFill>
              </a:rPr>
              <a:t>Cowell’a</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10</a:t>
            </a:fld>
            <a:endParaRPr lang="pl-PL"/>
          </a:p>
        </p:txBody>
      </p:sp>
      <p:sp>
        <p:nvSpPr>
          <p:cNvPr id="4" name="pole tekstowe 3">
            <a:extLst>
              <a:ext uri="{FF2B5EF4-FFF2-40B4-BE49-F238E27FC236}">
                <a16:creationId xmlns:a16="http://schemas.microsoft.com/office/drawing/2014/main" id="{BE1FADF8-B33E-4E4B-B0D3-5AF8D8609EC5}"/>
              </a:ext>
            </a:extLst>
          </p:cNvPr>
          <p:cNvSpPr txBox="1"/>
          <p:nvPr/>
        </p:nvSpPr>
        <p:spPr>
          <a:xfrm>
            <a:off x="7092985" y="906601"/>
            <a:ext cx="4916763" cy="2585323"/>
          </a:xfrm>
          <a:prstGeom prst="rect">
            <a:avLst/>
          </a:prstGeom>
          <a:noFill/>
        </p:spPr>
        <p:txBody>
          <a:bodyPr wrap="square" rtlCol="0">
            <a:spAutoFit/>
          </a:bodyPr>
          <a:lstStyle/>
          <a:p>
            <a:pPr algn="just"/>
            <a:r>
              <a:rPr lang="pl-PL" dirty="0"/>
              <a:t>Formuła </a:t>
            </a:r>
            <a:r>
              <a:rPr lang="pl-PL" dirty="0" err="1"/>
              <a:t>Cowella</a:t>
            </a:r>
            <a:r>
              <a:rPr lang="pl-PL" dirty="0"/>
              <a:t> (nazwana tak na cześć Philipa H. </a:t>
            </a:r>
            <a:r>
              <a:rPr lang="pl-PL" dirty="0" err="1"/>
              <a:t>Cowella</a:t>
            </a:r>
            <a:r>
              <a:rPr lang="pl-PL" dirty="0"/>
              <a:t>, który wraz z A.C.D. </a:t>
            </a:r>
            <a:r>
              <a:rPr lang="pl-PL" dirty="0" err="1"/>
              <a:t>Cromellinem</a:t>
            </a:r>
            <a:r>
              <a:rPr lang="pl-PL" dirty="0"/>
              <a:t> użyła podobnej metody przewidywania powrotu komety Halleya) jest prawdopodobnie najprostszą ze specjalnych metod perturbacji. W systemie </a:t>
            </a:r>
            <a:r>
              <a:rPr lang="pl-PL" i="1" dirty="0"/>
              <a:t>n</a:t>
            </a:r>
            <a:r>
              <a:rPr lang="pl-PL" dirty="0"/>
              <a:t> wzajemnie oddziaływujących ciał, ta metoda matematycznie rozwiązuje dla sił newtonowskich na ciele </a:t>
            </a:r>
            <a:r>
              <a:rPr lang="pl-PL" i="1" dirty="0"/>
              <a:t>i</a:t>
            </a:r>
            <a:r>
              <a:rPr lang="pl-PL" dirty="0"/>
              <a:t>, sumując poszczególne interakcje z innych ciał </a:t>
            </a:r>
            <a:r>
              <a:rPr lang="pl-PL" i="1" dirty="0"/>
              <a:t>j</a:t>
            </a:r>
            <a:r>
              <a:rPr lang="pl-PL" dirty="0"/>
              <a:t>:</a:t>
            </a:r>
          </a:p>
        </p:txBody>
      </p:sp>
      <p:pic>
        <p:nvPicPr>
          <p:cNvPr id="6" name="Obraz 5" descr="Obraz zawierający obiekt&#10;&#10;Opis wygenerowany przy bardzo wysokim poziomie pewności">
            <a:extLst>
              <a:ext uri="{FF2B5EF4-FFF2-40B4-BE49-F238E27FC236}">
                <a16:creationId xmlns:a16="http://schemas.microsoft.com/office/drawing/2014/main" id="{9B35D6E8-E495-499A-80B4-6654FA0DD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183" y="3830927"/>
            <a:ext cx="2535795" cy="1093209"/>
          </a:xfrm>
          <a:prstGeom prst="rect">
            <a:avLst/>
          </a:prstGeom>
        </p:spPr>
      </p:pic>
    </p:spTree>
    <p:extLst>
      <p:ext uri="{BB962C8B-B14F-4D97-AF65-F5344CB8AC3E}">
        <p14:creationId xmlns:p14="http://schemas.microsoft.com/office/powerpoint/2010/main" val="400041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fontScale="90000"/>
          </a:bodyPr>
          <a:lstStyle/>
          <a:p>
            <a:r>
              <a:rPr lang="en-US" sz="3600" dirty="0" err="1">
                <a:solidFill>
                  <a:schemeClr val="bg1"/>
                </a:solidFill>
              </a:rPr>
              <a:t>Analiza</a:t>
            </a:r>
            <a:r>
              <a:rPr lang="en-US" sz="3600" dirty="0">
                <a:solidFill>
                  <a:schemeClr val="bg1"/>
                </a:solidFill>
              </a:rPr>
              <a:t> </a:t>
            </a:r>
            <a:r>
              <a:rPr lang="en-US" sz="3600" dirty="0" err="1">
                <a:solidFill>
                  <a:schemeClr val="bg1"/>
                </a:solidFill>
              </a:rPr>
              <a:t>matematyczna</a:t>
            </a:r>
            <a:r>
              <a:rPr lang="en-US" sz="3600" dirty="0">
                <a:solidFill>
                  <a:schemeClr val="bg1"/>
                </a:solidFill>
              </a:rPr>
              <a:t> –  </a:t>
            </a:r>
            <a:r>
              <a:rPr lang="en-US" sz="3600" dirty="0" err="1">
                <a:solidFill>
                  <a:schemeClr val="bg1"/>
                </a:solidFill>
              </a:rPr>
              <a:t>perturbacja</a:t>
            </a:r>
            <a:r>
              <a:rPr lang="en-US" sz="3600" dirty="0">
                <a:solidFill>
                  <a:schemeClr val="bg1"/>
                </a:solidFill>
              </a:rPr>
              <a:t> </a:t>
            </a:r>
            <a:r>
              <a:rPr lang="pl-PL" sz="3600" dirty="0">
                <a:solidFill>
                  <a:schemeClr val="bg1"/>
                </a:solidFill>
              </a:rPr>
              <a:t>„specjalna”</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ctr">
              <a:buNone/>
            </a:pPr>
            <a:endParaRPr lang="pl-PL" sz="2000" dirty="0">
              <a:solidFill>
                <a:schemeClr val="bg1"/>
              </a:solidFill>
            </a:endParaRPr>
          </a:p>
          <a:p>
            <a:pPr marL="0" indent="0" algn="ctr">
              <a:buNone/>
            </a:pPr>
            <a:r>
              <a:rPr lang="pl-PL" sz="2000" dirty="0">
                <a:solidFill>
                  <a:schemeClr val="bg1"/>
                </a:solidFill>
              </a:rPr>
              <a:t>Formuła </a:t>
            </a:r>
            <a:r>
              <a:rPr lang="pl-PL" sz="2000" dirty="0" err="1">
                <a:solidFill>
                  <a:schemeClr val="bg1"/>
                </a:solidFill>
              </a:rPr>
              <a:t>Cowell’a</a:t>
            </a:r>
            <a:endParaRPr lang="pl-PL" sz="2000" dirty="0">
              <a:solidFill>
                <a:schemeClr val="bg1"/>
              </a:solidFill>
            </a:endParaRPr>
          </a:p>
          <a:p>
            <a:pPr marL="0" indent="0" algn="just">
              <a:buNone/>
            </a:pPr>
            <a:r>
              <a:rPr lang="pl-PL" sz="2000" dirty="0">
                <a:solidFill>
                  <a:schemeClr val="bg1"/>
                </a:solidFill>
              </a:rPr>
              <a:t>Siły ze wszystkich niepokojących ciał (czarny i szary) są sumowane, tworząc całkowitą siłę na ciele </a:t>
            </a:r>
            <a:r>
              <a:rPr lang="pl-PL" sz="2000" i="1" dirty="0">
                <a:solidFill>
                  <a:schemeClr val="bg1"/>
                </a:solidFill>
              </a:rPr>
              <a:t>i </a:t>
            </a:r>
            <a:r>
              <a:rPr lang="pl-PL" sz="2000" dirty="0">
                <a:solidFill>
                  <a:schemeClr val="bg1"/>
                </a:solidFill>
              </a:rPr>
              <a:t>(czerwony),</a:t>
            </a:r>
            <a:br>
              <a:rPr lang="pl-PL" sz="2000" dirty="0">
                <a:solidFill>
                  <a:schemeClr val="bg1"/>
                </a:solidFill>
              </a:rPr>
            </a:br>
            <a:r>
              <a:rPr lang="pl-PL" sz="2000" dirty="0">
                <a:solidFill>
                  <a:schemeClr val="bg1"/>
                </a:solidFill>
              </a:rPr>
              <a:t> i jest to liczbowo zintegrowane zaczynając od pozycji początkowej (</a:t>
            </a:r>
            <a:r>
              <a:rPr lang="pl-PL" sz="2000" dirty="0" err="1">
                <a:solidFill>
                  <a:schemeClr val="bg1"/>
                </a:solidFill>
              </a:rPr>
              <a:t>epoch</a:t>
            </a:r>
            <a:r>
              <a:rPr lang="pl-PL" sz="2000" dirty="0">
                <a:solidFill>
                  <a:schemeClr val="bg1"/>
                </a:solidFill>
              </a:rPr>
              <a:t> </a:t>
            </a:r>
            <a:r>
              <a:rPr lang="pl-PL" sz="2000" dirty="0" err="1">
                <a:solidFill>
                  <a:schemeClr val="bg1"/>
                </a:solidFill>
              </a:rPr>
              <a:t>osculation</a:t>
            </a:r>
            <a:r>
              <a:rPr lang="pl-PL" sz="2000" dirty="0">
                <a:solidFill>
                  <a:schemeClr val="bg1"/>
                </a:solidFill>
              </a:rPr>
              <a:t>).</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11</a:t>
            </a:fld>
            <a:endParaRPr lang="pl-PL"/>
          </a:p>
        </p:txBody>
      </p:sp>
      <p:pic>
        <p:nvPicPr>
          <p:cNvPr id="7" name="Obraz 6" descr="Obraz zawierający tekst, mapa&#10;&#10;Opis wygenerowany przy bardzo wysokim poziomie pewności">
            <a:extLst>
              <a:ext uri="{FF2B5EF4-FFF2-40B4-BE49-F238E27FC236}">
                <a16:creationId xmlns:a16="http://schemas.microsoft.com/office/drawing/2014/main" id="{CFA4B05D-CFBE-4106-836A-1F9F318F3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149" y="1788781"/>
            <a:ext cx="4663069" cy="3518498"/>
          </a:xfrm>
          <a:prstGeom prst="rect">
            <a:avLst/>
          </a:prstGeom>
        </p:spPr>
      </p:pic>
    </p:spTree>
    <p:extLst>
      <p:ext uri="{BB962C8B-B14F-4D97-AF65-F5344CB8AC3E}">
        <p14:creationId xmlns:p14="http://schemas.microsoft.com/office/powerpoint/2010/main" val="2769562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fontScale="90000"/>
          </a:bodyPr>
          <a:lstStyle/>
          <a:p>
            <a:r>
              <a:rPr lang="en-US" sz="3600" dirty="0" err="1">
                <a:solidFill>
                  <a:schemeClr val="bg1"/>
                </a:solidFill>
              </a:rPr>
              <a:t>Analiza</a:t>
            </a:r>
            <a:r>
              <a:rPr lang="en-US" sz="3600" dirty="0">
                <a:solidFill>
                  <a:schemeClr val="bg1"/>
                </a:solidFill>
              </a:rPr>
              <a:t> </a:t>
            </a:r>
            <a:r>
              <a:rPr lang="en-US" sz="3600" dirty="0" err="1">
                <a:solidFill>
                  <a:schemeClr val="bg1"/>
                </a:solidFill>
              </a:rPr>
              <a:t>matematyczna</a:t>
            </a:r>
            <a:r>
              <a:rPr lang="en-US" sz="3600" dirty="0">
                <a:solidFill>
                  <a:schemeClr val="bg1"/>
                </a:solidFill>
              </a:rPr>
              <a:t> –  </a:t>
            </a:r>
            <a:r>
              <a:rPr lang="en-US" sz="3600" dirty="0" err="1">
                <a:solidFill>
                  <a:schemeClr val="bg1"/>
                </a:solidFill>
              </a:rPr>
              <a:t>perturbacja</a:t>
            </a:r>
            <a:r>
              <a:rPr lang="en-US" sz="3600" dirty="0">
                <a:solidFill>
                  <a:schemeClr val="bg1"/>
                </a:solidFill>
              </a:rPr>
              <a:t> </a:t>
            </a:r>
            <a:r>
              <a:rPr lang="pl-PL" sz="3600" dirty="0">
                <a:solidFill>
                  <a:schemeClr val="bg1"/>
                </a:solidFill>
              </a:rPr>
              <a:t>„specjalna”</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r>
              <a:rPr lang="pl-PL" sz="2000" dirty="0">
                <a:solidFill>
                  <a:schemeClr val="bg1"/>
                </a:solidFill>
              </a:rPr>
              <a:t>Formuła </a:t>
            </a:r>
            <a:r>
              <a:rPr lang="pl-PL" sz="2000" dirty="0" err="1">
                <a:solidFill>
                  <a:schemeClr val="bg1"/>
                </a:solidFill>
              </a:rPr>
              <a:t>Encke’go</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12</a:t>
            </a:fld>
            <a:endParaRPr lang="pl-PL"/>
          </a:p>
        </p:txBody>
      </p:sp>
      <p:sp>
        <p:nvSpPr>
          <p:cNvPr id="4" name="pole tekstowe 3">
            <a:extLst>
              <a:ext uri="{FF2B5EF4-FFF2-40B4-BE49-F238E27FC236}">
                <a16:creationId xmlns:a16="http://schemas.microsoft.com/office/drawing/2014/main" id="{4D76FFAE-A3AC-48D9-97A9-96625F0C7B2D}"/>
              </a:ext>
            </a:extLst>
          </p:cNvPr>
          <p:cNvSpPr txBox="1"/>
          <p:nvPr/>
        </p:nvSpPr>
        <p:spPr>
          <a:xfrm>
            <a:off x="7092984" y="1125999"/>
            <a:ext cx="4558545" cy="5078313"/>
          </a:xfrm>
          <a:prstGeom prst="rect">
            <a:avLst/>
          </a:prstGeom>
          <a:noFill/>
        </p:spPr>
        <p:txBody>
          <a:bodyPr wrap="square" rtlCol="0">
            <a:spAutoFit/>
          </a:bodyPr>
          <a:lstStyle/>
          <a:p>
            <a:pPr algn="just"/>
            <a:r>
              <a:rPr lang="pl-PL" dirty="0"/>
              <a:t>Metoda </a:t>
            </a:r>
            <a:r>
              <a:rPr lang="pl-PL" dirty="0" err="1"/>
              <a:t>Enckego</a:t>
            </a:r>
            <a:r>
              <a:rPr lang="pl-PL" dirty="0"/>
              <a:t> rozpoczyna się od orbity oscylacyjnej jako orbity odniesienia i następnie integruje numerycznie w celu rozwiązania odejścia od orbity odniesienia w funkcji czasu. Zaletą rozwiązania jest to, że perturbacje są na ogół niewielkie, więc integracja może przebiegać w większych krokach (z wynikającymi z tego mniejszymi błędami), oraz metoda ta jest znacznie mniej podatna na ekstremalne zakłócenia. Jego wadą jest złożoność; nie można go używać w nieskończoność nie aktualizując orbity kroczącej i kontynuując stamtąd proces, zwany rektyfikacją. Metoda </a:t>
            </a:r>
            <a:r>
              <a:rPr lang="pl-PL" dirty="0" err="1"/>
              <a:t>Enckego</a:t>
            </a:r>
            <a:r>
              <a:rPr lang="pl-PL" dirty="0"/>
              <a:t> jest podobna do ogólnej metody perturbacji wariacji elementów, z wyjątkiem tego, że rektyfikacja odbywa się w dyskretnych odstępach, a nie w sposób ciągły.</a:t>
            </a:r>
          </a:p>
        </p:txBody>
      </p:sp>
      <p:pic>
        <p:nvPicPr>
          <p:cNvPr id="5" name="Obraz 4">
            <a:extLst>
              <a:ext uri="{FF2B5EF4-FFF2-40B4-BE49-F238E27FC236}">
                <a16:creationId xmlns:a16="http://schemas.microsoft.com/office/drawing/2014/main" id="{2DB9A217-19F4-4651-8D76-C42C5E217229}"/>
              </a:ext>
            </a:extLst>
          </p:cNvPr>
          <p:cNvPicPr>
            <a:picLocks noChangeAspect="1"/>
          </p:cNvPicPr>
          <p:nvPr/>
        </p:nvPicPr>
        <p:blipFill>
          <a:blip r:embed="rId3"/>
          <a:stretch>
            <a:fillRect/>
          </a:stretch>
        </p:blipFill>
        <p:spPr>
          <a:xfrm>
            <a:off x="1592090" y="3594656"/>
            <a:ext cx="2778521" cy="911355"/>
          </a:xfrm>
          <a:prstGeom prst="rect">
            <a:avLst/>
          </a:prstGeom>
        </p:spPr>
      </p:pic>
    </p:spTree>
    <p:extLst>
      <p:ext uri="{BB962C8B-B14F-4D97-AF65-F5344CB8AC3E}">
        <p14:creationId xmlns:p14="http://schemas.microsoft.com/office/powerpoint/2010/main" val="278600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fontScale="90000"/>
          </a:bodyPr>
          <a:lstStyle/>
          <a:p>
            <a:r>
              <a:rPr lang="en-US" sz="3600" dirty="0" err="1">
                <a:solidFill>
                  <a:schemeClr val="bg1"/>
                </a:solidFill>
              </a:rPr>
              <a:t>Analiza</a:t>
            </a:r>
            <a:r>
              <a:rPr lang="en-US" sz="3600" dirty="0">
                <a:solidFill>
                  <a:schemeClr val="bg1"/>
                </a:solidFill>
              </a:rPr>
              <a:t> </a:t>
            </a:r>
            <a:r>
              <a:rPr lang="en-US" sz="3600" dirty="0" err="1">
                <a:solidFill>
                  <a:schemeClr val="bg1"/>
                </a:solidFill>
              </a:rPr>
              <a:t>matematyczna</a:t>
            </a:r>
            <a:r>
              <a:rPr lang="en-US" sz="3600" dirty="0">
                <a:solidFill>
                  <a:schemeClr val="bg1"/>
                </a:solidFill>
              </a:rPr>
              <a:t> –  </a:t>
            </a:r>
            <a:r>
              <a:rPr lang="en-US" sz="3600" dirty="0" err="1">
                <a:solidFill>
                  <a:schemeClr val="bg1"/>
                </a:solidFill>
              </a:rPr>
              <a:t>perturbacja</a:t>
            </a:r>
            <a:r>
              <a:rPr lang="en-US" sz="3600" dirty="0">
                <a:solidFill>
                  <a:schemeClr val="bg1"/>
                </a:solidFill>
              </a:rPr>
              <a:t> </a:t>
            </a:r>
            <a:r>
              <a:rPr lang="pl-PL" sz="3600" dirty="0">
                <a:solidFill>
                  <a:schemeClr val="bg1"/>
                </a:solidFill>
              </a:rPr>
              <a:t>„specjalna”</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735291" y="1825625"/>
            <a:ext cx="4242063" cy="3399518"/>
          </a:xfrm>
        </p:spPr>
        <p:txBody>
          <a:bodyPr>
            <a:normAutofit/>
          </a:bodyPr>
          <a:lstStyle/>
          <a:p>
            <a:pPr marL="0" indent="0" algn="ctr">
              <a:buNone/>
            </a:pPr>
            <a:endParaRPr lang="pl-PL" sz="2000" dirty="0">
              <a:solidFill>
                <a:schemeClr val="bg1"/>
              </a:solidFill>
            </a:endParaRPr>
          </a:p>
          <a:p>
            <a:pPr marL="0" indent="0" algn="ctr">
              <a:buNone/>
            </a:pPr>
            <a:r>
              <a:rPr lang="pl-PL" sz="2000" dirty="0">
                <a:solidFill>
                  <a:schemeClr val="bg1"/>
                </a:solidFill>
              </a:rPr>
              <a:t>Formuła </a:t>
            </a:r>
            <a:r>
              <a:rPr lang="pl-PL" sz="2000" dirty="0" err="1">
                <a:solidFill>
                  <a:schemeClr val="bg1"/>
                </a:solidFill>
              </a:rPr>
              <a:t>Encke’go</a:t>
            </a:r>
            <a:endParaRPr lang="pl-PL" sz="2000" dirty="0">
              <a:solidFill>
                <a:schemeClr val="bg1"/>
              </a:solidFill>
            </a:endParaRPr>
          </a:p>
          <a:p>
            <a:pPr marL="0" indent="0" algn="just">
              <a:buNone/>
            </a:pPr>
            <a:r>
              <a:rPr lang="pl-PL" sz="2000" dirty="0">
                <a:solidFill>
                  <a:schemeClr val="bg1"/>
                </a:solidFill>
              </a:rPr>
              <a:t>Znacznie przesadzone tutaj mała różnica </a:t>
            </a:r>
            <a:r>
              <a:rPr lang="pl-PL" sz="2000" dirty="0" err="1">
                <a:solidFill>
                  <a:schemeClr val="bg1"/>
                </a:solidFill>
              </a:rPr>
              <a:t>δr</a:t>
            </a:r>
            <a:r>
              <a:rPr lang="pl-PL" sz="2000" dirty="0">
                <a:solidFill>
                  <a:schemeClr val="bg1"/>
                </a:solidFill>
              </a:rPr>
              <a:t> (niebieski) pomiędzy orbitującą, a niezakłóconą orbitą (czarny) i zaburzoną orbitą (czerwony), jest liczbowo zintegrowana, począwszy od początkowego położenia (</a:t>
            </a:r>
            <a:r>
              <a:rPr lang="pl-PL" sz="2000" dirty="0" err="1">
                <a:solidFill>
                  <a:schemeClr val="bg1"/>
                </a:solidFill>
              </a:rPr>
              <a:t>epoch</a:t>
            </a:r>
            <a:r>
              <a:rPr lang="pl-PL" sz="2000" dirty="0">
                <a:solidFill>
                  <a:schemeClr val="bg1"/>
                </a:solidFill>
              </a:rPr>
              <a:t> </a:t>
            </a:r>
            <a:r>
              <a:rPr lang="pl-PL" sz="2000" dirty="0" err="1">
                <a:solidFill>
                  <a:schemeClr val="bg1"/>
                </a:solidFill>
              </a:rPr>
              <a:t>osculation</a:t>
            </a:r>
            <a:r>
              <a:rPr lang="pl-PL" sz="2000" dirty="0">
                <a:solidFill>
                  <a:schemeClr val="bg1"/>
                </a:solidFill>
              </a:rPr>
              <a:t>).</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13</a:t>
            </a:fld>
            <a:endParaRPr lang="pl-PL"/>
          </a:p>
        </p:txBody>
      </p:sp>
      <p:pic>
        <p:nvPicPr>
          <p:cNvPr id="6" name="Obraz 5" descr="Obraz zawierający obiekt&#10;&#10;Opis wygenerowany przy wysokim poziomie pewności">
            <a:extLst>
              <a:ext uri="{FF2B5EF4-FFF2-40B4-BE49-F238E27FC236}">
                <a16:creationId xmlns:a16="http://schemas.microsoft.com/office/drawing/2014/main" id="{9BA31996-13D1-4B30-9572-983223056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050" y="1538287"/>
            <a:ext cx="4893418" cy="4715260"/>
          </a:xfrm>
          <a:prstGeom prst="rect">
            <a:avLst/>
          </a:prstGeom>
        </p:spPr>
      </p:pic>
    </p:spTree>
    <p:extLst>
      <p:ext uri="{BB962C8B-B14F-4D97-AF65-F5344CB8AC3E}">
        <p14:creationId xmlns:p14="http://schemas.microsoft.com/office/powerpoint/2010/main" val="2815514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fontScale="90000"/>
          </a:bodyPr>
          <a:lstStyle/>
          <a:p>
            <a:r>
              <a:rPr lang="pl-PL" sz="3600" dirty="0">
                <a:solidFill>
                  <a:schemeClr val="bg1"/>
                </a:solidFill>
              </a:rPr>
              <a:t>Perturbacje – orbity periodyczne</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r>
              <a:rPr lang="pl-PL" sz="2000" dirty="0">
                <a:solidFill>
                  <a:schemeClr val="bg1"/>
                </a:solidFill>
              </a:rPr>
              <a:t>O co chodzi?</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14</a:t>
            </a:fld>
            <a:endParaRPr lang="pl-PL"/>
          </a:p>
        </p:txBody>
      </p:sp>
      <p:sp>
        <p:nvSpPr>
          <p:cNvPr id="4" name="pole tekstowe 3">
            <a:extLst>
              <a:ext uri="{FF2B5EF4-FFF2-40B4-BE49-F238E27FC236}">
                <a16:creationId xmlns:a16="http://schemas.microsoft.com/office/drawing/2014/main" id="{03698A34-7825-429A-B195-C8911571307A}"/>
              </a:ext>
            </a:extLst>
          </p:cNvPr>
          <p:cNvSpPr txBox="1"/>
          <p:nvPr/>
        </p:nvSpPr>
        <p:spPr>
          <a:xfrm>
            <a:off x="6900421" y="2085822"/>
            <a:ext cx="4713402" cy="2862322"/>
          </a:xfrm>
          <a:prstGeom prst="rect">
            <a:avLst/>
          </a:prstGeom>
          <a:noFill/>
        </p:spPr>
        <p:txBody>
          <a:bodyPr wrap="square" rtlCol="0">
            <a:spAutoFit/>
          </a:bodyPr>
          <a:lstStyle/>
          <a:p>
            <a:pPr algn="just"/>
            <a:r>
              <a:rPr lang="pl-PL" dirty="0"/>
              <a:t>W Układzie Słonecznym wiele zaburzeń jednej planety przez drugą jest okresowe, składających się z małych impulsów za każdym razem, gdy planeta mija inną na swojej orbicie. To powoduje, że ciała podążają za ruchami okresowymi lub quasi-okresowymi - takimi jak Księżyc na mocno poruszonej orbicie, która jest przedmiotem teorii księżycowej. Ten okresowy charakter doprowadził do odkrycia Neptuna w 1846 roku w wyniku zaburzeń orbity </a:t>
            </a:r>
            <a:r>
              <a:rPr lang="pl-PL" dirty="0" err="1"/>
              <a:t>Urana</a:t>
            </a:r>
            <a:r>
              <a:rPr lang="pl-PL" dirty="0"/>
              <a:t>.</a:t>
            </a:r>
          </a:p>
        </p:txBody>
      </p:sp>
    </p:spTree>
    <p:extLst>
      <p:ext uri="{BB962C8B-B14F-4D97-AF65-F5344CB8AC3E}">
        <p14:creationId xmlns:p14="http://schemas.microsoft.com/office/powerpoint/2010/main" val="2751390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fontScale="90000"/>
          </a:bodyPr>
          <a:lstStyle/>
          <a:p>
            <a:r>
              <a:rPr lang="pl-PL" sz="3600" dirty="0">
                <a:solidFill>
                  <a:schemeClr val="bg1"/>
                </a:solidFill>
              </a:rPr>
              <a:t>Perturbacje – orbity periodyczne</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r>
              <a:rPr lang="pl-PL" sz="2000" dirty="0">
                <a:solidFill>
                  <a:schemeClr val="bg1"/>
                </a:solidFill>
              </a:rPr>
              <a:t>O co chodzi?</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15</a:t>
            </a:fld>
            <a:endParaRPr lang="pl-PL"/>
          </a:p>
        </p:txBody>
      </p:sp>
      <p:sp>
        <p:nvSpPr>
          <p:cNvPr id="4" name="pole tekstowe 3">
            <a:extLst>
              <a:ext uri="{FF2B5EF4-FFF2-40B4-BE49-F238E27FC236}">
                <a16:creationId xmlns:a16="http://schemas.microsoft.com/office/drawing/2014/main" id="{03698A34-7825-429A-B195-C8911571307A}"/>
              </a:ext>
            </a:extLst>
          </p:cNvPr>
          <p:cNvSpPr txBox="1"/>
          <p:nvPr/>
        </p:nvSpPr>
        <p:spPr>
          <a:xfrm>
            <a:off x="6513922" y="1125999"/>
            <a:ext cx="5291578" cy="5355312"/>
          </a:xfrm>
          <a:prstGeom prst="rect">
            <a:avLst/>
          </a:prstGeom>
          <a:noFill/>
        </p:spPr>
        <p:txBody>
          <a:bodyPr wrap="square" rtlCol="0">
            <a:spAutoFit/>
          </a:bodyPr>
          <a:lstStyle/>
          <a:p>
            <a:pPr algn="just"/>
            <a:r>
              <a:rPr lang="pl-PL" dirty="0"/>
              <a:t>Trwające wzajemne perturbacje planet powodują długoterminowe quasi-okresowe zmiany ich elementów orbitalnych, najbardziej widoczne, gdy okresy orbity dwóch planet są prawie zsynchronizowane. Na przykład pięć orbit Jowisza (59,31 lat) jest prawie równe dwóm orbitom Saturna (58,91 lat). Powoduje to duże perturbacje obu, z okresem 918 lat, czasu potrzebnego na niewielką różnicę w ich pozycjach w połączeniu, aby utworzyć jedno pełne koło, odkryte po raz pierwszy przez Laplace’a. Wenus ma obecnie orbitę z najmniejszą mimośrodowością, tj. Jest najbliżej okrągłą ze wszystkich planetarnych orbit. Za 25 000 lat Ziemia będzie miała bardziej okrągłą (mniej ekscentryczną) orbitę niż Wenus. Wykazano, że długotrwałe okresowe zaburzenia w Układzie Słonecznym mogą stać się chaotyczne w bardzo długich okresach czasu; w pewnych okolicznościach jedna lub więcej planet może przekroczyć orbitę innej, prowadząc do kolizji.</a:t>
            </a:r>
          </a:p>
        </p:txBody>
      </p:sp>
    </p:spTree>
    <p:extLst>
      <p:ext uri="{BB962C8B-B14F-4D97-AF65-F5344CB8AC3E}">
        <p14:creationId xmlns:p14="http://schemas.microsoft.com/office/powerpoint/2010/main" val="3590400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DF6E2448-CE42-4E3F-AA7A-43642FDB7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864" y="2145193"/>
            <a:ext cx="5691135" cy="3399517"/>
          </a:xfrm>
          <a:prstGeom prst="rect">
            <a:avLst/>
          </a:prstGeom>
        </p:spPr>
      </p:pic>
      <p:sp>
        <p:nvSpPr>
          <p:cNvPr id="25" name="Freeform: Shape 24">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365125"/>
            <a:ext cx="5529943" cy="1325563"/>
          </a:xfrm>
        </p:spPr>
        <p:txBody>
          <a:bodyPr>
            <a:normAutofit/>
          </a:bodyPr>
          <a:lstStyle/>
          <a:p>
            <a:r>
              <a:rPr lang="pl-PL" sz="3100">
                <a:solidFill>
                  <a:schemeClr val="bg1"/>
                </a:solidFill>
              </a:rPr>
              <a:t>Perturbacje – orbity periodyczne</a:t>
            </a:r>
            <a:br>
              <a:rPr lang="en-US" sz="3100">
                <a:solidFill>
                  <a:schemeClr val="bg1"/>
                </a:solidFill>
              </a:rPr>
            </a:br>
            <a:endParaRPr lang="pl-PL" sz="310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just">
              <a:buNone/>
            </a:pPr>
            <a:endParaRPr lang="pl-PL" sz="2000" dirty="0">
              <a:solidFill>
                <a:schemeClr val="bg1"/>
              </a:solidFill>
            </a:endParaRPr>
          </a:p>
          <a:p>
            <a:pPr marL="0" indent="0" algn="just">
              <a:buNone/>
            </a:pPr>
            <a:r>
              <a:rPr lang="pl-PL" sz="2000" dirty="0" err="1">
                <a:solidFill>
                  <a:schemeClr val="bg1"/>
                </a:solidFill>
              </a:rPr>
              <a:t>Gravity</a:t>
            </a:r>
            <a:r>
              <a:rPr lang="pl-PL" sz="2000" dirty="0">
                <a:solidFill>
                  <a:schemeClr val="bg1"/>
                </a:solidFill>
              </a:rPr>
              <a:t> Simulator przedstawiający zmienną orbitującą ekscentryczność Merkurego, Wenus, Ziemi i Marsa w ciągu następnych 50 000 lat. Punktem 0 tej działki jest rok 2007.</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a:xfrm>
            <a:off x="10243456" y="6356350"/>
            <a:ext cx="1110343" cy="365125"/>
          </a:xfrm>
        </p:spPr>
        <p:txBody>
          <a:bodyPr>
            <a:normAutofit/>
          </a:bodyPr>
          <a:lstStyle/>
          <a:p>
            <a:pPr>
              <a:spcAft>
                <a:spcPts val="600"/>
              </a:spcAft>
            </a:pPr>
            <a:fld id="{17E478BB-A6D8-48A6-B966-A70B0EBE80FE}" type="slidenum">
              <a:rPr lang="pl-PL" smtClean="0"/>
              <a:pPr>
                <a:spcAft>
                  <a:spcPts val="600"/>
                </a:spcAft>
              </a:pPr>
              <a:t>16</a:t>
            </a:fld>
            <a:endParaRPr lang="pl-PL"/>
          </a:p>
        </p:txBody>
      </p:sp>
    </p:spTree>
    <p:extLst>
      <p:ext uri="{BB962C8B-B14F-4D97-AF65-F5344CB8AC3E}">
        <p14:creationId xmlns:p14="http://schemas.microsoft.com/office/powerpoint/2010/main" val="267594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365125"/>
            <a:ext cx="5529943" cy="1325563"/>
          </a:xfrm>
        </p:spPr>
        <p:txBody>
          <a:bodyPr>
            <a:normAutofit/>
          </a:bodyPr>
          <a:lstStyle/>
          <a:p>
            <a:r>
              <a:rPr lang="pl-PL" sz="3100">
                <a:solidFill>
                  <a:schemeClr val="bg1"/>
                </a:solidFill>
              </a:rPr>
              <a:t>Perturbacje – orbity periodyczne</a:t>
            </a:r>
            <a:br>
              <a:rPr lang="en-US" sz="3100">
                <a:solidFill>
                  <a:schemeClr val="bg1"/>
                </a:solidFill>
              </a:rPr>
            </a:br>
            <a:endParaRPr lang="pl-PL" sz="310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just">
              <a:buNone/>
            </a:pPr>
            <a:endParaRPr lang="pl-PL" sz="2000" dirty="0">
              <a:solidFill>
                <a:schemeClr val="bg1"/>
              </a:solidFill>
            </a:endParaRPr>
          </a:p>
          <a:p>
            <a:pPr marL="0" indent="0" algn="just">
              <a:buNone/>
            </a:pPr>
            <a:endParaRPr lang="pl-PL" sz="2000" dirty="0">
              <a:solidFill>
                <a:schemeClr val="bg1"/>
              </a:solidFill>
            </a:endParaRPr>
          </a:p>
          <a:p>
            <a:pPr marL="0" indent="0" algn="just">
              <a:buNone/>
            </a:pPr>
            <a:endParaRPr lang="pl-PL" sz="2000" dirty="0">
              <a:solidFill>
                <a:schemeClr val="bg1"/>
              </a:solidFill>
            </a:endParaRPr>
          </a:p>
          <a:p>
            <a:pPr marL="0" indent="0" algn="ctr">
              <a:buNone/>
            </a:pPr>
            <a:r>
              <a:rPr lang="pl-PL" sz="2000" dirty="0">
                <a:solidFill>
                  <a:schemeClr val="bg1"/>
                </a:solidFill>
              </a:rPr>
              <a:t>Budowa orbit periodycznych</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a:xfrm>
            <a:off x="10243456" y="6356350"/>
            <a:ext cx="1110343" cy="365125"/>
          </a:xfrm>
        </p:spPr>
        <p:txBody>
          <a:bodyPr>
            <a:normAutofit/>
          </a:bodyPr>
          <a:lstStyle/>
          <a:p>
            <a:pPr>
              <a:spcAft>
                <a:spcPts val="600"/>
              </a:spcAft>
            </a:pPr>
            <a:fld id="{17E478BB-A6D8-48A6-B966-A70B0EBE80FE}" type="slidenum">
              <a:rPr lang="pl-PL" smtClean="0"/>
              <a:pPr>
                <a:spcAft>
                  <a:spcPts val="600"/>
                </a:spcAft>
              </a:pPr>
              <a:t>17</a:t>
            </a:fld>
            <a:endParaRPr lang="pl-PL"/>
          </a:p>
        </p:txBody>
      </p:sp>
      <mc:AlternateContent xmlns:mc="http://schemas.openxmlformats.org/markup-compatibility/2006">
        <mc:Choice xmlns:a14="http://schemas.microsoft.com/office/drawing/2010/main" Requires="a14">
          <p:sp>
            <p:nvSpPr>
              <p:cNvPr id="4" name="pole tekstowe 3">
                <a:extLst>
                  <a:ext uri="{FF2B5EF4-FFF2-40B4-BE49-F238E27FC236}">
                    <a16:creationId xmlns:a16="http://schemas.microsoft.com/office/drawing/2014/main" id="{063119F0-A630-4D49-BB8F-25E5E749ADE9}"/>
                  </a:ext>
                </a:extLst>
              </p:cNvPr>
              <p:cNvSpPr txBox="1"/>
              <p:nvPr/>
            </p:nvSpPr>
            <p:spPr>
              <a:xfrm>
                <a:off x="6917677" y="1254825"/>
                <a:ext cx="4941243" cy="4524315"/>
              </a:xfrm>
              <a:prstGeom prst="rect">
                <a:avLst/>
              </a:prstGeom>
              <a:noFill/>
            </p:spPr>
            <p:txBody>
              <a:bodyPr wrap="square" rtlCol="0">
                <a:spAutoFit/>
              </a:bodyPr>
              <a:lstStyle/>
              <a:p>
                <a:pPr algn="just"/>
                <a:r>
                  <a:rPr lang="pl-PL" dirty="0"/>
                  <a:t>Jedno z najbardziej intrygujących przypuszczeń </a:t>
                </a:r>
                <a:r>
                  <a:rPr lang="pl-PL" dirty="0" err="1"/>
                  <a:t>Poincara</a:t>
                </a:r>
                <a:r>
                  <a:rPr lang="pl-PL" dirty="0"/>
                  <a:t> dotyczy kluczowej roli periodycznych orbit w badaniu dynamiki; dokładniej, stwierdza on, że biorąc pod uwagę konkretne rozwiązanie równań Hamiltona, zawsze można znaleźć rozwiązanie okresowe (możliwe, że z bardzo długim okresem), tak że różnica między tymi dwoma rozwiązaniami jest mała przez arbitralnie długi czas. Literatura na temat okresowych orbit jest niezwykle szeroka, tutaj przedstawiamy budowę okresowych orbit realizujących podejście perturbacyjne, jak pokazuje </a:t>
                </a:r>
                <a:r>
                  <a:rPr lang="pl-PL" dirty="0" err="1"/>
                  <a:t>Poincar</a:t>
                </a:r>
                <a:r>
                  <a:rPr lang="pl-PL" dirty="0"/>
                  <a:t> w [1]. Opisujemy taką metodę jako przykład hamiltonian </a:t>
                </a:r>
                <a:r>
                  <a:rPr lang="pl-PL" dirty="0" err="1"/>
                  <a:t>spin</a:t>
                </a:r>
                <a:r>
                  <a:rPr lang="pl-PL" dirty="0"/>
                  <a:t>-orbit, który piszemy w zwartej formie:</a:t>
                </a:r>
              </a:p>
              <a:p>
                <a:pPr algn="just"/>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𝐻</m:t>
                      </m:r>
                      <m:d>
                        <m:dPr>
                          <m:ctrlPr>
                            <a:rPr lang="pl-PL" b="0" i="1" smtClean="0">
                              <a:latin typeface="Cambria Math" panose="02040503050406030204" pitchFamily="18" charset="0"/>
                            </a:rPr>
                          </m:ctrlPr>
                        </m:dPr>
                        <m:e>
                          <m:r>
                            <a:rPr lang="pl-PL" b="0" i="1" smtClean="0">
                              <a:latin typeface="Cambria Math" panose="02040503050406030204" pitchFamily="18" charset="0"/>
                            </a:rPr>
                            <m:t>𝑦</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r>
                            <a:rPr lang="pl-PL" b="0" i="1" smtClean="0">
                              <a:latin typeface="Cambria Math" panose="02040503050406030204" pitchFamily="18" charset="0"/>
                            </a:rPr>
                            <m:t>𝑡</m:t>
                          </m:r>
                        </m:e>
                      </m:d>
                      <m:r>
                        <a:rPr lang="pl-PL" b="0" i="1" smtClean="0">
                          <a:latin typeface="Cambria Math" panose="02040503050406030204" pitchFamily="18" charset="0"/>
                          <a:ea typeface="Cambria Math" panose="02040503050406030204" pitchFamily="18" charset="0"/>
                        </a:rPr>
                        <m:t>≡</m:t>
                      </m:r>
                      <m:f>
                        <m:fPr>
                          <m:ctrlPr>
                            <a:rPr lang="pl-PL" b="0" i="1" smtClean="0">
                              <a:latin typeface="Cambria Math" panose="02040503050406030204" pitchFamily="18" charset="0"/>
                              <a:ea typeface="Cambria Math" panose="02040503050406030204" pitchFamily="18" charset="0"/>
                            </a:rPr>
                          </m:ctrlPr>
                        </m:fPr>
                        <m:num>
                          <m:sSup>
                            <m:sSupPr>
                              <m:ctrlPr>
                                <a:rPr lang="pl-PL" b="0" i="1" smtClean="0">
                                  <a:latin typeface="Cambria Math" panose="02040503050406030204" pitchFamily="18" charset="0"/>
                                  <a:ea typeface="Cambria Math" panose="02040503050406030204" pitchFamily="18" charset="0"/>
                                </a:rPr>
                              </m:ctrlPr>
                            </m:sSupPr>
                            <m:e>
                              <m:r>
                                <a:rPr lang="pl-PL" b="0" i="1" smtClean="0">
                                  <a:latin typeface="Cambria Math" panose="02040503050406030204" pitchFamily="18" charset="0"/>
                                  <a:ea typeface="Cambria Math" panose="02040503050406030204" pitchFamily="18" charset="0"/>
                                </a:rPr>
                                <m:t>𝑦</m:t>
                              </m:r>
                            </m:e>
                            <m:sup>
                              <m:r>
                                <a:rPr lang="pl-PL" b="0" i="1" smtClean="0">
                                  <a:latin typeface="Cambria Math" panose="02040503050406030204" pitchFamily="18" charset="0"/>
                                  <a:ea typeface="Cambria Math" panose="02040503050406030204" pitchFamily="18" charset="0"/>
                                </a:rPr>
                                <m:t>2</m:t>
                              </m:r>
                            </m:sup>
                          </m:sSup>
                        </m:num>
                        <m:den>
                          <m:r>
                            <a:rPr lang="pl-PL" b="0" i="1" smtClean="0">
                              <a:latin typeface="Cambria Math" panose="02040503050406030204" pitchFamily="18" charset="0"/>
                              <a:ea typeface="Cambria Math" panose="02040503050406030204" pitchFamily="18" charset="0"/>
                            </a:rPr>
                            <m:t>2</m:t>
                          </m:r>
                        </m:den>
                      </m:f>
                      <m:r>
                        <a:rPr lang="pl-PL" b="0"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𝑓</m:t>
                      </m:r>
                      <m:r>
                        <a:rPr lang="pl-PL" b="0"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𝑥</m:t>
                      </m:r>
                      <m:r>
                        <a:rPr lang="pl-PL" b="0"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𝑡</m:t>
                      </m:r>
                      <m:r>
                        <a:rPr lang="pl-PL" b="0" i="1" smtClean="0">
                          <a:latin typeface="Cambria Math" panose="02040503050406030204" pitchFamily="18" charset="0"/>
                          <a:ea typeface="Cambria Math" panose="02040503050406030204" pitchFamily="18" charset="0"/>
                        </a:rPr>
                        <m:t>)</m:t>
                      </m:r>
                    </m:oMath>
                  </m:oMathPara>
                </a14:m>
                <a:endParaRPr lang="pl-PL" dirty="0"/>
              </a:p>
            </p:txBody>
          </p:sp>
        </mc:Choice>
        <mc:Fallback>
          <p:sp>
            <p:nvSpPr>
              <p:cNvPr id="4" name="pole tekstowe 3">
                <a:extLst>
                  <a:ext uri="{FF2B5EF4-FFF2-40B4-BE49-F238E27FC236}">
                    <a16:creationId xmlns:a16="http://schemas.microsoft.com/office/drawing/2014/main" id="{063119F0-A630-4D49-BB8F-25E5E749ADE9}"/>
                  </a:ext>
                </a:extLst>
              </p:cNvPr>
              <p:cNvSpPr txBox="1">
                <a:spLocks noRot="1" noChangeAspect="1" noMove="1" noResize="1" noEditPoints="1" noAdjustHandles="1" noChangeArrowheads="1" noChangeShapeType="1" noTextEdit="1"/>
              </p:cNvSpPr>
              <p:nvPr/>
            </p:nvSpPr>
            <p:spPr>
              <a:xfrm>
                <a:off x="6917677" y="1254825"/>
                <a:ext cx="4941243" cy="4524315"/>
              </a:xfrm>
              <a:prstGeom prst="rect">
                <a:avLst/>
              </a:prstGeom>
              <a:blipFill>
                <a:blip r:embed="rId3"/>
                <a:stretch>
                  <a:fillRect l="-1111" t="-809" r="-2099"/>
                </a:stretch>
              </a:blipFill>
            </p:spPr>
            <p:txBody>
              <a:bodyPr/>
              <a:lstStyle/>
              <a:p>
                <a:r>
                  <a:rPr lang="pl-PL">
                    <a:noFill/>
                  </a:rPr>
                  <a:t> </a:t>
                </a:r>
              </a:p>
            </p:txBody>
          </p:sp>
        </mc:Fallback>
      </mc:AlternateContent>
    </p:spTree>
    <p:extLst>
      <p:ext uri="{BB962C8B-B14F-4D97-AF65-F5344CB8AC3E}">
        <p14:creationId xmlns:p14="http://schemas.microsoft.com/office/powerpoint/2010/main" val="4146334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365125"/>
            <a:ext cx="5529943" cy="1325563"/>
          </a:xfrm>
        </p:spPr>
        <p:txBody>
          <a:bodyPr>
            <a:normAutofit/>
          </a:bodyPr>
          <a:lstStyle/>
          <a:p>
            <a:r>
              <a:rPr lang="pl-PL" sz="3100">
                <a:solidFill>
                  <a:schemeClr val="bg1"/>
                </a:solidFill>
              </a:rPr>
              <a:t>Perturbacje – orbity periodyczne</a:t>
            </a:r>
            <a:br>
              <a:rPr lang="en-US" sz="3100">
                <a:solidFill>
                  <a:schemeClr val="bg1"/>
                </a:solidFill>
              </a:rPr>
            </a:br>
            <a:endParaRPr lang="pl-PL" sz="310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just">
              <a:buNone/>
            </a:pPr>
            <a:endParaRPr lang="pl-PL" sz="2000" dirty="0">
              <a:solidFill>
                <a:schemeClr val="bg1"/>
              </a:solidFill>
            </a:endParaRPr>
          </a:p>
          <a:p>
            <a:pPr marL="0" indent="0" algn="just">
              <a:buNone/>
            </a:pPr>
            <a:endParaRPr lang="pl-PL" sz="2000" dirty="0">
              <a:solidFill>
                <a:schemeClr val="bg1"/>
              </a:solidFill>
            </a:endParaRPr>
          </a:p>
          <a:p>
            <a:pPr marL="0" indent="0" algn="just">
              <a:buNone/>
            </a:pPr>
            <a:endParaRPr lang="pl-PL" sz="2000" dirty="0">
              <a:solidFill>
                <a:schemeClr val="bg1"/>
              </a:solidFill>
            </a:endParaRPr>
          </a:p>
          <a:p>
            <a:pPr marL="0" indent="0" algn="ctr">
              <a:buNone/>
            </a:pPr>
            <a:r>
              <a:rPr lang="pl-PL" sz="2000" dirty="0">
                <a:solidFill>
                  <a:schemeClr val="bg1"/>
                </a:solidFill>
              </a:rPr>
              <a:t>Budowa orbit periodycznych</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a:xfrm>
            <a:off x="10243456" y="6356350"/>
            <a:ext cx="1110343" cy="365125"/>
          </a:xfrm>
        </p:spPr>
        <p:txBody>
          <a:bodyPr>
            <a:normAutofit/>
          </a:bodyPr>
          <a:lstStyle/>
          <a:p>
            <a:pPr>
              <a:spcAft>
                <a:spcPts val="600"/>
              </a:spcAft>
            </a:pPr>
            <a:fld id="{17E478BB-A6D8-48A6-B966-A70B0EBE80FE}" type="slidenum">
              <a:rPr lang="pl-PL" smtClean="0"/>
              <a:pPr>
                <a:spcAft>
                  <a:spcPts val="600"/>
                </a:spcAft>
              </a:pPr>
              <a:t>18</a:t>
            </a:fld>
            <a:endParaRPr lang="pl-PL"/>
          </a:p>
        </p:txBody>
      </p:sp>
      <mc:AlternateContent xmlns:mc="http://schemas.openxmlformats.org/markup-compatibility/2006">
        <mc:Choice xmlns:a14="http://schemas.microsoft.com/office/drawing/2010/main" Requires="a14">
          <p:sp>
            <p:nvSpPr>
              <p:cNvPr id="4" name="pole tekstowe 3">
                <a:extLst>
                  <a:ext uri="{FF2B5EF4-FFF2-40B4-BE49-F238E27FC236}">
                    <a16:creationId xmlns:a16="http://schemas.microsoft.com/office/drawing/2014/main" id="{063119F0-A630-4D49-BB8F-25E5E749ADE9}"/>
                  </a:ext>
                </a:extLst>
              </p:cNvPr>
              <p:cNvSpPr txBox="1"/>
              <p:nvPr/>
            </p:nvSpPr>
            <p:spPr>
              <a:xfrm>
                <a:off x="6917677" y="1254825"/>
                <a:ext cx="4941243" cy="3139321"/>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𝐻</m:t>
                      </m:r>
                      <m:d>
                        <m:dPr>
                          <m:ctrlPr>
                            <a:rPr lang="pl-PL" b="0" i="1" smtClean="0">
                              <a:latin typeface="Cambria Math" panose="02040503050406030204" pitchFamily="18" charset="0"/>
                            </a:rPr>
                          </m:ctrlPr>
                        </m:dPr>
                        <m:e>
                          <m:r>
                            <a:rPr lang="pl-PL" b="0" i="1" smtClean="0">
                              <a:latin typeface="Cambria Math" panose="02040503050406030204" pitchFamily="18" charset="0"/>
                            </a:rPr>
                            <m:t>𝑦</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r>
                            <a:rPr lang="pl-PL" b="0" i="1" smtClean="0">
                              <a:latin typeface="Cambria Math" panose="02040503050406030204" pitchFamily="18" charset="0"/>
                            </a:rPr>
                            <m:t>𝑡</m:t>
                          </m:r>
                        </m:e>
                      </m:d>
                      <m:r>
                        <a:rPr lang="pl-PL" b="0" i="1" smtClean="0">
                          <a:latin typeface="Cambria Math" panose="02040503050406030204" pitchFamily="18" charset="0"/>
                          <a:ea typeface="Cambria Math" panose="02040503050406030204" pitchFamily="18" charset="0"/>
                        </a:rPr>
                        <m:t>≡</m:t>
                      </m:r>
                      <m:f>
                        <m:fPr>
                          <m:ctrlPr>
                            <a:rPr lang="pl-PL" b="0" i="1" smtClean="0">
                              <a:latin typeface="Cambria Math" panose="02040503050406030204" pitchFamily="18" charset="0"/>
                              <a:ea typeface="Cambria Math" panose="02040503050406030204" pitchFamily="18" charset="0"/>
                            </a:rPr>
                          </m:ctrlPr>
                        </m:fPr>
                        <m:num>
                          <m:sSup>
                            <m:sSupPr>
                              <m:ctrlPr>
                                <a:rPr lang="pl-PL" b="0" i="1" smtClean="0">
                                  <a:latin typeface="Cambria Math" panose="02040503050406030204" pitchFamily="18" charset="0"/>
                                  <a:ea typeface="Cambria Math" panose="02040503050406030204" pitchFamily="18" charset="0"/>
                                </a:rPr>
                              </m:ctrlPr>
                            </m:sSupPr>
                            <m:e>
                              <m:r>
                                <a:rPr lang="pl-PL" b="0" i="1" smtClean="0">
                                  <a:latin typeface="Cambria Math" panose="02040503050406030204" pitchFamily="18" charset="0"/>
                                  <a:ea typeface="Cambria Math" panose="02040503050406030204" pitchFamily="18" charset="0"/>
                                </a:rPr>
                                <m:t>𝑦</m:t>
                              </m:r>
                            </m:e>
                            <m:sup>
                              <m:r>
                                <a:rPr lang="pl-PL" b="0" i="1" smtClean="0">
                                  <a:latin typeface="Cambria Math" panose="02040503050406030204" pitchFamily="18" charset="0"/>
                                  <a:ea typeface="Cambria Math" panose="02040503050406030204" pitchFamily="18" charset="0"/>
                                </a:rPr>
                                <m:t>2</m:t>
                              </m:r>
                            </m:sup>
                          </m:sSup>
                        </m:num>
                        <m:den>
                          <m:r>
                            <a:rPr lang="pl-PL" b="0" i="1" smtClean="0">
                              <a:latin typeface="Cambria Math" panose="02040503050406030204" pitchFamily="18" charset="0"/>
                              <a:ea typeface="Cambria Math" panose="02040503050406030204" pitchFamily="18" charset="0"/>
                            </a:rPr>
                            <m:t>2</m:t>
                          </m:r>
                        </m:den>
                      </m:f>
                      <m:r>
                        <a:rPr lang="pl-PL" b="0"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𝑓</m:t>
                      </m:r>
                      <m:r>
                        <a:rPr lang="pl-PL" b="0"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𝑥</m:t>
                      </m:r>
                      <m:r>
                        <a:rPr lang="pl-PL" b="0"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𝑡</m:t>
                      </m:r>
                      <m:r>
                        <a:rPr lang="pl-PL" b="0" i="1" smtClean="0">
                          <a:latin typeface="Cambria Math" panose="02040503050406030204" pitchFamily="18" charset="0"/>
                          <a:ea typeface="Cambria Math" panose="02040503050406030204" pitchFamily="18" charset="0"/>
                        </a:rPr>
                        <m:t>)</m:t>
                      </m:r>
                    </m:oMath>
                  </m:oMathPara>
                </a14:m>
                <a:endParaRPr lang="pl-PL" dirty="0"/>
              </a:p>
              <a:p>
                <a:pPr algn="just"/>
                <a:r>
                  <a:rPr lang="pl-PL" dirty="0"/>
                  <a:t>Dla funkcji f = f(</a:t>
                </a:r>
                <a:r>
                  <a:rPr lang="pl-PL" dirty="0" err="1"/>
                  <a:t>x,t</a:t>
                </a:r>
                <a:r>
                  <a:rPr lang="pl-PL" dirty="0"/>
                  <a:t>), odpowiadające </a:t>
                </a:r>
                <a:r>
                  <a:rPr lang="pl-PL" dirty="0" err="1"/>
                  <a:t>równiania</a:t>
                </a:r>
                <a:r>
                  <a:rPr lang="pl-PL" dirty="0"/>
                  <a:t> Hamiltona to:</a:t>
                </a:r>
              </a:p>
              <a:p>
                <a:pPr algn="ctr"/>
                <a14:m>
                  <m:oMath xmlns:m="http://schemas.openxmlformats.org/officeDocument/2006/math">
                    <m:acc>
                      <m:accPr>
                        <m:chr m:val="̇"/>
                        <m:ctrlPr>
                          <a:rPr lang="pl-PL" i="1" smtClean="0">
                            <a:latin typeface="Cambria Math" panose="02040503050406030204" pitchFamily="18" charset="0"/>
                          </a:rPr>
                        </m:ctrlPr>
                      </m:accPr>
                      <m:e>
                        <m:r>
                          <a:rPr lang="pl-PL" b="0" i="1" smtClean="0">
                            <a:latin typeface="Cambria Math" panose="02040503050406030204" pitchFamily="18" charset="0"/>
                          </a:rPr>
                          <m:t>𝑥</m:t>
                        </m:r>
                      </m:e>
                    </m:acc>
                    <m:r>
                      <a:rPr lang="pl-PL" b="0" i="1" smtClean="0">
                        <a:latin typeface="Cambria Math" panose="02040503050406030204" pitchFamily="18" charset="0"/>
                      </a:rPr>
                      <m:t>=</m:t>
                    </m:r>
                    <m:r>
                      <a:rPr lang="pl-PL" b="0" i="1" smtClean="0">
                        <a:latin typeface="Cambria Math" panose="02040503050406030204" pitchFamily="18" charset="0"/>
                      </a:rPr>
                      <m:t>𝑦</m:t>
                    </m:r>
                    <m:r>
                      <a:rPr lang="pl-PL" b="0" i="1" smtClean="0">
                        <a:latin typeface="Cambria Math" panose="02040503050406030204" pitchFamily="18" charset="0"/>
                      </a:rPr>
                      <m:t> </m:t>
                    </m:r>
                  </m:oMath>
                </a14:m>
                <a:r>
                  <a:rPr lang="pl-PL" dirty="0"/>
                  <a:t> (1)</a:t>
                </a:r>
              </a:p>
              <a:p>
                <a:pPr algn="ctr"/>
                <a14:m>
                  <m:oMath xmlns:m="http://schemas.openxmlformats.org/officeDocument/2006/math">
                    <m:acc>
                      <m:accPr>
                        <m:chr m:val="̇"/>
                        <m:ctrlPr>
                          <a:rPr lang="pl-PL" b="0" i="1" smtClean="0">
                            <a:latin typeface="Cambria Math" panose="02040503050406030204" pitchFamily="18" charset="0"/>
                          </a:rPr>
                        </m:ctrlPr>
                      </m:accPr>
                      <m:e>
                        <m:r>
                          <a:rPr lang="pl-PL" b="0" i="1" smtClean="0">
                            <a:latin typeface="Cambria Math" panose="02040503050406030204" pitchFamily="18" charset="0"/>
                          </a:rPr>
                          <m:t>𝑦</m:t>
                        </m:r>
                      </m:e>
                    </m:acc>
                    <m:r>
                      <a:rPr lang="pl-PL" b="0" i="1" smtClean="0">
                        <a:latin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𝑓</m:t>
                        </m:r>
                      </m:e>
                      <m:sub>
                        <m:r>
                          <a:rPr lang="pl-PL" b="0" i="1" smtClean="0">
                            <a:latin typeface="Cambria Math" panose="02040503050406030204" pitchFamily="18" charset="0"/>
                            <a:ea typeface="Cambria Math" panose="02040503050406030204" pitchFamily="18" charset="0"/>
                          </a:rPr>
                          <m:t>𝑥</m:t>
                        </m:r>
                      </m:sub>
                    </m:sSub>
                    <m:r>
                      <a:rPr lang="pl-PL" i="1">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𝑥</m:t>
                    </m:r>
                    <m:r>
                      <a:rPr lang="pl-PL" i="1">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𝑡</m:t>
                    </m:r>
                    <m:r>
                      <a:rPr lang="pl-PL" i="1">
                        <a:latin typeface="Cambria Math" panose="02040503050406030204" pitchFamily="18" charset="0"/>
                        <a:ea typeface="Cambria Math" panose="02040503050406030204" pitchFamily="18" charset="0"/>
                      </a:rPr>
                      <m:t>)</m:t>
                    </m:r>
                  </m:oMath>
                </a14:m>
                <a:r>
                  <a:rPr lang="pl-PL" dirty="0"/>
                  <a:t>  (2)</a:t>
                </a:r>
              </a:p>
              <a:p>
                <a:pPr algn="just"/>
                <a:r>
                  <a:rPr lang="pl-PL" dirty="0"/>
                  <a:t>Rezonans </a:t>
                </a:r>
                <a:r>
                  <a:rPr lang="pl-PL" dirty="0" err="1"/>
                  <a:t>spin</a:t>
                </a:r>
                <a:r>
                  <a:rPr lang="pl-PL" dirty="0"/>
                  <a:t>-orbita rzędu p: q to okresowe rozwiązanie okresu T = 2πq (</a:t>
                </a:r>
                <a:r>
                  <a:rPr lang="pl-PL" dirty="0" err="1"/>
                  <a:t>q∈Z</a:t>
                </a:r>
                <a:r>
                  <a:rPr lang="pl-PL" dirty="0"/>
                  <a:t> \ {0}), takie, że:</a:t>
                </a:r>
              </a:p>
              <a:p>
                <a:pPr algn="just"/>
                <a:endParaRPr lang="pl-PL" dirty="0"/>
              </a:p>
              <a:p>
                <a:pPr algn="just"/>
                <a:r>
                  <a:rPr lang="pl-PL" dirty="0"/>
                  <a:t>				       (3 i 4)	</a:t>
                </a:r>
              </a:p>
              <a:p>
                <a:pPr algn="just"/>
                <a:r>
                  <a:rPr lang="pl-PL" dirty="0"/>
                  <a:t>				      </a:t>
                </a:r>
              </a:p>
            </p:txBody>
          </p:sp>
        </mc:Choice>
        <mc:Fallback>
          <p:sp>
            <p:nvSpPr>
              <p:cNvPr id="4" name="pole tekstowe 3">
                <a:extLst>
                  <a:ext uri="{FF2B5EF4-FFF2-40B4-BE49-F238E27FC236}">
                    <a16:creationId xmlns:a16="http://schemas.microsoft.com/office/drawing/2014/main" id="{063119F0-A630-4D49-BB8F-25E5E749ADE9}"/>
                  </a:ext>
                </a:extLst>
              </p:cNvPr>
              <p:cNvSpPr txBox="1">
                <a:spLocks noRot="1" noChangeAspect="1" noMove="1" noResize="1" noEditPoints="1" noAdjustHandles="1" noChangeArrowheads="1" noChangeShapeType="1" noTextEdit="1"/>
              </p:cNvSpPr>
              <p:nvPr/>
            </p:nvSpPr>
            <p:spPr>
              <a:xfrm>
                <a:off x="6917677" y="1254825"/>
                <a:ext cx="4941243" cy="3139321"/>
              </a:xfrm>
              <a:prstGeom prst="rect">
                <a:avLst/>
              </a:prstGeom>
              <a:blipFill>
                <a:blip r:embed="rId3"/>
                <a:stretch>
                  <a:fillRect l="-1111" r="-1975" b="-2136"/>
                </a:stretch>
              </a:blipFill>
            </p:spPr>
            <p:txBody>
              <a:bodyPr/>
              <a:lstStyle/>
              <a:p>
                <a:r>
                  <a:rPr lang="pl-PL">
                    <a:noFill/>
                  </a:rPr>
                  <a:t> </a:t>
                </a:r>
              </a:p>
            </p:txBody>
          </p:sp>
        </mc:Fallback>
      </mc:AlternateContent>
      <p:pic>
        <p:nvPicPr>
          <p:cNvPr id="5" name="Obraz 4">
            <a:extLst>
              <a:ext uri="{FF2B5EF4-FFF2-40B4-BE49-F238E27FC236}">
                <a16:creationId xmlns:a16="http://schemas.microsoft.com/office/drawing/2014/main" id="{435890DE-E5D4-47C6-9D41-CB1363C51FD6}"/>
              </a:ext>
            </a:extLst>
          </p:cNvPr>
          <p:cNvPicPr>
            <a:picLocks noChangeAspect="1"/>
          </p:cNvPicPr>
          <p:nvPr/>
        </p:nvPicPr>
        <p:blipFill>
          <a:blip r:embed="rId4"/>
          <a:stretch>
            <a:fillRect/>
          </a:stretch>
        </p:blipFill>
        <p:spPr>
          <a:xfrm>
            <a:off x="7931183" y="3581820"/>
            <a:ext cx="2781300" cy="762000"/>
          </a:xfrm>
          <a:prstGeom prst="rect">
            <a:avLst/>
          </a:prstGeom>
        </p:spPr>
      </p:pic>
      <p:sp>
        <p:nvSpPr>
          <p:cNvPr id="6" name="pole tekstowe 5">
            <a:extLst>
              <a:ext uri="{FF2B5EF4-FFF2-40B4-BE49-F238E27FC236}">
                <a16:creationId xmlns:a16="http://schemas.microsoft.com/office/drawing/2014/main" id="{27336E59-98BC-4681-B951-4935747ED11E}"/>
              </a:ext>
            </a:extLst>
          </p:cNvPr>
          <p:cNvSpPr txBox="1"/>
          <p:nvPr/>
        </p:nvSpPr>
        <p:spPr>
          <a:xfrm>
            <a:off x="6917677" y="4438531"/>
            <a:ext cx="4765935" cy="369332"/>
          </a:xfrm>
          <a:prstGeom prst="rect">
            <a:avLst/>
          </a:prstGeom>
          <a:noFill/>
        </p:spPr>
        <p:txBody>
          <a:bodyPr wrap="square" rtlCol="0">
            <a:spAutoFit/>
          </a:bodyPr>
          <a:lstStyle/>
          <a:p>
            <a:r>
              <a:rPr lang="pl-PL" dirty="0" err="1"/>
              <a:t>Równ</a:t>
            </a:r>
            <a:r>
              <a:rPr lang="pl-PL" dirty="0"/>
              <a:t>. 1 i 2 zapisane w postaci całkowej:</a:t>
            </a:r>
          </a:p>
        </p:txBody>
      </p:sp>
      <p:pic>
        <p:nvPicPr>
          <p:cNvPr id="7" name="Obraz 6">
            <a:extLst>
              <a:ext uri="{FF2B5EF4-FFF2-40B4-BE49-F238E27FC236}">
                <a16:creationId xmlns:a16="http://schemas.microsoft.com/office/drawing/2014/main" id="{3B52DEBD-89A4-4EE6-AB4D-FDD94DD7B509}"/>
              </a:ext>
            </a:extLst>
          </p:cNvPr>
          <p:cNvPicPr>
            <a:picLocks noChangeAspect="1"/>
          </p:cNvPicPr>
          <p:nvPr/>
        </p:nvPicPr>
        <p:blipFill>
          <a:blip r:embed="rId5"/>
          <a:stretch>
            <a:fillRect/>
          </a:stretch>
        </p:blipFill>
        <p:spPr>
          <a:xfrm>
            <a:off x="5486399" y="4923047"/>
            <a:ext cx="6705600" cy="1114425"/>
          </a:xfrm>
          <a:prstGeom prst="rect">
            <a:avLst/>
          </a:prstGeom>
        </p:spPr>
      </p:pic>
    </p:spTree>
    <p:extLst>
      <p:ext uri="{BB962C8B-B14F-4D97-AF65-F5344CB8AC3E}">
        <p14:creationId xmlns:p14="http://schemas.microsoft.com/office/powerpoint/2010/main" val="359430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365125"/>
            <a:ext cx="5529943" cy="1325563"/>
          </a:xfrm>
        </p:spPr>
        <p:txBody>
          <a:bodyPr>
            <a:normAutofit/>
          </a:bodyPr>
          <a:lstStyle/>
          <a:p>
            <a:r>
              <a:rPr lang="pl-PL" sz="3100">
                <a:solidFill>
                  <a:schemeClr val="bg1"/>
                </a:solidFill>
              </a:rPr>
              <a:t>Perturbacje – orbity periodyczne</a:t>
            </a:r>
            <a:br>
              <a:rPr lang="en-US" sz="3100">
                <a:solidFill>
                  <a:schemeClr val="bg1"/>
                </a:solidFill>
              </a:rPr>
            </a:br>
            <a:endParaRPr lang="pl-PL" sz="310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just">
              <a:buNone/>
            </a:pPr>
            <a:endParaRPr lang="pl-PL" sz="2000" dirty="0">
              <a:solidFill>
                <a:schemeClr val="bg1"/>
              </a:solidFill>
            </a:endParaRPr>
          </a:p>
          <a:p>
            <a:pPr marL="0" indent="0" algn="just">
              <a:buNone/>
            </a:pPr>
            <a:endParaRPr lang="pl-PL" sz="2000" dirty="0">
              <a:solidFill>
                <a:schemeClr val="bg1"/>
              </a:solidFill>
            </a:endParaRPr>
          </a:p>
          <a:p>
            <a:pPr marL="0" indent="0" algn="just">
              <a:buNone/>
            </a:pPr>
            <a:endParaRPr lang="pl-PL" sz="2000" dirty="0">
              <a:solidFill>
                <a:schemeClr val="bg1"/>
              </a:solidFill>
            </a:endParaRPr>
          </a:p>
          <a:p>
            <a:pPr marL="0" indent="0" algn="ctr">
              <a:buNone/>
            </a:pPr>
            <a:r>
              <a:rPr lang="pl-PL" sz="2000" dirty="0">
                <a:solidFill>
                  <a:schemeClr val="bg1"/>
                </a:solidFill>
              </a:rPr>
              <a:t>Budowa orbit periodycznych</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a:xfrm>
            <a:off x="10243456" y="6356350"/>
            <a:ext cx="1110343" cy="365125"/>
          </a:xfrm>
        </p:spPr>
        <p:txBody>
          <a:bodyPr>
            <a:normAutofit/>
          </a:bodyPr>
          <a:lstStyle/>
          <a:p>
            <a:pPr>
              <a:spcAft>
                <a:spcPts val="600"/>
              </a:spcAft>
            </a:pPr>
            <a:fld id="{17E478BB-A6D8-48A6-B966-A70B0EBE80FE}" type="slidenum">
              <a:rPr lang="pl-PL" smtClean="0"/>
              <a:pPr>
                <a:spcAft>
                  <a:spcPts val="600"/>
                </a:spcAft>
              </a:pPr>
              <a:t>19</a:t>
            </a:fld>
            <a:endParaRPr lang="pl-PL"/>
          </a:p>
        </p:txBody>
      </p:sp>
      <p:sp>
        <p:nvSpPr>
          <p:cNvPr id="4" name="pole tekstowe 3">
            <a:extLst>
              <a:ext uri="{FF2B5EF4-FFF2-40B4-BE49-F238E27FC236}">
                <a16:creationId xmlns:a16="http://schemas.microsoft.com/office/drawing/2014/main" id="{063119F0-A630-4D49-BB8F-25E5E749ADE9}"/>
              </a:ext>
            </a:extLst>
          </p:cNvPr>
          <p:cNvSpPr txBox="1"/>
          <p:nvPr/>
        </p:nvSpPr>
        <p:spPr>
          <a:xfrm>
            <a:off x="6917677" y="1254825"/>
            <a:ext cx="4941243" cy="923330"/>
          </a:xfrm>
          <a:prstGeom prst="rect">
            <a:avLst/>
          </a:prstGeom>
          <a:noFill/>
        </p:spPr>
        <p:txBody>
          <a:bodyPr wrap="square" rtlCol="0">
            <a:spAutoFit/>
          </a:bodyPr>
          <a:lstStyle/>
          <a:p>
            <a:pPr algn="just"/>
            <a:r>
              <a:rPr lang="pl-PL" dirty="0"/>
              <a:t>Następnie powiązanie równań całkowych z zależnościami 3 i 4 (5):				      </a:t>
            </a:r>
          </a:p>
        </p:txBody>
      </p:sp>
      <p:sp>
        <p:nvSpPr>
          <p:cNvPr id="6" name="pole tekstowe 5">
            <a:extLst>
              <a:ext uri="{FF2B5EF4-FFF2-40B4-BE49-F238E27FC236}">
                <a16:creationId xmlns:a16="http://schemas.microsoft.com/office/drawing/2014/main" id="{27336E59-98BC-4681-B951-4935747ED11E}"/>
              </a:ext>
            </a:extLst>
          </p:cNvPr>
          <p:cNvSpPr txBox="1"/>
          <p:nvPr/>
        </p:nvSpPr>
        <p:spPr>
          <a:xfrm>
            <a:off x="6917677" y="3340718"/>
            <a:ext cx="4765935" cy="1477328"/>
          </a:xfrm>
          <a:prstGeom prst="rect">
            <a:avLst/>
          </a:prstGeom>
          <a:noFill/>
        </p:spPr>
        <p:txBody>
          <a:bodyPr wrap="square" rtlCol="0">
            <a:spAutoFit/>
          </a:bodyPr>
          <a:lstStyle/>
          <a:p>
            <a:r>
              <a:rPr lang="pl-PL" dirty="0"/>
              <a:t>Rozwiązania powyższych równań w postaci szeregów (6):</a:t>
            </a:r>
          </a:p>
          <a:p>
            <a:endParaRPr lang="pl-PL" dirty="0"/>
          </a:p>
          <a:p>
            <a:r>
              <a:rPr lang="pl-PL" dirty="0"/>
              <a:t>					</a:t>
            </a:r>
          </a:p>
          <a:p>
            <a:endParaRPr lang="pl-PL" dirty="0"/>
          </a:p>
        </p:txBody>
      </p:sp>
      <p:pic>
        <p:nvPicPr>
          <p:cNvPr id="8" name="Obraz 7">
            <a:extLst>
              <a:ext uri="{FF2B5EF4-FFF2-40B4-BE49-F238E27FC236}">
                <a16:creationId xmlns:a16="http://schemas.microsoft.com/office/drawing/2014/main" id="{28C3232A-C6C0-429F-BA26-44C235E3FE7A}"/>
              </a:ext>
            </a:extLst>
          </p:cNvPr>
          <p:cNvPicPr>
            <a:picLocks noChangeAspect="1"/>
          </p:cNvPicPr>
          <p:nvPr/>
        </p:nvPicPr>
        <p:blipFill>
          <a:blip r:embed="rId3"/>
          <a:stretch>
            <a:fillRect/>
          </a:stretch>
        </p:blipFill>
        <p:spPr>
          <a:xfrm>
            <a:off x="8078610" y="1969693"/>
            <a:ext cx="2619375" cy="1200150"/>
          </a:xfrm>
          <a:prstGeom prst="rect">
            <a:avLst/>
          </a:prstGeom>
        </p:spPr>
      </p:pic>
      <p:pic>
        <p:nvPicPr>
          <p:cNvPr id="9" name="Obraz 8">
            <a:extLst>
              <a:ext uri="{FF2B5EF4-FFF2-40B4-BE49-F238E27FC236}">
                <a16:creationId xmlns:a16="http://schemas.microsoft.com/office/drawing/2014/main" id="{CDF9E8C2-D1CB-47A6-A7BE-C1444645684B}"/>
              </a:ext>
            </a:extLst>
          </p:cNvPr>
          <p:cNvPicPr>
            <a:picLocks noChangeAspect="1"/>
          </p:cNvPicPr>
          <p:nvPr/>
        </p:nvPicPr>
        <p:blipFill>
          <a:blip r:embed="rId4"/>
          <a:stretch>
            <a:fillRect/>
          </a:stretch>
        </p:blipFill>
        <p:spPr>
          <a:xfrm>
            <a:off x="8078610" y="3899756"/>
            <a:ext cx="2838450" cy="647700"/>
          </a:xfrm>
          <a:prstGeom prst="rect">
            <a:avLst/>
          </a:prstGeom>
        </p:spPr>
      </p:pic>
      <mc:AlternateContent xmlns:mc="http://schemas.openxmlformats.org/markup-compatibility/2006">
        <mc:Choice xmlns:a14="http://schemas.microsoft.com/office/drawing/2010/main" Requires="a14">
          <p:sp>
            <p:nvSpPr>
              <p:cNvPr id="10" name="Prostokąt 9">
                <a:extLst>
                  <a:ext uri="{FF2B5EF4-FFF2-40B4-BE49-F238E27FC236}">
                    <a16:creationId xmlns:a16="http://schemas.microsoft.com/office/drawing/2014/main" id="{A0EBFDC6-906A-444C-A20A-CA89E47C71BD}"/>
                  </a:ext>
                </a:extLst>
              </p:cNvPr>
              <p:cNvSpPr/>
              <p:nvPr/>
            </p:nvSpPr>
            <p:spPr>
              <a:xfrm>
                <a:off x="5467551" y="4809117"/>
                <a:ext cx="6096000" cy="1200329"/>
              </a:xfrm>
              <a:prstGeom prst="rect">
                <a:avLst/>
              </a:prstGeom>
            </p:spPr>
            <p:txBody>
              <a:bodyPr>
                <a:spAutoFit/>
              </a:bodyPr>
              <a:lstStyle/>
              <a:p>
                <a:pPr algn="just"/>
                <a:r>
                  <a:rPr lang="pl-PL" dirty="0">
                    <a:effectLst/>
                  </a:rPr>
                  <a:t>Gdzie </a:t>
                </a:r>
                <a14:m>
                  <m:oMath xmlns:m="http://schemas.openxmlformats.org/officeDocument/2006/math">
                    <m:acc>
                      <m:accPr>
                        <m:chr m:val="̅"/>
                        <m:ctrlPr>
                          <a:rPr lang="pl-PL" i="1" smtClean="0">
                            <a:effectLst/>
                            <a:latin typeface="Cambria Math" panose="02040503050406030204" pitchFamily="18" charset="0"/>
                          </a:rPr>
                        </m:ctrlPr>
                      </m:accPr>
                      <m:e>
                        <m:r>
                          <a:rPr lang="pl-PL" b="0" i="1" smtClean="0">
                            <a:effectLst/>
                            <a:latin typeface="Cambria Math" panose="02040503050406030204" pitchFamily="18" charset="0"/>
                          </a:rPr>
                          <m:t>𝑥</m:t>
                        </m:r>
                      </m:e>
                    </m:acc>
                    <m:r>
                      <a:rPr lang="pl-PL" b="0" i="1" smtClean="0">
                        <a:effectLst/>
                        <a:latin typeface="Cambria Math" panose="02040503050406030204" pitchFamily="18" charset="0"/>
                      </a:rPr>
                      <m:t>=</m:t>
                    </m:r>
                    <m:r>
                      <a:rPr lang="pl-PL" b="0" i="1" smtClean="0">
                        <a:effectLst/>
                        <a:latin typeface="Cambria Math" panose="02040503050406030204" pitchFamily="18" charset="0"/>
                      </a:rPr>
                      <m:t>𝑥</m:t>
                    </m:r>
                    <m:d>
                      <m:dPr>
                        <m:ctrlPr>
                          <a:rPr lang="pl-PL" b="0" i="1" smtClean="0">
                            <a:effectLst/>
                            <a:latin typeface="Cambria Math" panose="02040503050406030204" pitchFamily="18" charset="0"/>
                          </a:rPr>
                        </m:ctrlPr>
                      </m:dPr>
                      <m:e>
                        <m:r>
                          <a:rPr lang="pl-PL" b="0" i="1" smtClean="0">
                            <a:effectLst/>
                            <a:latin typeface="Cambria Math" panose="02040503050406030204" pitchFamily="18" charset="0"/>
                          </a:rPr>
                          <m:t>0</m:t>
                        </m:r>
                      </m:e>
                    </m:d>
                    <m:r>
                      <a:rPr lang="pl-PL" b="0" i="1" smtClean="0">
                        <a:effectLst/>
                        <a:latin typeface="Cambria Math" panose="02040503050406030204" pitchFamily="18" charset="0"/>
                      </a:rPr>
                      <m:t>,  </m:t>
                    </m:r>
                    <m:acc>
                      <m:accPr>
                        <m:chr m:val="̅"/>
                        <m:ctrlPr>
                          <a:rPr lang="pl-PL" i="1">
                            <a:latin typeface="Cambria Math" panose="02040503050406030204" pitchFamily="18" charset="0"/>
                          </a:rPr>
                        </m:ctrlPr>
                      </m:accPr>
                      <m:e>
                        <m:r>
                          <a:rPr lang="pl-PL" b="0" i="1" smtClean="0">
                            <a:latin typeface="Cambria Math" panose="02040503050406030204" pitchFamily="18" charset="0"/>
                          </a:rPr>
                          <m:t>𝑦</m:t>
                        </m:r>
                      </m:e>
                    </m:acc>
                    <m:r>
                      <a:rPr lang="pl-PL" i="1">
                        <a:latin typeface="Cambria Math" panose="02040503050406030204" pitchFamily="18" charset="0"/>
                      </a:rPr>
                      <m:t>=</m:t>
                    </m:r>
                    <m:r>
                      <a:rPr lang="pl-PL" b="0" i="1" smtClean="0">
                        <a:latin typeface="Cambria Math" panose="02040503050406030204" pitchFamily="18" charset="0"/>
                      </a:rPr>
                      <m:t>𝑦</m:t>
                    </m:r>
                    <m:d>
                      <m:dPr>
                        <m:ctrlPr>
                          <a:rPr lang="pl-PL" i="1">
                            <a:latin typeface="Cambria Math" panose="02040503050406030204" pitchFamily="18" charset="0"/>
                          </a:rPr>
                        </m:ctrlPr>
                      </m:dPr>
                      <m:e>
                        <m:r>
                          <a:rPr lang="pl-PL" i="1">
                            <a:latin typeface="Cambria Math" panose="02040503050406030204" pitchFamily="18" charset="0"/>
                          </a:rPr>
                          <m:t>0</m:t>
                        </m:r>
                      </m:e>
                    </m:d>
                  </m:oMath>
                </a14:m>
                <a:r>
                  <a:rPr lang="pl-PL" dirty="0">
                    <a:effectLst/>
                  </a:rPr>
                  <a:t> to warunki początkowe, podczas gdy </a:t>
                </a:r>
                <a14:m>
                  <m:oMath xmlns:m="http://schemas.openxmlformats.org/officeDocument/2006/math">
                    <m:sSub>
                      <m:sSubPr>
                        <m:ctrlPr>
                          <a:rPr lang="pl-PL" b="0" i="1" smtClean="0">
                            <a:effectLst/>
                            <a:latin typeface="Cambria Math" panose="02040503050406030204" pitchFamily="18" charset="0"/>
                          </a:rPr>
                        </m:ctrlPr>
                      </m:sSubPr>
                      <m:e>
                        <m:r>
                          <a:rPr lang="pl-PL" b="0" i="1" smtClean="0">
                            <a:effectLst/>
                            <a:latin typeface="Cambria Math" panose="02040503050406030204" pitchFamily="18" charset="0"/>
                          </a:rPr>
                          <m:t>𝑥</m:t>
                        </m:r>
                      </m:e>
                      <m:sub>
                        <m:r>
                          <a:rPr lang="pl-PL" b="0" i="1" smtClean="0">
                            <a:effectLst/>
                            <a:latin typeface="Cambria Math" panose="02040503050406030204" pitchFamily="18" charset="0"/>
                          </a:rPr>
                          <m:t>1</m:t>
                        </m:r>
                      </m:sub>
                    </m:sSub>
                    <m:d>
                      <m:dPr>
                        <m:ctrlPr>
                          <a:rPr lang="pl-PL" b="0" i="1" smtClean="0">
                            <a:effectLst/>
                            <a:latin typeface="Cambria Math" panose="02040503050406030204" pitchFamily="18" charset="0"/>
                          </a:rPr>
                        </m:ctrlPr>
                      </m:dPr>
                      <m:e>
                        <m:r>
                          <a:rPr lang="pl-PL" b="0" i="1" smtClean="0">
                            <a:effectLst/>
                            <a:latin typeface="Cambria Math" panose="02040503050406030204" pitchFamily="18" charset="0"/>
                          </a:rPr>
                          <m:t>𝑡</m:t>
                        </m:r>
                      </m:e>
                    </m:d>
                    <m:r>
                      <a:rPr lang="pl-PL" b="0" i="1" smtClean="0">
                        <a:effectLst/>
                        <a:latin typeface="Cambria Math" panose="02040503050406030204" pitchFamily="18" charset="0"/>
                      </a:rPr>
                      <m:t>, </m:t>
                    </m:r>
                    <m:sSub>
                      <m:sSubPr>
                        <m:ctrlPr>
                          <a:rPr lang="pl-PL" b="0" i="1" smtClean="0">
                            <a:effectLst/>
                            <a:latin typeface="Cambria Math" panose="02040503050406030204" pitchFamily="18" charset="0"/>
                          </a:rPr>
                        </m:ctrlPr>
                      </m:sSubPr>
                      <m:e>
                        <m:r>
                          <a:rPr lang="pl-PL" b="0" i="1" smtClean="0">
                            <a:effectLst/>
                            <a:latin typeface="Cambria Math" panose="02040503050406030204" pitchFamily="18" charset="0"/>
                          </a:rPr>
                          <m:t>𝑦</m:t>
                        </m:r>
                      </m:e>
                      <m:sub>
                        <m:r>
                          <a:rPr lang="pl-PL" b="0" i="1" smtClean="0">
                            <a:effectLst/>
                            <a:latin typeface="Cambria Math" panose="02040503050406030204" pitchFamily="18" charset="0"/>
                          </a:rPr>
                          <m:t>1</m:t>
                        </m:r>
                      </m:sub>
                    </m:sSub>
                    <m:d>
                      <m:dPr>
                        <m:ctrlPr>
                          <a:rPr lang="pl-PL" b="0" i="1" smtClean="0">
                            <a:effectLst/>
                            <a:latin typeface="Cambria Math" panose="02040503050406030204" pitchFamily="18" charset="0"/>
                          </a:rPr>
                        </m:ctrlPr>
                      </m:dPr>
                      <m:e>
                        <m:r>
                          <a:rPr lang="pl-PL" b="0" i="1" smtClean="0">
                            <a:effectLst/>
                            <a:latin typeface="Cambria Math" panose="02040503050406030204" pitchFamily="18" charset="0"/>
                          </a:rPr>
                          <m:t>𝑡</m:t>
                        </m:r>
                      </m:e>
                    </m:d>
                  </m:oMath>
                </a14:m>
                <a:r>
                  <a:rPr lang="pl-PL" dirty="0">
                    <a:effectLst/>
                  </a:rPr>
                  <a:t> </a:t>
                </a:r>
                <a:r>
                  <a:rPr lang="pl-PL" dirty="0"/>
                  <a:t>są rozwiązaniami pierwszego rzędu w ε. Rozszerzając warunki początkowe w szeregu potęgowym ε, otrzymuje się (7):</a:t>
                </a:r>
                <a:endParaRPr lang="en-US" dirty="0">
                  <a:effectLst/>
                </a:endParaRPr>
              </a:p>
            </p:txBody>
          </p:sp>
        </mc:Choice>
        <mc:Fallback>
          <p:sp>
            <p:nvSpPr>
              <p:cNvPr id="10" name="Prostokąt 9">
                <a:extLst>
                  <a:ext uri="{FF2B5EF4-FFF2-40B4-BE49-F238E27FC236}">
                    <a16:creationId xmlns:a16="http://schemas.microsoft.com/office/drawing/2014/main" id="{A0EBFDC6-906A-444C-A20A-CA89E47C71BD}"/>
                  </a:ext>
                </a:extLst>
              </p:cNvPr>
              <p:cNvSpPr>
                <a:spLocks noRot="1" noChangeAspect="1" noMove="1" noResize="1" noEditPoints="1" noAdjustHandles="1" noChangeArrowheads="1" noChangeShapeType="1" noTextEdit="1"/>
              </p:cNvSpPr>
              <p:nvPr/>
            </p:nvSpPr>
            <p:spPr>
              <a:xfrm>
                <a:off x="5467551" y="4809117"/>
                <a:ext cx="6096000" cy="1200329"/>
              </a:xfrm>
              <a:prstGeom prst="rect">
                <a:avLst/>
              </a:prstGeom>
              <a:blipFill>
                <a:blip r:embed="rId5"/>
                <a:stretch>
                  <a:fillRect l="-900" t="-3046" r="-1600" b="-7107"/>
                </a:stretch>
              </a:blipFill>
            </p:spPr>
            <p:txBody>
              <a:bodyPr/>
              <a:lstStyle/>
              <a:p>
                <a:r>
                  <a:rPr lang="pl-PL">
                    <a:noFill/>
                  </a:rPr>
                  <a:t> </a:t>
                </a:r>
              </a:p>
            </p:txBody>
          </p:sp>
        </mc:Fallback>
      </mc:AlternateContent>
      <p:pic>
        <p:nvPicPr>
          <p:cNvPr id="11" name="Obraz 10">
            <a:extLst>
              <a:ext uri="{FF2B5EF4-FFF2-40B4-BE49-F238E27FC236}">
                <a16:creationId xmlns:a16="http://schemas.microsoft.com/office/drawing/2014/main" id="{1B4C1037-99A8-497A-AC90-E699556D94C6}"/>
              </a:ext>
            </a:extLst>
          </p:cNvPr>
          <p:cNvPicPr>
            <a:picLocks noChangeAspect="1"/>
          </p:cNvPicPr>
          <p:nvPr/>
        </p:nvPicPr>
        <p:blipFill>
          <a:blip r:embed="rId6"/>
          <a:stretch>
            <a:fillRect/>
          </a:stretch>
        </p:blipFill>
        <p:spPr>
          <a:xfrm>
            <a:off x="7516541" y="5825711"/>
            <a:ext cx="2819400" cy="714375"/>
          </a:xfrm>
          <a:prstGeom prst="rect">
            <a:avLst/>
          </a:prstGeom>
        </p:spPr>
      </p:pic>
    </p:spTree>
    <p:extLst>
      <p:ext uri="{BB962C8B-B14F-4D97-AF65-F5344CB8AC3E}">
        <p14:creationId xmlns:p14="http://schemas.microsoft.com/office/powerpoint/2010/main" val="156640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495426C-E1F7-46B3-97EC-AEEF582303E5}"/>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pl-PL" sz="3200" dirty="0"/>
              <a:t>Perturbacje</a:t>
            </a:r>
          </a:p>
        </p:txBody>
      </p:sp>
      <p:sp>
        <p:nvSpPr>
          <p:cNvPr id="11" name="Symbol zastępczy zawartości 10">
            <a:extLst>
              <a:ext uri="{FF2B5EF4-FFF2-40B4-BE49-F238E27FC236}">
                <a16:creationId xmlns:a16="http://schemas.microsoft.com/office/drawing/2014/main" id="{045D9B34-E5AC-43E6-A7FA-854144F8D466}"/>
              </a:ext>
            </a:extLst>
          </p:cNvPr>
          <p:cNvSpPr>
            <a:spLocks noGrp="1"/>
          </p:cNvSpPr>
          <p:nvPr>
            <p:ph idx="1"/>
          </p:nvPr>
        </p:nvSpPr>
        <p:spPr>
          <a:xfrm>
            <a:off x="6049182" y="802638"/>
            <a:ext cx="5408696" cy="5252722"/>
          </a:xfrm>
        </p:spPr>
        <p:txBody>
          <a:bodyPr anchor="ctr">
            <a:normAutofit/>
          </a:bodyPr>
          <a:lstStyle/>
          <a:p>
            <a:pPr marL="0" indent="0">
              <a:buNone/>
            </a:pPr>
            <a:endParaRPr lang="pl-PL" sz="2400" dirty="0">
              <a:solidFill>
                <a:schemeClr val="bg1"/>
              </a:solidFill>
            </a:endParaRPr>
          </a:p>
          <a:p>
            <a:pPr marL="0" indent="0">
              <a:buNone/>
            </a:pPr>
            <a:endParaRPr lang="pl-PL" sz="2400" dirty="0">
              <a:solidFill>
                <a:schemeClr val="bg1"/>
              </a:solidFill>
            </a:endParaRPr>
          </a:p>
          <a:p>
            <a:pPr marL="0" indent="0">
              <a:buNone/>
            </a:pPr>
            <a:r>
              <a:rPr lang="pl-PL" sz="2400" dirty="0">
                <a:solidFill>
                  <a:schemeClr val="bg1"/>
                </a:solidFill>
              </a:rPr>
              <a:t>Plan prezentacji:</a:t>
            </a:r>
          </a:p>
          <a:p>
            <a:pPr lvl="1"/>
            <a:r>
              <a:rPr lang="pl-PL" dirty="0">
                <a:solidFill>
                  <a:schemeClr val="bg1"/>
                </a:solidFill>
              </a:rPr>
              <a:t>Wiadomości ogólne</a:t>
            </a:r>
          </a:p>
          <a:p>
            <a:pPr lvl="1"/>
            <a:r>
              <a:rPr lang="pl-PL" dirty="0">
                <a:solidFill>
                  <a:schemeClr val="bg1"/>
                </a:solidFill>
              </a:rPr>
              <a:t>Rys historyczny</a:t>
            </a:r>
          </a:p>
          <a:p>
            <a:pPr lvl="1"/>
            <a:r>
              <a:rPr lang="pl-PL" dirty="0">
                <a:solidFill>
                  <a:schemeClr val="bg1"/>
                </a:solidFill>
              </a:rPr>
              <a:t>Perturbacja ogólna</a:t>
            </a:r>
          </a:p>
          <a:p>
            <a:pPr lvl="1"/>
            <a:r>
              <a:rPr lang="pl-PL" dirty="0">
                <a:solidFill>
                  <a:schemeClr val="bg1"/>
                </a:solidFill>
              </a:rPr>
              <a:t>Przypadki szczególne perturbacji</a:t>
            </a:r>
          </a:p>
          <a:p>
            <a:pPr lvl="1"/>
            <a:r>
              <a:rPr lang="pl-PL" dirty="0">
                <a:solidFill>
                  <a:schemeClr val="bg1"/>
                </a:solidFill>
              </a:rPr>
              <a:t>Orbity periodyczne</a:t>
            </a:r>
          </a:p>
          <a:p>
            <a:pPr lvl="1"/>
            <a:r>
              <a:rPr lang="pl-PL" dirty="0">
                <a:solidFill>
                  <a:schemeClr val="bg1"/>
                </a:solidFill>
              </a:rPr>
              <a:t>Budowa orbity periodycznej</a:t>
            </a:r>
          </a:p>
          <a:p>
            <a:pPr lvl="1"/>
            <a:r>
              <a:rPr lang="pl-PL" dirty="0">
                <a:solidFill>
                  <a:schemeClr val="bg1"/>
                </a:solidFill>
              </a:rPr>
              <a:t>Kierunki rozwoju badań</a:t>
            </a:r>
          </a:p>
          <a:p>
            <a:pPr lvl="1"/>
            <a:r>
              <a:rPr lang="pl-PL" dirty="0">
                <a:solidFill>
                  <a:schemeClr val="bg1"/>
                </a:solidFill>
              </a:rPr>
              <a:t>Zadanie</a:t>
            </a:r>
          </a:p>
          <a:p>
            <a:pPr lvl="1"/>
            <a:endParaRPr lang="pl-PL" dirty="0">
              <a:solidFill>
                <a:schemeClr val="bg1"/>
              </a:solidFill>
            </a:endParaRPr>
          </a:p>
          <a:p>
            <a:pPr lvl="1"/>
            <a:endParaRPr lang="pl-PL" dirty="0">
              <a:solidFill>
                <a:schemeClr val="bg1"/>
              </a:solidFill>
            </a:endParaRPr>
          </a:p>
          <a:p>
            <a:pPr lvl="1"/>
            <a:endParaRPr lang="pl-PL" dirty="0">
              <a:solidFill>
                <a:schemeClr val="bg1"/>
              </a:solidFill>
            </a:endParaRPr>
          </a:p>
          <a:p>
            <a:pPr lvl="1"/>
            <a:endParaRPr lang="pl-PL" dirty="0">
              <a:solidFill>
                <a:schemeClr val="bg1"/>
              </a:solidFill>
            </a:endParaRPr>
          </a:p>
        </p:txBody>
      </p:sp>
      <p:sp>
        <p:nvSpPr>
          <p:cNvPr id="3" name="Symbol zastępczy numeru slajdu 2">
            <a:extLst>
              <a:ext uri="{FF2B5EF4-FFF2-40B4-BE49-F238E27FC236}">
                <a16:creationId xmlns:a16="http://schemas.microsoft.com/office/drawing/2014/main" id="{26D758D5-603D-4213-9AD5-DD6C58878A30}"/>
              </a:ext>
            </a:extLst>
          </p:cNvPr>
          <p:cNvSpPr>
            <a:spLocks noGrp="1"/>
          </p:cNvSpPr>
          <p:nvPr>
            <p:ph type="sldNum" sz="quarter" idx="12"/>
          </p:nvPr>
        </p:nvSpPr>
        <p:spPr/>
        <p:txBody>
          <a:bodyPr/>
          <a:lstStyle/>
          <a:p>
            <a:fld id="{17E478BB-A6D8-48A6-B966-A70B0EBE80FE}" type="slidenum">
              <a:rPr lang="pl-PL" smtClean="0"/>
              <a:t>2</a:t>
            </a:fld>
            <a:endParaRPr lang="pl-PL"/>
          </a:p>
        </p:txBody>
      </p:sp>
    </p:spTree>
    <p:extLst>
      <p:ext uri="{BB962C8B-B14F-4D97-AF65-F5344CB8AC3E}">
        <p14:creationId xmlns:p14="http://schemas.microsoft.com/office/powerpoint/2010/main" val="2267670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365125"/>
            <a:ext cx="5529943" cy="1325563"/>
          </a:xfrm>
        </p:spPr>
        <p:txBody>
          <a:bodyPr>
            <a:normAutofit/>
          </a:bodyPr>
          <a:lstStyle/>
          <a:p>
            <a:r>
              <a:rPr lang="pl-PL" sz="3100">
                <a:solidFill>
                  <a:schemeClr val="bg1"/>
                </a:solidFill>
              </a:rPr>
              <a:t>Perturbacje – orbity periodyczne</a:t>
            </a:r>
            <a:br>
              <a:rPr lang="en-US" sz="3100">
                <a:solidFill>
                  <a:schemeClr val="bg1"/>
                </a:solidFill>
              </a:rPr>
            </a:br>
            <a:endParaRPr lang="pl-PL" sz="310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just">
              <a:buNone/>
            </a:pPr>
            <a:endParaRPr lang="pl-PL" sz="2000" dirty="0">
              <a:solidFill>
                <a:schemeClr val="bg1"/>
              </a:solidFill>
            </a:endParaRPr>
          </a:p>
          <a:p>
            <a:pPr marL="0" indent="0" algn="just">
              <a:buNone/>
            </a:pPr>
            <a:endParaRPr lang="pl-PL" sz="2000" dirty="0">
              <a:solidFill>
                <a:schemeClr val="bg1"/>
              </a:solidFill>
            </a:endParaRPr>
          </a:p>
          <a:p>
            <a:pPr marL="0" indent="0" algn="just">
              <a:buNone/>
            </a:pPr>
            <a:endParaRPr lang="pl-PL" sz="2000" dirty="0">
              <a:solidFill>
                <a:schemeClr val="bg1"/>
              </a:solidFill>
            </a:endParaRPr>
          </a:p>
          <a:p>
            <a:pPr marL="0" indent="0" algn="ctr">
              <a:buNone/>
            </a:pPr>
            <a:r>
              <a:rPr lang="pl-PL" sz="2000" dirty="0">
                <a:solidFill>
                  <a:schemeClr val="bg1"/>
                </a:solidFill>
              </a:rPr>
              <a:t>Budowa orbit periodycznych</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a:xfrm>
            <a:off x="10243456" y="6356350"/>
            <a:ext cx="1110343" cy="365125"/>
          </a:xfrm>
        </p:spPr>
        <p:txBody>
          <a:bodyPr>
            <a:normAutofit/>
          </a:bodyPr>
          <a:lstStyle/>
          <a:p>
            <a:pPr>
              <a:spcAft>
                <a:spcPts val="600"/>
              </a:spcAft>
            </a:pPr>
            <a:fld id="{17E478BB-A6D8-48A6-B966-A70B0EBE80FE}" type="slidenum">
              <a:rPr lang="pl-PL" smtClean="0"/>
              <a:pPr>
                <a:spcAft>
                  <a:spcPts val="600"/>
                </a:spcAft>
              </a:pPr>
              <a:t>20</a:t>
            </a:fld>
            <a:endParaRPr lang="pl-PL"/>
          </a:p>
        </p:txBody>
      </p:sp>
      <p:sp>
        <p:nvSpPr>
          <p:cNvPr id="4" name="pole tekstowe 3">
            <a:extLst>
              <a:ext uri="{FF2B5EF4-FFF2-40B4-BE49-F238E27FC236}">
                <a16:creationId xmlns:a16="http://schemas.microsoft.com/office/drawing/2014/main" id="{063119F0-A630-4D49-BB8F-25E5E749ADE9}"/>
              </a:ext>
            </a:extLst>
          </p:cNvPr>
          <p:cNvSpPr txBox="1"/>
          <p:nvPr/>
        </p:nvSpPr>
        <p:spPr>
          <a:xfrm>
            <a:off x="6917677" y="1254825"/>
            <a:ext cx="4941243" cy="1477328"/>
          </a:xfrm>
          <a:prstGeom prst="rect">
            <a:avLst/>
          </a:prstGeom>
          <a:noFill/>
        </p:spPr>
        <p:txBody>
          <a:bodyPr wrap="square" rtlCol="0">
            <a:spAutoFit/>
          </a:bodyPr>
          <a:lstStyle/>
          <a:p>
            <a:pPr algn="just"/>
            <a:r>
              <a:rPr lang="pl-PL" dirty="0"/>
              <a:t>Podstawienie (6) i (7) w (1 i 2), zrównanie tych samych rzędów w ε i uwzględnienie warunku okresowości (5), można znaleźć następujące wyraźne wyrażenia dla x1 (t),  y1 (t),  y0, y1:			      </a:t>
            </a:r>
          </a:p>
        </p:txBody>
      </p:sp>
      <p:sp>
        <p:nvSpPr>
          <p:cNvPr id="6" name="pole tekstowe 5">
            <a:extLst>
              <a:ext uri="{FF2B5EF4-FFF2-40B4-BE49-F238E27FC236}">
                <a16:creationId xmlns:a16="http://schemas.microsoft.com/office/drawing/2014/main" id="{27336E59-98BC-4681-B951-4935747ED11E}"/>
              </a:ext>
            </a:extLst>
          </p:cNvPr>
          <p:cNvSpPr txBox="1"/>
          <p:nvPr/>
        </p:nvSpPr>
        <p:spPr>
          <a:xfrm>
            <a:off x="6917677" y="3340718"/>
            <a:ext cx="4765935" cy="369332"/>
          </a:xfrm>
          <a:prstGeom prst="rect">
            <a:avLst/>
          </a:prstGeom>
          <a:noFill/>
        </p:spPr>
        <p:txBody>
          <a:bodyPr wrap="square" rtlCol="0">
            <a:spAutoFit/>
          </a:bodyPr>
          <a:lstStyle/>
          <a:p>
            <a:endParaRPr lang="pl-PL" dirty="0"/>
          </a:p>
        </p:txBody>
      </p:sp>
      <p:pic>
        <p:nvPicPr>
          <p:cNvPr id="5" name="Obraz 4">
            <a:extLst>
              <a:ext uri="{FF2B5EF4-FFF2-40B4-BE49-F238E27FC236}">
                <a16:creationId xmlns:a16="http://schemas.microsoft.com/office/drawing/2014/main" id="{18CA74AB-E7FC-4CDC-9508-4788A6944F76}"/>
              </a:ext>
            </a:extLst>
          </p:cNvPr>
          <p:cNvPicPr>
            <a:picLocks noChangeAspect="1"/>
          </p:cNvPicPr>
          <p:nvPr/>
        </p:nvPicPr>
        <p:blipFill>
          <a:blip r:embed="rId3"/>
          <a:stretch>
            <a:fillRect/>
          </a:stretch>
        </p:blipFill>
        <p:spPr>
          <a:xfrm>
            <a:off x="6368142" y="2436386"/>
            <a:ext cx="5749385" cy="3919964"/>
          </a:xfrm>
          <a:prstGeom prst="rect">
            <a:avLst/>
          </a:prstGeom>
        </p:spPr>
      </p:pic>
    </p:spTree>
    <p:extLst>
      <p:ext uri="{BB962C8B-B14F-4D97-AF65-F5344CB8AC3E}">
        <p14:creationId xmlns:p14="http://schemas.microsoft.com/office/powerpoint/2010/main" val="16416854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a:bodyPr>
          <a:lstStyle/>
          <a:p>
            <a:pPr algn="ctr"/>
            <a:r>
              <a:rPr lang="pl-PL" dirty="0">
                <a:solidFill>
                  <a:schemeClr val="bg1"/>
                </a:solidFill>
              </a:rPr>
              <a:t>Perturbacje</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r>
              <a:rPr lang="pl-PL" sz="2000" dirty="0">
                <a:solidFill>
                  <a:schemeClr val="bg1"/>
                </a:solidFill>
              </a:rPr>
              <a:t>Przyszłe cele badania perturbacji</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21</a:t>
            </a:fld>
            <a:endParaRPr lang="pl-PL"/>
          </a:p>
        </p:txBody>
      </p:sp>
      <p:sp>
        <p:nvSpPr>
          <p:cNvPr id="4" name="pole tekstowe 3">
            <a:extLst>
              <a:ext uri="{FF2B5EF4-FFF2-40B4-BE49-F238E27FC236}">
                <a16:creationId xmlns:a16="http://schemas.microsoft.com/office/drawing/2014/main" id="{74B21E26-54A0-477C-B882-90CB8DC70051}"/>
              </a:ext>
            </a:extLst>
          </p:cNvPr>
          <p:cNvSpPr txBox="1"/>
          <p:nvPr/>
        </p:nvSpPr>
        <p:spPr>
          <a:xfrm>
            <a:off x="7092985" y="258167"/>
            <a:ext cx="4886226" cy="6463308"/>
          </a:xfrm>
          <a:prstGeom prst="rect">
            <a:avLst/>
          </a:prstGeom>
          <a:noFill/>
        </p:spPr>
        <p:txBody>
          <a:bodyPr wrap="square" rtlCol="0">
            <a:spAutoFit/>
          </a:bodyPr>
          <a:lstStyle/>
          <a:p>
            <a:pPr algn="just"/>
            <a:r>
              <a:rPr lang="pl-PL" dirty="0"/>
              <a:t>Koniec XX wieku został w znacznym stopniu naznaczony odkryciami astronomicznymi, które zmieniły kształt Układu Słonecznego, a także otoczenie innych gwiazd. W szczególności wykrycie wielu małych ciał poza orbitą Neptuna przesunęło granicę układu słonecznego i zwiększyło liczbę jego populacji. Stwierdzono, że setki obiektów poruszają się w pierścieniu poza Neptunem, tworząc w ten sposób tak zwany pas </a:t>
            </a:r>
            <a:r>
              <a:rPr lang="pl-PL" dirty="0" err="1"/>
              <a:t>Kuipera</a:t>
            </a:r>
            <a:r>
              <a:rPr lang="pl-PL" dirty="0"/>
              <a:t>. Jego komponenty wykazują wiele różnych </a:t>
            </a:r>
            <a:r>
              <a:rPr lang="pl-PL" dirty="0" err="1"/>
              <a:t>zachowań</a:t>
            </a:r>
            <a:r>
              <a:rPr lang="pl-PL" dirty="0"/>
              <a:t>, takich jak skupiska rezonansowe, regularne orbity, rozproszone trajektorie. Co więcej, daleko poza Układem Słonecznym astronomiczne obserwacje </a:t>
            </a:r>
            <a:r>
              <a:rPr lang="pl-PL" dirty="0" err="1"/>
              <a:t>pozasłonecznych</a:t>
            </a:r>
            <a:r>
              <a:rPr lang="pl-PL" dirty="0"/>
              <a:t> systemów planetarnych otworzyły nowe scenariusze z dużą różnorodnością </a:t>
            </a:r>
            <a:r>
              <a:rPr lang="pl-PL" dirty="0" err="1"/>
              <a:t>zachowań</a:t>
            </a:r>
            <a:r>
              <a:rPr lang="pl-PL" dirty="0"/>
              <a:t> dynamicznych. W tym kontekście teorie perturbacji klasycznych i rezonansowych głęboko przyczynią się do zapewnienia fundamentalnego wglądu w dynamikę i odegrają ważną rolę w wyjaśnieniu różnych konfiguracji obserwowanych w paśmie </a:t>
            </a:r>
            <a:r>
              <a:rPr lang="pl-PL" dirty="0" err="1"/>
              <a:t>Kuipera</a:t>
            </a:r>
            <a:r>
              <a:rPr lang="pl-PL" dirty="0"/>
              <a:t>, jak również w </a:t>
            </a:r>
            <a:r>
              <a:rPr lang="pl-PL" dirty="0" err="1"/>
              <a:t>pozasłonecznych</a:t>
            </a:r>
            <a:r>
              <a:rPr lang="pl-PL" dirty="0"/>
              <a:t> układach planetarnych.</a:t>
            </a:r>
          </a:p>
        </p:txBody>
      </p:sp>
    </p:spTree>
    <p:extLst>
      <p:ext uri="{BB962C8B-B14F-4D97-AF65-F5344CB8AC3E}">
        <p14:creationId xmlns:p14="http://schemas.microsoft.com/office/powerpoint/2010/main" val="268692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56A4BF04-687C-4BFC-8CC3-02A7A91DCE22}"/>
              </a:ext>
            </a:extLst>
          </p:cNvPr>
          <p:cNvPicPr>
            <a:picLocks noChangeAspect="1"/>
          </p:cNvPicPr>
          <p:nvPr/>
        </p:nvPicPr>
        <p:blipFill>
          <a:blip r:embed="rId3"/>
          <a:stretch>
            <a:fillRect/>
          </a:stretch>
        </p:blipFill>
        <p:spPr>
          <a:xfrm>
            <a:off x="6553536" y="2208566"/>
            <a:ext cx="5638463" cy="3016577"/>
          </a:xfrm>
          <a:prstGeom prst="rect">
            <a:avLst/>
          </a:prstGeom>
        </p:spPr>
      </p:pic>
      <p:sp>
        <p:nvSpPr>
          <p:cNvPr id="25" name="Freeform: Shape 24">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365125"/>
            <a:ext cx="5529943" cy="1325563"/>
          </a:xfrm>
        </p:spPr>
        <p:txBody>
          <a:bodyPr>
            <a:normAutofit/>
          </a:bodyPr>
          <a:lstStyle/>
          <a:p>
            <a:r>
              <a:rPr lang="pl-PL">
                <a:solidFill>
                  <a:schemeClr val="bg1"/>
                </a:solidFill>
              </a:rPr>
              <a:t>Perturbacje - zadanie</a:t>
            </a:r>
            <a:br>
              <a:rPr lang="en-US">
                <a:solidFill>
                  <a:schemeClr val="bg1"/>
                </a:solidFill>
              </a:rPr>
            </a:br>
            <a:endParaRPr lang="pl-PL">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buNone/>
            </a:pPr>
            <a:r>
              <a:rPr lang="pl-PL" sz="2000">
                <a:solidFill>
                  <a:schemeClr val="bg1"/>
                </a:solidFill>
              </a:rPr>
              <a:t>Libracja w długości geograficznej Księżyca</a:t>
            </a:r>
          </a:p>
          <a:p>
            <a:endParaRPr lang="pl-PL" sz="2000">
              <a:solidFill>
                <a:schemeClr val="bg1"/>
              </a:solidFill>
            </a:endParaRPr>
          </a:p>
          <a:p>
            <a:r>
              <a:rPr lang="pl-PL" sz="2000">
                <a:solidFill>
                  <a:schemeClr val="bg1"/>
                </a:solidFill>
              </a:rPr>
              <a:t>Poprzednie obliczenia okresowego rozwiązania p: q mogą być użyte do oceny libracji w długości geograficznej Księżyca. Dokładniej, ustawienie </a:t>
            </a:r>
            <a:br>
              <a:rPr lang="pl-PL" sz="2000">
                <a:solidFill>
                  <a:schemeClr val="bg1"/>
                </a:solidFill>
              </a:rPr>
            </a:br>
            <a:r>
              <a:rPr lang="pl-PL" sz="2000">
                <a:solidFill>
                  <a:schemeClr val="bg1"/>
                </a:solidFill>
              </a:rPr>
              <a:t>p = q = 1 uzyskuje:</a:t>
            </a:r>
          </a:p>
          <a:p>
            <a:pPr marL="0" indent="0">
              <a:buNone/>
            </a:pPr>
            <a:endParaRPr lang="en-US" sz="200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a:xfrm>
            <a:off x="10243456" y="6356350"/>
            <a:ext cx="1110343" cy="365125"/>
          </a:xfrm>
        </p:spPr>
        <p:txBody>
          <a:bodyPr>
            <a:normAutofit/>
          </a:bodyPr>
          <a:lstStyle/>
          <a:p>
            <a:pPr>
              <a:spcAft>
                <a:spcPts val="600"/>
              </a:spcAft>
            </a:pPr>
            <a:fld id="{17E478BB-A6D8-48A6-B966-A70B0EBE80FE}" type="slidenum">
              <a:rPr lang="pl-PL" smtClean="0"/>
              <a:pPr>
                <a:spcAft>
                  <a:spcPts val="600"/>
                </a:spcAft>
              </a:pPr>
              <a:t>22</a:t>
            </a:fld>
            <a:endParaRPr lang="pl-PL"/>
          </a:p>
        </p:txBody>
      </p:sp>
    </p:spTree>
    <p:extLst>
      <p:ext uri="{BB962C8B-B14F-4D97-AF65-F5344CB8AC3E}">
        <p14:creationId xmlns:p14="http://schemas.microsoft.com/office/powerpoint/2010/main" val="3836013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C09551D7-1008-4C46-95C8-6305C32E70E9}"/>
              </a:ext>
            </a:extLst>
          </p:cNvPr>
          <p:cNvPicPr>
            <a:picLocks noChangeAspect="1"/>
          </p:cNvPicPr>
          <p:nvPr/>
        </p:nvPicPr>
        <p:blipFill>
          <a:blip r:embed="rId3"/>
          <a:stretch>
            <a:fillRect/>
          </a:stretch>
        </p:blipFill>
        <p:spPr>
          <a:xfrm>
            <a:off x="6155514" y="2798552"/>
            <a:ext cx="6208341" cy="1583126"/>
          </a:xfrm>
          <a:prstGeom prst="rect">
            <a:avLst/>
          </a:prstGeom>
        </p:spPr>
      </p:pic>
      <p:sp>
        <p:nvSpPr>
          <p:cNvPr id="32" name="Freeform: Shape 31">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365125"/>
            <a:ext cx="5529943" cy="1325563"/>
          </a:xfrm>
        </p:spPr>
        <p:txBody>
          <a:bodyPr>
            <a:normAutofit/>
          </a:bodyPr>
          <a:lstStyle/>
          <a:p>
            <a:r>
              <a:rPr lang="pl-PL" sz="4100">
                <a:solidFill>
                  <a:schemeClr val="bg1"/>
                </a:solidFill>
              </a:rPr>
              <a:t>Perturbacje – zadanie c.d</a:t>
            </a:r>
            <a:br>
              <a:rPr lang="en-US" sz="4100">
                <a:solidFill>
                  <a:schemeClr val="bg1"/>
                </a:solidFill>
              </a:rPr>
            </a:br>
            <a:endParaRPr lang="pl-PL" sz="410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fontScale="92500" lnSpcReduction="10000"/>
          </a:bodyPr>
          <a:lstStyle/>
          <a:p>
            <a:pPr marL="0" indent="0">
              <a:buNone/>
            </a:pPr>
            <a:r>
              <a:rPr lang="pl-PL" sz="2000" dirty="0">
                <a:solidFill>
                  <a:schemeClr val="bg1"/>
                </a:solidFill>
              </a:rPr>
              <a:t>Libracja w długości geograficznej Księżyca</a:t>
            </a:r>
          </a:p>
          <a:p>
            <a:endParaRPr lang="pl-PL" sz="2000" dirty="0">
              <a:solidFill>
                <a:schemeClr val="bg1"/>
              </a:solidFill>
            </a:endParaRPr>
          </a:p>
          <a:p>
            <a:r>
              <a:rPr lang="pl-PL" sz="2000" dirty="0">
                <a:solidFill>
                  <a:schemeClr val="bg1"/>
                </a:solidFill>
              </a:rPr>
              <a:t>gdzie  e = 0,05494,</a:t>
            </a:r>
            <a:br>
              <a:rPr lang="pl-PL" sz="2000" dirty="0">
                <a:solidFill>
                  <a:schemeClr val="bg1"/>
                </a:solidFill>
              </a:rPr>
            </a:br>
            <a:r>
              <a:rPr lang="pl-PL" sz="2000" dirty="0">
                <a:solidFill>
                  <a:schemeClr val="bg1"/>
                </a:solidFill>
              </a:rPr>
              <a:t> 	ε = 3,45 · 10 ^ -4</a:t>
            </a:r>
          </a:p>
          <a:p>
            <a:r>
              <a:rPr lang="pl-PL" sz="2000" dirty="0">
                <a:solidFill>
                  <a:schemeClr val="bg1"/>
                </a:solidFill>
              </a:rPr>
              <a:t>Dlatego synchroniczne rozwiązanie periodyczne, obliczone do pierwszego rzędu w ε</a:t>
            </a:r>
          </a:p>
          <a:p>
            <a:pPr marL="0" indent="0">
              <a:buNone/>
            </a:pPr>
            <a:endParaRPr lang="pl-PL" sz="2000" dirty="0">
              <a:solidFill>
                <a:schemeClr val="bg1"/>
              </a:solidFill>
            </a:endParaRPr>
          </a:p>
          <a:p>
            <a:pPr marL="0" indent="0">
              <a:buNone/>
            </a:pPr>
            <a:r>
              <a:rPr lang="pl-PL" sz="2000" dirty="0">
                <a:solidFill>
                  <a:schemeClr val="bg1"/>
                </a:solidFill>
              </a:rPr>
              <a:t>W domu sprawdzić poprawność </a:t>
            </a:r>
            <a:r>
              <a:rPr lang="pl-PL" sz="2000" dirty="0" err="1">
                <a:solidFill>
                  <a:schemeClr val="bg1"/>
                </a:solidFill>
              </a:rPr>
              <a:t>obliczneń</a:t>
            </a:r>
            <a:r>
              <a:rPr lang="pl-PL" sz="2000" dirty="0">
                <a:solidFill>
                  <a:schemeClr val="bg1"/>
                </a:solidFill>
              </a:rPr>
              <a:t>.</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a:xfrm>
            <a:off x="10243456" y="6356350"/>
            <a:ext cx="1110343" cy="365125"/>
          </a:xfrm>
        </p:spPr>
        <p:txBody>
          <a:bodyPr>
            <a:normAutofit/>
          </a:bodyPr>
          <a:lstStyle/>
          <a:p>
            <a:pPr>
              <a:spcAft>
                <a:spcPts val="600"/>
              </a:spcAft>
            </a:pPr>
            <a:fld id="{17E478BB-A6D8-48A6-B966-A70B0EBE80FE}" type="slidenum">
              <a:rPr lang="pl-PL" smtClean="0"/>
              <a:pPr>
                <a:spcAft>
                  <a:spcPts val="600"/>
                </a:spcAft>
              </a:pPr>
              <a:t>23</a:t>
            </a:fld>
            <a:endParaRPr lang="pl-PL"/>
          </a:p>
        </p:txBody>
      </p:sp>
    </p:spTree>
    <p:extLst>
      <p:ext uri="{BB962C8B-B14F-4D97-AF65-F5344CB8AC3E}">
        <p14:creationId xmlns:p14="http://schemas.microsoft.com/office/powerpoint/2010/main" val="1557817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Obraz 8" descr="Obraz zawierający obiekt&#10;&#10;Opis wygenerowany przy wysokim poziomie pewności">
            <a:extLst>
              <a:ext uri="{FF2B5EF4-FFF2-40B4-BE49-F238E27FC236}">
                <a16:creationId xmlns:a16="http://schemas.microsoft.com/office/drawing/2014/main" id="{DBD4B475-C21B-4125-82FE-B4961154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658" y="307731"/>
            <a:ext cx="4148681" cy="3997637"/>
          </a:xfrm>
          <a:prstGeom prst="rect">
            <a:avLst/>
          </a:prstGeom>
        </p:spPr>
      </p:pic>
      <p:pic>
        <p:nvPicPr>
          <p:cNvPr id="7" name="Obraz 6" descr="Obraz zawierający tekst, mapa&#10;&#10;Opis wygenerowany przy bardzo wysokim poziomie pewności">
            <a:extLst>
              <a:ext uri="{FF2B5EF4-FFF2-40B4-BE49-F238E27FC236}">
                <a16:creationId xmlns:a16="http://schemas.microsoft.com/office/drawing/2014/main" id="{ECFD379E-AFC7-4D55-88DA-B9441C863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971" y="436804"/>
            <a:ext cx="4847421" cy="3657600"/>
          </a:xfrm>
          <a:prstGeom prst="rect">
            <a:avLst/>
          </a:prstGeom>
        </p:spPr>
      </p:pic>
      <p:sp>
        <p:nvSpPr>
          <p:cNvPr id="2" name="Tytuł 1">
            <a:extLst>
              <a:ext uri="{FF2B5EF4-FFF2-40B4-BE49-F238E27FC236}">
                <a16:creationId xmlns:a16="http://schemas.microsoft.com/office/drawing/2014/main" id="{3499787E-B89B-4EB0-9A93-39818FB8A872}"/>
              </a:ext>
            </a:extLst>
          </p:cNvPr>
          <p:cNvSpPr>
            <a:spLocks noGrp="1"/>
          </p:cNvSpPr>
          <p:nvPr>
            <p:ph type="ctrTitle"/>
          </p:nvPr>
        </p:nvSpPr>
        <p:spPr>
          <a:xfrm>
            <a:off x="527538" y="4756638"/>
            <a:ext cx="11139854" cy="930447"/>
          </a:xfrm>
        </p:spPr>
        <p:txBody>
          <a:bodyPr>
            <a:normAutofit/>
          </a:bodyPr>
          <a:lstStyle/>
          <a:p>
            <a:r>
              <a:rPr lang="pl-PL" sz="5400">
                <a:solidFill>
                  <a:schemeClr val="bg1"/>
                </a:solidFill>
              </a:rPr>
              <a:t>Dziękuje za uwagę</a:t>
            </a:r>
          </a:p>
        </p:txBody>
      </p:sp>
      <p:sp>
        <p:nvSpPr>
          <p:cNvPr id="3" name="Podtytuł 2">
            <a:extLst>
              <a:ext uri="{FF2B5EF4-FFF2-40B4-BE49-F238E27FC236}">
                <a16:creationId xmlns:a16="http://schemas.microsoft.com/office/drawing/2014/main" id="{A6C33CCC-BCAB-4F0D-A0A9-D6EBE4241CDB}"/>
              </a:ext>
            </a:extLst>
          </p:cNvPr>
          <p:cNvSpPr>
            <a:spLocks noGrp="1"/>
          </p:cNvSpPr>
          <p:nvPr>
            <p:ph type="subTitle" idx="1"/>
          </p:nvPr>
        </p:nvSpPr>
        <p:spPr>
          <a:xfrm>
            <a:off x="1339362" y="5815698"/>
            <a:ext cx="9144000" cy="420001"/>
          </a:xfrm>
        </p:spPr>
        <p:txBody>
          <a:bodyPr>
            <a:normAutofit/>
          </a:bodyPr>
          <a:lstStyle/>
          <a:p>
            <a:endParaRPr lang="pl-PL" sz="2000" dirty="0">
              <a:solidFill>
                <a:schemeClr val="bg1"/>
              </a:solidFill>
            </a:endParaRPr>
          </a:p>
        </p:txBody>
      </p:sp>
      <p:sp>
        <p:nvSpPr>
          <p:cNvPr id="4" name="Symbol zastępczy numeru slajdu 3">
            <a:extLst>
              <a:ext uri="{FF2B5EF4-FFF2-40B4-BE49-F238E27FC236}">
                <a16:creationId xmlns:a16="http://schemas.microsoft.com/office/drawing/2014/main" id="{95F88832-AD63-4FE9-AA8A-3FB33406E5FC}"/>
              </a:ext>
            </a:extLst>
          </p:cNvPr>
          <p:cNvSpPr>
            <a:spLocks noGrp="1"/>
          </p:cNvSpPr>
          <p:nvPr>
            <p:ph type="sldNum" sz="quarter" idx="12"/>
          </p:nvPr>
        </p:nvSpPr>
        <p:spPr>
          <a:xfrm>
            <a:off x="8610600" y="6522430"/>
            <a:ext cx="2743200" cy="347472"/>
          </a:xfrm>
        </p:spPr>
        <p:txBody>
          <a:bodyPr>
            <a:normAutofit/>
          </a:bodyPr>
          <a:lstStyle/>
          <a:p>
            <a:pPr>
              <a:spcAft>
                <a:spcPts val="600"/>
              </a:spcAft>
            </a:pPr>
            <a:fld id="{17E478BB-A6D8-48A6-B966-A70B0EBE80FE}" type="slidenum">
              <a:rPr lang="pl-PL" smtClean="0"/>
              <a:pPr>
                <a:spcAft>
                  <a:spcPts val="600"/>
                </a:spcAft>
              </a:pPr>
              <a:t>24</a:t>
            </a:fld>
            <a:endParaRPr lang="pl-PL"/>
          </a:p>
        </p:txBody>
      </p:sp>
    </p:spTree>
    <p:extLst>
      <p:ext uri="{BB962C8B-B14F-4D97-AF65-F5344CB8AC3E}">
        <p14:creationId xmlns:p14="http://schemas.microsoft.com/office/powerpoint/2010/main" val="932629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3499787E-B89B-4EB0-9A93-39818FB8A872}"/>
              </a:ext>
            </a:extLst>
          </p:cNvPr>
          <p:cNvSpPr>
            <a:spLocks noGrp="1"/>
          </p:cNvSpPr>
          <p:nvPr>
            <p:ph type="ctrTitle"/>
          </p:nvPr>
        </p:nvSpPr>
        <p:spPr>
          <a:xfrm>
            <a:off x="707011" y="4502330"/>
            <a:ext cx="10765410" cy="1207269"/>
          </a:xfrm>
        </p:spPr>
        <p:txBody>
          <a:bodyPr>
            <a:normAutofit/>
          </a:bodyPr>
          <a:lstStyle/>
          <a:p>
            <a:r>
              <a:rPr lang="pl-PL" dirty="0">
                <a:solidFill>
                  <a:schemeClr val="bg1"/>
                </a:solidFill>
              </a:rPr>
              <a:t>Bibliografia</a:t>
            </a:r>
          </a:p>
        </p:txBody>
      </p:sp>
      <p:sp>
        <p:nvSpPr>
          <p:cNvPr id="3" name="Podtytuł 2">
            <a:extLst>
              <a:ext uri="{FF2B5EF4-FFF2-40B4-BE49-F238E27FC236}">
                <a16:creationId xmlns:a16="http://schemas.microsoft.com/office/drawing/2014/main" id="{A6C33CCC-BCAB-4F0D-A0A9-D6EBE4241CDB}"/>
              </a:ext>
            </a:extLst>
          </p:cNvPr>
          <p:cNvSpPr>
            <a:spLocks noGrp="1"/>
          </p:cNvSpPr>
          <p:nvPr>
            <p:ph type="subTitle" idx="1"/>
          </p:nvPr>
        </p:nvSpPr>
        <p:spPr>
          <a:xfrm>
            <a:off x="1376313" y="5665510"/>
            <a:ext cx="9426806" cy="719122"/>
          </a:xfrm>
        </p:spPr>
        <p:txBody>
          <a:bodyPr>
            <a:normAutofit/>
          </a:bodyPr>
          <a:lstStyle/>
          <a:p>
            <a:endParaRPr lang="pl-PL" dirty="0">
              <a:solidFill>
                <a:schemeClr val="bg2"/>
              </a:solidFill>
            </a:endParaRPr>
          </a:p>
        </p:txBody>
      </p:sp>
      <p:sp>
        <p:nvSpPr>
          <p:cNvPr id="4" name="Symbol zastępczy numeru slajdu 3">
            <a:extLst>
              <a:ext uri="{FF2B5EF4-FFF2-40B4-BE49-F238E27FC236}">
                <a16:creationId xmlns:a16="http://schemas.microsoft.com/office/drawing/2014/main" id="{95F88832-AD63-4FE9-AA8A-3FB33406E5FC}"/>
              </a:ext>
            </a:extLst>
          </p:cNvPr>
          <p:cNvSpPr>
            <a:spLocks noGrp="1"/>
          </p:cNvSpPr>
          <p:nvPr>
            <p:ph type="sldNum" sz="quarter" idx="12"/>
          </p:nvPr>
        </p:nvSpPr>
        <p:spPr>
          <a:xfrm>
            <a:off x="8610600" y="6356350"/>
            <a:ext cx="2743200" cy="365125"/>
          </a:xfrm>
        </p:spPr>
        <p:txBody>
          <a:bodyPr/>
          <a:lstStyle/>
          <a:p>
            <a:fld id="{17E478BB-A6D8-48A6-B966-A70B0EBE80FE}" type="slidenum">
              <a:rPr lang="pl-PL" smtClean="0"/>
              <a:t>25</a:t>
            </a:fld>
            <a:endParaRPr lang="pl-PL"/>
          </a:p>
        </p:txBody>
      </p:sp>
      <p:sp>
        <p:nvSpPr>
          <p:cNvPr id="5" name="pole tekstowe 4">
            <a:extLst>
              <a:ext uri="{FF2B5EF4-FFF2-40B4-BE49-F238E27FC236}">
                <a16:creationId xmlns:a16="http://schemas.microsoft.com/office/drawing/2014/main" id="{EB42B8BF-CC30-45E5-9973-FD17E953A333}"/>
              </a:ext>
            </a:extLst>
          </p:cNvPr>
          <p:cNvSpPr txBox="1"/>
          <p:nvPr/>
        </p:nvSpPr>
        <p:spPr>
          <a:xfrm>
            <a:off x="1258478" y="1362151"/>
            <a:ext cx="9662475" cy="1477328"/>
          </a:xfrm>
          <a:prstGeom prst="rect">
            <a:avLst/>
          </a:prstGeom>
          <a:noFill/>
        </p:spPr>
        <p:txBody>
          <a:bodyPr wrap="square" rtlCol="0">
            <a:spAutoFit/>
          </a:bodyPr>
          <a:lstStyle/>
          <a:p>
            <a:r>
              <a:rPr lang="pl-PL" dirty="0"/>
              <a:t>[1] </a:t>
            </a:r>
            <a:r>
              <a:rPr lang="fr-FR" dirty="0"/>
              <a:t>H. Poincar`e,Les M ́ethodes Nouvelles de la M ́echanique C ́eleste, Gauthier Villars, Paris(1892)</a:t>
            </a:r>
            <a:endParaRPr lang="pl-PL" dirty="0"/>
          </a:p>
          <a:p>
            <a:r>
              <a:rPr lang="pl-PL" dirty="0"/>
              <a:t>[2] Alessandra </a:t>
            </a:r>
            <a:r>
              <a:rPr lang="pl-PL" dirty="0" err="1"/>
              <a:t>Celletti</a:t>
            </a:r>
            <a:r>
              <a:rPr lang="pl-PL" dirty="0"/>
              <a:t>, </a:t>
            </a:r>
            <a:r>
              <a:rPr lang="en-US" dirty="0"/>
              <a:t>Perturbation Theory in Celestial Mechanics</a:t>
            </a:r>
            <a:r>
              <a:rPr lang="pl-PL" dirty="0"/>
              <a:t>, </a:t>
            </a:r>
            <a:r>
              <a:rPr lang="pl-PL" dirty="0" err="1"/>
              <a:t>December</a:t>
            </a:r>
            <a:r>
              <a:rPr lang="pl-PL" dirty="0"/>
              <a:t> 8, 2007</a:t>
            </a:r>
          </a:p>
          <a:p>
            <a:r>
              <a:rPr lang="pl-PL" dirty="0"/>
              <a:t>[3] https://en.wikipedia.org/wiki/Perturbation_(astronomy)</a:t>
            </a:r>
          </a:p>
          <a:p>
            <a:r>
              <a:rPr lang="pl-PL" dirty="0"/>
              <a:t>[4] </a:t>
            </a:r>
            <a:r>
              <a:rPr lang="en-US" sz="1500" i="1" dirty="0"/>
              <a:t>Moulton, Forest Ray (1914). An Introduction to Celestial Mechanics (Second Revised ed.).</a:t>
            </a:r>
            <a:r>
              <a:rPr lang="en-US" sz="1500" dirty="0"/>
              <a:t> Chapter</a:t>
            </a:r>
            <a:r>
              <a:rPr lang="pl-PL" sz="1500" dirty="0"/>
              <a:t> </a:t>
            </a:r>
            <a:r>
              <a:rPr lang="en-US" sz="1500" dirty="0"/>
              <a:t>IX. (at Google books)</a:t>
            </a:r>
            <a:endParaRPr lang="pl-PL" sz="1500" dirty="0"/>
          </a:p>
          <a:p>
            <a:r>
              <a:rPr lang="pl-PL" dirty="0"/>
              <a:t>[5] http://ads.harvard.edu/</a:t>
            </a:r>
            <a:r>
              <a:rPr lang="pl-PL" dirty="0" err="1"/>
              <a:t>books</a:t>
            </a:r>
            <a:r>
              <a:rPr lang="pl-PL" dirty="0"/>
              <a:t>/1989fcm..book/Chapter9.pdf</a:t>
            </a:r>
          </a:p>
        </p:txBody>
      </p:sp>
    </p:spTree>
    <p:extLst>
      <p:ext uri="{BB962C8B-B14F-4D97-AF65-F5344CB8AC3E}">
        <p14:creationId xmlns:p14="http://schemas.microsoft.com/office/powerpoint/2010/main" val="283136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a:bodyPr>
          <a:lstStyle/>
          <a:p>
            <a:r>
              <a:rPr lang="pl-PL" dirty="0">
                <a:solidFill>
                  <a:schemeClr val="bg1"/>
                </a:solidFill>
              </a:rPr>
              <a:t>Perturbacje</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r>
              <a:rPr lang="pl-PL" sz="2000" dirty="0">
                <a:solidFill>
                  <a:schemeClr val="bg1"/>
                </a:solidFill>
              </a:rPr>
              <a:t>Co to jest perturbacja?</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3</a:t>
            </a:fld>
            <a:endParaRPr lang="pl-PL"/>
          </a:p>
        </p:txBody>
      </p:sp>
      <p:sp>
        <p:nvSpPr>
          <p:cNvPr id="4" name="pole tekstowe 3">
            <a:extLst>
              <a:ext uri="{FF2B5EF4-FFF2-40B4-BE49-F238E27FC236}">
                <a16:creationId xmlns:a16="http://schemas.microsoft.com/office/drawing/2014/main" id="{5F205807-D647-400F-AFB4-D0B6879C4E54}"/>
              </a:ext>
            </a:extLst>
          </p:cNvPr>
          <p:cNvSpPr txBox="1"/>
          <p:nvPr/>
        </p:nvSpPr>
        <p:spPr>
          <a:xfrm>
            <a:off x="6368143" y="2526383"/>
            <a:ext cx="5424790" cy="2585323"/>
          </a:xfrm>
          <a:prstGeom prst="rect">
            <a:avLst/>
          </a:prstGeom>
          <a:noFill/>
        </p:spPr>
        <p:txBody>
          <a:bodyPr wrap="square" rtlCol="0">
            <a:spAutoFit/>
          </a:bodyPr>
          <a:lstStyle/>
          <a:p>
            <a:pPr marL="285750" indent="-285750" algn="just">
              <a:buFont typeface="Arial" panose="020B0604020202020204" pitchFamily="34" charset="0"/>
              <a:buChar char="•"/>
            </a:pPr>
            <a:r>
              <a:rPr lang="pl-PL" dirty="0"/>
              <a:t> zakłócenie zgodnego z prawami Keplera ruchu ciał niebieskich, spowodowane głównie obecnością innych ciał, ale także oporem ośrodka oraz spłaszczeniem ciała centralnego.</a:t>
            </a:r>
          </a:p>
          <a:p>
            <a:pPr marL="285750" indent="-285750" algn="just">
              <a:buFont typeface="Arial" panose="020B0604020202020204" pitchFamily="34" charset="0"/>
              <a:buChar char="•"/>
            </a:pPr>
            <a:r>
              <a:rPr lang="pl-PL" dirty="0"/>
              <a:t>Mechanika nieba wprowadza do równania ruchu masy poruszającej się w potencjale grawitacyjnym dodatkowy wyraz zawierający pochodną funkcji perturbacyjnej. Funkcja ta uwzględnia oddziaływania grawitacyjne od trzeciej masy.</a:t>
            </a:r>
          </a:p>
        </p:txBody>
      </p:sp>
    </p:spTree>
    <p:extLst>
      <p:ext uri="{BB962C8B-B14F-4D97-AF65-F5344CB8AC3E}">
        <p14:creationId xmlns:p14="http://schemas.microsoft.com/office/powerpoint/2010/main" val="927909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a:bodyPr>
          <a:lstStyle/>
          <a:p>
            <a:r>
              <a:rPr lang="pl-PL" dirty="0">
                <a:solidFill>
                  <a:schemeClr val="bg1"/>
                </a:solidFill>
              </a:rPr>
              <a:t>Perturbacje</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ctr">
              <a:buNone/>
            </a:pPr>
            <a:endParaRPr lang="pl-PL" sz="2000">
              <a:solidFill>
                <a:schemeClr val="bg1"/>
              </a:solidFill>
            </a:endParaRPr>
          </a:p>
          <a:p>
            <a:pPr marL="0" indent="0" algn="ctr">
              <a:buNone/>
            </a:pPr>
            <a:endParaRPr lang="pl-PL" sz="2000">
              <a:solidFill>
                <a:schemeClr val="bg1"/>
              </a:solidFill>
            </a:endParaRPr>
          </a:p>
          <a:p>
            <a:pPr marL="0" indent="0" algn="ctr">
              <a:buNone/>
            </a:pPr>
            <a:endParaRPr lang="pl-PL" sz="2000">
              <a:solidFill>
                <a:schemeClr val="bg1"/>
              </a:solidFill>
            </a:endParaRPr>
          </a:p>
          <a:p>
            <a:pPr marL="0" indent="0" algn="ctr">
              <a:buNone/>
            </a:pPr>
            <a:r>
              <a:rPr lang="pl-PL" sz="2000">
                <a:solidFill>
                  <a:schemeClr val="bg1"/>
                </a:solidFill>
              </a:rPr>
              <a:t>Co to jest perturbacja?</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a:xfrm>
            <a:off x="8610600" y="6356350"/>
            <a:ext cx="2743200" cy="365125"/>
          </a:xfrm>
        </p:spPr>
        <p:txBody>
          <a:bodyPr/>
          <a:lstStyle/>
          <a:p>
            <a:fld id="{17E478BB-A6D8-48A6-B966-A70B0EBE80FE}" type="slidenum">
              <a:rPr lang="pl-PL" smtClean="0"/>
              <a:t>4</a:t>
            </a:fld>
            <a:endParaRPr lang="pl-PL"/>
          </a:p>
        </p:txBody>
      </p:sp>
      <p:pic>
        <p:nvPicPr>
          <p:cNvPr id="6" name="Obraz 5" descr="Obraz zawierający niebo, wewnątrz&#10;&#10;Opis wygenerowany przy wysokim poziomie pewności">
            <a:extLst>
              <a:ext uri="{FF2B5EF4-FFF2-40B4-BE49-F238E27FC236}">
                <a16:creationId xmlns:a16="http://schemas.microsoft.com/office/drawing/2014/main" id="{E6EB1E34-6EB6-4F3F-813B-7021C64FB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241" y="2490282"/>
            <a:ext cx="5735759" cy="2787138"/>
          </a:xfrm>
          <a:prstGeom prst="rect">
            <a:avLst/>
          </a:prstGeom>
        </p:spPr>
      </p:pic>
    </p:spTree>
    <p:extLst>
      <p:ext uri="{BB962C8B-B14F-4D97-AF65-F5344CB8AC3E}">
        <p14:creationId xmlns:p14="http://schemas.microsoft.com/office/powerpoint/2010/main" val="33445891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a:bodyPr>
          <a:lstStyle/>
          <a:p>
            <a:r>
              <a:rPr lang="pl-PL" dirty="0">
                <a:solidFill>
                  <a:schemeClr val="bg1"/>
                </a:solidFill>
              </a:rPr>
              <a:t>Perturbacje</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buNone/>
            </a:pPr>
            <a:endParaRPr lang="pl-PL" sz="2000" dirty="0">
              <a:solidFill>
                <a:schemeClr val="bg1"/>
              </a:solidFill>
            </a:endParaRPr>
          </a:p>
          <a:p>
            <a:pPr marL="0" indent="0">
              <a:buNone/>
            </a:pPr>
            <a:endParaRPr lang="pl-PL" sz="2000" dirty="0">
              <a:solidFill>
                <a:schemeClr val="bg1"/>
              </a:solidFill>
            </a:endParaRPr>
          </a:p>
          <a:p>
            <a:pPr marL="0" indent="0">
              <a:buNone/>
            </a:pPr>
            <a:endParaRPr lang="pl-PL" sz="2000" dirty="0">
              <a:solidFill>
                <a:schemeClr val="bg1"/>
              </a:solidFill>
            </a:endParaRPr>
          </a:p>
          <a:p>
            <a:pPr marL="0" indent="0" algn="ctr">
              <a:buNone/>
            </a:pPr>
            <a:r>
              <a:rPr lang="pl-PL" sz="2000" dirty="0">
                <a:solidFill>
                  <a:schemeClr val="bg1"/>
                </a:solidFill>
              </a:rPr>
              <a:t>Początki problemu perturbacji</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5</a:t>
            </a:fld>
            <a:endParaRPr lang="pl-PL" dirty="0"/>
          </a:p>
        </p:txBody>
      </p:sp>
      <p:sp>
        <p:nvSpPr>
          <p:cNvPr id="4" name="pole tekstowe 3">
            <a:extLst>
              <a:ext uri="{FF2B5EF4-FFF2-40B4-BE49-F238E27FC236}">
                <a16:creationId xmlns:a16="http://schemas.microsoft.com/office/drawing/2014/main" id="{50342C1D-7011-4BCC-BBA8-AD3B982C6308}"/>
              </a:ext>
            </a:extLst>
          </p:cNvPr>
          <p:cNvSpPr txBox="1"/>
          <p:nvPr/>
        </p:nvSpPr>
        <p:spPr>
          <a:xfrm>
            <a:off x="6806155" y="2085822"/>
            <a:ext cx="4967924" cy="3139321"/>
          </a:xfrm>
          <a:prstGeom prst="rect">
            <a:avLst/>
          </a:prstGeom>
          <a:noFill/>
        </p:spPr>
        <p:txBody>
          <a:bodyPr wrap="square" rtlCol="0">
            <a:spAutoFit/>
          </a:bodyPr>
          <a:lstStyle/>
          <a:p>
            <a:pPr algn="just"/>
            <a:r>
              <a:rPr lang="pl-PL" dirty="0"/>
              <a:t>Badanie perturbacji rozpoczęło się od pierwszych prób przewidywania ruchów planet na niebie. W czasach starożytnych przyczyny były tajemnicą. Newton, w momencie, gdy formułował swoje prawa ruchu i grawitacji, zastosował je do pierwszej analizy perturbacji, uznając złożone trudności ich obliczania. Wielu wielkich matematyków od tego czasu zwróciło uwagę na różne związane z tym problemy; w ciągu XVIII i XIX wieku istniało zapotrzebowanie na dokładne tablice położenia Księżyca i planet dla żeglugi morskiej.</a:t>
            </a:r>
          </a:p>
        </p:txBody>
      </p:sp>
    </p:spTree>
    <p:extLst>
      <p:ext uri="{BB962C8B-B14F-4D97-AF65-F5344CB8AC3E}">
        <p14:creationId xmlns:p14="http://schemas.microsoft.com/office/powerpoint/2010/main" val="1069595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a:bodyPr>
          <a:lstStyle/>
          <a:p>
            <a:r>
              <a:rPr lang="pl-PL" dirty="0">
                <a:solidFill>
                  <a:schemeClr val="bg1"/>
                </a:solidFill>
              </a:rPr>
              <a:t>Perturbacje</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buNone/>
            </a:pPr>
            <a:endParaRPr lang="pl-PL" sz="2000" dirty="0">
              <a:solidFill>
                <a:schemeClr val="bg1"/>
              </a:solidFill>
            </a:endParaRPr>
          </a:p>
          <a:p>
            <a:pPr marL="0" indent="0">
              <a:buNone/>
            </a:pPr>
            <a:endParaRPr lang="pl-PL" sz="2000" dirty="0">
              <a:solidFill>
                <a:schemeClr val="bg1"/>
              </a:solidFill>
            </a:endParaRPr>
          </a:p>
          <a:p>
            <a:pPr marL="0" indent="0">
              <a:buNone/>
            </a:pPr>
            <a:endParaRPr lang="pl-PL" sz="2000" dirty="0">
              <a:solidFill>
                <a:schemeClr val="bg1"/>
              </a:solidFill>
            </a:endParaRPr>
          </a:p>
          <a:p>
            <a:pPr marL="0" indent="0" algn="ctr">
              <a:buNone/>
            </a:pPr>
            <a:r>
              <a:rPr lang="pl-PL" sz="2000" dirty="0">
                <a:solidFill>
                  <a:schemeClr val="bg1"/>
                </a:solidFill>
              </a:rPr>
              <a:t>Jak się zabrać za rozwiązanie zagadnienia perturbacji?</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6</a:t>
            </a:fld>
            <a:endParaRPr lang="pl-PL"/>
          </a:p>
        </p:txBody>
      </p:sp>
      <p:sp>
        <p:nvSpPr>
          <p:cNvPr id="4" name="pole tekstowe 3">
            <a:extLst>
              <a:ext uri="{FF2B5EF4-FFF2-40B4-BE49-F238E27FC236}">
                <a16:creationId xmlns:a16="http://schemas.microsoft.com/office/drawing/2014/main" id="{73D45735-823D-43C8-A26A-3CC9AB8E3E8E}"/>
              </a:ext>
            </a:extLst>
          </p:cNvPr>
          <p:cNvSpPr txBox="1"/>
          <p:nvPr/>
        </p:nvSpPr>
        <p:spPr>
          <a:xfrm>
            <a:off x="7092985" y="906601"/>
            <a:ext cx="5011031" cy="5632311"/>
          </a:xfrm>
          <a:prstGeom prst="rect">
            <a:avLst/>
          </a:prstGeom>
          <a:noFill/>
        </p:spPr>
        <p:txBody>
          <a:bodyPr wrap="square" rtlCol="0">
            <a:spAutoFit/>
          </a:bodyPr>
          <a:lstStyle/>
          <a:p>
            <a:pPr algn="just"/>
            <a:r>
              <a:rPr lang="pl-PL" dirty="0"/>
              <a:t>Skomplikowane ruchy perturbacji grawitacyjnych można rozbić. Hipotetyczny ruch ciała pod wpływem grawitacji tylko jednego innego ciała jest zwykle sekcją stożkową i można ją łatwo opisać za pomocą metod geometrii. Nazywa się to problemem dwóch ciał lub niezakłóconą orbitą keplerowską. Różnice między tym a faktycznym ruchem ciała są perturbacjami spowodowanymi dodatkowymi efektami grawitacyjnymi pozostałego ciała lub kilku ciał. Jeśli istnieje tylko jedno znaczące ciało, wówczas zaburzony ruch jest problemem trzech ciał; jeśli istnieje wiele innych ciał, jest to problem n-ciał. Ogólne rozwiązanie analityczne (matematyczne wyrażenie do przewidywania pozycji i ruchów w jakimkolwiek przyszłym czasie) istnieje dla problemu dwóch ciał; gdy więcej niż dwa ciała są uważane za rozwiązania analityczne istnieją tylko w szczególnych przypadkach. Nawet problem dwóch ciał staje się nierozwiązywalny, jeśli jedno z ciał ma nieregularny kształt.</a:t>
            </a:r>
          </a:p>
        </p:txBody>
      </p:sp>
    </p:spTree>
    <p:extLst>
      <p:ext uri="{BB962C8B-B14F-4D97-AF65-F5344CB8AC3E}">
        <p14:creationId xmlns:p14="http://schemas.microsoft.com/office/powerpoint/2010/main" val="2061205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a:bodyPr>
          <a:lstStyle/>
          <a:p>
            <a:r>
              <a:rPr lang="pl-PL" sz="3600" dirty="0">
                <a:solidFill>
                  <a:schemeClr val="bg1"/>
                </a:solidFill>
              </a:rPr>
              <a:t>Analiza matematyczna –  perturbacja ogólna</a:t>
            </a:r>
          </a:p>
        </p:txBody>
      </p:sp>
      <p:sp>
        <p:nvSpPr>
          <p:cNvPr id="15" name="Content Placeholder 14"/>
          <p:cNvSpPr>
            <a:spLocks noGrp="1"/>
          </p:cNvSpPr>
          <p:nvPr>
            <p:ph idx="1"/>
          </p:nvPr>
        </p:nvSpPr>
        <p:spPr>
          <a:xfrm>
            <a:off x="838199" y="1825625"/>
            <a:ext cx="4128169" cy="3399518"/>
          </a:xfrm>
        </p:spPr>
        <p:txBody>
          <a:bodyPr>
            <a:normAutofit/>
          </a:bodyPr>
          <a:lstStyle/>
          <a:p>
            <a:pPr marL="0" indent="0">
              <a:buNone/>
            </a:pPr>
            <a:endParaRPr lang="pl-PL" sz="2000" dirty="0">
              <a:solidFill>
                <a:schemeClr val="bg1"/>
              </a:solidFill>
            </a:endParaRPr>
          </a:p>
          <a:p>
            <a:pPr marL="0" indent="0">
              <a:buNone/>
            </a:pPr>
            <a:endParaRPr lang="pl-PL" sz="2000" dirty="0">
              <a:solidFill>
                <a:schemeClr val="bg1"/>
              </a:solidFill>
            </a:endParaRPr>
          </a:p>
          <a:p>
            <a:pPr marL="0" indent="0">
              <a:buNone/>
            </a:pPr>
            <a:endParaRPr lang="pl-PL" sz="2000" dirty="0">
              <a:solidFill>
                <a:schemeClr val="bg1"/>
              </a:solidFill>
            </a:endParaRPr>
          </a:p>
          <a:p>
            <a:pPr marL="0" indent="0" algn="ctr">
              <a:buNone/>
            </a:pPr>
            <a:r>
              <a:rPr lang="pl-PL" sz="2000" dirty="0">
                <a:solidFill>
                  <a:schemeClr val="bg1"/>
                </a:solidFill>
              </a:rPr>
              <a:t>Pierwsze podejście</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7</a:t>
            </a:fld>
            <a:endParaRPr lang="pl-PL"/>
          </a:p>
        </p:txBody>
      </p:sp>
      <p:sp>
        <p:nvSpPr>
          <p:cNvPr id="4" name="pole tekstowe 3">
            <a:extLst>
              <a:ext uri="{FF2B5EF4-FFF2-40B4-BE49-F238E27FC236}">
                <a16:creationId xmlns:a16="http://schemas.microsoft.com/office/drawing/2014/main" id="{EB4C1F34-1F3B-4E21-97DF-F6076832B157}"/>
              </a:ext>
            </a:extLst>
          </p:cNvPr>
          <p:cNvSpPr txBox="1"/>
          <p:nvPr/>
        </p:nvSpPr>
        <p:spPr>
          <a:xfrm>
            <a:off x="6957752" y="1825625"/>
            <a:ext cx="4533522" cy="3139321"/>
          </a:xfrm>
          <a:prstGeom prst="rect">
            <a:avLst/>
          </a:prstGeom>
          <a:noFill/>
        </p:spPr>
        <p:txBody>
          <a:bodyPr wrap="square" rtlCol="0">
            <a:spAutoFit/>
          </a:bodyPr>
          <a:lstStyle/>
          <a:p>
            <a:pPr algn="just"/>
            <a:r>
              <a:rPr lang="pl-PL" dirty="0"/>
              <a:t>Ogólne perturbacje wykorzystują fakt, że w wielu problemach z mechaniki </a:t>
            </a:r>
            <a:r>
              <a:rPr lang="pl-PL" dirty="0" err="1"/>
              <a:t>niebia</a:t>
            </a:r>
            <a:r>
              <a:rPr lang="pl-PL" dirty="0"/>
              <a:t> orbita dwóch ciał zmienia się raczej powoli ze względu na perturbacje; orbita dwóch ciał jest dobrym pierwszym przybliżeniem. Ogólne perturbacje mają zastosowanie tylko wtedy, gdy siły zakłócające są mniej więcej o jeden rząd wielkości mniejsze niż siła grawitacji ciała pierwotnego. Ma to zazwyczaj miejsce w układzie Słonecznym. Jowisz, drugie co do wielkości ciało, ma masę około 1/1 000 Słońca.</a:t>
            </a:r>
          </a:p>
        </p:txBody>
      </p:sp>
    </p:spTree>
    <p:extLst>
      <p:ext uri="{BB962C8B-B14F-4D97-AF65-F5344CB8AC3E}">
        <p14:creationId xmlns:p14="http://schemas.microsoft.com/office/powerpoint/2010/main" val="3411092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Obraz 4" descr="Obraz zawierający mapa&#10;&#10;Opis wygenerowany przy bardzo wysokim poziomie pewności">
            <a:extLst>
              <a:ext uri="{FF2B5EF4-FFF2-40B4-BE49-F238E27FC236}">
                <a16:creationId xmlns:a16="http://schemas.microsoft.com/office/drawing/2014/main" id="{49CAAD4E-4CB1-43E9-9765-B02664B09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270" y="492573"/>
            <a:ext cx="5542649" cy="5880796"/>
          </a:xfrm>
          <a:prstGeom prst="rect">
            <a:avLst/>
          </a:prstGeom>
        </p:spPr>
      </p:pic>
      <p:sp>
        <p:nvSpPr>
          <p:cNvPr id="25" name="Rectangle 24">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2400" kern="1200" dirty="0" err="1">
                <a:solidFill>
                  <a:schemeClr val="bg1"/>
                </a:solidFill>
                <a:latin typeface="+mj-lt"/>
                <a:ea typeface="+mj-ea"/>
                <a:cs typeface="+mj-cs"/>
              </a:rPr>
              <a:t>Analiza</a:t>
            </a:r>
            <a:r>
              <a:rPr lang="en-US" sz="2400" kern="1200" dirty="0">
                <a:solidFill>
                  <a:schemeClr val="bg1"/>
                </a:solidFill>
                <a:latin typeface="+mj-lt"/>
                <a:ea typeface="+mj-ea"/>
                <a:cs typeface="+mj-cs"/>
              </a:rPr>
              <a:t> </a:t>
            </a:r>
            <a:r>
              <a:rPr lang="en-US" sz="2400" kern="1200" dirty="0" err="1">
                <a:solidFill>
                  <a:schemeClr val="bg1"/>
                </a:solidFill>
                <a:latin typeface="+mj-lt"/>
                <a:ea typeface="+mj-ea"/>
                <a:cs typeface="+mj-cs"/>
              </a:rPr>
              <a:t>matematyczna</a:t>
            </a:r>
            <a:r>
              <a:rPr lang="en-US" sz="2400" kern="1200" dirty="0">
                <a:solidFill>
                  <a:schemeClr val="bg1"/>
                </a:solidFill>
                <a:latin typeface="+mj-lt"/>
                <a:ea typeface="+mj-ea"/>
                <a:cs typeface="+mj-cs"/>
              </a:rPr>
              <a:t> –  </a:t>
            </a:r>
            <a:r>
              <a:rPr lang="en-US" sz="2400" kern="1200" dirty="0" err="1">
                <a:solidFill>
                  <a:schemeClr val="bg1"/>
                </a:solidFill>
                <a:latin typeface="+mj-lt"/>
                <a:ea typeface="+mj-ea"/>
                <a:cs typeface="+mj-cs"/>
              </a:rPr>
              <a:t>perturbacja</a:t>
            </a:r>
            <a:r>
              <a:rPr lang="en-US" sz="2400" kern="1200" dirty="0">
                <a:solidFill>
                  <a:schemeClr val="bg1"/>
                </a:solidFill>
                <a:latin typeface="+mj-lt"/>
                <a:ea typeface="+mj-ea"/>
                <a:cs typeface="+mj-cs"/>
              </a:rPr>
              <a:t> </a:t>
            </a:r>
            <a:r>
              <a:rPr lang="en-US" sz="2400" kern="1200" dirty="0" err="1">
                <a:solidFill>
                  <a:schemeClr val="bg1"/>
                </a:solidFill>
                <a:latin typeface="+mj-lt"/>
                <a:ea typeface="+mj-ea"/>
                <a:cs typeface="+mj-cs"/>
              </a:rPr>
              <a:t>ogólna</a:t>
            </a:r>
            <a:br>
              <a:rPr lang="pl-PL" sz="2400" kern="1200" dirty="0">
                <a:solidFill>
                  <a:schemeClr val="bg1"/>
                </a:solidFill>
                <a:latin typeface="+mj-lt"/>
                <a:ea typeface="+mj-ea"/>
                <a:cs typeface="+mj-cs"/>
              </a:rPr>
            </a:br>
            <a:br>
              <a:rPr lang="pl-PL" sz="2400" kern="1200" dirty="0">
                <a:solidFill>
                  <a:schemeClr val="bg1"/>
                </a:solidFill>
                <a:latin typeface="+mj-lt"/>
                <a:ea typeface="+mj-ea"/>
                <a:cs typeface="+mj-cs"/>
              </a:rPr>
            </a:br>
            <a:br>
              <a:rPr lang="en-US" sz="3700" kern="1200" dirty="0">
                <a:solidFill>
                  <a:schemeClr val="bg1"/>
                </a:solidFill>
                <a:latin typeface="+mj-lt"/>
                <a:ea typeface="+mj-ea"/>
                <a:cs typeface="+mj-cs"/>
              </a:rPr>
            </a:br>
            <a:r>
              <a:rPr lang="pl-PL" sz="2400" kern="1200" dirty="0">
                <a:solidFill>
                  <a:schemeClr val="bg1"/>
                </a:solidFill>
                <a:latin typeface="+mj-lt"/>
                <a:ea typeface="+mj-ea"/>
                <a:cs typeface="+mj-cs"/>
              </a:rPr>
              <a:t>Przykład Merkurego</a:t>
            </a:r>
            <a:endParaRPr lang="en-US" sz="2400" kern="1200" dirty="0">
              <a:solidFill>
                <a:schemeClr val="bg1"/>
              </a:solidFill>
              <a:latin typeface="+mj-lt"/>
              <a:ea typeface="+mj-ea"/>
              <a:cs typeface="+mj-cs"/>
            </a:endParaRPr>
          </a:p>
        </p:txBody>
      </p:sp>
      <p:sp>
        <p:nvSpPr>
          <p:cNvPr id="15" name="Content Placeholder 14"/>
          <p:cNvSpPr>
            <a:spLocks noGrp="1"/>
          </p:cNvSpPr>
          <p:nvPr>
            <p:ph idx="1"/>
          </p:nvPr>
        </p:nvSpPr>
        <p:spPr>
          <a:xfrm>
            <a:off x="674237" y="4170501"/>
            <a:ext cx="3657600" cy="1525597"/>
          </a:xfrm>
        </p:spPr>
        <p:txBody>
          <a:bodyPr vert="horz" lIns="91440" tIns="45720" rIns="91440" bIns="45720" rtlCol="0">
            <a:normAutofit lnSpcReduction="10000"/>
          </a:bodyPr>
          <a:lstStyle/>
          <a:p>
            <a:pPr marL="0" indent="0" algn="just">
              <a:buNone/>
            </a:pPr>
            <a:r>
              <a:rPr lang="pl-PL" sz="1600" dirty="0">
                <a:solidFill>
                  <a:schemeClr val="bg1"/>
                </a:solidFill>
              </a:rPr>
              <a:t>Długość i szerokość geograficzna orbity Merkurego, zakłócana przez Wenus, Jowisza i wszystkie planety Układu Słonecznego, w odstępach 2,5-dniowych. Merkury pozostałaby umiejscowiony centralnie, gdyby nie było żadnych zaburzeń.</a:t>
            </a:r>
            <a:endParaRPr lang="en-US" sz="1600" kern="12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a:xfrm>
            <a:off x="9991022" y="6356350"/>
            <a:ext cx="1362777" cy="365125"/>
          </a:xfrm>
        </p:spPr>
        <p:txBody>
          <a:bodyPr vert="horz" lIns="91440" tIns="45720" rIns="91440" bIns="45720" rtlCol="0" anchor="ctr">
            <a:normAutofit/>
          </a:bodyPr>
          <a:lstStyle/>
          <a:p>
            <a:pPr>
              <a:spcAft>
                <a:spcPts val="600"/>
              </a:spcAft>
            </a:pPr>
            <a:fld id="{17E478BB-A6D8-48A6-B966-A70B0EBE80FE}" type="slidenum">
              <a:rPr lang="en-US" smtClean="0"/>
              <a:pPr>
                <a:spcAft>
                  <a:spcPts val="600"/>
                </a:spcAft>
              </a:pPr>
              <a:t>8</a:t>
            </a:fld>
            <a:endParaRPr lang="en-US"/>
          </a:p>
        </p:txBody>
      </p:sp>
    </p:spTree>
    <p:extLst>
      <p:ext uri="{BB962C8B-B14F-4D97-AF65-F5344CB8AC3E}">
        <p14:creationId xmlns:p14="http://schemas.microsoft.com/office/powerpoint/2010/main" val="3316376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FCC2D7C-3C58-496E-94DA-F0217B17B922}"/>
              </a:ext>
            </a:extLst>
          </p:cNvPr>
          <p:cNvSpPr>
            <a:spLocks noGrp="1"/>
          </p:cNvSpPr>
          <p:nvPr>
            <p:ph type="title"/>
          </p:nvPr>
        </p:nvSpPr>
        <p:spPr>
          <a:xfrm>
            <a:off x="838199" y="463218"/>
            <a:ext cx="5529943" cy="1325563"/>
          </a:xfrm>
        </p:spPr>
        <p:txBody>
          <a:bodyPr>
            <a:normAutofit fontScale="90000"/>
          </a:bodyPr>
          <a:lstStyle/>
          <a:p>
            <a:r>
              <a:rPr lang="en-US" sz="3600" dirty="0" err="1">
                <a:solidFill>
                  <a:schemeClr val="bg1"/>
                </a:solidFill>
              </a:rPr>
              <a:t>Analiza</a:t>
            </a:r>
            <a:r>
              <a:rPr lang="en-US" sz="3600" dirty="0">
                <a:solidFill>
                  <a:schemeClr val="bg1"/>
                </a:solidFill>
              </a:rPr>
              <a:t> </a:t>
            </a:r>
            <a:r>
              <a:rPr lang="en-US" sz="3600" dirty="0" err="1">
                <a:solidFill>
                  <a:schemeClr val="bg1"/>
                </a:solidFill>
              </a:rPr>
              <a:t>matematyczna</a:t>
            </a:r>
            <a:r>
              <a:rPr lang="en-US" sz="3600" dirty="0">
                <a:solidFill>
                  <a:schemeClr val="bg1"/>
                </a:solidFill>
              </a:rPr>
              <a:t> –  </a:t>
            </a:r>
            <a:r>
              <a:rPr lang="en-US" sz="3600" dirty="0" err="1">
                <a:solidFill>
                  <a:schemeClr val="bg1"/>
                </a:solidFill>
              </a:rPr>
              <a:t>perturbacja</a:t>
            </a:r>
            <a:r>
              <a:rPr lang="en-US" sz="3600" dirty="0">
                <a:solidFill>
                  <a:schemeClr val="bg1"/>
                </a:solidFill>
              </a:rPr>
              <a:t> </a:t>
            </a:r>
            <a:r>
              <a:rPr lang="pl-PL" sz="3600" dirty="0">
                <a:solidFill>
                  <a:schemeClr val="bg1"/>
                </a:solidFill>
              </a:rPr>
              <a:t>„specjalna”</a:t>
            </a:r>
            <a:br>
              <a:rPr lang="en-US" dirty="0">
                <a:solidFill>
                  <a:schemeClr val="bg1"/>
                </a:solidFill>
              </a:rPr>
            </a:br>
            <a:endParaRPr lang="pl-PL" dirty="0">
              <a:solidFill>
                <a:schemeClr val="bg1"/>
              </a:solidFill>
            </a:endParaRPr>
          </a:p>
        </p:txBody>
      </p:sp>
      <p:sp>
        <p:nvSpPr>
          <p:cNvPr id="15" name="Content Placeholder 14"/>
          <p:cNvSpPr>
            <a:spLocks noGrp="1"/>
          </p:cNvSpPr>
          <p:nvPr>
            <p:ph idx="1"/>
          </p:nvPr>
        </p:nvSpPr>
        <p:spPr>
          <a:xfrm>
            <a:off x="838199" y="1825625"/>
            <a:ext cx="4128169" cy="3399518"/>
          </a:xfrm>
        </p:spPr>
        <p:txBody>
          <a:bodyPr>
            <a:normAutofit/>
          </a:bodyPr>
          <a:lstStyle/>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endParaRPr lang="pl-PL" sz="2000" dirty="0">
              <a:solidFill>
                <a:schemeClr val="bg1"/>
              </a:solidFill>
            </a:endParaRPr>
          </a:p>
          <a:p>
            <a:pPr marL="0" indent="0" algn="ctr">
              <a:buNone/>
            </a:pPr>
            <a:r>
              <a:rPr lang="pl-PL" sz="2000" dirty="0">
                <a:solidFill>
                  <a:schemeClr val="bg1"/>
                </a:solidFill>
              </a:rPr>
              <a:t>Co to takiego?</a:t>
            </a:r>
            <a:endParaRPr lang="en-US" sz="2000" dirty="0">
              <a:solidFill>
                <a:schemeClr val="bg1"/>
              </a:solidFill>
            </a:endParaRPr>
          </a:p>
        </p:txBody>
      </p:sp>
      <p:sp>
        <p:nvSpPr>
          <p:cNvPr id="3" name="Symbol zastępczy numeru slajdu 2">
            <a:extLst>
              <a:ext uri="{FF2B5EF4-FFF2-40B4-BE49-F238E27FC236}">
                <a16:creationId xmlns:a16="http://schemas.microsoft.com/office/drawing/2014/main" id="{B1CE7ED3-66D3-4FE5-ACBC-259F99F1C8F4}"/>
              </a:ext>
            </a:extLst>
          </p:cNvPr>
          <p:cNvSpPr>
            <a:spLocks noGrp="1"/>
          </p:cNvSpPr>
          <p:nvPr>
            <p:ph type="sldNum" sz="quarter" idx="12"/>
          </p:nvPr>
        </p:nvSpPr>
        <p:spPr/>
        <p:txBody>
          <a:bodyPr/>
          <a:lstStyle/>
          <a:p>
            <a:fld id="{17E478BB-A6D8-48A6-B966-A70B0EBE80FE}" type="slidenum">
              <a:rPr lang="pl-PL" smtClean="0"/>
              <a:t>9</a:t>
            </a:fld>
            <a:endParaRPr lang="pl-PL"/>
          </a:p>
        </p:txBody>
      </p:sp>
      <p:sp>
        <p:nvSpPr>
          <p:cNvPr id="4" name="pole tekstowe 3">
            <a:extLst>
              <a:ext uri="{FF2B5EF4-FFF2-40B4-BE49-F238E27FC236}">
                <a16:creationId xmlns:a16="http://schemas.microsoft.com/office/drawing/2014/main" id="{BE1FADF8-B33E-4E4B-B0D3-5AF8D8609EC5}"/>
              </a:ext>
            </a:extLst>
          </p:cNvPr>
          <p:cNvSpPr txBox="1"/>
          <p:nvPr/>
        </p:nvSpPr>
        <p:spPr>
          <a:xfrm>
            <a:off x="7092985" y="906601"/>
            <a:ext cx="4916763" cy="5355312"/>
          </a:xfrm>
          <a:prstGeom prst="rect">
            <a:avLst/>
          </a:prstGeom>
          <a:noFill/>
        </p:spPr>
        <p:txBody>
          <a:bodyPr wrap="square" rtlCol="0">
            <a:spAutoFit/>
          </a:bodyPr>
          <a:lstStyle/>
          <a:p>
            <a:pPr algn="just"/>
            <a:r>
              <a:rPr lang="pl-PL" dirty="0"/>
              <a:t>W metodach specjalnych perturbacji, zestaw danych liczbowych, reprezentujących wartości dla pozycji, prędkości i sił przyspieszenia dla interesujących nas obiektów, stanowi podstawę numerycznej integracji różniczkowych równań ruchu. W efekcie pozycje i prędkości są bezpośrednio zaburzone i nie podejmuje się żadnych prób obliczenia krzywych orbit lub elementów orbit. Szczególne perturbacje można zastosować do każdego problemu w mechanice </a:t>
            </a:r>
            <a:r>
              <a:rPr lang="pl-PL" dirty="0" err="1"/>
              <a:t>niebia</a:t>
            </a:r>
            <a:r>
              <a:rPr lang="pl-PL" dirty="0"/>
              <a:t>, ponieważ nie jest on ograniczony do przypadków, w których siły zakłócające są niewielkie. Po zastosowaniu tylko do komet i mniejszych planet, specjalne metody perturbacji są obecnie podstawą najdokładniejszych generowanych maszynowo efemeryd planetarnych wielkich astronomicznych almanachów. Specjalne perturbacje są również wykorzystywane do modelowania orbity w analizie komputerowej</a:t>
            </a:r>
          </a:p>
        </p:txBody>
      </p:sp>
    </p:spTree>
    <p:extLst>
      <p:ext uri="{BB962C8B-B14F-4D97-AF65-F5344CB8AC3E}">
        <p14:creationId xmlns:p14="http://schemas.microsoft.com/office/powerpoint/2010/main" val="1294536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6334</TotalTime>
  <Words>1787</Words>
  <Application>Microsoft Office PowerPoint</Application>
  <PresentationFormat>Panoramiczny</PresentationFormat>
  <Paragraphs>201</Paragraphs>
  <Slides>25</Slides>
  <Notes>23</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25</vt:i4>
      </vt:variant>
    </vt:vector>
  </HeadingPairs>
  <TitlesOfParts>
    <vt:vector size="30" baseType="lpstr">
      <vt:lpstr>Arial</vt:lpstr>
      <vt:lpstr>Calibri</vt:lpstr>
      <vt:lpstr>Calibri Light</vt:lpstr>
      <vt:lpstr>Cambria Math</vt:lpstr>
      <vt:lpstr>Motyw pakietu Office</vt:lpstr>
      <vt:lpstr>Perturbacje</vt:lpstr>
      <vt:lpstr>Perturbacje</vt:lpstr>
      <vt:lpstr>Perturbacje </vt:lpstr>
      <vt:lpstr>Perturbacje </vt:lpstr>
      <vt:lpstr>Perturbacje </vt:lpstr>
      <vt:lpstr>Perturbacje </vt:lpstr>
      <vt:lpstr>Analiza matematyczna –  perturbacja ogólna</vt:lpstr>
      <vt:lpstr>Analiza matematyczna –  perturbacja ogólna   Przykład Merkurego</vt:lpstr>
      <vt:lpstr>Analiza matematyczna –  perturbacja „specjalna” </vt:lpstr>
      <vt:lpstr>Analiza matematyczna –  perturbacja „specjalna” </vt:lpstr>
      <vt:lpstr>Analiza matematyczna –  perturbacja „specjalna” </vt:lpstr>
      <vt:lpstr>Analiza matematyczna –  perturbacja „specjalna” </vt:lpstr>
      <vt:lpstr>Analiza matematyczna –  perturbacja „specjalna” </vt:lpstr>
      <vt:lpstr>Perturbacje – orbity periodyczne </vt:lpstr>
      <vt:lpstr>Perturbacje – orbity periodyczne </vt:lpstr>
      <vt:lpstr>Perturbacje – orbity periodyczne </vt:lpstr>
      <vt:lpstr>Perturbacje – orbity periodyczne </vt:lpstr>
      <vt:lpstr>Perturbacje – orbity periodyczne </vt:lpstr>
      <vt:lpstr>Perturbacje – orbity periodyczne </vt:lpstr>
      <vt:lpstr>Perturbacje – orbity periodyczne </vt:lpstr>
      <vt:lpstr>Perturbacje </vt:lpstr>
      <vt:lpstr>Perturbacje - zadanie </vt:lpstr>
      <vt:lpstr>Perturbacje – zadanie c.d </vt:lpstr>
      <vt:lpstr>Dziękuje za uwagę</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Pełne i ograniczone zagadnienie 3 ciał</dc:title>
  <dc:creator>Cezary Kostrzewski</dc:creator>
  <cp:lastModifiedBy>Cezary Kostrzewski</cp:lastModifiedBy>
  <cp:revision>76</cp:revision>
  <dcterms:created xsi:type="dcterms:W3CDTF">2017-12-11T18:03:09Z</dcterms:created>
  <dcterms:modified xsi:type="dcterms:W3CDTF">2018-01-16T10:58:16Z</dcterms:modified>
</cp:coreProperties>
</file>