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1950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64149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694376"/>
            <a:ext cx="6858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64149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693675"/>
            <a:ext cx="6858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LightScreen gridSize="8"/>
                    </a14:imgEffect>
                    <a14:imgEffect>
                      <a14:colorTemperature colorTemp="925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082" y="747062"/>
            <a:ext cx="6481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latin typeface="Times-Roman"/>
              </a:rPr>
              <a:t>Failure and size effect for notched and </a:t>
            </a:r>
            <a:r>
              <a:rPr lang="en-US" sz="2100" dirty="0" err="1">
                <a:latin typeface="Times-Roman"/>
              </a:rPr>
              <a:t>unnotched</a:t>
            </a:r>
            <a:r>
              <a:rPr lang="en-US" sz="2100" dirty="0">
                <a:latin typeface="Times-Roman"/>
              </a:rPr>
              <a:t> concrete beams</a:t>
            </a:r>
            <a:endParaRPr lang="pl-PL" sz="2100" dirty="0">
              <a:latin typeface="Times-Roman"/>
            </a:endParaRPr>
          </a:p>
          <a:p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INTERNATIONAL JOURNAL FOR NUMERICAL AND ANALYTICAL METHODS IN GEOMECHANICS</a:t>
            </a:r>
          </a:p>
          <a:p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Int. J. </a:t>
            </a:r>
            <a:r>
              <a:rPr lang="en-US" sz="9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</a:t>
            </a: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Anal. Meth. </a:t>
            </a:r>
            <a:r>
              <a:rPr lang="en-US" sz="9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Geomech</a:t>
            </a: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2013; 37:1434–1452</a:t>
            </a:r>
            <a:endParaRPr lang="pl-PL" sz="9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21795" y="2665847"/>
            <a:ext cx="6946542" cy="1077218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r"/>
            <a:r>
              <a:rPr lang="pl-PL" sz="3200" u="sng" dirty="0">
                <a:solidFill>
                  <a:srgbClr val="FFFF00"/>
                </a:solidFill>
                <a:latin typeface="Times-Roman"/>
              </a:rPr>
              <a:t>Zniszczenie i efekt skali dla naciętych i nienaciętych belek betonowych</a:t>
            </a:r>
            <a:endParaRPr lang="pl-PL" sz="3200" u="sng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85094" y="4684892"/>
            <a:ext cx="64812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i="1" dirty="0"/>
              <a:t>D. Grégoire, L. B. Rojas-Solano and G. Pijaudier-Cabot</a:t>
            </a:r>
          </a:p>
        </p:txBody>
      </p:sp>
      <p:sp>
        <p:nvSpPr>
          <p:cNvPr id="8" name="Rectangle 7"/>
          <p:cNvSpPr/>
          <p:nvPr/>
        </p:nvSpPr>
        <p:spPr>
          <a:xfrm>
            <a:off x="6139543" y="5877099"/>
            <a:ext cx="2928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i="1" dirty="0"/>
              <a:t>Opracowanie</a:t>
            </a:r>
            <a:r>
              <a:rPr lang="pl-PL" dirty="0"/>
              <a:t>: </a:t>
            </a:r>
            <a:r>
              <a:rPr lang="pl-PL" i="1" dirty="0"/>
              <a:t>Cezary Łoś</a:t>
            </a:r>
          </a:p>
        </p:txBody>
      </p:sp>
    </p:spTree>
    <p:extLst>
      <p:ext uri="{BB962C8B-B14F-4D97-AF65-F5344CB8AC3E}">
        <p14:creationId xmlns:p14="http://schemas.microsoft.com/office/powerpoint/2010/main" val="181530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>
                <a:solidFill>
                  <a:srgbClr val="FFFF00"/>
                </a:solidFill>
              </a:rPr>
              <a:t>WŁAŚCIWOŚCI MECHANICZNE BETONU</a:t>
            </a:r>
            <a:endParaRPr lang="pl-PL" dirty="0">
              <a:solidFill>
                <a:srgbClr val="FFFF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4" y="2788785"/>
            <a:ext cx="8331301" cy="167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66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474" y="106136"/>
            <a:ext cx="7675350" cy="6400799"/>
          </a:xfrm>
        </p:spPr>
        <p:txBody>
          <a:bodyPr anchor="ctr">
            <a:normAutofit fontScale="25000" lnSpcReduction="20000"/>
          </a:bodyPr>
          <a:lstStyle/>
          <a:p>
            <a:pPr marL="0" indent="0" algn="ctr">
              <a:buNone/>
            </a:pPr>
            <a:r>
              <a:rPr lang="pl-PL" sz="1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TESTY TRZY-PUNKTOWEGO ZGINANIA</a:t>
            </a:r>
          </a:p>
          <a:p>
            <a:pPr marL="0" indent="0" algn="ctr">
              <a:buNone/>
            </a:pPr>
            <a:endParaRPr lang="pl-PL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pl-PL" sz="3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l-PL" sz="7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Cztery </a:t>
            </a:r>
            <a:r>
              <a:rPr lang="pl-PL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rozmiary geometrycznie podobnych próbek </a:t>
            </a:r>
            <a:r>
              <a:rPr lang="pl-PL" sz="7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o:</a:t>
            </a:r>
          </a:p>
          <a:p>
            <a:pPr>
              <a:lnSpc>
                <a:spcPct val="120000"/>
              </a:lnSpc>
            </a:pPr>
            <a:r>
              <a:rPr lang="pl-PL" sz="7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stosunku długość / wysokość równym 2.5, </a:t>
            </a:r>
            <a:endParaRPr lang="pl-PL" sz="7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pl-PL" sz="7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wysokość </a:t>
            </a:r>
            <a:r>
              <a:rPr lang="pl-PL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 50 do 400 mm</a:t>
            </a:r>
            <a:r>
              <a:rPr lang="pl-PL" sz="7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pl-PL" sz="7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szerokości </a:t>
            </a:r>
            <a:r>
              <a:rPr lang="pl-PL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l-PL" sz="7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grubości) stałej równej </a:t>
            </a:r>
            <a:r>
              <a:rPr lang="pl-PL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 mm. </a:t>
            </a:r>
          </a:p>
          <a:p>
            <a:pPr>
              <a:lnSpc>
                <a:spcPct val="120000"/>
              </a:lnSpc>
            </a:pPr>
            <a:endParaRPr lang="pl-PL" sz="7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l-PL" sz="7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Aby </a:t>
            </a:r>
            <a:r>
              <a:rPr lang="pl-PL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ukazać wpływy efektów brzegowych użyto trzech różnych form z innymi ustawieniami nacięcia (notch</a:t>
            </a:r>
            <a:r>
              <a:rPr lang="pl-PL" sz="7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pl-PL" sz="7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Nienacięta </a:t>
            </a:r>
            <a:r>
              <a:rPr lang="pl-PL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nacięcie do wysokości = </a:t>
            </a:r>
            <a:r>
              <a:rPr lang="pl-PL" sz="7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  <a:p>
            <a:pPr>
              <a:lnSpc>
                <a:spcPct val="120000"/>
              </a:lnSpc>
            </a:pPr>
            <a:r>
              <a:rPr lang="pl-PL" sz="7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1/5 </a:t>
            </a:r>
            <a:r>
              <a:rPr lang="pl-PL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nacięta – nacięcie do wysokości = </a:t>
            </a:r>
            <a:r>
              <a:rPr lang="pl-PL" sz="7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0.2</a:t>
            </a:r>
          </a:p>
          <a:p>
            <a:pPr>
              <a:lnSpc>
                <a:spcPct val="120000"/>
              </a:lnSpc>
            </a:pPr>
            <a:r>
              <a:rPr lang="pl-PL" sz="7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1/2 </a:t>
            </a:r>
            <a:r>
              <a:rPr lang="pl-PL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nacięta – nacięcie do wysokości = 0.5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l-PL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Szerokość nacięcia stała równa 2 mm</a:t>
            </a:r>
          </a:p>
          <a:p>
            <a:pPr marL="0" indent="0">
              <a:lnSpc>
                <a:spcPct val="120000"/>
              </a:lnSpc>
              <a:buNone/>
            </a:pPr>
            <a:endParaRPr lang="pl-PL" sz="7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l-PL" sz="7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Dla </a:t>
            </a:r>
            <a:r>
              <a:rPr lang="pl-PL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każdego rozmiaru i każdej konfiguracji nacięć wykonana 3 belki – łącznie 34 testy </a:t>
            </a:r>
          </a:p>
        </p:txBody>
      </p:sp>
    </p:spTree>
    <p:extLst>
      <p:ext uri="{BB962C8B-B14F-4D97-AF65-F5344CB8AC3E}">
        <p14:creationId xmlns:p14="http://schemas.microsoft.com/office/powerpoint/2010/main" val="349959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474" y="106136"/>
            <a:ext cx="7675350" cy="6400799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l-PL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GEOMETRIA PRÓBEK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31" y="1559378"/>
            <a:ext cx="8252327" cy="3578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4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4927" y="380546"/>
            <a:ext cx="8833757" cy="5828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l-PL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Testy wykonano na maszynie HB250 Zwick/Roell</a:t>
            </a:r>
            <a:endParaRPr lang="pl-PL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0" y="1804305"/>
            <a:ext cx="3453491" cy="3453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t="13249" r="3717" b="8607"/>
          <a:stretch/>
        </p:blipFill>
        <p:spPr bwMode="auto">
          <a:xfrm>
            <a:off x="4327072" y="2351312"/>
            <a:ext cx="4465864" cy="2359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59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4927" y="380546"/>
            <a:ext cx="8833757" cy="5828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l-PL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Crack Mouth Opening Displacement</a:t>
            </a:r>
            <a:endParaRPr lang="pl-PL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62" y="2371692"/>
            <a:ext cx="8010859" cy="21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44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4927" y="380546"/>
            <a:ext cx="8833757" cy="5828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l-PL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Crack Mouth Opening Displacement</a:t>
            </a:r>
            <a:endParaRPr lang="pl-PL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62" y="2371692"/>
            <a:ext cx="8010859" cy="21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3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4927" y="380546"/>
            <a:ext cx="8833757" cy="5828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l-PL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WYNIKI</a:t>
            </a:r>
            <a:endParaRPr lang="pl-PL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827" y="976992"/>
            <a:ext cx="5229225" cy="3576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20050" y="4808761"/>
            <a:ext cx="3148619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– przyłożona siła</a:t>
            </a:r>
          </a:p>
          <a:p>
            <a:r>
              <a:rPr lang="pl-PL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– rozpiętość belki</a:t>
            </a:r>
          </a:p>
          <a:p>
            <a:r>
              <a:rPr lang="pl-PL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– szerokość belki</a:t>
            </a:r>
          </a:p>
          <a:p>
            <a:r>
              <a:rPr lang="pl-PL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 – wysokość belki</a:t>
            </a:r>
            <a:endParaRPr lang="pl-PL" sz="2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827" y="5005579"/>
            <a:ext cx="2122715" cy="1079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067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9" y="321809"/>
            <a:ext cx="3695700" cy="2752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"/>
          <a:stretch/>
        </p:blipFill>
        <p:spPr bwMode="auto">
          <a:xfrm>
            <a:off x="606879" y="4016829"/>
            <a:ext cx="3600450" cy="2660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1"/>
          <a:stretch/>
        </p:blipFill>
        <p:spPr bwMode="auto">
          <a:xfrm>
            <a:off x="5061857" y="2139043"/>
            <a:ext cx="3543300" cy="2647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06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817" y="449036"/>
            <a:ext cx="7675350" cy="5667471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l-PL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SYMYULACJE NUMERYCZNE</a:t>
            </a:r>
          </a:p>
          <a:p>
            <a:pPr marL="0" indent="0" algn="ctr">
              <a:buNone/>
            </a:pPr>
            <a:endParaRPr lang="pl-PL" sz="3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pl-PL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konstytutywny</a:t>
            </a:r>
          </a:p>
          <a:p>
            <a:pPr marL="0" indent="0" algn="ctr">
              <a:buNone/>
            </a:pPr>
            <a:r>
              <a:rPr lang="pl-PL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Relacja naprężenie – odkształcenie:</a:t>
            </a:r>
            <a:endParaRPr lang="pl-PL" sz="3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406" y="2992210"/>
            <a:ext cx="3392554" cy="730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96391" y="4037036"/>
            <a:ext cx="4572000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sz="2800" b="1" dirty="0" smtClean="0">
                <a:solidFill>
                  <a:srgbClr val="FFFF00"/>
                </a:solidFill>
                <a:latin typeface="Simplex"/>
                <a:cs typeface="Simplex"/>
              </a:rPr>
              <a:t>σ</a:t>
            </a:r>
            <a:r>
              <a:rPr lang="pl-PL" sz="2000" dirty="0" smtClean="0">
                <a:solidFill>
                  <a:srgbClr val="FFFF00"/>
                </a:solidFill>
              </a:rPr>
              <a:t>, </a:t>
            </a:r>
            <a:r>
              <a:rPr lang="el-GR" sz="2800" b="1" dirty="0">
                <a:solidFill>
                  <a:srgbClr val="FFFF00"/>
                </a:solidFill>
                <a:latin typeface="Simplex"/>
                <a:cs typeface="Simplex"/>
              </a:rPr>
              <a:t>ε</a:t>
            </a:r>
            <a:r>
              <a:rPr lang="pl-PL" sz="2000" dirty="0" smtClean="0">
                <a:solidFill>
                  <a:srgbClr val="FFFF00"/>
                </a:solidFill>
              </a:rPr>
              <a:t>, </a:t>
            </a:r>
            <a:r>
              <a:rPr lang="pl-PL" sz="2000" dirty="0">
                <a:solidFill>
                  <a:srgbClr val="FFFF00"/>
                </a:solidFill>
              </a:rPr>
              <a:t>C – tensory naprężenia, odkształcenia oraz sztywności, </a:t>
            </a:r>
            <a:endParaRPr lang="pl-PL" sz="2000" dirty="0" smtClean="0">
              <a:solidFill>
                <a:srgbClr val="FFFF00"/>
              </a:solidFill>
            </a:endParaRPr>
          </a:p>
          <a:p>
            <a:endParaRPr lang="pl-PL" sz="2000" dirty="0" smtClean="0">
              <a:solidFill>
                <a:srgbClr val="FFFF00"/>
              </a:solidFill>
            </a:endParaRPr>
          </a:p>
          <a:p>
            <a:r>
              <a:rPr lang="pl-PL" sz="2000" dirty="0" smtClean="0">
                <a:solidFill>
                  <a:srgbClr val="FFFF00"/>
                </a:solidFill>
              </a:rPr>
              <a:t>D </a:t>
            </a:r>
            <a:r>
              <a:rPr lang="pl-PL" sz="2000" dirty="0">
                <a:solidFill>
                  <a:srgbClr val="FFFF00"/>
                </a:solidFill>
              </a:rPr>
              <a:t>– skalarna zmienna zniszczenia – odpowiada degradacji materiału (0,1</a:t>
            </a:r>
            <a:r>
              <a:rPr lang="pl-PL" sz="2000" dirty="0" smtClean="0">
                <a:solidFill>
                  <a:srgbClr val="FFFF00"/>
                </a:solidFill>
              </a:rPr>
              <a:t>), 0 </a:t>
            </a:r>
            <a:r>
              <a:rPr lang="pl-PL" sz="2000" dirty="0">
                <a:solidFill>
                  <a:srgbClr val="FFFF00"/>
                </a:solidFill>
              </a:rPr>
              <a:t>dla dziewiczego materiału, 1 dla całkowicie zniszczonego.</a:t>
            </a:r>
          </a:p>
        </p:txBody>
      </p:sp>
    </p:spTree>
    <p:extLst>
      <p:ext uri="{BB962C8B-B14F-4D97-AF65-F5344CB8AC3E}">
        <p14:creationId xmlns:p14="http://schemas.microsoft.com/office/powerpoint/2010/main" val="113339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817" y="89808"/>
            <a:ext cx="7675350" cy="6629400"/>
          </a:xfrm>
        </p:spPr>
        <p:txBody>
          <a:bodyPr anchor="t">
            <a:normAutofit/>
          </a:bodyPr>
          <a:lstStyle/>
          <a:p>
            <a:pPr lvl="0"/>
            <a:endParaRPr lang="pl-PL" sz="2000" dirty="0" smtClean="0">
              <a:solidFill>
                <a:srgbClr val="FFFF00"/>
              </a:solidFill>
            </a:endParaRPr>
          </a:p>
          <a:p>
            <a:pPr marL="0" lvl="0" indent="0" algn="ctr">
              <a:buNone/>
            </a:pPr>
            <a:r>
              <a:rPr lang="pl-PL" sz="3200" dirty="0" smtClean="0">
                <a:solidFill>
                  <a:srgbClr val="FFFF00"/>
                </a:solidFill>
              </a:rPr>
              <a:t>MODEL MES</a:t>
            </a:r>
            <a:endParaRPr lang="pl-PL" sz="3200" dirty="0">
              <a:solidFill>
                <a:srgbClr val="FFFF00"/>
              </a:solidFill>
            </a:endParaRPr>
          </a:p>
          <a:p>
            <a:pPr lvl="0"/>
            <a:endParaRPr lang="pl-PL" sz="2000" dirty="0" smtClean="0">
              <a:solidFill>
                <a:srgbClr val="FFFF00"/>
              </a:solidFill>
            </a:endParaRPr>
          </a:p>
          <a:p>
            <a:pPr lvl="0"/>
            <a:r>
              <a:rPr lang="pl-PL" sz="2000" dirty="0" smtClean="0">
                <a:solidFill>
                  <a:srgbClr val="FFFF00"/>
                </a:solidFill>
              </a:rPr>
              <a:t>Dwu-wymiarowe </a:t>
            </a:r>
            <a:r>
              <a:rPr lang="pl-PL" sz="2000" dirty="0">
                <a:solidFill>
                  <a:srgbClr val="FFFF00"/>
                </a:solidFill>
              </a:rPr>
              <a:t>geometrycznie podobne </a:t>
            </a:r>
            <a:r>
              <a:rPr lang="pl-PL" sz="2000" dirty="0" smtClean="0">
                <a:solidFill>
                  <a:srgbClr val="FFFF00"/>
                </a:solidFill>
              </a:rPr>
              <a:t>siatki </a:t>
            </a:r>
            <a:r>
              <a:rPr lang="pl-PL" sz="2000" dirty="0">
                <a:solidFill>
                  <a:srgbClr val="FFFF00"/>
                </a:solidFill>
              </a:rPr>
              <a:t>zostały zaprojektowane dla każdej konfiguracji </a:t>
            </a:r>
            <a:r>
              <a:rPr lang="pl-PL" sz="2000" dirty="0" smtClean="0">
                <a:solidFill>
                  <a:srgbClr val="FFFF00"/>
                </a:solidFill>
              </a:rPr>
              <a:t>belek,</a:t>
            </a:r>
            <a:endParaRPr lang="pl-PL" sz="2000" dirty="0">
              <a:solidFill>
                <a:srgbClr val="FFFF00"/>
              </a:solidFill>
            </a:endParaRPr>
          </a:p>
          <a:p>
            <a:pPr lvl="0"/>
            <a:r>
              <a:rPr lang="pl-PL" sz="2000" dirty="0">
                <a:solidFill>
                  <a:srgbClr val="FFFF00"/>
                </a:solidFill>
              </a:rPr>
              <a:t>Siatka ES zawierała 4 węzłowe elementy z czterema punktami całkowania FIG 9 – typowa </a:t>
            </a:r>
            <a:r>
              <a:rPr lang="pl-PL" sz="2000" dirty="0" smtClean="0">
                <a:solidFill>
                  <a:srgbClr val="FFFF00"/>
                </a:solidFill>
              </a:rPr>
              <a:t>siatka,</a:t>
            </a:r>
            <a:endParaRPr lang="pl-PL" sz="2000" dirty="0">
              <a:solidFill>
                <a:srgbClr val="FFFF00"/>
              </a:solidFill>
            </a:endParaRPr>
          </a:p>
          <a:p>
            <a:pPr lvl="0"/>
            <a:r>
              <a:rPr lang="pl-PL" sz="2000" dirty="0">
                <a:solidFill>
                  <a:srgbClr val="FFFF00"/>
                </a:solidFill>
              </a:rPr>
              <a:t>Aby uniknąć fałszu, rozmiar elementu w sąsiedztwie nacięcia i przyszłego FPZ przyjęto stały dla wszystkich próbek – 1 x 1.25 </a:t>
            </a:r>
            <a:r>
              <a:rPr lang="pl-PL" sz="2000" dirty="0" smtClean="0">
                <a:solidFill>
                  <a:srgbClr val="FFFF00"/>
                </a:solidFill>
              </a:rPr>
              <a:t>mm,</a:t>
            </a:r>
            <a:endParaRPr lang="pl-PL" sz="2000" dirty="0">
              <a:solidFill>
                <a:srgbClr val="FFFF00"/>
              </a:solidFill>
            </a:endParaRPr>
          </a:p>
          <a:p>
            <a:pPr lvl="0"/>
            <a:r>
              <a:rPr lang="pl-PL" sz="2000" dirty="0">
                <a:solidFill>
                  <a:srgbClr val="FFFF00"/>
                </a:solidFill>
              </a:rPr>
              <a:t>Korzystając z symetrii układu posiatkowano połowę </a:t>
            </a:r>
            <a:r>
              <a:rPr lang="pl-PL" sz="2000" dirty="0" smtClean="0">
                <a:solidFill>
                  <a:srgbClr val="FFFF00"/>
                </a:solidFill>
              </a:rPr>
              <a:t>elementu,</a:t>
            </a:r>
            <a:endParaRPr lang="pl-PL" sz="2000" dirty="0">
              <a:solidFill>
                <a:srgbClr val="FFFF00"/>
              </a:solidFill>
            </a:endParaRPr>
          </a:p>
          <a:p>
            <a:pPr lvl="0"/>
            <a:r>
              <a:rPr lang="pl-PL" sz="2000" dirty="0">
                <a:solidFill>
                  <a:srgbClr val="FFFF00"/>
                </a:solidFill>
              </a:rPr>
              <a:t>Trzy podparcia zostały zdefiniowane jako stałe przemieszczenie pionowe </a:t>
            </a:r>
            <a:r>
              <a:rPr lang="pl-PL" sz="2000" dirty="0" smtClean="0">
                <a:solidFill>
                  <a:srgbClr val="FFFF00"/>
                </a:solidFill>
              </a:rPr>
              <a:t>,</a:t>
            </a:r>
            <a:endParaRPr lang="pl-PL" sz="2000" dirty="0">
              <a:solidFill>
                <a:srgbClr val="FFFF00"/>
              </a:solidFill>
            </a:endParaRPr>
          </a:p>
          <a:p>
            <a:pPr lvl="0"/>
            <a:r>
              <a:rPr lang="pl-PL" sz="2000" dirty="0">
                <a:solidFill>
                  <a:srgbClr val="FFFF00"/>
                </a:solidFill>
              </a:rPr>
              <a:t>Obliczenia są kontrolowane przez parametr </a:t>
            </a:r>
            <a:r>
              <a:rPr lang="pl-PL" sz="2000" dirty="0" smtClean="0">
                <a:solidFill>
                  <a:srgbClr val="FFFF00"/>
                </a:solidFill>
              </a:rPr>
              <a:t>CMOD,</a:t>
            </a:r>
            <a:endParaRPr lang="pl-PL" sz="2000" dirty="0">
              <a:solidFill>
                <a:srgbClr val="FFFF00"/>
              </a:solidFill>
            </a:endParaRPr>
          </a:p>
          <a:p>
            <a:pPr lvl="0"/>
            <a:r>
              <a:rPr lang="pl-PL" sz="2000" dirty="0">
                <a:solidFill>
                  <a:srgbClr val="FFFF00"/>
                </a:solidFill>
              </a:rPr>
              <a:t>Szerokość nacięcia równa 2 mm, co odpowiada rozmiarowi jednego elementu w połowie </a:t>
            </a:r>
            <a:r>
              <a:rPr lang="pl-PL" sz="2000" dirty="0" smtClean="0">
                <a:solidFill>
                  <a:srgbClr val="FFFF00"/>
                </a:solidFill>
              </a:rPr>
              <a:t>próbki,</a:t>
            </a:r>
            <a:endParaRPr lang="pl-PL" sz="2000" dirty="0">
              <a:solidFill>
                <a:srgbClr val="FFFF00"/>
              </a:solidFill>
            </a:endParaRPr>
          </a:p>
          <a:p>
            <a:pPr lvl="0"/>
            <a:r>
              <a:rPr lang="pl-PL" sz="2000" dirty="0">
                <a:solidFill>
                  <a:srgbClr val="FFFF00"/>
                </a:solidFill>
              </a:rPr>
              <a:t>Moduł Younga i wsp. Poissona wynosi 37 GPa i 0.21 – wartości </a:t>
            </a:r>
            <a:r>
              <a:rPr lang="pl-PL" sz="2000" dirty="0" smtClean="0">
                <a:solidFill>
                  <a:srgbClr val="FFFF00"/>
                </a:solidFill>
              </a:rPr>
              <a:t>uśrednione,</a:t>
            </a:r>
            <a:endParaRPr lang="pl-PL" sz="2000" dirty="0">
              <a:solidFill>
                <a:srgbClr val="FFFF00"/>
              </a:solidFill>
            </a:endParaRPr>
          </a:p>
          <a:p>
            <a:pPr lvl="0"/>
            <a:r>
              <a:rPr lang="pl-PL" sz="2000" dirty="0">
                <a:solidFill>
                  <a:srgbClr val="FFFF00"/>
                </a:solidFill>
              </a:rPr>
              <a:t>Zniszczenie przez zginanie w górnej części belki nie jest </a:t>
            </a:r>
            <a:r>
              <a:rPr lang="pl-PL" sz="2000" dirty="0" smtClean="0">
                <a:solidFill>
                  <a:srgbClr val="FFFF00"/>
                </a:solidFill>
              </a:rPr>
              <a:t>oczekiwane.</a:t>
            </a:r>
            <a:endParaRPr lang="pl-PL" sz="2000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pl-PL" sz="18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2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142" y="43960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l-PL" sz="4000" dirty="0">
                <a:solidFill>
                  <a:srgbClr val="FFFF00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817" y="1765169"/>
            <a:ext cx="7675350" cy="4351338"/>
          </a:xfrm>
        </p:spPr>
        <p:txBody>
          <a:bodyPr anchor="ctr">
            <a:normAutofit/>
          </a:bodyPr>
          <a:lstStyle/>
          <a:p>
            <a:r>
              <a:rPr lang="pl-PL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WPROWADZENIE</a:t>
            </a:r>
          </a:p>
          <a:p>
            <a:r>
              <a:rPr lang="pl-PL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DOŚWIACZENIA EKSPERYMENTALNE</a:t>
            </a:r>
          </a:p>
          <a:p>
            <a:r>
              <a:rPr lang="pl-PL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SYMULACJE NUMERYCZNE</a:t>
            </a:r>
          </a:p>
          <a:p>
            <a:r>
              <a:rPr lang="pl-PL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ANALZIA </a:t>
            </a:r>
            <a:r>
              <a:rPr lang="pl-PL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EFEKTU SKALI</a:t>
            </a:r>
            <a:endParaRPr lang="pl-PL" sz="3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l-PL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WNIOSKI</a:t>
            </a:r>
            <a:endParaRPr lang="pl-PL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460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31" y="1705655"/>
            <a:ext cx="8025961" cy="415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49375" y="484806"/>
            <a:ext cx="22533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pl-PL" sz="3600" dirty="0" smtClean="0">
                <a:solidFill>
                  <a:srgbClr val="FFFF00"/>
                </a:solidFill>
              </a:rPr>
              <a:t>SIATKA ES</a:t>
            </a:r>
            <a:endParaRPr lang="pl-PL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03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025" y="484806"/>
            <a:ext cx="87788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l-PL" sz="2400" dirty="0" smtClean="0">
                <a:solidFill>
                  <a:srgbClr val="FFFF00"/>
                </a:solidFill>
              </a:rPr>
              <a:t>MOŻLIWOŚĆ ODTWORZENIA </a:t>
            </a:r>
            <a:r>
              <a:rPr lang="pl-PL" sz="2400" dirty="0">
                <a:solidFill>
                  <a:srgbClr val="FFFF00"/>
                </a:solidFill>
              </a:rPr>
              <a:t>EFEKTU SKALI</a:t>
            </a:r>
            <a:r>
              <a:rPr lang="pl-PL" sz="2400" dirty="0" smtClean="0">
                <a:solidFill>
                  <a:srgbClr val="FFFF00"/>
                </a:solidFill>
              </a:rPr>
              <a:t>  NA </a:t>
            </a:r>
            <a:r>
              <a:rPr lang="pl-PL" sz="2400" dirty="0">
                <a:solidFill>
                  <a:srgbClr val="FFFF00"/>
                </a:solidFill>
              </a:rPr>
              <a:t>INNYCH </a:t>
            </a:r>
            <a:r>
              <a:rPr lang="pl-PL" sz="2400" dirty="0" smtClean="0">
                <a:solidFill>
                  <a:srgbClr val="FFFF00"/>
                </a:solidFill>
              </a:rPr>
              <a:t>GEOMETRIACH</a:t>
            </a:r>
            <a:endParaRPr lang="pl-PL" sz="2400" dirty="0">
              <a:solidFill>
                <a:srgbClr val="FFFF00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543050"/>
            <a:ext cx="5872163" cy="411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91702" y="6040993"/>
            <a:ext cx="2361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 smtClean="0">
                <a:solidFill>
                  <a:srgbClr val="FFFF00"/>
                </a:solidFill>
              </a:rPr>
              <a:t>Belki z nacięciem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74597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91702" y="5821828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 smtClean="0">
                <a:solidFill>
                  <a:srgbClr val="FFFF00"/>
                </a:solidFill>
              </a:rPr>
              <a:t>Belki bez nacięcia</a:t>
            </a:r>
            <a:endParaRPr lang="pl-PL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398" y="895350"/>
            <a:ext cx="6097065" cy="444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6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025" y="484806"/>
            <a:ext cx="87788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l-PL" sz="3200" dirty="0" smtClean="0">
                <a:solidFill>
                  <a:srgbClr val="FFFF00"/>
                </a:solidFill>
              </a:rPr>
              <a:t>ANALIZA EFEKTU SKALI</a:t>
            </a:r>
            <a:endParaRPr lang="pl-PL" sz="3200" dirty="0">
              <a:solidFill>
                <a:srgbClr val="FFFF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18" y="1212703"/>
            <a:ext cx="3986212" cy="5059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65639" y="2957434"/>
            <a:ext cx="36799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>
                <a:solidFill>
                  <a:srgbClr val="FFFF00"/>
                </a:solidFill>
              </a:rPr>
              <a:t>Porówwnanie wyników eksperymentalnych z uniwersalnym prawem efektu skali wg Bazanta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7772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024" y="275256"/>
            <a:ext cx="87788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l-PL" sz="3200" dirty="0" smtClean="0">
                <a:solidFill>
                  <a:srgbClr val="FFFF00"/>
                </a:solidFill>
              </a:rPr>
              <a:t>WNIOSKI</a:t>
            </a:r>
            <a:endParaRPr lang="pl-PL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024" y="275256"/>
            <a:ext cx="87788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l-PL" sz="3200" dirty="0" smtClean="0">
                <a:solidFill>
                  <a:srgbClr val="FFFF00"/>
                </a:solidFill>
              </a:rPr>
              <a:t>WNIOSKI</a:t>
            </a:r>
            <a:endParaRPr lang="pl-PL" sz="32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3875" y="1086773"/>
            <a:ext cx="82105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l-PL" sz="2000" dirty="0">
                <a:solidFill>
                  <a:srgbClr val="FFFF00"/>
                </a:solidFill>
              </a:rPr>
              <a:t>Testy trzypunktowego zginiania badające efekt skali I efekty brzegowe geometrycznie podobnych belek z nacięciem i bez zostały zaprezentowane</a:t>
            </a:r>
            <a:r>
              <a:rPr lang="pl-PL" sz="2000" dirty="0" smtClean="0">
                <a:solidFill>
                  <a:srgbClr val="FFFF00"/>
                </a:solidFill>
              </a:rPr>
              <a:t>.</a:t>
            </a:r>
            <a:endParaRPr lang="pl-PL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7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024" y="275256"/>
            <a:ext cx="87788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l-PL" sz="3200" dirty="0" smtClean="0">
                <a:solidFill>
                  <a:srgbClr val="FFFF00"/>
                </a:solidFill>
              </a:rPr>
              <a:t>WNIOSKI</a:t>
            </a:r>
            <a:endParaRPr lang="pl-PL" sz="32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3875" y="1086773"/>
            <a:ext cx="82105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l-PL" sz="2000" dirty="0">
                <a:solidFill>
                  <a:srgbClr val="FFFF00"/>
                </a:solidFill>
              </a:rPr>
              <a:t>Testy trzypunktowego zginiania badające efekt skali I efekty brzegowe geometrycznie podobnych belek z nacięciem i bez zostały zaprezentowane.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000" dirty="0">
                <a:solidFill>
                  <a:srgbClr val="FFFF00"/>
                </a:solidFill>
              </a:rPr>
              <a:t>Względna wytrzymałość zależy od </a:t>
            </a:r>
            <a:r>
              <a:rPr lang="pl-PL" sz="2000" dirty="0" smtClean="0">
                <a:solidFill>
                  <a:srgbClr val="FFFF00"/>
                </a:solidFill>
              </a:rPr>
              <a:t>rozmiaru </a:t>
            </a:r>
            <a:r>
              <a:rPr lang="pl-PL" sz="2000" dirty="0">
                <a:solidFill>
                  <a:srgbClr val="FFFF00"/>
                </a:solidFill>
              </a:rPr>
              <a:t>– mniejsze obiekty są wytrzymalsze. Co więcej wyniki dla naciętych i nienaciętych belek są inne</a:t>
            </a:r>
            <a:r>
              <a:rPr lang="pl-PL" sz="2000" dirty="0" smtClean="0">
                <a:solidFill>
                  <a:srgbClr val="FFFF00"/>
                </a:solidFill>
              </a:rPr>
              <a:t>.</a:t>
            </a:r>
            <a:endParaRPr lang="pl-PL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46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024" y="275256"/>
            <a:ext cx="87788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l-PL" sz="3200" dirty="0" smtClean="0">
                <a:solidFill>
                  <a:srgbClr val="FFFF00"/>
                </a:solidFill>
              </a:rPr>
              <a:t>WNIOSKI</a:t>
            </a:r>
            <a:endParaRPr lang="pl-PL" sz="32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3875" y="1086773"/>
            <a:ext cx="821055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l-PL" sz="2000" dirty="0">
                <a:solidFill>
                  <a:srgbClr val="FFFF00"/>
                </a:solidFill>
              </a:rPr>
              <a:t>Testy trzypunktowego zginiania badające efekt skali I efekty brzegowe geometrycznie podobnych belek z nacięciem i bez zostały zaprezentowane.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000" dirty="0">
                <a:solidFill>
                  <a:srgbClr val="FFFF00"/>
                </a:solidFill>
              </a:rPr>
              <a:t>Względna wytrzymałość zależy od </a:t>
            </a:r>
            <a:r>
              <a:rPr lang="pl-PL" sz="2000" dirty="0" smtClean="0">
                <a:solidFill>
                  <a:srgbClr val="FFFF00"/>
                </a:solidFill>
              </a:rPr>
              <a:t>rozmiaru </a:t>
            </a:r>
            <a:r>
              <a:rPr lang="pl-PL" sz="2000" dirty="0">
                <a:solidFill>
                  <a:srgbClr val="FFFF00"/>
                </a:solidFill>
              </a:rPr>
              <a:t>– mniejsze obiekty są wytrzymalsze. Co więcej wyniki dla naciętych i nienaciętych belek są inne.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000" dirty="0">
                <a:solidFill>
                  <a:srgbClr val="FFFF00"/>
                </a:solidFill>
              </a:rPr>
              <a:t>Wyniki eksperymentalne zostały porównanie z symulacją numeryczną wykorzystując model nielokalny. Porównanie ilustruje niedociągnięcia klasycznego sformułowania. Model nie potrafi opisać efektu skali dla zróżnicowanej geometrii i różnych rozmiarów elementu. Ta analiza powinna zostać rozszerzona dla innych, bardziej zaawansowanych, modeli konstytutywnych. Potwierdza to fakt, że jest konieczna potrzeba dlaszych badań i ulepszania modeli konstytutywnych w celu osiągniecią lepszego opisu geometrii i efektu skali dla zniszczenia konstrukcji</a:t>
            </a:r>
            <a:r>
              <a:rPr lang="pl-PL" sz="2000" dirty="0" smtClean="0">
                <a:solidFill>
                  <a:srgbClr val="FFFF00"/>
                </a:solidFill>
              </a:rPr>
              <a:t>.</a:t>
            </a:r>
            <a:endParaRPr lang="pl-PL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49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024" y="275256"/>
            <a:ext cx="87788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l-PL" sz="3200" dirty="0" smtClean="0">
                <a:solidFill>
                  <a:srgbClr val="FFFF00"/>
                </a:solidFill>
              </a:rPr>
              <a:t>WNIOSKI</a:t>
            </a:r>
            <a:endParaRPr lang="pl-PL" sz="32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3875" y="1086773"/>
            <a:ext cx="821055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l-PL" sz="2000" dirty="0">
                <a:solidFill>
                  <a:srgbClr val="FFFF00"/>
                </a:solidFill>
              </a:rPr>
              <a:t>Testy trzypunktowego zginiania badające efekt skali I efekty brzegowe geometrycznie podobnych belek z nacięciem i bez zostały zaprezentowane.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000" dirty="0">
                <a:solidFill>
                  <a:srgbClr val="FFFF00"/>
                </a:solidFill>
              </a:rPr>
              <a:t>Względna wytrzymałość zależy od </a:t>
            </a:r>
            <a:r>
              <a:rPr lang="pl-PL" sz="2000" dirty="0" smtClean="0">
                <a:solidFill>
                  <a:srgbClr val="FFFF00"/>
                </a:solidFill>
              </a:rPr>
              <a:t>rozmiaru </a:t>
            </a:r>
            <a:r>
              <a:rPr lang="pl-PL" sz="2000" dirty="0">
                <a:solidFill>
                  <a:srgbClr val="FFFF00"/>
                </a:solidFill>
              </a:rPr>
              <a:t>– mniejsze obiekty są wytrzymalsze. Co więcej wyniki dla naciętych i nienaciętych belek są inne.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000" dirty="0">
                <a:solidFill>
                  <a:srgbClr val="FFFF00"/>
                </a:solidFill>
              </a:rPr>
              <a:t>Wyniki eksperymentalne zostały porównanie z symulacją numeryczną wykorzystując model nielokalny. Porównanie ilustruje niedociągnięcia klasycznego sformułowania. Model nie potrafi opisać efektu skali dla zróżnicowanej geometrii i różnych rozmiarów elementu. Ta analiza powinna zostać rozszerzona dla innych, bardziej zaawansowanych, modeli konstytutywnych. Potwierdza to fakt, że jest konieczna potrzeba dlaszych badań i ulepszania modeli konstytutywnych w celu osiągniecią lepszego opisu geometrii i efektu skali dla zniszczenia konstrukcji.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l-PL" sz="2000" dirty="0">
                <a:solidFill>
                  <a:srgbClr val="FFFF00"/>
                </a:solidFill>
              </a:rPr>
              <a:t>Wyniki eksperymentalne zostały również porównane z USEL zaporponowanym przez </a:t>
            </a:r>
            <a:r>
              <a:rPr lang="pl-PL" sz="2000" dirty="0" smtClean="0">
                <a:solidFill>
                  <a:srgbClr val="FFFF00"/>
                </a:solidFill>
              </a:rPr>
              <a:t>Baźanta. </a:t>
            </a:r>
            <a:r>
              <a:rPr lang="pl-PL" sz="2000" dirty="0">
                <a:solidFill>
                  <a:srgbClr val="FFFF00"/>
                </a:solidFill>
              </a:rPr>
              <a:t>Uzyskano zgodność wyników w zakresie nominalnej wytrzymałości.</a:t>
            </a:r>
          </a:p>
        </p:txBody>
      </p:sp>
    </p:spTree>
    <p:extLst>
      <p:ext uri="{BB962C8B-B14F-4D97-AF65-F5344CB8AC3E}">
        <p14:creationId xmlns:p14="http://schemas.microsoft.com/office/powerpoint/2010/main" val="340828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022" y="3002038"/>
            <a:ext cx="87788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l-PL" sz="4800" dirty="0" smtClean="0">
                <a:solidFill>
                  <a:srgbClr val="FFFF00"/>
                </a:solidFill>
              </a:rPr>
              <a:t>PORA NA PYTANIA</a:t>
            </a:r>
            <a:endParaRPr lang="pl-P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46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817" y="449036"/>
            <a:ext cx="7675350" cy="566747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WPROWADZENIE</a:t>
            </a:r>
          </a:p>
          <a:p>
            <a:pPr marL="0" indent="0" algn="ctr">
              <a:buNone/>
            </a:pPr>
            <a:endParaRPr lang="pl-PL" sz="3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l-PL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Podczas modelowania betonu i quasi-kruchych materiałów należy uwzględnić odpowiedni rozmiar, geometrię oraz efekty brzegowe</a:t>
            </a:r>
          </a:p>
          <a:p>
            <a:pPr marL="0" indent="0">
              <a:buNone/>
            </a:pPr>
            <a:endParaRPr lang="pl-PL" sz="3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l-PL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Quasi-kruche materiały ukazują FRACTURE PROCESS ZONE (FPZ – obszar procesu pękania)</a:t>
            </a:r>
            <a:endParaRPr lang="pl-PL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38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022" y="3002038"/>
            <a:ext cx="87788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l-PL" sz="4800" dirty="0" smtClean="0">
                <a:solidFill>
                  <a:srgbClr val="FFFF00"/>
                </a:solidFill>
              </a:rPr>
              <a:t>DZIĘKUJĘ ZA UWAGĘ</a:t>
            </a:r>
            <a:endParaRPr lang="pl-PL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47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142" y="43960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>
                <a:solidFill>
                  <a:srgbClr val="FFFF00"/>
                </a:solidFill>
              </a:rPr>
              <a:t>FRACTURE PROCESS ZONE</a:t>
            </a:r>
            <a:endParaRPr lang="pl-PL" sz="4000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75"/>
          <a:stretch/>
        </p:blipFill>
        <p:spPr bwMode="auto">
          <a:xfrm>
            <a:off x="703159" y="1770629"/>
            <a:ext cx="7747217" cy="360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85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865" y="1654175"/>
            <a:ext cx="767535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800" dirty="0" smtClean="0">
                <a:solidFill>
                  <a:srgbClr val="FFFF00"/>
                </a:solidFill>
              </a:rPr>
              <a:t>Kształt  i rozmiar FPZ jest różny w zależności czy rysa propaguje z brzegu bez nacięcia czy z brzegu z nacięciem – to właśnie zjawisko określamy mianem </a:t>
            </a:r>
          </a:p>
          <a:p>
            <a:pPr marL="0" indent="0" algn="just">
              <a:buNone/>
            </a:pPr>
            <a:endParaRPr lang="pl-PL" sz="3200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pl-PL" sz="4800" b="1" u="sng" dirty="0" smtClean="0">
                <a:solidFill>
                  <a:srgbClr val="FFFF00"/>
                </a:solidFill>
              </a:rPr>
              <a:t>EFEKTÓW BRZEGOWYCH</a:t>
            </a:r>
            <a:endParaRPr lang="pl-PL" sz="4800" b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01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492" y="952046"/>
            <a:ext cx="767535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800" dirty="0" smtClean="0">
                <a:solidFill>
                  <a:srgbClr val="FFFF00"/>
                </a:solidFill>
              </a:rPr>
              <a:t>Efekty brzegowe i efekty skali są ważne z inżynierskiego punktu widzenia, poniważ:</a:t>
            </a:r>
          </a:p>
          <a:p>
            <a:pPr marL="0" indent="0" algn="just">
              <a:buNone/>
            </a:pPr>
            <a:endParaRPr lang="pl-PL" sz="2800" dirty="0" smtClean="0">
              <a:solidFill>
                <a:srgbClr val="FFFF00"/>
              </a:solidFill>
            </a:endParaRPr>
          </a:p>
          <a:p>
            <a:pPr lvl="0" algn="just"/>
            <a:r>
              <a:rPr lang="pl-PL" sz="2800" dirty="0">
                <a:solidFill>
                  <a:srgbClr val="FFFF00"/>
                </a:solidFill>
              </a:rPr>
              <a:t>Projektowanie dużych konstrukcji opiera się na parametrach materiałowych pomierzonych na próbkach w laboratorium</a:t>
            </a:r>
            <a:r>
              <a:rPr lang="pl-PL" sz="2800" dirty="0" smtClean="0">
                <a:solidFill>
                  <a:srgbClr val="FFFF00"/>
                </a:solidFill>
              </a:rPr>
              <a:t>,</a:t>
            </a:r>
          </a:p>
          <a:p>
            <a:pPr marL="0" lvl="0" indent="0" algn="just">
              <a:buNone/>
            </a:pPr>
            <a:endParaRPr lang="pl-PL" sz="2800" dirty="0" smtClean="0">
              <a:solidFill>
                <a:srgbClr val="FFFF00"/>
              </a:solidFill>
            </a:endParaRPr>
          </a:p>
          <a:p>
            <a:pPr algn="just"/>
            <a:r>
              <a:rPr lang="pl-PL" sz="2800" dirty="0">
                <a:solidFill>
                  <a:srgbClr val="FFFF00"/>
                </a:solidFill>
              </a:rPr>
              <a:t>W większości przypadków rysy propagują z powierzchni na których istnieją efekty brzegowe.</a:t>
            </a:r>
          </a:p>
          <a:p>
            <a:pPr lvl="0" algn="just"/>
            <a:endParaRPr lang="pl-PL" sz="2800" dirty="0">
              <a:solidFill>
                <a:srgbClr val="FFFF00"/>
              </a:solidFill>
            </a:endParaRPr>
          </a:p>
          <a:p>
            <a:pPr algn="just"/>
            <a:endParaRPr lang="pl-PL" sz="4800" b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63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817" y="449036"/>
            <a:ext cx="7675350" cy="566747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DOŚWIADCZENIA EKSPERYMENTALNE</a:t>
            </a:r>
          </a:p>
          <a:p>
            <a:pPr marL="0" indent="0" algn="ctr">
              <a:buNone/>
            </a:pPr>
            <a:endParaRPr lang="pl-PL" sz="3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pl-PL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GŁÓWNE ZAŁOŻENIA:</a:t>
            </a:r>
          </a:p>
        </p:txBody>
      </p:sp>
    </p:spTree>
    <p:extLst>
      <p:ext uri="{BB962C8B-B14F-4D97-AF65-F5344CB8AC3E}">
        <p14:creationId xmlns:p14="http://schemas.microsoft.com/office/powerpoint/2010/main" val="32032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873579"/>
            <a:ext cx="7675350" cy="5303384"/>
          </a:xfrm>
        </p:spPr>
        <p:txBody>
          <a:bodyPr>
            <a:noAutofit/>
          </a:bodyPr>
          <a:lstStyle/>
          <a:p>
            <a:pPr lvl="0" algn="just">
              <a:lnSpc>
                <a:spcPct val="100000"/>
              </a:lnSpc>
            </a:pPr>
            <a:r>
              <a:rPr lang="pl-PL" sz="2400" dirty="0">
                <a:solidFill>
                  <a:srgbClr val="FFFF00"/>
                </a:solidFill>
              </a:rPr>
              <a:t>W testach użyto belek o różnych wymiarach, ale każda została wykonana z takiej samej mieszanki </a:t>
            </a:r>
            <a:r>
              <a:rPr lang="pl-PL" sz="2400" dirty="0" smtClean="0">
                <a:solidFill>
                  <a:srgbClr val="FFFF00"/>
                </a:solidFill>
              </a:rPr>
              <a:t>betonowej,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lang="pl-PL" sz="2400" dirty="0">
              <a:solidFill>
                <a:srgbClr val="FFFF00"/>
              </a:solidFill>
            </a:endParaRPr>
          </a:p>
          <a:p>
            <a:pPr lvl="0" algn="just">
              <a:lnSpc>
                <a:spcPct val="100000"/>
              </a:lnSpc>
            </a:pPr>
            <a:r>
              <a:rPr lang="pl-PL" sz="2400" dirty="0">
                <a:solidFill>
                  <a:srgbClr val="FFFF00"/>
                </a:solidFill>
              </a:rPr>
              <a:t>Próbki zostały wyjęte ze swojej formy 24 h po wykonaniu odlewu. Były przechowywane w wodzie w temperaturze pokojowej i potem wyjęte 24 h przed </a:t>
            </a:r>
            <a:r>
              <a:rPr lang="pl-PL" sz="2400" dirty="0" smtClean="0">
                <a:solidFill>
                  <a:srgbClr val="FFFF00"/>
                </a:solidFill>
              </a:rPr>
              <a:t>testem</a:t>
            </a:r>
            <a:r>
              <a:rPr lang="pl-PL" sz="2400" dirty="0">
                <a:solidFill>
                  <a:srgbClr val="FFFF00"/>
                </a:solidFill>
              </a:rPr>
              <a:t>,</a:t>
            </a:r>
            <a:endParaRPr lang="pl-PL" sz="2400" dirty="0" smtClean="0">
              <a:solidFill>
                <a:srgbClr val="FFFF00"/>
              </a:solidFill>
            </a:endParaRPr>
          </a:p>
          <a:p>
            <a:pPr marL="0" lvl="0" indent="0" algn="just">
              <a:lnSpc>
                <a:spcPct val="100000"/>
              </a:lnSpc>
              <a:buNone/>
            </a:pPr>
            <a:endParaRPr lang="pl-PL" sz="2400" dirty="0">
              <a:solidFill>
                <a:srgbClr val="FFFF00"/>
              </a:solidFill>
            </a:endParaRPr>
          </a:p>
          <a:p>
            <a:pPr lvl="0" algn="just">
              <a:lnSpc>
                <a:spcPct val="100000"/>
              </a:lnSpc>
            </a:pPr>
            <a:r>
              <a:rPr lang="pl-PL" sz="2400" dirty="0">
                <a:solidFill>
                  <a:srgbClr val="FFFF00"/>
                </a:solidFill>
              </a:rPr>
              <a:t>Testy nie trwały dłużej niż godzinę dla każdej </a:t>
            </a:r>
            <a:r>
              <a:rPr lang="pl-PL" sz="2400" dirty="0" smtClean="0">
                <a:solidFill>
                  <a:srgbClr val="FFFF00"/>
                </a:solidFill>
              </a:rPr>
              <a:t>próbki,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lang="pl-PL" sz="2400" dirty="0">
              <a:solidFill>
                <a:srgbClr val="FFFF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pl-PL" sz="2400" dirty="0">
                <a:solidFill>
                  <a:srgbClr val="FFFF00"/>
                </a:solidFill>
              </a:rPr>
              <a:t>W celu zbadania właściwości materiałowych wykonano na każdej partii betonu testy ściskania oraz rozłupywania (próba brazylijska) zgodnie z europejską </a:t>
            </a:r>
            <a:r>
              <a:rPr lang="pl-PL" sz="2400" dirty="0" smtClean="0">
                <a:solidFill>
                  <a:srgbClr val="FFFF00"/>
                </a:solidFill>
              </a:rPr>
              <a:t>normą.</a:t>
            </a:r>
            <a:endParaRPr lang="pl-PL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9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>
                <a:solidFill>
                  <a:srgbClr val="FFFF00"/>
                </a:solidFill>
              </a:rPr>
              <a:t>SKŁAD BETONU</a:t>
            </a:r>
            <a:endParaRPr lang="pl-PL" dirty="0">
              <a:solidFill>
                <a:srgbClr val="FFFF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68" y="1959429"/>
            <a:ext cx="8182548" cy="3118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892</Words>
  <Application>Microsoft Office PowerPoint</Application>
  <PresentationFormat>On-screen Show (4:3)</PresentationFormat>
  <Paragraphs>104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Depth</vt:lpstr>
      <vt:lpstr>PowerPoint Presentation</vt:lpstr>
      <vt:lpstr>AGENDA</vt:lpstr>
      <vt:lpstr>PowerPoint Presentation</vt:lpstr>
      <vt:lpstr>FRACTURE PROCESS ZONE</vt:lpstr>
      <vt:lpstr>PowerPoint Presentation</vt:lpstr>
      <vt:lpstr>PowerPoint Presentation</vt:lpstr>
      <vt:lpstr>PowerPoint Presentation</vt:lpstr>
      <vt:lpstr>PowerPoint Presentation</vt:lpstr>
      <vt:lpstr>SKŁAD BETONU</vt:lpstr>
      <vt:lpstr>WŁAŚCIWOŚCI MECHANICZNE BETONU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Cezary</dc:creator>
  <cp:lastModifiedBy>Cez</cp:lastModifiedBy>
  <cp:revision>20</cp:revision>
  <dcterms:created xsi:type="dcterms:W3CDTF">2017-03-15T16:23:42Z</dcterms:created>
  <dcterms:modified xsi:type="dcterms:W3CDTF">2017-03-16T00:53:32Z</dcterms:modified>
</cp:coreProperties>
</file>