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8_DC352FD3.xml" ContentType="application/vnd.ms-powerpoint.comments+xml"/>
  <Override PartName="/ppt/comments/modernComment_10B_D01F1E6C.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6" r:id="rId4"/>
    <p:sldId id="262" r:id="rId5"/>
    <p:sldId id="261" r:id="rId6"/>
    <p:sldId id="263" r:id="rId7"/>
    <p:sldId id="264" r:id="rId8"/>
    <p:sldId id="269" r:id="rId9"/>
    <p:sldId id="271" r:id="rId10"/>
    <p:sldId id="274" r:id="rId11"/>
    <p:sldId id="267" r:id="rId12"/>
    <p:sldId id="268" r:id="rId13"/>
    <p:sldId id="265" r:id="rId14"/>
    <p:sldId id="270" r:id="rId15"/>
    <p:sldId id="273" r:id="rId16"/>
    <p:sldId id="272" r:id="rId17"/>
    <p:sldId id="275" r:id="rId18"/>
    <p:sldId id="276" r:id="rId19"/>
    <p:sldId id="277" r:id="rId20"/>
    <p:sldId id="278" r:id="rId21"/>
    <p:sldId id="279" r:id="rId22"/>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02917B-17D9-EB95-546D-1079035F03CA}" name="Cezary Rosa" initials="CR" userId="S::cr54108@student.sgh.waw.pl::41fa83ec-f496-4ee8-bc13-a2adc890683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59279-8848-CA2A-4015-8DD60704FB9C}" v="14" dt="2022-06-06T09:31:32.407"/>
    <p1510:client id="{1D23123A-8A15-4338-8118-15AB6101C8E9}" v="1024" dt="2022-06-06T21:12:03.052"/>
    <p1510:client id="{4601BD16-4EF4-C76E-1CF0-E069FDB71FEC}" v="140" dt="2022-06-06T22:01:39.841"/>
    <p1510:client id="{57E4118F-8906-6058-20CD-B742C033CEDF}" v="298" dt="2022-06-07T07:09:45.844"/>
    <p1510:client id="{76762078-1197-664B-A260-834A9BC0EC01}" v="5" dt="2022-06-07T05:47:59.907"/>
    <p1510:client id="{8B472E31-1F78-4E97-8F2C-6B209D5D05F4}" v="8" dt="2022-06-06T17:37:12.015"/>
    <p1510:client id="{D65D8792-7888-5DD2-475C-9B687B62539C}" v="9" dt="2022-06-06T18:53:01.511"/>
    <p1510:client id="{E8970D3C-329A-45D7-A371-4891922D3E85}" v="1" dt="2022-10-18T10:55:12.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comments/modernComment_108_DC352FD3.xml><?xml version="1.0" encoding="utf-8"?>
<p188:cmLst xmlns:a="http://schemas.openxmlformats.org/drawingml/2006/main" xmlns:r="http://schemas.openxmlformats.org/officeDocument/2006/relationships" xmlns:p188="http://schemas.microsoft.com/office/powerpoint/2018/8/main">
  <p188:cm id="{1FD03144-EB76-4676-8E53-169241402B4B}" authorId="{6402917B-17D9-EB95-546D-1079035F03CA}" created="2022-06-06T18:18:16.566">
    <ac:deMkLst xmlns:ac="http://schemas.microsoft.com/office/drawing/2013/main/command">
      <pc:docMk xmlns:pc="http://schemas.microsoft.com/office/powerpoint/2013/main/command"/>
      <pc:sldMk xmlns:pc="http://schemas.microsoft.com/office/powerpoint/2013/main/command" cId="3694473171" sldId="264"/>
      <ac:spMk id="2" creationId="{DFBAD84E-8B7A-698A-B386-E4A6B2758FCF}"/>
    </ac:deMkLst>
    <p188:replyLst>
      <p188:reply id="{D190A989-1C0C-4F8A-B762-E8EB837DC55F}" authorId="{6402917B-17D9-EB95-546D-1079035F03CA}" created="2022-06-06T18:21:06.773">
        <p188:txBody>
          <a:bodyPr/>
          <a:lstStyle/>
          <a:p>
            <a:r>
              <a:rPr lang="pl-PL"/>
              <a:t>describe() function to get some useful summary statistics about your data</a:t>
            </a:r>
          </a:p>
        </p188:txBody>
      </p188:reply>
      <p188:reply id="{47BC88D3-F315-43C0-92C4-EF4EBB066D28}" authorId="{6402917B-17D9-EB95-546D-1079035F03CA}" created="2022-06-06T18:22:07.228">
        <p188:txBody>
          <a:bodyPr/>
          <a:lstStyle/>
          <a:p>
            <a:r>
              <a:rPr lang="pl-PL"/>
              <a:t>As you have seen in the introduction, this data contains the five columns with the opening and closing price per day and the extreme high and low price movements for the Apple stock for each day. Additionally, you also get extra columns: Volume.</a:t>
            </a:r>
          </a:p>
        </p188:txBody>
      </p188:reply>
    </p188:replyLst>
    <p188:txBody>
      <a:bodyPr/>
      <a:lstStyle/>
      <a:p>
        <a:r>
          <a:rPr lang="pl-PL"/>
          <a:t>working with time series data, this might not seem as straightforward, since your index now contains DateTime values</a:t>
        </a:r>
      </a:p>
    </p188:txBody>
  </p188:cm>
</p188:cmLst>
</file>

<file path=ppt/comments/modernComment_10B_D01F1E6C.xml><?xml version="1.0" encoding="utf-8"?>
<p188:cmLst xmlns:a="http://schemas.openxmlformats.org/drawingml/2006/main" xmlns:r="http://schemas.openxmlformats.org/officeDocument/2006/relationships" xmlns:p188="http://schemas.microsoft.com/office/powerpoint/2018/8/main">
  <p188:cm id="{77AC5ABB-03BD-4004-A740-12B657A15A61}" authorId="{6402917B-17D9-EB95-546D-1079035F03CA}" created="2022-06-06T19:04:05.301">
    <ac:deMkLst xmlns:ac="http://schemas.microsoft.com/office/drawing/2013/main/command">
      <pc:docMk xmlns:pc="http://schemas.microsoft.com/office/powerpoint/2013/main/command"/>
      <pc:sldMk xmlns:pc="http://schemas.microsoft.com/office/powerpoint/2013/main/command" cId="3491700332" sldId="267"/>
      <ac:spMk id="2" creationId="{DFBAD84E-8B7A-698A-B386-E4A6B2758FCF}"/>
    </ac:deMkLst>
    <p188:replyLst>
      <p188:reply id="{D218D04C-33A5-420B-B17B-40AB6B5A809A}" authorId="{6402917B-17D9-EB95-546D-1079035F03CA}" created="2022-06-06T19:04:26.880">
        <p188:txBody>
          <a:bodyPr/>
          <a:lstStyle/>
          <a:p>
            <a:r>
              <a:rPr lang="pl-PL"/>
              <a:t>due to the complexity of our stock chart, we’ll need to use the regular plotly to unlock its true power.
It’s kinda funny that we can use the .Scatter() to draw a line chart. The following code draws a stock price chart using the daily Close price, also note the mode='lines'. It’s also important to remember to .show() the chart after plotting otherwise we can’t see them.
By the way, these charts are interactive, you can hover the mouse over the chart and see the price details.</a:t>
            </a:r>
          </a:p>
        </p188:txBody>
      </p188:reply>
    </p188:replyLst>
    <p188:txBody>
      <a:bodyPr/>
      <a:lstStyle/>
      <a:p>
        <a:r>
          <a:rPr lang="pl-PL"/>
          <a:t>you might also want to visualize your time series data. Thanks to Pandas' plotting integration with Matplotlib, this task becomes easy; Just use the plot() function and pass the relevant arguments to it. Additionally, you can also add the grid argument to indicate that the plot should also have a grid in the background.</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B53F-9BB6-3694-48BD-44D19C4B40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L"/>
          </a:p>
        </p:txBody>
      </p:sp>
      <p:sp>
        <p:nvSpPr>
          <p:cNvPr id="3" name="Subtitle 2">
            <a:extLst>
              <a:ext uri="{FF2B5EF4-FFF2-40B4-BE49-F238E27FC236}">
                <a16:creationId xmlns:a16="http://schemas.microsoft.com/office/drawing/2014/main" id="{D59B3573-BB2E-0140-C305-C952664360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L"/>
          </a:p>
        </p:txBody>
      </p:sp>
      <p:sp>
        <p:nvSpPr>
          <p:cNvPr id="4" name="Date Placeholder 3">
            <a:extLst>
              <a:ext uri="{FF2B5EF4-FFF2-40B4-BE49-F238E27FC236}">
                <a16:creationId xmlns:a16="http://schemas.microsoft.com/office/drawing/2014/main" id="{EC7742A3-D9E9-49D0-777E-BE3DEFCA02EA}"/>
              </a:ext>
            </a:extLst>
          </p:cNvPr>
          <p:cNvSpPr>
            <a:spLocks noGrp="1"/>
          </p:cNvSpPr>
          <p:nvPr>
            <p:ph type="dt" sz="half" idx="10"/>
          </p:nvPr>
        </p:nvSpPr>
        <p:spPr/>
        <p:txBody>
          <a:bodyPr/>
          <a:lstStyle/>
          <a:p>
            <a:fld id="{EEB490C1-927E-7843-A3C6-F60B1A4143AD}" type="datetimeFigureOut">
              <a:rPr lang="en-PL" smtClean="0"/>
              <a:t>10/18/2022</a:t>
            </a:fld>
            <a:endParaRPr lang="en-PL"/>
          </a:p>
        </p:txBody>
      </p:sp>
      <p:sp>
        <p:nvSpPr>
          <p:cNvPr id="5" name="Footer Placeholder 4">
            <a:extLst>
              <a:ext uri="{FF2B5EF4-FFF2-40B4-BE49-F238E27FC236}">
                <a16:creationId xmlns:a16="http://schemas.microsoft.com/office/drawing/2014/main" id="{9BABD658-3D28-C8DE-B014-0068925890EE}"/>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DD3F9C5B-DD6A-542B-26C0-77EDF9CB221E}"/>
              </a:ext>
            </a:extLst>
          </p:cNvPr>
          <p:cNvSpPr>
            <a:spLocks noGrp="1"/>
          </p:cNvSpPr>
          <p:nvPr>
            <p:ph type="sldNum" sz="quarter" idx="12"/>
          </p:nvPr>
        </p:nvSpPr>
        <p:spPr/>
        <p:txBody>
          <a:bodyPr/>
          <a:lstStyle/>
          <a:p>
            <a:fld id="{617E5808-B065-4E4F-AC03-A7EB0D415FF2}" type="slidenum">
              <a:rPr lang="en-PL" smtClean="0"/>
              <a:t>‹#›</a:t>
            </a:fld>
            <a:endParaRPr lang="en-PL"/>
          </a:p>
        </p:txBody>
      </p:sp>
    </p:spTree>
    <p:extLst>
      <p:ext uri="{BB962C8B-B14F-4D97-AF65-F5344CB8AC3E}">
        <p14:creationId xmlns:p14="http://schemas.microsoft.com/office/powerpoint/2010/main" val="170642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4F64-FF86-A441-85D7-3A7CB167BC99}"/>
              </a:ext>
            </a:extLst>
          </p:cNvPr>
          <p:cNvSpPr>
            <a:spLocks noGrp="1"/>
          </p:cNvSpPr>
          <p:nvPr>
            <p:ph type="title"/>
          </p:nvPr>
        </p:nvSpPr>
        <p:spPr/>
        <p:txBody>
          <a:bodyPr/>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262C4F76-3CB1-04D9-E1B3-1BFFF6335B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A04F95DB-34BB-3320-BF76-659622C3E4C3}"/>
              </a:ext>
            </a:extLst>
          </p:cNvPr>
          <p:cNvSpPr>
            <a:spLocks noGrp="1"/>
          </p:cNvSpPr>
          <p:nvPr>
            <p:ph type="dt" sz="half" idx="10"/>
          </p:nvPr>
        </p:nvSpPr>
        <p:spPr/>
        <p:txBody>
          <a:bodyPr/>
          <a:lstStyle/>
          <a:p>
            <a:fld id="{EEB490C1-927E-7843-A3C6-F60B1A4143AD}" type="datetimeFigureOut">
              <a:rPr lang="en-PL" smtClean="0"/>
              <a:t>10/18/2022</a:t>
            </a:fld>
            <a:endParaRPr lang="en-PL"/>
          </a:p>
        </p:txBody>
      </p:sp>
      <p:sp>
        <p:nvSpPr>
          <p:cNvPr id="5" name="Footer Placeholder 4">
            <a:extLst>
              <a:ext uri="{FF2B5EF4-FFF2-40B4-BE49-F238E27FC236}">
                <a16:creationId xmlns:a16="http://schemas.microsoft.com/office/drawing/2014/main" id="{914145BA-D451-AB8E-294E-CB820EB835E0}"/>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AE193218-EDAF-8B9D-AAC1-40D1E639FB91}"/>
              </a:ext>
            </a:extLst>
          </p:cNvPr>
          <p:cNvSpPr>
            <a:spLocks noGrp="1"/>
          </p:cNvSpPr>
          <p:nvPr>
            <p:ph type="sldNum" sz="quarter" idx="12"/>
          </p:nvPr>
        </p:nvSpPr>
        <p:spPr/>
        <p:txBody>
          <a:bodyPr/>
          <a:lstStyle/>
          <a:p>
            <a:fld id="{617E5808-B065-4E4F-AC03-A7EB0D415FF2}" type="slidenum">
              <a:rPr lang="en-PL" smtClean="0"/>
              <a:t>‹#›</a:t>
            </a:fld>
            <a:endParaRPr lang="en-PL"/>
          </a:p>
        </p:txBody>
      </p:sp>
    </p:spTree>
    <p:extLst>
      <p:ext uri="{BB962C8B-B14F-4D97-AF65-F5344CB8AC3E}">
        <p14:creationId xmlns:p14="http://schemas.microsoft.com/office/powerpoint/2010/main" val="246687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4E842-727D-6A96-6C4B-634E51FC7C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F6C3D73C-0A54-FD7F-02D5-312C7A163F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81E9DCC6-54B8-91AF-DC54-15296D4FBC5D}"/>
              </a:ext>
            </a:extLst>
          </p:cNvPr>
          <p:cNvSpPr>
            <a:spLocks noGrp="1"/>
          </p:cNvSpPr>
          <p:nvPr>
            <p:ph type="dt" sz="half" idx="10"/>
          </p:nvPr>
        </p:nvSpPr>
        <p:spPr/>
        <p:txBody>
          <a:bodyPr/>
          <a:lstStyle/>
          <a:p>
            <a:fld id="{EEB490C1-927E-7843-A3C6-F60B1A4143AD}" type="datetimeFigureOut">
              <a:rPr lang="en-PL" smtClean="0"/>
              <a:t>10/18/2022</a:t>
            </a:fld>
            <a:endParaRPr lang="en-PL"/>
          </a:p>
        </p:txBody>
      </p:sp>
      <p:sp>
        <p:nvSpPr>
          <p:cNvPr id="5" name="Footer Placeholder 4">
            <a:extLst>
              <a:ext uri="{FF2B5EF4-FFF2-40B4-BE49-F238E27FC236}">
                <a16:creationId xmlns:a16="http://schemas.microsoft.com/office/drawing/2014/main" id="{5CCE9307-C1CD-72B9-A658-AC8BCBE1F8B9}"/>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EF6C365A-2225-9ABC-A248-9CBB3967BE5D}"/>
              </a:ext>
            </a:extLst>
          </p:cNvPr>
          <p:cNvSpPr>
            <a:spLocks noGrp="1"/>
          </p:cNvSpPr>
          <p:nvPr>
            <p:ph type="sldNum" sz="quarter" idx="12"/>
          </p:nvPr>
        </p:nvSpPr>
        <p:spPr/>
        <p:txBody>
          <a:bodyPr/>
          <a:lstStyle/>
          <a:p>
            <a:fld id="{617E5808-B065-4E4F-AC03-A7EB0D415FF2}" type="slidenum">
              <a:rPr lang="en-PL" smtClean="0"/>
              <a:t>‹#›</a:t>
            </a:fld>
            <a:endParaRPr lang="en-PL"/>
          </a:p>
        </p:txBody>
      </p:sp>
    </p:spTree>
    <p:extLst>
      <p:ext uri="{BB962C8B-B14F-4D97-AF65-F5344CB8AC3E}">
        <p14:creationId xmlns:p14="http://schemas.microsoft.com/office/powerpoint/2010/main" val="222002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182A-2406-1347-43E3-E1805A1CDC45}"/>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BD3EE5A8-E7FD-B94F-CAF1-F5C853004D7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F302E55A-C3EC-8055-9ADC-907C17641691}"/>
              </a:ext>
            </a:extLst>
          </p:cNvPr>
          <p:cNvSpPr>
            <a:spLocks noGrp="1"/>
          </p:cNvSpPr>
          <p:nvPr>
            <p:ph type="dt" sz="half" idx="10"/>
          </p:nvPr>
        </p:nvSpPr>
        <p:spPr/>
        <p:txBody>
          <a:bodyPr/>
          <a:lstStyle/>
          <a:p>
            <a:fld id="{EEB490C1-927E-7843-A3C6-F60B1A4143AD}" type="datetimeFigureOut">
              <a:rPr lang="en-PL" smtClean="0"/>
              <a:t>10/18/2022</a:t>
            </a:fld>
            <a:endParaRPr lang="en-PL"/>
          </a:p>
        </p:txBody>
      </p:sp>
      <p:sp>
        <p:nvSpPr>
          <p:cNvPr id="5" name="Footer Placeholder 4">
            <a:extLst>
              <a:ext uri="{FF2B5EF4-FFF2-40B4-BE49-F238E27FC236}">
                <a16:creationId xmlns:a16="http://schemas.microsoft.com/office/drawing/2014/main" id="{5E82F4A4-D5B5-A0CF-B8BE-B4D75A514796}"/>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6B6F8357-40D8-F57F-3E22-F7505505F447}"/>
              </a:ext>
            </a:extLst>
          </p:cNvPr>
          <p:cNvSpPr>
            <a:spLocks noGrp="1"/>
          </p:cNvSpPr>
          <p:nvPr>
            <p:ph type="sldNum" sz="quarter" idx="12"/>
          </p:nvPr>
        </p:nvSpPr>
        <p:spPr/>
        <p:txBody>
          <a:bodyPr/>
          <a:lstStyle/>
          <a:p>
            <a:fld id="{617E5808-B065-4E4F-AC03-A7EB0D415FF2}" type="slidenum">
              <a:rPr lang="en-PL" smtClean="0"/>
              <a:t>‹#›</a:t>
            </a:fld>
            <a:endParaRPr lang="en-PL"/>
          </a:p>
        </p:txBody>
      </p:sp>
    </p:spTree>
    <p:extLst>
      <p:ext uri="{BB962C8B-B14F-4D97-AF65-F5344CB8AC3E}">
        <p14:creationId xmlns:p14="http://schemas.microsoft.com/office/powerpoint/2010/main" val="352230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3931-D78A-6C92-BC57-AD1B97D10CA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L"/>
          </a:p>
        </p:txBody>
      </p:sp>
      <p:sp>
        <p:nvSpPr>
          <p:cNvPr id="3" name="Text Placeholder 2">
            <a:extLst>
              <a:ext uri="{FF2B5EF4-FFF2-40B4-BE49-F238E27FC236}">
                <a16:creationId xmlns:a16="http://schemas.microsoft.com/office/drawing/2014/main" id="{5FC330C7-BB26-6326-10C0-7D365ED47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5F6A723-B764-3577-1EF4-0234AC2AD41F}"/>
              </a:ext>
            </a:extLst>
          </p:cNvPr>
          <p:cNvSpPr>
            <a:spLocks noGrp="1"/>
          </p:cNvSpPr>
          <p:nvPr>
            <p:ph type="dt" sz="half" idx="10"/>
          </p:nvPr>
        </p:nvSpPr>
        <p:spPr/>
        <p:txBody>
          <a:bodyPr/>
          <a:lstStyle/>
          <a:p>
            <a:fld id="{EEB490C1-927E-7843-A3C6-F60B1A4143AD}" type="datetimeFigureOut">
              <a:rPr lang="en-PL" smtClean="0"/>
              <a:t>10/18/2022</a:t>
            </a:fld>
            <a:endParaRPr lang="en-PL"/>
          </a:p>
        </p:txBody>
      </p:sp>
      <p:sp>
        <p:nvSpPr>
          <p:cNvPr id="5" name="Footer Placeholder 4">
            <a:extLst>
              <a:ext uri="{FF2B5EF4-FFF2-40B4-BE49-F238E27FC236}">
                <a16:creationId xmlns:a16="http://schemas.microsoft.com/office/drawing/2014/main" id="{9FDC3099-9B8F-59AB-EFC7-8587F83003AE}"/>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035E3E45-37B0-DA0A-4FB3-051039A78CB1}"/>
              </a:ext>
            </a:extLst>
          </p:cNvPr>
          <p:cNvSpPr>
            <a:spLocks noGrp="1"/>
          </p:cNvSpPr>
          <p:nvPr>
            <p:ph type="sldNum" sz="quarter" idx="12"/>
          </p:nvPr>
        </p:nvSpPr>
        <p:spPr/>
        <p:txBody>
          <a:bodyPr/>
          <a:lstStyle/>
          <a:p>
            <a:fld id="{617E5808-B065-4E4F-AC03-A7EB0D415FF2}" type="slidenum">
              <a:rPr lang="en-PL" smtClean="0"/>
              <a:t>‹#›</a:t>
            </a:fld>
            <a:endParaRPr lang="en-PL"/>
          </a:p>
        </p:txBody>
      </p:sp>
    </p:spTree>
    <p:extLst>
      <p:ext uri="{BB962C8B-B14F-4D97-AF65-F5344CB8AC3E}">
        <p14:creationId xmlns:p14="http://schemas.microsoft.com/office/powerpoint/2010/main" val="40649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2009-C440-D9F3-4817-5A4E2526F42B}"/>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D6581B35-E6AD-A673-95FB-043142FB3B6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Content Placeholder 3">
            <a:extLst>
              <a:ext uri="{FF2B5EF4-FFF2-40B4-BE49-F238E27FC236}">
                <a16:creationId xmlns:a16="http://schemas.microsoft.com/office/drawing/2014/main" id="{16283025-8D8F-756B-99D4-5D98E717F3F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Date Placeholder 4">
            <a:extLst>
              <a:ext uri="{FF2B5EF4-FFF2-40B4-BE49-F238E27FC236}">
                <a16:creationId xmlns:a16="http://schemas.microsoft.com/office/drawing/2014/main" id="{615A2BDE-7880-3BE4-310E-58DF301144FA}"/>
              </a:ext>
            </a:extLst>
          </p:cNvPr>
          <p:cNvSpPr>
            <a:spLocks noGrp="1"/>
          </p:cNvSpPr>
          <p:nvPr>
            <p:ph type="dt" sz="half" idx="10"/>
          </p:nvPr>
        </p:nvSpPr>
        <p:spPr/>
        <p:txBody>
          <a:bodyPr/>
          <a:lstStyle/>
          <a:p>
            <a:fld id="{EEB490C1-927E-7843-A3C6-F60B1A4143AD}" type="datetimeFigureOut">
              <a:rPr lang="en-PL" smtClean="0"/>
              <a:t>10/18/2022</a:t>
            </a:fld>
            <a:endParaRPr lang="en-PL"/>
          </a:p>
        </p:txBody>
      </p:sp>
      <p:sp>
        <p:nvSpPr>
          <p:cNvPr id="6" name="Footer Placeholder 5">
            <a:extLst>
              <a:ext uri="{FF2B5EF4-FFF2-40B4-BE49-F238E27FC236}">
                <a16:creationId xmlns:a16="http://schemas.microsoft.com/office/drawing/2014/main" id="{DFD2AA2C-76DE-A774-4659-C2EF15F48430}"/>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1E83CC15-3472-AF0C-61EB-A1E5677F42C0}"/>
              </a:ext>
            </a:extLst>
          </p:cNvPr>
          <p:cNvSpPr>
            <a:spLocks noGrp="1"/>
          </p:cNvSpPr>
          <p:nvPr>
            <p:ph type="sldNum" sz="quarter" idx="12"/>
          </p:nvPr>
        </p:nvSpPr>
        <p:spPr/>
        <p:txBody>
          <a:bodyPr/>
          <a:lstStyle/>
          <a:p>
            <a:fld id="{617E5808-B065-4E4F-AC03-A7EB0D415FF2}" type="slidenum">
              <a:rPr lang="en-PL" smtClean="0"/>
              <a:t>‹#›</a:t>
            </a:fld>
            <a:endParaRPr lang="en-PL"/>
          </a:p>
        </p:txBody>
      </p:sp>
    </p:spTree>
    <p:extLst>
      <p:ext uri="{BB962C8B-B14F-4D97-AF65-F5344CB8AC3E}">
        <p14:creationId xmlns:p14="http://schemas.microsoft.com/office/powerpoint/2010/main" val="48510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8621-2C60-1F4D-FA67-B8CD1F61EA7D}"/>
              </a:ext>
            </a:extLst>
          </p:cNvPr>
          <p:cNvSpPr>
            <a:spLocks noGrp="1"/>
          </p:cNvSpPr>
          <p:nvPr>
            <p:ph type="title"/>
          </p:nvPr>
        </p:nvSpPr>
        <p:spPr>
          <a:xfrm>
            <a:off x="839788" y="365125"/>
            <a:ext cx="10515600" cy="1325563"/>
          </a:xfrm>
        </p:spPr>
        <p:txBody>
          <a:bodyPr/>
          <a:lstStyle/>
          <a:p>
            <a:r>
              <a:rPr lang="en-GB"/>
              <a:t>Click to edit Master title style</a:t>
            </a:r>
            <a:endParaRPr lang="en-PL"/>
          </a:p>
        </p:txBody>
      </p:sp>
      <p:sp>
        <p:nvSpPr>
          <p:cNvPr id="3" name="Text Placeholder 2">
            <a:extLst>
              <a:ext uri="{FF2B5EF4-FFF2-40B4-BE49-F238E27FC236}">
                <a16:creationId xmlns:a16="http://schemas.microsoft.com/office/drawing/2014/main" id="{92F04BB8-95B3-932C-5678-9DDAFAFF4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F9E49B-F22B-F114-9941-5E7CF5ECC3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Text Placeholder 4">
            <a:extLst>
              <a:ext uri="{FF2B5EF4-FFF2-40B4-BE49-F238E27FC236}">
                <a16:creationId xmlns:a16="http://schemas.microsoft.com/office/drawing/2014/main" id="{A8C5B194-C170-7FA0-7115-7D952FC25F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E40E178-0861-3452-096F-33A8B598B5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7" name="Date Placeholder 6">
            <a:extLst>
              <a:ext uri="{FF2B5EF4-FFF2-40B4-BE49-F238E27FC236}">
                <a16:creationId xmlns:a16="http://schemas.microsoft.com/office/drawing/2014/main" id="{A56DF6E6-9058-502E-DC4E-C86A15301BFC}"/>
              </a:ext>
            </a:extLst>
          </p:cNvPr>
          <p:cNvSpPr>
            <a:spLocks noGrp="1"/>
          </p:cNvSpPr>
          <p:nvPr>
            <p:ph type="dt" sz="half" idx="10"/>
          </p:nvPr>
        </p:nvSpPr>
        <p:spPr/>
        <p:txBody>
          <a:bodyPr/>
          <a:lstStyle/>
          <a:p>
            <a:fld id="{EEB490C1-927E-7843-A3C6-F60B1A4143AD}" type="datetimeFigureOut">
              <a:rPr lang="en-PL" smtClean="0"/>
              <a:t>10/18/2022</a:t>
            </a:fld>
            <a:endParaRPr lang="en-PL"/>
          </a:p>
        </p:txBody>
      </p:sp>
      <p:sp>
        <p:nvSpPr>
          <p:cNvPr id="8" name="Footer Placeholder 7">
            <a:extLst>
              <a:ext uri="{FF2B5EF4-FFF2-40B4-BE49-F238E27FC236}">
                <a16:creationId xmlns:a16="http://schemas.microsoft.com/office/drawing/2014/main" id="{4B45947D-D6BE-B636-ABD7-088A05043452}"/>
              </a:ext>
            </a:extLst>
          </p:cNvPr>
          <p:cNvSpPr>
            <a:spLocks noGrp="1"/>
          </p:cNvSpPr>
          <p:nvPr>
            <p:ph type="ftr" sz="quarter" idx="11"/>
          </p:nvPr>
        </p:nvSpPr>
        <p:spPr/>
        <p:txBody>
          <a:bodyPr/>
          <a:lstStyle/>
          <a:p>
            <a:endParaRPr lang="en-PL"/>
          </a:p>
        </p:txBody>
      </p:sp>
      <p:sp>
        <p:nvSpPr>
          <p:cNvPr id="9" name="Slide Number Placeholder 8">
            <a:extLst>
              <a:ext uri="{FF2B5EF4-FFF2-40B4-BE49-F238E27FC236}">
                <a16:creationId xmlns:a16="http://schemas.microsoft.com/office/drawing/2014/main" id="{9BAB9E42-DEC7-4943-A364-4CB9B42E4D9E}"/>
              </a:ext>
            </a:extLst>
          </p:cNvPr>
          <p:cNvSpPr>
            <a:spLocks noGrp="1"/>
          </p:cNvSpPr>
          <p:nvPr>
            <p:ph type="sldNum" sz="quarter" idx="12"/>
          </p:nvPr>
        </p:nvSpPr>
        <p:spPr/>
        <p:txBody>
          <a:bodyPr/>
          <a:lstStyle/>
          <a:p>
            <a:fld id="{617E5808-B065-4E4F-AC03-A7EB0D415FF2}" type="slidenum">
              <a:rPr lang="en-PL" smtClean="0"/>
              <a:t>‹#›</a:t>
            </a:fld>
            <a:endParaRPr lang="en-PL"/>
          </a:p>
        </p:txBody>
      </p:sp>
    </p:spTree>
    <p:extLst>
      <p:ext uri="{BB962C8B-B14F-4D97-AF65-F5344CB8AC3E}">
        <p14:creationId xmlns:p14="http://schemas.microsoft.com/office/powerpoint/2010/main" val="259220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5021-0E7D-BD1C-AD59-55E4BA512875}"/>
              </a:ext>
            </a:extLst>
          </p:cNvPr>
          <p:cNvSpPr>
            <a:spLocks noGrp="1"/>
          </p:cNvSpPr>
          <p:nvPr>
            <p:ph type="title"/>
          </p:nvPr>
        </p:nvSpPr>
        <p:spPr/>
        <p:txBody>
          <a:bodyPr/>
          <a:lstStyle/>
          <a:p>
            <a:r>
              <a:rPr lang="en-GB"/>
              <a:t>Click to edit Master title style</a:t>
            </a:r>
            <a:endParaRPr lang="en-PL"/>
          </a:p>
        </p:txBody>
      </p:sp>
      <p:sp>
        <p:nvSpPr>
          <p:cNvPr id="3" name="Date Placeholder 2">
            <a:extLst>
              <a:ext uri="{FF2B5EF4-FFF2-40B4-BE49-F238E27FC236}">
                <a16:creationId xmlns:a16="http://schemas.microsoft.com/office/drawing/2014/main" id="{98738358-080A-9CA9-A510-4A9F915EFE20}"/>
              </a:ext>
            </a:extLst>
          </p:cNvPr>
          <p:cNvSpPr>
            <a:spLocks noGrp="1"/>
          </p:cNvSpPr>
          <p:nvPr>
            <p:ph type="dt" sz="half" idx="10"/>
          </p:nvPr>
        </p:nvSpPr>
        <p:spPr/>
        <p:txBody>
          <a:bodyPr/>
          <a:lstStyle/>
          <a:p>
            <a:fld id="{EEB490C1-927E-7843-A3C6-F60B1A4143AD}" type="datetimeFigureOut">
              <a:rPr lang="en-PL" smtClean="0"/>
              <a:t>10/18/2022</a:t>
            </a:fld>
            <a:endParaRPr lang="en-PL"/>
          </a:p>
        </p:txBody>
      </p:sp>
      <p:sp>
        <p:nvSpPr>
          <p:cNvPr id="4" name="Footer Placeholder 3">
            <a:extLst>
              <a:ext uri="{FF2B5EF4-FFF2-40B4-BE49-F238E27FC236}">
                <a16:creationId xmlns:a16="http://schemas.microsoft.com/office/drawing/2014/main" id="{ED7D01DD-684C-5C8F-9CED-565C69E5FE86}"/>
              </a:ext>
            </a:extLst>
          </p:cNvPr>
          <p:cNvSpPr>
            <a:spLocks noGrp="1"/>
          </p:cNvSpPr>
          <p:nvPr>
            <p:ph type="ftr" sz="quarter" idx="11"/>
          </p:nvPr>
        </p:nvSpPr>
        <p:spPr/>
        <p:txBody>
          <a:bodyPr/>
          <a:lstStyle/>
          <a:p>
            <a:endParaRPr lang="en-PL"/>
          </a:p>
        </p:txBody>
      </p:sp>
      <p:sp>
        <p:nvSpPr>
          <p:cNvPr id="5" name="Slide Number Placeholder 4">
            <a:extLst>
              <a:ext uri="{FF2B5EF4-FFF2-40B4-BE49-F238E27FC236}">
                <a16:creationId xmlns:a16="http://schemas.microsoft.com/office/drawing/2014/main" id="{64772553-4335-CB69-ED99-105D731E89FE}"/>
              </a:ext>
            </a:extLst>
          </p:cNvPr>
          <p:cNvSpPr>
            <a:spLocks noGrp="1"/>
          </p:cNvSpPr>
          <p:nvPr>
            <p:ph type="sldNum" sz="quarter" idx="12"/>
          </p:nvPr>
        </p:nvSpPr>
        <p:spPr/>
        <p:txBody>
          <a:bodyPr/>
          <a:lstStyle/>
          <a:p>
            <a:fld id="{617E5808-B065-4E4F-AC03-A7EB0D415FF2}" type="slidenum">
              <a:rPr lang="en-PL" smtClean="0"/>
              <a:t>‹#›</a:t>
            </a:fld>
            <a:endParaRPr lang="en-PL"/>
          </a:p>
        </p:txBody>
      </p:sp>
    </p:spTree>
    <p:extLst>
      <p:ext uri="{BB962C8B-B14F-4D97-AF65-F5344CB8AC3E}">
        <p14:creationId xmlns:p14="http://schemas.microsoft.com/office/powerpoint/2010/main" val="291307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0A8D9-CC46-8BFE-FF5F-A54F411A8916}"/>
              </a:ext>
            </a:extLst>
          </p:cNvPr>
          <p:cNvSpPr>
            <a:spLocks noGrp="1"/>
          </p:cNvSpPr>
          <p:nvPr>
            <p:ph type="dt" sz="half" idx="10"/>
          </p:nvPr>
        </p:nvSpPr>
        <p:spPr/>
        <p:txBody>
          <a:bodyPr/>
          <a:lstStyle/>
          <a:p>
            <a:fld id="{EEB490C1-927E-7843-A3C6-F60B1A4143AD}" type="datetimeFigureOut">
              <a:rPr lang="en-PL" smtClean="0"/>
              <a:t>10/18/2022</a:t>
            </a:fld>
            <a:endParaRPr lang="en-PL"/>
          </a:p>
        </p:txBody>
      </p:sp>
      <p:sp>
        <p:nvSpPr>
          <p:cNvPr id="3" name="Footer Placeholder 2">
            <a:extLst>
              <a:ext uri="{FF2B5EF4-FFF2-40B4-BE49-F238E27FC236}">
                <a16:creationId xmlns:a16="http://schemas.microsoft.com/office/drawing/2014/main" id="{E86DD6CB-4F26-248C-C6A4-C24FFF854D34}"/>
              </a:ext>
            </a:extLst>
          </p:cNvPr>
          <p:cNvSpPr>
            <a:spLocks noGrp="1"/>
          </p:cNvSpPr>
          <p:nvPr>
            <p:ph type="ftr" sz="quarter" idx="11"/>
          </p:nvPr>
        </p:nvSpPr>
        <p:spPr/>
        <p:txBody>
          <a:bodyPr/>
          <a:lstStyle/>
          <a:p>
            <a:endParaRPr lang="en-PL"/>
          </a:p>
        </p:txBody>
      </p:sp>
      <p:sp>
        <p:nvSpPr>
          <p:cNvPr id="4" name="Slide Number Placeholder 3">
            <a:extLst>
              <a:ext uri="{FF2B5EF4-FFF2-40B4-BE49-F238E27FC236}">
                <a16:creationId xmlns:a16="http://schemas.microsoft.com/office/drawing/2014/main" id="{5D6485E0-033C-7F86-DC02-7B7215C41975}"/>
              </a:ext>
            </a:extLst>
          </p:cNvPr>
          <p:cNvSpPr>
            <a:spLocks noGrp="1"/>
          </p:cNvSpPr>
          <p:nvPr>
            <p:ph type="sldNum" sz="quarter" idx="12"/>
          </p:nvPr>
        </p:nvSpPr>
        <p:spPr/>
        <p:txBody>
          <a:bodyPr/>
          <a:lstStyle/>
          <a:p>
            <a:fld id="{617E5808-B065-4E4F-AC03-A7EB0D415FF2}" type="slidenum">
              <a:rPr lang="en-PL" smtClean="0"/>
              <a:t>‹#›</a:t>
            </a:fld>
            <a:endParaRPr lang="en-PL"/>
          </a:p>
        </p:txBody>
      </p:sp>
    </p:spTree>
    <p:extLst>
      <p:ext uri="{BB962C8B-B14F-4D97-AF65-F5344CB8AC3E}">
        <p14:creationId xmlns:p14="http://schemas.microsoft.com/office/powerpoint/2010/main" val="370512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F85D-3C27-0063-F0BA-6FB9D280B6E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Content Placeholder 2">
            <a:extLst>
              <a:ext uri="{FF2B5EF4-FFF2-40B4-BE49-F238E27FC236}">
                <a16:creationId xmlns:a16="http://schemas.microsoft.com/office/drawing/2014/main" id="{C88AE605-2BE5-CA3F-D533-E34A33B2F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Text Placeholder 3">
            <a:extLst>
              <a:ext uri="{FF2B5EF4-FFF2-40B4-BE49-F238E27FC236}">
                <a16:creationId xmlns:a16="http://schemas.microsoft.com/office/drawing/2014/main" id="{3D2070D4-9966-4194-24C1-9EB0CAD86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3DD2FF-9FDC-8945-7F20-3CF9C5AEE0F3}"/>
              </a:ext>
            </a:extLst>
          </p:cNvPr>
          <p:cNvSpPr>
            <a:spLocks noGrp="1"/>
          </p:cNvSpPr>
          <p:nvPr>
            <p:ph type="dt" sz="half" idx="10"/>
          </p:nvPr>
        </p:nvSpPr>
        <p:spPr/>
        <p:txBody>
          <a:bodyPr/>
          <a:lstStyle/>
          <a:p>
            <a:fld id="{EEB490C1-927E-7843-A3C6-F60B1A4143AD}" type="datetimeFigureOut">
              <a:rPr lang="en-PL" smtClean="0"/>
              <a:t>10/18/2022</a:t>
            </a:fld>
            <a:endParaRPr lang="en-PL"/>
          </a:p>
        </p:txBody>
      </p:sp>
      <p:sp>
        <p:nvSpPr>
          <p:cNvPr id="6" name="Footer Placeholder 5">
            <a:extLst>
              <a:ext uri="{FF2B5EF4-FFF2-40B4-BE49-F238E27FC236}">
                <a16:creationId xmlns:a16="http://schemas.microsoft.com/office/drawing/2014/main" id="{564F92BD-5274-BC13-0EE6-8E47BB025598}"/>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EF5ED25C-191A-7F4E-37E0-28B1F0B79F7B}"/>
              </a:ext>
            </a:extLst>
          </p:cNvPr>
          <p:cNvSpPr>
            <a:spLocks noGrp="1"/>
          </p:cNvSpPr>
          <p:nvPr>
            <p:ph type="sldNum" sz="quarter" idx="12"/>
          </p:nvPr>
        </p:nvSpPr>
        <p:spPr/>
        <p:txBody>
          <a:bodyPr/>
          <a:lstStyle/>
          <a:p>
            <a:fld id="{617E5808-B065-4E4F-AC03-A7EB0D415FF2}" type="slidenum">
              <a:rPr lang="en-PL" smtClean="0"/>
              <a:t>‹#›</a:t>
            </a:fld>
            <a:endParaRPr lang="en-PL"/>
          </a:p>
        </p:txBody>
      </p:sp>
    </p:spTree>
    <p:extLst>
      <p:ext uri="{BB962C8B-B14F-4D97-AF65-F5344CB8AC3E}">
        <p14:creationId xmlns:p14="http://schemas.microsoft.com/office/powerpoint/2010/main" val="301236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B640-191C-B898-D79C-805EDE5F85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Picture Placeholder 2">
            <a:extLst>
              <a:ext uri="{FF2B5EF4-FFF2-40B4-BE49-F238E27FC236}">
                <a16:creationId xmlns:a16="http://schemas.microsoft.com/office/drawing/2014/main" id="{A558EE97-DD9A-AFFF-8C66-1B81BB0FD0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L"/>
          </a:p>
        </p:txBody>
      </p:sp>
      <p:sp>
        <p:nvSpPr>
          <p:cNvPr id="4" name="Text Placeholder 3">
            <a:extLst>
              <a:ext uri="{FF2B5EF4-FFF2-40B4-BE49-F238E27FC236}">
                <a16:creationId xmlns:a16="http://schemas.microsoft.com/office/drawing/2014/main" id="{E15C4C8D-33E3-ED7A-F01F-0A63CA54D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9BCBF4-B4E3-FF08-9308-E931606CF5DF}"/>
              </a:ext>
            </a:extLst>
          </p:cNvPr>
          <p:cNvSpPr>
            <a:spLocks noGrp="1"/>
          </p:cNvSpPr>
          <p:nvPr>
            <p:ph type="dt" sz="half" idx="10"/>
          </p:nvPr>
        </p:nvSpPr>
        <p:spPr/>
        <p:txBody>
          <a:bodyPr/>
          <a:lstStyle/>
          <a:p>
            <a:fld id="{EEB490C1-927E-7843-A3C6-F60B1A4143AD}" type="datetimeFigureOut">
              <a:rPr lang="en-PL" smtClean="0"/>
              <a:t>10/18/2022</a:t>
            </a:fld>
            <a:endParaRPr lang="en-PL"/>
          </a:p>
        </p:txBody>
      </p:sp>
      <p:sp>
        <p:nvSpPr>
          <p:cNvPr id="6" name="Footer Placeholder 5">
            <a:extLst>
              <a:ext uri="{FF2B5EF4-FFF2-40B4-BE49-F238E27FC236}">
                <a16:creationId xmlns:a16="http://schemas.microsoft.com/office/drawing/2014/main" id="{76A2A3B3-9023-6734-A4E4-4F257ED6C8E7}"/>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31D3BE77-D192-0DD7-FB60-CBCE62D2D9BF}"/>
              </a:ext>
            </a:extLst>
          </p:cNvPr>
          <p:cNvSpPr>
            <a:spLocks noGrp="1"/>
          </p:cNvSpPr>
          <p:nvPr>
            <p:ph type="sldNum" sz="quarter" idx="12"/>
          </p:nvPr>
        </p:nvSpPr>
        <p:spPr/>
        <p:txBody>
          <a:bodyPr/>
          <a:lstStyle/>
          <a:p>
            <a:fld id="{617E5808-B065-4E4F-AC03-A7EB0D415FF2}" type="slidenum">
              <a:rPr lang="en-PL" smtClean="0"/>
              <a:t>‹#›</a:t>
            </a:fld>
            <a:endParaRPr lang="en-PL"/>
          </a:p>
        </p:txBody>
      </p:sp>
    </p:spTree>
    <p:extLst>
      <p:ext uri="{BB962C8B-B14F-4D97-AF65-F5344CB8AC3E}">
        <p14:creationId xmlns:p14="http://schemas.microsoft.com/office/powerpoint/2010/main" val="213453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199FF7-6A47-6D8B-5D57-2EC3ADA30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L"/>
          </a:p>
        </p:txBody>
      </p:sp>
      <p:sp>
        <p:nvSpPr>
          <p:cNvPr id="3" name="Text Placeholder 2">
            <a:extLst>
              <a:ext uri="{FF2B5EF4-FFF2-40B4-BE49-F238E27FC236}">
                <a16:creationId xmlns:a16="http://schemas.microsoft.com/office/drawing/2014/main" id="{4308B6FE-E0E2-8F78-C373-034AAA562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5E438BF9-13FF-0655-4C1E-215DBC36A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490C1-927E-7843-A3C6-F60B1A4143AD}" type="datetimeFigureOut">
              <a:rPr lang="en-PL" smtClean="0"/>
              <a:t>10/18/2022</a:t>
            </a:fld>
            <a:endParaRPr lang="en-PL"/>
          </a:p>
        </p:txBody>
      </p:sp>
      <p:sp>
        <p:nvSpPr>
          <p:cNvPr id="5" name="Footer Placeholder 4">
            <a:extLst>
              <a:ext uri="{FF2B5EF4-FFF2-40B4-BE49-F238E27FC236}">
                <a16:creationId xmlns:a16="http://schemas.microsoft.com/office/drawing/2014/main" id="{98A6FA64-9744-D99F-5F07-5F14F3D49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L"/>
          </a:p>
        </p:txBody>
      </p:sp>
      <p:sp>
        <p:nvSpPr>
          <p:cNvPr id="6" name="Slide Number Placeholder 5">
            <a:extLst>
              <a:ext uri="{FF2B5EF4-FFF2-40B4-BE49-F238E27FC236}">
                <a16:creationId xmlns:a16="http://schemas.microsoft.com/office/drawing/2014/main" id="{0D050B3E-69A8-10FC-6409-20FA00F81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E5808-B065-4E4F-AC03-A7EB0D415FF2}" type="slidenum">
              <a:rPr lang="en-PL" smtClean="0"/>
              <a:t>‹#›</a:t>
            </a:fld>
            <a:endParaRPr lang="en-PL"/>
          </a:p>
        </p:txBody>
      </p:sp>
    </p:spTree>
    <p:extLst>
      <p:ext uri="{BB962C8B-B14F-4D97-AF65-F5344CB8AC3E}">
        <p14:creationId xmlns:p14="http://schemas.microsoft.com/office/powerpoint/2010/main" val="1375243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0B_D01F1E6C.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lphavantage.co/support/#api-ke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DC352FD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3316-FB3F-F5A7-4EB0-2C542560E5EF}"/>
              </a:ext>
            </a:extLst>
          </p:cNvPr>
          <p:cNvSpPr>
            <a:spLocks noGrp="1"/>
          </p:cNvSpPr>
          <p:nvPr>
            <p:ph type="ctrTitle"/>
          </p:nvPr>
        </p:nvSpPr>
        <p:spPr/>
        <p:txBody>
          <a:bodyPr/>
          <a:lstStyle/>
          <a:p>
            <a:r>
              <a:rPr lang="en-PL" b="1">
                <a:latin typeface="Consolas"/>
              </a:rPr>
              <a:t>Real Time Analytics Project</a:t>
            </a:r>
            <a:endParaRPr lang="pl-PL" b="1">
              <a:latin typeface="Consolas"/>
            </a:endParaRPr>
          </a:p>
        </p:txBody>
      </p:sp>
      <p:sp>
        <p:nvSpPr>
          <p:cNvPr id="3" name="Subtitle 2">
            <a:extLst>
              <a:ext uri="{FF2B5EF4-FFF2-40B4-BE49-F238E27FC236}">
                <a16:creationId xmlns:a16="http://schemas.microsoft.com/office/drawing/2014/main" id="{AC053785-CE7B-821C-0A68-45B014744A24}"/>
              </a:ext>
            </a:extLst>
          </p:cNvPr>
          <p:cNvSpPr>
            <a:spLocks noGrp="1"/>
          </p:cNvSpPr>
          <p:nvPr>
            <p:ph type="subTitle" idx="1"/>
          </p:nvPr>
        </p:nvSpPr>
        <p:spPr>
          <a:xfrm>
            <a:off x="1524000" y="4400909"/>
            <a:ext cx="9144000" cy="1655762"/>
          </a:xfrm>
        </p:spPr>
        <p:txBody>
          <a:bodyPr vert="horz" lIns="91440" tIns="45720" rIns="91440" bIns="45720" rtlCol="0" anchor="t">
            <a:normAutofit/>
          </a:bodyPr>
          <a:lstStyle/>
          <a:p>
            <a:endParaRPr lang="pl-PL" dirty="0">
              <a:latin typeface="Consolas"/>
            </a:endParaRPr>
          </a:p>
          <a:p>
            <a:endParaRPr lang="en-PL" dirty="0">
              <a:latin typeface="Consolas"/>
            </a:endParaRPr>
          </a:p>
        </p:txBody>
      </p:sp>
    </p:spTree>
    <p:extLst>
      <p:ext uri="{BB962C8B-B14F-4D97-AF65-F5344CB8AC3E}">
        <p14:creationId xmlns:p14="http://schemas.microsoft.com/office/powerpoint/2010/main" val="308875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Explanatory</a:t>
            </a:r>
            <a:r>
              <a:rPr lang="pl-PL" b="1">
                <a:latin typeface="Consolas"/>
                <a:cs typeface="Calibri Light"/>
              </a:rPr>
              <a:t> Data Analysis (3)</a:t>
            </a:r>
          </a:p>
        </p:txBody>
      </p:sp>
      <p:pic>
        <p:nvPicPr>
          <p:cNvPr id="9" name="Obraz 9">
            <a:extLst>
              <a:ext uri="{FF2B5EF4-FFF2-40B4-BE49-F238E27FC236}">
                <a16:creationId xmlns:a16="http://schemas.microsoft.com/office/drawing/2014/main" id="{F79D65A8-FDD3-8DDC-06F5-60D6D775C1E8}"/>
              </a:ext>
            </a:extLst>
          </p:cNvPr>
          <p:cNvPicPr>
            <a:picLocks noChangeAspect="1"/>
          </p:cNvPicPr>
          <p:nvPr/>
        </p:nvPicPr>
        <p:blipFill>
          <a:blip r:embed="rId2"/>
          <a:stretch>
            <a:fillRect/>
          </a:stretch>
        </p:blipFill>
        <p:spPr>
          <a:xfrm>
            <a:off x="645886" y="1785244"/>
            <a:ext cx="5805714" cy="1981227"/>
          </a:xfrm>
          <a:prstGeom prst="rect">
            <a:avLst/>
          </a:prstGeom>
        </p:spPr>
      </p:pic>
      <p:pic>
        <p:nvPicPr>
          <p:cNvPr id="10" name="Obraz 10" descr="Obraz zawierający tekst&#10;&#10;Opis wygenerowany automatycznie">
            <a:extLst>
              <a:ext uri="{FF2B5EF4-FFF2-40B4-BE49-F238E27FC236}">
                <a16:creationId xmlns:a16="http://schemas.microsoft.com/office/drawing/2014/main" id="{3EA46716-1D77-901F-4192-5E93FAE5494C}"/>
              </a:ext>
            </a:extLst>
          </p:cNvPr>
          <p:cNvPicPr>
            <a:picLocks noChangeAspect="1"/>
          </p:cNvPicPr>
          <p:nvPr/>
        </p:nvPicPr>
        <p:blipFill>
          <a:blip r:embed="rId3"/>
          <a:stretch>
            <a:fillRect/>
          </a:stretch>
        </p:blipFill>
        <p:spPr>
          <a:xfrm>
            <a:off x="1008743" y="3853760"/>
            <a:ext cx="3425371" cy="2779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894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a:latin typeface="Consolas"/>
                <a:cs typeface="Calibri Light"/>
              </a:rPr>
              <a:t>Simple </a:t>
            </a:r>
            <a:r>
              <a:rPr lang="pl-PL" b="1" err="1">
                <a:latin typeface="Consolas"/>
                <a:cs typeface="Calibri Light"/>
              </a:rPr>
              <a:t>stock</a:t>
            </a:r>
            <a:r>
              <a:rPr lang="pl-PL" b="1">
                <a:latin typeface="Consolas"/>
                <a:cs typeface="Calibri Light"/>
              </a:rPr>
              <a:t> chart</a:t>
            </a:r>
          </a:p>
        </p:txBody>
      </p:sp>
      <p:pic>
        <p:nvPicPr>
          <p:cNvPr id="7" name="Obraz 7">
            <a:extLst>
              <a:ext uri="{FF2B5EF4-FFF2-40B4-BE49-F238E27FC236}">
                <a16:creationId xmlns:a16="http://schemas.microsoft.com/office/drawing/2014/main" id="{57936DA8-FD24-9103-4A33-9EB690A26886}"/>
              </a:ext>
            </a:extLst>
          </p:cNvPr>
          <p:cNvPicPr>
            <a:picLocks noGrp="1" noChangeAspect="1"/>
          </p:cNvPicPr>
          <p:nvPr>
            <p:ph idx="1"/>
          </p:nvPr>
        </p:nvPicPr>
        <p:blipFill>
          <a:blip r:embed="rId3"/>
          <a:stretch>
            <a:fillRect/>
          </a:stretch>
        </p:blipFill>
        <p:spPr>
          <a:xfrm>
            <a:off x="593521" y="1380657"/>
            <a:ext cx="11179728" cy="2780502"/>
          </a:xfrm>
          <a:prstGeom prst="rect">
            <a:avLst/>
          </a:prstGeom>
        </p:spPr>
      </p:pic>
      <p:pic>
        <p:nvPicPr>
          <p:cNvPr id="8" name="Obraz 8" descr="Obraz zawierający tekst&#10;&#10;Opis wygenerowany automatycznie">
            <a:extLst>
              <a:ext uri="{FF2B5EF4-FFF2-40B4-BE49-F238E27FC236}">
                <a16:creationId xmlns:a16="http://schemas.microsoft.com/office/drawing/2014/main" id="{766A2615-60F4-36B5-1147-B5109DC35566}"/>
              </a:ext>
            </a:extLst>
          </p:cNvPr>
          <p:cNvPicPr>
            <a:picLocks noChangeAspect="1"/>
          </p:cNvPicPr>
          <p:nvPr/>
        </p:nvPicPr>
        <p:blipFill>
          <a:blip r:embed="rId4"/>
          <a:stretch>
            <a:fillRect/>
          </a:stretch>
        </p:blipFill>
        <p:spPr>
          <a:xfrm>
            <a:off x="841487" y="4278727"/>
            <a:ext cx="8820024" cy="23057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1700332"/>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normAutofit/>
          </a:bodyPr>
          <a:lstStyle/>
          <a:p>
            <a:r>
              <a:rPr lang="pl-PL" b="1" err="1">
                <a:latin typeface="Consolas"/>
                <a:cs typeface="Calibri Light"/>
              </a:rPr>
              <a:t>Adding</a:t>
            </a:r>
            <a:r>
              <a:rPr lang="pl-PL" b="1">
                <a:latin typeface="Consolas"/>
                <a:cs typeface="Calibri Light"/>
              </a:rPr>
              <a:t> trading </a:t>
            </a:r>
            <a:r>
              <a:rPr lang="pl-PL" b="1" err="1">
                <a:latin typeface="Consolas"/>
                <a:cs typeface="Calibri Light"/>
              </a:rPr>
              <a:t>volume</a:t>
            </a:r>
            <a:r>
              <a:rPr lang="pl-PL" b="1">
                <a:latin typeface="Consolas"/>
                <a:cs typeface="Calibri Light"/>
              </a:rPr>
              <a:t> to the Stock Chart</a:t>
            </a:r>
          </a:p>
        </p:txBody>
      </p:sp>
      <p:pic>
        <p:nvPicPr>
          <p:cNvPr id="3" name="Obraz 3">
            <a:extLst>
              <a:ext uri="{FF2B5EF4-FFF2-40B4-BE49-F238E27FC236}">
                <a16:creationId xmlns:a16="http://schemas.microsoft.com/office/drawing/2014/main" id="{48DFFE4F-2E95-5058-D723-D5F7789365EE}"/>
              </a:ext>
            </a:extLst>
          </p:cNvPr>
          <p:cNvPicPr>
            <a:picLocks noChangeAspect="1"/>
          </p:cNvPicPr>
          <p:nvPr/>
        </p:nvPicPr>
        <p:blipFill>
          <a:blip r:embed="rId2"/>
          <a:stretch>
            <a:fillRect/>
          </a:stretch>
        </p:blipFill>
        <p:spPr>
          <a:xfrm>
            <a:off x="738473" y="1714474"/>
            <a:ext cx="11023600" cy="2440556"/>
          </a:xfrm>
          <a:prstGeom prst="rect">
            <a:avLst/>
          </a:prstGeom>
        </p:spPr>
      </p:pic>
      <p:pic>
        <p:nvPicPr>
          <p:cNvPr id="4" name="Obraz 4" descr="Obraz zawierający tekst&#10;&#10;Opis wygenerowany automatycznie">
            <a:extLst>
              <a:ext uri="{FF2B5EF4-FFF2-40B4-BE49-F238E27FC236}">
                <a16:creationId xmlns:a16="http://schemas.microsoft.com/office/drawing/2014/main" id="{3BAF8261-3FBB-1B30-2F1B-4060E45B4CF7}"/>
              </a:ext>
            </a:extLst>
          </p:cNvPr>
          <p:cNvPicPr>
            <a:picLocks noChangeAspect="1"/>
          </p:cNvPicPr>
          <p:nvPr/>
        </p:nvPicPr>
        <p:blipFill>
          <a:blip r:embed="rId3"/>
          <a:stretch>
            <a:fillRect/>
          </a:stretch>
        </p:blipFill>
        <p:spPr>
          <a:xfrm>
            <a:off x="982383" y="4310067"/>
            <a:ext cx="8628968" cy="2182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8175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Candlestick</a:t>
            </a:r>
            <a:r>
              <a:rPr lang="pl-PL" b="1">
                <a:latin typeface="Consolas"/>
                <a:cs typeface="Calibri Light"/>
              </a:rPr>
              <a:t> Chart</a:t>
            </a:r>
          </a:p>
        </p:txBody>
      </p:sp>
      <p:sp>
        <p:nvSpPr>
          <p:cNvPr id="8" name="pole tekstowe 7">
            <a:extLst>
              <a:ext uri="{FF2B5EF4-FFF2-40B4-BE49-F238E27FC236}">
                <a16:creationId xmlns:a16="http://schemas.microsoft.com/office/drawing/2014/main" id="{6A3A30D8-1413-A336-4638-C53F055261FE}"/>
              </a:ext>
            </a:extLst>
          </p:cNvPr>
          <p:cNvSpPr txBox="1"/>
          <p:nvPr/>
        </p:nvSpPr>
        <p:spPr>
          <a:xfrm>
            <a:off x="802675" y="4012966"/>
            <a:ext cx="476969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solidFill>
                  <a:srgbClr val="333333"/>
                </a:solidFill>
                <a:latin typeface="Consolas"/>
                <a:ea typeface="Open Sans"/>
                <a:cs typeface="Open Sans"/>
              </a:rPr>
              <a:t>The candlestick chart is a style of financial chart describing open, high, low and close for a given </a:t>
            </a:r>
            <a:r>
              <a:rPr lang="en-US" sz="1400">
                <a:latin typeface="Consolas"/>
                <a:cs typeface="Calibri Light"/>
              </a:rPr>
              <a:t>x</a:t>
            </a:r>
            <a:r>
              <a:rPr lang="en-US" sz="1400">
                <a:solidFill>
                  <a:srgbClr val="333333"/>
                </a:solidFill>
                <a:latin typeface="Consolas"/>
                <a:ea typeface="Open Sans"/>
                <a:cs typeface="Open Sans"/>
              </a:rPr>
              <a:t> coordinate (most likely time). The boxes represent the spread between the </a:t>
            </a:r>
            <a:r>
              <a:rPr lang="en-US" sz="1400">
                <a:latin typeface="Consolas"/>
                <a:cs typeface="Calibri Light"/>
              </a:rPr>
              <a:t>open</a:t>
            </a:r>
            <a:r>
              <a:rPr lang="en-US" sz="1400">
                <a:solidFill>
                  <a:srgbClr val="333333"/>
                </a:solidFill>
                <a:latin typeface="Consolas"/>
                <a:ea typeface="Open Sans"/>
                <a:cs typeface="Open Sans"/>
              </a:rPr>
              <a:t> and </a:t>
            </a:r>
            <a:r>
              <a:rPr lang="en-US" sz="1400">
                <a:latin typeface="Consolas"/>
                <a:cs typeface="Calibri Light"/>
              </a:rPr>
              <a:t>close</a:t>
            </a:r>
            <a:r>
              <a:rPr lang="en-US" sz="1400">
                <a:solidFill>
                  <a:srgbClr val="333333"/>
                </a:solidFill>
                <a:latin typeface="Consolas"/>
                <a:ea typeface="Open Sans"/>
                <a:cs typeface="Open Sans"/>
              </a:rPr>
              <a:t> values and the lines represent the spread between the </a:t>
            </a:r>
            <a:r>
              <a:rPr lang="en-US" sz="1400">
                <a:latin typeface="Consolas"/>
                <a:cs typeface="Calibri Light"/>
              </a:rPr>
              <a:t>low</a:t>
            </a:r>
            <a:r>
              <a:rPr lang="en-US" sz="1400">
                <a:solidFill>
                  <a:srgbClr val="333333"/>
                </a:solidFill>
                <a:latin typeface="Consolas"/>
                <a:ea typeface="Open Sans"/>
                <a:cs typeface="Open Sans"/>
              </a:rPr>
              <a:t> and </a:t>
            </a:r>
            <a:r>
              <a:rPr lang="en-US" sz="1400">
                <a:latin typeface="Consolas"/>
                <a:cs typeface="Calibri Light"/>
              </a:rPr>
              <a:t>high</a:t>
            </a:r>
            <a:r>
              <a:rPr lang="en-US" sz="1400">
                <a:solidFill>
                  <a:srgbClr val="333333"/>
                </a:solidFill>
                <a:latin typeface="Consolas"/>
                <a:ea typeface="Open Sans"/>
                <a:cs typeface="Open Sans"/>
              </a:rPr>
              <a:t> values. Sample points where the close value is higher (lower) then the open value are called increasing (decreasing). By default, increasing candles are drawn in green whereas decreasing are drawn in red.</a:t>
            </a:r>
            <a:endParaRPr lang="en-US" sz="1400">
              <a:latin typeface="Consolas"/>
              <a:cs typeface="Calibri Light"/>
            </a:endParaRPr>
          </a:p>
        </p:txBody>
      </p:sp>
      <p:pic>
        <p:nvPicPr>
          <p:cNvPr id="14" name="Obraz 14" descr="Obraz zawierający tekst&#10;&#10;Opis wygenerowany automatycznie">
            <a:extLst>
              <a:ext uri="{FF2B5EF4-FFF2-40B4-BE49-F238E27FC236}">
                <a16:creationId xmlns:a16="http://schemas.microsoft.com/office/drawing/2014/main" id="{A7781DC7-27FA-724E-A7D3-7E21DE71773B}"/>
              </a:ext>
            </a:extLst>
          </p:cNvPr>
          <p:cNvPicPr>
            <a:picLocks noChangeAspect="1"/>
          </p:cNvPicPr>
          <p:nvPr/>
        </p:nvPicPr>
        <p:blipFill>
          <a:blip r:embed="rId2"/>
          <a:stretch>
            <a:fillRect/>
          </a:stretch>
        </p:blipFill>
        <p:spPr>
          <a:xfrm>
            <a:off x="5660570" y="4106422"/>
            <a:ext cx="6045201" cy="2280984"/>
          </a:xfrm>
          <a:prstGeom prst="rect">
            <a:avLst/>
          </a:prstGeom>
        </p:spPr>
      </p:pic>
      <p:pic>
        <p:nvPicPr>
          <p:cNvPr id="4" name="Obraz 4">
            <a:extLst>
              <a:ext uri="{FF2B5EF4-FFF2-40B4-BE49-F238E27FC236}">
                <a16:creationId xmlns:a16="http://schemas.microsoft.com/office/drawing/2014/main" id="{9596A7D5-11C6-55A7-BADA-179EDD256834}"/>
              </a:ext>
            </a:extLst>
          </p:cNvPr>
          <p:cNvPicPr>
            <a:picLocks noChangeAspect="1"/>
          </p:cNvPicPr>
          <p:nvPr/>
        </p:nvPicPr>
        <p:blipFill>
          <a:blip r:embed="rId3"/>
          <a:stretch>
            <a:fillRect/>
          </a:stretch>
        </p:blipFill>
        <p:spPr>
          <a:xfrm>
            <a:off x="837097" y="1384609"/>
            <a:ext cx="8938590" cy="2619997"/>
          </a:xfrm>
          <a:prstGeom prst="rect">
            <a:avLst/>
          </a:prstGeom>
        </p:spPr>
      </p:pic>
    </p:spTree>
    <p:extLst>
      <p:ext uri="{BB962C8B-B14F-4D97-AF65-F5344CB8AC3E}">
        <p14:creationId xmlns:p14="http://schemas.microsoft.com/office/powerpoint/2010/main" val="142046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Returns</a:t>
            </a:r>
            <a:r>
              <a:rPr lang="pl-PL" b="1">
                <a:latin typeface="Consolas"/>
                <a:cs typeface="Calibri Light"/>
              </a:rPr>
              <a:t> – </a:t>
            </a:r>
            <a:r>
              <a:rPr lang="pl-PL" b="1" err="1">
                <a:latin typeface="Consolas"/>
                <a:cs typeface="Calibri Light"/>
              </a:rPr>
              <a:t>percentage</a:t>
            </a:r>
            <a:r>
              <a:rPr lang="pl-PL" b="1">
                <a:latin typeface="Consolas"/>
                <a:cs typeface="Calibri Light"/>
              </a:rPr>
              <a:t> </a:t>
            </a:r>
            <a:r>
              <a:rPr lang="pl-PL" b="1" err="1">
                <a:latin typeface="Consolas"/>
                <a:cs typeface="Calibri Light"/>
              </a:rPr>
              <a:t>change</a:t>
            </a:r>
          </a:p>
        </p:txBody>
      </p:sp>
      <p:pic>
        <p:nvPicPr>
          <p:cNvPr id="3" name="Obraz 3">
            <a:extLst>
              <a:ext uri="{FF2B5EF4-FFF2-40B4-BE49-F238E27FC236}">
                <a16:creationId xmlns:a16="http://schemas.microsoft.com/office/drawing/2014/main" id="{BAA59603-FDC9-5CD6-B101-27AE05042465}"/>
              </a:ext>
            </a:extLst>
          </p:cNvPr>
          <p:cNvPicPr>
            <a:picLocks noChangeAspect="1"/>
          </p:cNvPicPr>
          <p:nvPr/>
        </p:nvPicPr>
        <p:blipFill>
          <a:blip r:embed="rId2"/>
          <a:stretch>
            <a:fillRect/>
          </a:stretch>
        </p:blipFill>
        <p:spPr>
          <a:xfrm>
            <a:off x="355599" y="1692811"/>
            <a:ext cx="6888759" cy="2266561"/>
          </a:xfrm>
          <a:prstGeom prst="rect">
            <a:avLst/>
          </a:prstGeom>
        </p:spPr>
      </p:pic>
      <p:pic>
        <p:nvPicPr>
          <p:cNvPr id="4" name="Obraz 4">
            <a:extLst>
              <a:ext uri="{FF2B5EF4-FFF2-40B4-BE49-F238E27FC236}">
                <a16:creationId xmlns:a16="http://schemas.microsoft.com/office/drawing/2014/main" id="{34F0CC4B-110D-E33B-BDD3-FA485DE47E6D}"/>
              </a:ext>
            </a:extLst>
          </p:cNvPr>
          <p:cNvPicPr>
            <a:picLocks noChangeAspect="1"/>
          </p:cNvPicPr>
          <p:nvPr/>
        </p:nvPicPr>
        <p:blipFill>
          <a:blip r:embed="rId3"/>
          <a:stretch>
            <a:fillRect/>
          </a:stretch>
        </p:blipFill>
        <p:spPr>
          <a:xfrm>
            <a:off x="7366000" y="1781695"/>
            <a:ext cx="4477657" cy="3570380"/>
          </a:xfrm>
          <a:prstGeom prst="rect">
            <a:avLst/>
          </a:prstGeom>
        </p:spPr>
      </p:pic>
      <p:pic>
        <p:nvPicPr>
          <p:cNvPr id="6" name="Obraz 6" descr="Obraz zawierający tekst&#10;&#10;Opis wygenerowany automatycznie">
            <a:extLst>
              <a:ext uri="{FF2B5EF4-FFF2-40B4-BE49-F238E27FC236}">
                <a16:creationId xmlns:a16="http://schemas.microsoft.com/office/drawing/2014/main" id="{C60064C5-503E-7D25-8D15-BF7B9C45DE1C}"/>
              </a:ext>
            </a:extLst>
          </p:cNvPr>
          <p:cNvPicPr>
            <a:picLocks noChangeAspect="1"/>
          </p:cNvPicPr>
          <p:nvPr/>
        </p:nvPicPr>
        <p:blipFill>
          <a:blip r:embed="rId4"/>
          <a:stretch>
            <a:fillRect/>
          </a:stretch>
        </p:blipFill>
        <p:spPr>
          <a:xfrm>
            <a:off x="834572" y="3963010"/>
            <a:ext cx="3541485" cy="2727466"/>
          </a:xfrm>
          <a:prstGeom prst="rect">
            <a:avLst/>
          </a:prstGeom>
        </p:spPr>
      </p:pic>
    </p:spTree>
    <p:extLst>
      <p:ext uri="{BB962C8B-B14F-4D97-AF65-F5344CB8AC3E}">
        <p14:creationId xmlns:p14="http://schemas.microsoft.com/office/powerpoint/2010/main" val="3983492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a:latin typeface="Consolas"/>
                <a:cs typeface="Calibri Light"/>
              </a:rPr>
              <a:t>Simple Trading </a:t>
            </a:r>
            <a:r>
              <a:rPr lang="pl-PL" b="1" err="1">
                <a:latin typeface="Consolas"/>
                <a:cs typeface="Calibri Light"/>
              </a:rPr>
              <a:t>Strategy</a:t>
            </a:r>
            <a:endParaRPr lang="pl-PL" b="1">
              <a:latin typeface="Consolas"/>
              <a:cs typeface="Calibri Light"/>
            </a:endParaRPr>
          </a:p>
        </p:txBody>
      </p:sp>
      <p:sp>
        <p:nvSpPr>
          <p:cNvPr id="5" name="pole tekstowe 4">
            <a:extLst>
              <a:ext uri="{FF2B5EF4-FFF2-40B4-BE49-F238E27FC236}">
                <a16:creationId xmlns:a16="http://schemas.microsoft.com/office/drawing/2014/main" id="{D2FB7161-0FD9-CAEC-DB89-E0D4FA10CD8D}"/>
              </a:ext>
            </a:extLst>
          </p:cNvPr>
          <p:cNvSpPr txBox="1"/>
          <p:nvPr/>
        </p:nvSpPr>
        <p:spPr>
          <a:xfrm>
            <a:off x="892629" y="1850571"/>
            <a:ext cx="791028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Tx/>
              <a:buChar char="•"/>
            </a:pPr>
            <a:r>
              <a:rPr lang="pl-PL" sz="3600" err="1">
                <a:latin typeface="Consolas"/>
                <a:cs typeface="Arial"/>
              </a:rPr>
              <a:t>Momentum</a:t>
            </a:r>
            <a:r>
              <a:rPr lang="pl-PL" sz="3600">
                <a:latin typeface="Consolas"/>
                <a:cs typeface="Arial"/>
              </a:rPr>
              <a:t> </a:t>
            </a:r>
            <a:r>
              <a:rPr lang="pl-PL" sz="3600" err="1">
                <a:latin typeface="Consolas"/>
                <a:cs typeface="Arial"/>
              </a:rPr>
              <a:t>strategy</a:t>
            </a:r>
          </a:p>
          <a:p>
            <a:pPr>
              <a:buFont typeface="Arial"/>
              <a:buChar char="•"/>
            </a:pPr>
            <a:r>
              <a:rPr lang="pl-PL" sz="3600" err="1">
                <a:latin typeface="Consolas"/>
                <a:cs typeface="Arial"/>
              </a:rPr>
              <a:t>Moving</a:t>
            </a:r>
            <a:r>
              <a:rPr lang="pl-PL" sz="3600">
                <a:latin typeface="Consolas"/>
                <a:cs typeface="Arial"/>
              </a:rPr>
              <a:t> </a:t>
            </a:r>
            <a:r>
              <a:rPr lang="pl-PL" sz="3600" err="1">
                <a:latin typeface="Consolas"/>
                <a:cs typeface="Arial"/>
              </a:rPr>
              <a:t>average</a:t>
            </a:r>
            <a:r>
              <a:rPr lang="pl-PL" sz="3600">
                <a:latin typeface="Consolas"/>
                <a:cs typeface="Arial"/>
              </a:rPr>
              <a:t> </a:t>
            </a:r>
            <a:r>
              <a:rPr lang="pl-PL" sz="3600" err="1">
                <a:latin typeface="Consolas"/>
                <a:cs typeface="Arial"/>
              </a:rPr>
              <a:t>crossover</a:t>
            </a:r>
          </a:p>
          <a:p>
            <a:pPr>
              <a:buFont typeface="Arial"/>
              <a:buChar char="•"/>
            </a:pPr>
            <a:endParaRPr lang="pl-PL" sz="3600">
              <a:latin typeface="Consolas"/>
              <a:cs typeface="Arial"/>
            </a:endParaRPr>
          </a:p>
        </p:txBody>
      </p:sp>
    </p:spTree>
    <p:extLst>
      <p:ext uri="{BB962C8B-B14F-4D97-AF65-F5344CB8AC3E}">
        <p14:creationId xmlns:p14="http://schemas.microsoft.com/office/powerpoint/2010/main" val="2550945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Building</a:t>
            </a:r>
            <a:r>
              <a:rPr lang="pl-PL" b="1">
                <a:latin typeface="Consolas"/>
                <a:cs typeface="Calibri Light"/>
              </a:rPr>
              <a:t> a Trading </a:t>
            </a:r>
            <a:r>
              <a:rPr lang="pl-PL" b="1" err="1">
                <a:latin typeface="Consolas"/>
                <a:cs typeface="Calibri Light"/>
              </a:rPr>
              <a:t>Strategy</a:t>
            </a:r>
            <a:r>
              <a:rPr lang="pl-PL" b="1">
                <a:latin typeface="Consolas"/>
                <a:cs typeface="Calibri Light"/>
              </a:rPr>
              <a:t> (1)</a:t>
            </a:r>
          </a:p>
        </p:txBody>
      </p:sp>
      <p:sp>
        <p:nvSpPr>
          <p:cNvPr id="5" name="pole tekstowe 4">
            <a:extLst>
              <a:ext uri="{FF2B5EF4-FFF2-40B4-BE49-F238E27FC236}">
                <a16:creationId xmlns:a16="http://schemas.microsoft.com/office/drawing/2014/main" id="{D2FB7161-0FD9-CAEC-DB89-E0D4FA10CD8D}"/>
              </a:ext>
            </a:extLst>
          </p:cNvPr>
          <p:cNvSpPr txBox="1"/>
          <p:nvPr/>
        </p:nvSpPr>
        <p:spPr>
          <a:xfrm>
            <a:off x="892629" y="1850571"/>
            <a:ext cx="1107013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pl-PL" err="1">
                <a:latin typeface="Consolas"/>
                <a:cs typeface="Arial"/>
              </a:rPr>
              <a:t>creating</a:t>
            </a:r>
            <a:r>
              <a:rPr lang="pl-PL">
                <a:latin typeface="Consolas"/>
                <a:cs typeface="Arial"/>
              </a:rPr>
              <a:t> </a:t>
            </a:r>
            <a:r>
              <a:rPr lang="pl-PL" err="1">
                <a:latin typeface="Consolas"/>
                <a:cs typeface="Arial"/>
              </a:rPr>
              <a:t>two</a:t>
            </a:r>
            <a:r>
              <a:rPr lang="pl-PL">
                <a:latin typeface="Consolas"/>
                <a:cs typeface="Arial"/>
              </a:rPr>
              <a:t> </a:t>
            </a:r>
            <a:r>
              <a:rPr lang="pl-PL" err="1">
                <a:latin typeface="Consolas"/>
                <a:cs typeface="Arial"/>
              </a:rPr>
              <a:t>separate</a:t>
            </a:r>
            <a:r>
              <a:rPr lang="pl-PL">
                <a:latin typeface="Consolas"/>
                <a:cs typeface="Arial"/>
              </a:rPr>
              <a:t> Simple </a:t>
            </a:r>
            <a:r>
              <a:rPr lang="pl-PL" err="1">
                <a:latin typeface="Consolas"/>
                <a:cs typeface="Arial"/>
              </a:rPr>
              <a:t>Moving</a:t>
            </a:r>
            <a:r>
              <a:rPr lang="pl-PL">
                <a:latin typeface="Consolas"/>
                <a:cs typeface="Arial"/>
              </a:rPr>
              <a:t> </a:t>
            </a:r>
            <a:r>
              <a:rPr lang="pl-PL" err="1">
                <a:latin typeface="Consolas"/>
                <a:cs typeface="Arial"/>
              </a:rPr>
              <a:t>Averages</a:t>
            </a:r>
            <a:r>
              <a:rPr lang="pl-PL">
                <a:latin typeface="Consolas"/>
                <a:cs typeface="Arial"/>
              </a:rPr>
              <a:t> (SMA) of a </a:t>
            </a:r>
            <a:r>
              <a:rPr lang="pl-PL" err="1">
                <a:latin typeface="Consolas"/>
                <a:cs typeface="Arial"/>
              </a:rPr>
              <a:t>time</a:t>
            </a:r>
            <a:r>
              <a:rPr lang="pl-PL">
                <a:latin typeface="Consolas"/>
                <a:cs typeface="Arial"/>
              </a:rPr>
              <a:t> </a:t>
            </a:r>
            <a:r>
              <a:rPr lang="pl-PL" err="1">
                <a:latin typeface="Consolas"/>
                <a:cs typeface="Arial"/>
              </a:rPr>
              <a:t>series</a:t>
            </a:r>
            <a:r>
              <a:rPr lang="pl-PL">
                <a:latin typeface="Consolas"/>
                <a:cs typeface="Arial"/>
              </a:rPr>
              <a:t> with </a:t>
            </a:r>
            <a:r>
              <a:rPr lang="pl-PL" err="1">
                <a:latin typeface="Consolas"/>
                <a:cs typeface="Arial"/>
              </a:rPr>
              <a:t>differing</a:t>
            </a:r>
            <a:r>
              <a:rPr lang="pl-PL">
                <a:latin typeface="Consolas"/>
                <a:cs typeface="Arial"/>
              </a:rPr>
              <a:t> </a:t>
            </a:r>
            <a:r>
              <a:rPr lang="pl-PL" err="1">
                <a:latin typeface="Consolas"/>
                <a:cs typeface="Arial"/>
              </a:rPr>
              <a:t>lookback</a:t>
            </a:r>
            <a:r>
              <a:rPr lang="pl-PL">
                <a:latin typeface="Consolas"/>
                <a:cs typeface="Arial"/>
              </a:rPr>
              <a:t> </a:t>
            </a:r>
            <a:r>
              <a:rPr lang="pl-PL" err="1">
                <a:latin typeface="Consolas"/>
                <a:cs typeface="Arial"/>
              </a:rPr>
              <a:t>periods</a:t>
            </a:r>
            <a:r>
              <a:rPr lang="pl-PL">
                <a:latin typeface="Consolas"/>
                <a:cs typeface="Arial"/>
              </a:rPr>
              <a:t> (</a:t>
            </a:r>
            <a:r>
              <a:rPr lang="pl-PL" err="1">
                <a:latin typeface="Consolas"/>
                <a:cs typeface="Arial"/>
              </a:rPr>
              <a:t>eg</a:t>
            </a:r>
            <a:r>
              <a:rPr lang="pl-PL">
                <a:latin typeface="Consolas"/>
                <a:cs typeface="Arial"/>
              </a:rPr>
              <a:t>. 1 </a:t>
            </a:r>
            <a:r>
              <a:rPr lang="pl-PL" err="1">
                <a:latin typeface="Consolas"/>
                <a:cs typeface="Arial"/>
              </a:rPr>
              <a:t>hour</a:t>
            </a:r>
            <a:r>
              <a:rPr lang="pl-PL">
                <a:latin typeface="Consolas"/>
                <a:cs typeface="Arial"/>
              </a:rPr>
              <a:t> – 4 </a:t>
            </a:r>
            <a:r>
              <a:rPr lang="pl-PL" err="1">
                <a:latin typeface="Consolas"/>
                <a:cs typeface="Arial"/>
              </a:rPr>
              <a:t>times</a:t>
            </a:r>
            <a:r>
              <a:rPr lang="pl-PL">
                <a:latin typeface="Consolas"/>
                <a:cs typeface="Arial"/>
              </a:rPr>
              <a:t> 15min </a:t>
            </a:r>
            <a:r>
              <a:rPr lang="pl-PL" err="1">
                <a:latin typeface="Consolas"/>
                <a:cs typeface="Arial"/>
              </a:rPr>
              <a:t>intervals</a:t>
            </a:r>
            <a:r>
              <a:rPr lang="pl-PL">
                <a:latin typeface="Consolas"/>
                <a:cs typeface="Arial"/>
              </a:rPr>
              <a:t> and 3 </a:t>
            </a:r>
            <a:r>
              <a:rPr lang="pl-PL" err="1">
                <a:latin typeface="Consolas"/>
                <a:cs typeface="Arial"/>
              </a:rPr>
              <a:t>hours</a:t>
            </a:r>
            <a:r>
              <a:rPr lang="pl-PL">
                <a:latin typeface="Consolas"/>
                <a:cs typeface="Arial"/>
              </a:rPr>
              <a:t> – 12 </a:t>
            </a:r>
            <a:r>
              <a:rPr lang="pl-PL" err="1">
                <a:latin typeface="Consolas"/>
                <a:cs typeface="Arial"/>
              </a:rPr>
              <a:t>times</a:t>
            </a:r>
            <a:r>
              <a:rPr lang="pl-PL">
                <a:latin typeface="Consolas"/>
                <a:cs typeface="Arial"/>
              </a:rPr>
              <a:t> 15 min </a:t>
            </a:r>
            <a:r>
              <a:rPr lang="pl-PL" err="1">
                <a:latin typeface="Consolas"/>
                <a:cs typeface="Arial"/>
              </a:rPr>
              <a:t>interval</a:t>
            </a:r>
            <a:r>
              <a:rPr lang="pl-PL">
                <a:latin typeface="Consolas"/>
                <a:cs typeface="Arial"/>
              </a:rPr>
              <a:t>)</a:t>
            </a:r>
          </a:p>
          <a:p>
            <a:pPr>
              <a:buFont typeface="Arial"/>
              <a:buChar char="•"/>
            </a:pPr>
            <a:endParaRPr lang="pl-PL">
              <a:latin typeface="Consolas"/>
              <a:cs typeface="Arial"/>
            </a:endParaRPr>
          </a:p>
          <a:p>
            <a:pPr>
              <a:buFont typeface="Arial"/>
              <a:buChar char="•"/>
            </a:pPr>
            <a:r>
              <a:rPr lang="pl-PL" err="1">
                <a:latin typeface="Consolas"/>
                <a:cs typeface="Arial"/>
              </a:rPr>
              <a:t>if</a:t>
            </a:r>
            <a:r>
              <a:rPr lang="pl-PL">
                <a:latin typeface="Consolas"/>
                <a:cs typeface="Arial"/>
              </a:rPr>
              <a:t> the </a:t>
            </a:r>
            <a:r>
              <a:rPr lang="pl-PL" err="1">
                <a:latin typeface="Consolas"/>
                <a:cs typeface="Arial"/>
              </a:rPr>
              <a:t>short</a:t>
            </a:r>
            <a:r>
              <a:rPr lang="pl-PL">
                <a:latin typeface="Consolas"/>
                <a:cs typeface="Arial"/>
              </a:rPr>
              <a:t> </a:t>
            </a:r>
            <a:r>
              <a:rPr lang="pl-PL" err="1">
                <a:latin typeface="Consolas"/>
                <a:cs typeface="Arial"/>
              </a:rPr>
              <a:t>moving</a:t>
            </a:r>
            <a:r>
              <a:rPr lang="pl-PL">
                <a:latin typeface="Consolas"/>
                <a:cs typeface="Arial"/>
              </a:rPr>
              <a:t> </a:t>
            </a:r>
            <a:r>
              <a:rPr lang="pl-PL" err="1">
                <a:latin typeface="Consolas"/>
                <a:cs typeface="Arial"/>
              </a:rPr>
              <a:t>average</a:t>
            </a:r>
            <a:r>
              <a:rPr lang="pl-PL">
                <a:latin typeface="Consolas"/>
                <a:cs typeface="Arial"/>
              </a:rPr>
              <a:t> </a:t>
            </a:r>
            <a:r>
              <a:rPr lang="pl-PL" err="1">
                <a:latin typeface="Consolas"/>
                <a:cs typeface="Arial"/>
              </a:rPr>
              <a:t>exceeds</a:t>
            </a:r>
            <a:r>
              <a:rPr lang="pl-PL">
                <a:latin typeface="Consolas"/>
                <a:cs typeface="Arial"/>
              </a:rPr>
              <a:t> the </a:t>
            </a:r>
            <a:r>
              <a:rPr lang="pl-PL" err="1">
                <a:latin typeface="Consolas"/>
                <a:cs typeface="Arial"/>
              </a:rPr>
              <a:t>long</a:t>
            </a:r>
            <a:r>
              <a:rPr lang="pl-PL">
                <a:latin typeface="Consolas"/>
                <a:cs typeface="Arial"/>
              </a:rPr>
              <a:t> </a:t>
            </a:r>
            <a:r>
              <a:rPr lang="pl-PL" err="1">
                <a:latin typeface="Consolas"/>
                <a:cs typeface="Arial"/>
              </a:rPr>
              <a:t>moving</a:t>
            </a:r>
            <a:r>
              <a:rPr lang="pl-PL">
                <a:latin typeface="Consolas"/>
                <a:cs typeface="Arial"/>
              </a:rPr>
              <a:t> </a:t>
            </a:r>
            <a:r>
              <a:rPr lang="pl-PL" err="1">
                <a:latin typeface="Consolas"/>
                <a:cs typeface="Arial"/>
              </a:rPr>
              <a:t>average</a:t>
            </a:r>
            <a:r>
              <a:rPr lang="pl-PL">
                <a:latin typeface="Consolas"/>
                <a:cs typeface="Arial"/>
              </a:rPr>
              <a:t> </a:t>
            </a:r>
            <a:r>
              <a:rPr lang="pl-PL" err="1">
                <a:latin typeface="Consolas"/>
                <a:cs typeface="Arial"/>
              </a:rPr>
              <a:t>then</a:t>
            </a:r>
            <a:r>
              <a:rPr lang="pl-PL">
                <a:latin typeface="Consolas"/>
                <a:cs typeface="Arial"/>
              </a:rPr>
              <a:t> </a:t>
            </a:r>
            <a:r>
              <a:rPr lang="pl-PL" err="1">
                <a:latin typeface="Consolas"/>
                <a:cs typeface="Arial"/>
              </a:rPr>
              <a:t>you</a:t>
            </a:r>
            <a:r>
              <a:rPr lang="pl-PL">
                <a:latin typeface="Consolas"/>
                <a:cs typeface="Arial"/>
              </a:rPr>
              <a:t> </a:t>
            </a:r>
            <a:r>
              <a:rPr lang="pl-PL" b="1">
                <a:solidFill>
                  <a:srgbClr val="00B050"/>
                </a:solidFill>
                <a:latin typeface="Consolas"/>
                <a:cs typeface="Arial"/>
              </a:rPr>
              <a:t>go </a:t>
            </a:r>
            <a:r>
              <a:rPr lang="pl-PL" b="1" err="1">
                <a:solidFill>
                  <a:srgbClr val="00B050"/>
                </a:solidFill>
                <a:latin typeface="Consolas"/>
                <a:cs typeface="Arial"/>
              </a:rPr>
              <a:t>long</a:t>
            </a:r>
            <a:r>
              <a:rPr lang="pl-PL">
                <a:latin typeface="Consolas"/>
                <a:cs typeface="Arial"/>
              </a:rPr>
              <a:t>, </a:t>
            </a:r>
            <a:r>
              <a:rPr lang="pl-PL" err="1">
                <a:latin typeface="Consolas"/>
                <a:cs typeface="Arial"/>
              </a:rPr>
              <a:t>if</a:t>
            </a:r>
            <a:r>
              <a:rPr lang="pl-PL">
                <a:latin typeface="Consolas"/>
                <a:cs typeface="Arial"/>
              </a:rPr>
              <a:t> the </a:t>
            </a:r>
            <a:r>
              <a:rPr lang="pl-PL" err="1">
                <a:latin typeface="Consolas"/>
                <a:cs typeface="Arial"/>
              </a:rPr>
              <a:t>long</a:t>
            </a:r>
            <a:r>
              <a:rPr lang="pl-PL">
                <a:latin typeface="Consolas"/>
                <a:cs typeface="Arial"/>
              </a:rPr>
              <a:t> </a:t>
            </a:r>
            <a:r>
              <a:rPr lang="pl-PL" err="1">
                <a:latin typeface="Consolas"/>
                <a:cs typeface="Arial"/>
              </a:rPr>
              <a:t>moving</a:t>
            </a:r>
            <a:r>
              <a:rPr lang="pl-PL">
                <a:latin typeface="Consolas"/>
                <a:cs typeface="Arial"/>
              </a:rPr>
              <a:t> </a:t>
            </a:r>
            <a:r>
              <a:rPr lang="pl-PL" err="1">
                <a:latin typeface="Consolas"/>
                <a:cs typeface="Arial"/>
              </a:rPr>
              <a:t>average</a:t>
            </a:r>
            <a:r>
              <a:rPr lang="pl-PL">
                <a:latin typeface="Consolas"/>
                <a:cs typeface="Arial"/>
              </a:rPr>
              <a:t> </a:t>
            </a:r>
            <a:r>
              <a:rPr lang="pl-PL" err="1">
                <a:latin typeface="Consolas"/>
                <a:cs typeface="Arial"/>
              </a:rPr>
              <a:t>exceeds</a:t>
            </a:r>
            <a:r>
              <a:rPr lang="pl-PL">
                <a:latin typeface="Consolas"/>
                <a:cs typeface="Arial"/>
              </a:rPr>
              <a:t> the </a:t>
            </a:r>
            <a:r>
              <a:rPr lang="pl-PL" err="1">
                <a:latin typeface="Consolas"/>
                <a:cs typeface="Arial"/>
              </a:rPr>
              <a:t>short</a:t>
            </a:r>
            <a:r>
              <a:rPr lang="pl-PL">
                <a:latin typeface="Consolas"/>
                <a:cs typeface="Arial"/>
              </a:rPr>
              <a:t> </a:t>
            </a:r>
            <a:r>
              <a:rPr lang="pl-PL" err="1">
                <a:latin typeface="Consolas"/>
                <a:cs typeface="Arial"/>
              </a:rPr>
              <a:t>moving</a:t>
            </a:r>
            <a:r>
              <a:rPr lang="pl-PL">
                <a:latin typeface="Consolas"/>
                <a:cs typeface="Arial"/>
              </a:rPr>
              <a:t> </a:t>
            </a:r>
            <a:r>
              <a:rPr lang="pl-PL" err="1">
                <a:latin typeface="Consolas"/>
                <a:cs typeface="Arial"/>
              </a:rPr>
              <a:t>average</a:t>
            </a:r>
            <a:r>
              <a:rPr lang="pl-PL">
                <a:latin typeface="Consolas"/>
                <a:cs typeface="Arial"/>
              </a:rPr>
              <a:t> </a:t>
            </a:r>
            <a:r>
              <a:rPr lang="pl-PL" err="1">
                <a:latin typeface="Consolas"/>
                <a:cs typeface="Arial"/>
              </a:rPr>
              <a:t>then</a:t>
            </a:r>
            <a:r>
              <a:rPr lang="pl-PL">
                <a:latin typeface="Consolas"/>
                <a:cs typeface="Arial"/>
              </a:rPr>
              <a:t> </a:t>
            </a:r>
            <a:r>
              <a:rPr lang="pl-PL" err="1">
                <a:latin typeface="Consolas"/>
                <a:cs typeface="Arial"/>
              </a:rPr>
              <a:t>you</a:t>
            </a:r>
            <a:r>
              <a:rPr lang="pl-PL">
                <a:latin typeface="Consolas"/>
                <a:cs typeface="Arial"/>
              </a:rPr>
              <a:t> </a:t>
            </a:r>
            <a:r>
              <a:rPr lang="pl-PL" b="1" err="1">
                <a:solidFill>
                  <a:srgbClr val="FF0000"/>
                </a:solidFill>
                <a:latin typeface="Consolas"/>
                <a:cs typeface="Arial"/>
              </a:rPr>
              <a:t>exit</a:t>
            </a:r>
            <a:endParaRPr lang="pl-PL" b="1">
              <a:solidFill>
                <a:srgbClr val="FF0000"/>
              </a:solidFill>
              <a:latin typeface="Consolas"/>
              <a:cs typeface="Arial"/>
            </a:endParaRPr>
          </a:p>
          <a:p>
            <a:pPr>
              <a:buFont typeface="Arial"/>
              <a:buChar char="•"/>
            </a:pPr>
            <a:endParaRPr lang="pl-PL" b="1">
              <a:solidFill>
                <a:srgbClr val="FF0000"/>
              </a:solidFill>
              <a:latin typeface="Consolas"/>
              <a:cs typeface="Arial"/>
            </a:endParaRPr>
          </a:p>
          <a:p>
            <a:pPr>
              <a:buFont typeface="Arial"/>
              <a:buChar char="•"/>
            </a:pPr>
            <a:r>
              <a:rPr lang="pl-PL" err="1">
                <a:latin typeface="Consolas"/>
                <a:cs typeface="Arial"/>
              </a:rPr>
              <a:t>when</a:t>
            </a:r>
            <a:r>
              <a:rPr lang="pl-PL">
                <a:latin typeface="Consolas"/>
                <a:cs typeface="Arial"/>
              </a:rPr>
              <a:t> </a:t>
            </a:r>
            <a:r>
              <a:rPr lang="pl-PL" err="1">
                <a:latin typeface="Consolas"/>
                <a:cs typeface="Arial"/>
              </a:rPr>
              <a:t>you</a:t>
            </a:r>
            <a:r>
              <a:rPr lang="pl-PL">
                <a:latin typeface="Consolas"/>
                <a:cs typeface="Arial"/>
              </a:rPr>
              <a:t> go </a:t>
            </a:r>
            <a:r>
              <a:rPr lang="pl-PL" err="1">
                <a:latin typeface="Consolas"/>
                <a:cs typeface="Arial"/>
              </a:rPr>
              <a:t>long</a:t>
            </a:r>
            <a:r>
              <a:rPr lang="pl-PL">
                <a:latin typeface="Consolas"/>
                <a:cs typeface="Arial"/>
              </a:rPr>
              <a:t>, </a:t>
            </a:r>
            <a:r>
              <a:rPr lang="pl-PL" err="1">
                <a:latin typeface="Consolas"/>
                <a:cs typeface="Arial"/>
              </a:rPr>
              <a:t>you</a:t>
            </a:r>
            <a:r>
              <a:rPr lang="pl-PL">
                <a:latin typeface="Consolas"/>
                <a:cs typeface="Arial"/>
              </a:rPr>
              <a:t> </a:t>
            </a:r>
            <a:r>
              <a:rPr lang="pl-PL" err="1">
                <a:latin typeface="Consolas"/>
                <a:cs typeface="Arial"/>
              </a:rPr>
              <a:t>think</a:t>
            </a:r>
            <a:r>
              <a:rPr lang="pl-PL">
                <a:latin typeface="Consolas"/>
                <a:cs typeface="Arial"/>
              </a:rPr>
              <a:t> </a:t>
            </a:r>
            <a:r>
              <a:rPr lang="pl-PL" err="1">
                <a:latin typeface="Consolas"/>
                <a:cs typeface="Arial"/>
              </a:rPr>
              <a:t>that</a:t>
            </a:r>
            <a:r>
              <a:rPr lang="pl-PL">
                <a:latin typeface="Consolas"/>
                <a:cs typeface="Arial"/>
              </a:rPr>
              <a:t> the </a:t>
            </a:r>
            <a:r>
              <a:rPr lang="pl-PL" err="1">
                <a:latin typeface="Consolas"/>
                <a:cs typeface="Arial"/>
              </a:rPr>
              <a:t>stock</a:t>
            </a:r>
            <a:r>
              <a:rPr lang="pl-PL">
                <a:latin typeface="Consolas"/>
                <a:cs typeface="Arial"/>
              </a:rPr>
              <a:t> </a:t>
            </a:r>
            <a:r>
              <a:rPr lang="pl-PL" err="1">
                <a:latin typeface="Consolas"/>
                <a:cs typeface="Arial"/>
              </a:rPr>
              <a:t>price</a:t>
            </a:r>
            <a:r>
              <a:rPr lang="pl-PL">
                <a:latin typeface="Consolas"/>
                <a:cs typeface="Arial"/>
              </a:rPr>
              <a:t> </a:t>
            </a:r>
            <a:r>
              <a:rPr lang="pl-PL" err="1">
                <a:latin typeface="Consolas"/>
                <a:cs typeface="Arial"/>
              </a:rPr>
              <a:t>will</a:t>
            </a:r>
            <a:r>
              <a:rPr lang="pl-PL">
                <a:latin typeface="Consolas"/>
                <a:cs typeface="Arial"/>
              </a:rPr>
              <a:t> go </a:t>
            </a:r>
            <a:r>
              <a:rPr lang="pl-PL" err="1">
                <a:latin typeface="Consolas"/>
                <a:cs typeface="Arial"/>
              </a:rPr>
              <a:t>up</a:t>
            </a:r>
            <a:r>
              <a:rPr lang="pl-PL">
                <a:latin typeface="Consolas"/>
                <a:cs typeface="Arial"/>
              </a:rPr>
              <a:t> and </a:t>
            </a:r>
            <a:r>
              <a:rPr lang="pl-PL" err="1">
                <a:latin typeface="Consolas"/>
                <a:cs typeface="Arial"/>
              </a:rPr>
              <a:t>will</a:t>
            </a:r>
            <a:r>
              <a:rPr lang="pl-PL">
                <a:latin typeface="Consolas"/>
                <a:cs typeface="Arial"/>
              </a:rPr>
              <a:t> </a:t>
            </a:r>
            <a:r>
              <a:rPr lang="pl-PL" err="1">
                <a:latin typeface="Consolas"/>
                <a:cs typeface="Arial"/>
              </a:rPr>
              <a:t>sell</a:t>
            </a:r>
            <a:r>
              <a:rPr lang="pl-PL">
                <a:latin typeface="Consolas"/>
                <a:cs typeface="Arial"/>
              </a:rPr>
              <a:t> </a:t>
            </a:r>
            <a:r>
              <a:rPr lang="pl-PL" err="1">
                <a:latin typeface="Consolas"/>
                <a:cs typeface="Arial"/>
              </a:rPr>
              <a:t>at</a:t>
            </a:r>
            <a:r>
              <a:rPr lang="pl-PL">
                <a:latin typeface="Consolas"/>
                <a:cs typeface="Arial"/>
              </a:rPr>
              <a:t> a </a:t>
            </a:r>
            <a:r>
              <a:rPr lang="pl-PL" err="1">
                <a:latin typeface="Consolas"/>
                <a:cs typeface="Arial"/>
              </a:rPr>
              <a:t>higher</a:t>
            </a:r>
            <a:r>
              <a:rPr lang="pl-PL">
                <a:latin typeface="Consolas"/>
                <a:cs typeface="Arial"/>
              </a:rPr>
              <a:t> </a:t>
            </a:r>
            <a:r>
              <a:rPr lang="pl-PL" err="1">
                <a:latin typeface="Consolas"/>
                <a:cs typeface="Arial"/>
              </a:rPr>
              <a:t>price</a:t>
            </a:r>
            <a:r>
              <a:rPr lang="pl-PL">
                <a:latin typeface="Consolas"/>
                <a:cs typeface="Arial"/>
              </a:rPr>
              <a:t> in the </a:t>
            </a:r>
            <a:r>
              <a:rPr lang="pl-PL" err="1">
                <a:latin typeface="Consolas"/>
                <a:cs typeface="Arial"/>
              </a:rPr>
              <a:t>future</a:t>
            </a:r>
            <a:r>
              <a:rPr lang="pl-PL">
                <a:latin typeface="Consolas"/>
                <a:cs typeface="Arial"/>
              </a:rPr>
              <a:t> (= </a:t>
            </a:r>
            <a:r>
              <a:rPr lang="pl-PL" err="1">
                <a:latin typeface="Consolas"/>
                <a:cs typeface="Arial"/>
              </a:rPr>
              <a:t>buy</a:t>
            </a:r>
            <a:r>
              <a:rPr lang="pl-PL">
                <a:latin typeface="Consolas"/>
                <a:cs typeface="Arial"/>
              </a:rPr>
              <a:t> </a:t>
            </a:r>
            <a:r>
              <a:rPr lang="pl-PL" err="1">
                <a:latin typeface="Consolas"/>
                <a:cs typeface="Arial"/>
              </a:rPr>
              <a:t>signal</a:t>
            </a:r>
            <a:r>
              <a:rPr lang="pl-PL">
                <a:latin typeface="Consolas"/>
                <a:cs typeface="Arial"/>
              </a:rPr>
              <a:t>); </a:t>
            </a:r>
            <a:r>
              <a:rPr lang="pl-PL" err="1">
                <a:latin typeface="Consolas"/>
                <a:cs typeface="Arial"/>
              </a:rPr>
              <a:t>When</a:t>
            </a:r>
            <a:r>
              <a:rPr lang="pl-PL">
                <a:latin typeface="Consolas"/>
                <a:cs typeface="Arial"/>
              </a:rPr>
              <a:t> </a:t>
            </a:r>
            <a:r>
              <a:rPr lang="pl-PL" err="1">
                <a:latin typeface="Consolas"/>
                <a:cs typeface="Arial"/>
              </a:rPr>
              <a:t>you</a:t>
            </a:r>
            <a:r>
              <a:rPr lang="pl-PL">
                <a:latin typeface="Consolas"/>
                <a:cs typeface="Arial"/>
              </a:rPr>
              <a:t> go </a:t>
            </a:r>
            <a:r>
              <a:rPr lang="pl-PL" err="1">
                <a:latin typeface="Consolas"/>
                <a:cs typeface="Arial"/>
              </a:rPr>
              <a:t>short</a:t>
            </a:r>
            <a:r>
              <a:rPr lang="pl-PL">
                <a:latin typeface="Consolas"/>
                <a:cs typeface="Arial"/>
              </a:rPr>
              <a:t>, </a:t>
            </a:r>
            <a:r>
              <a:rPr lang="pl-PL" err="1">
                <a:latin typeface="Consolas"/>
                <a:cs typeface="Arial"/>
              </a:rPr>
              <a:t>you</a:t>
            </a:r>
            <a:r>
              <a:rPr lang="pl-PL">
                <a:latin typeface="Consolas"/>
                <a:cs typeface="Arial"/>
              </a:rPr>
              <a:t> </a:t>
            </a:r>
            <a:r>
              <a:rPr lang="pl-PL" err="1">
                <a:latin typeface="Consolas"/>
                <a:cs typeface="Arial"/>
              </a:rPr>
              <a:t>sell</a:t>
            </a:r>
            <a:r>
              <a:rPr lang="pl-PL">
                <a:latin typeface="Consolas"/>
                <a:cs typeface="Arial"/>
              </a:rPr>
              <a:t> </a:t>
            </a:r>
            <a:r>
              <a:rPr lang="pl-PL" err="1">
                <a:latin typeface="Consolas"/>
                <a:cs typeface="Arial"/>
              </a:rPr>
              <a:t>your</a:t>
            </a:r>
            <a:r>
              <a:rPr lang="pl-PL">
                <a:latin typeface="Consolas"/>
                <a:cs typeface="Arial"/>
              </a:rPr>
              <a:t> </a:t>
            </a:r>
            <a:r>
              <a:rPr lang="pl-PL" err="1">
                <a:latin typeface="Consolas"/>
                <a:cs typeface="Arial"/>
              </a:rPr>
              <a:t>stock</a:t>
            </a:r>
            <a:r>
              <a:rPr lang="pl-PL">
                <a:latin typeface="Consolas"/>
                <a:cs typeface="Arial"/>
              </a:rPr>
              <a:t>, </a:t>
            </a:r>
            <a:r>
              <a:rPr lang="pl-PL" err="1">
                <a:latin typeface="Consolas"/>
                <a:cs typeface="Arial"/>
              </a:rPr>
              <a:t>expecting</a:t>
            </a:r>
            <a:r>
              <a:rPr lang="pl-PL">
                <a:latin typeface="Consolas"/>
                <a:cs typeface="Arial"/>
              </a:rPr>
              <a:t> </a:t>
            </a:r>
            <a:r>
              <a:rPr lang="pl-PL" err="1">
                <a:latin typeface="Consolas"/>
                <a:cs typeface="Arial"/>
              </a:rPr>
              <a:t>that</a:t>
            </a:r>
            <a:r>
              <a:rPr lang="pl-PL">
                <a:latin typeface="Consolas"/>
                <a:cs typeface="Arial"/>
              </a:rPr>
              <a:t> </a:t>
            </a:r>
            <a:r>
              <a:rPr lang="pl-PL" err="1">
                <a:latin typeface="Consolas"/>
                <a:cs typeface="Arial"/>
              </a:rPr>
              <a:t>you</a:t>
            </a:r>
            <a:r>
              <a:rPr lang="pl-PL">
                <a:latin typeface="Consolas"/>
                <a:cs typeface="Arial"/>
              </a:rPr>
              <a:t> </a:t>
            </a:r>
            <a:r>
              <a:rPr lang="pl-PL" err="1">
                <a:latin typeface="Consolas"/>
                <a:cs typeface="Arial"/>
              </a:rPr>
              <a:t>can</a:t>
            </a:r>
            <a:r>
              <a:rPr lang="pl-PL">
                <a:latin typeface="Consolas"/>
                <a:cs typeface="Arial"/>
              </a:rPr>
              <a:t> </a:t>
            </a:r>
            <a:r>
              <a:rPr lang="pl-PL" err="1">
                <a:latin typeface="Consolas"/>
                <a:cs typeface="Arial"/>
              </a:rPr>
              <a:t>buy</a:t>
            </a:r>
            <a:r>
              <a:rPr lang="pl-PL">
                <a:latin typeface="Consolas"/>
                <a:cs typeface="Arial"/>
              </a:rPr>
              <a:t> </a:t>
            </a:r>
            <a:r>
              <a:rPr lang="pl-PL" err="1">
                <a:latin typeface="Consolas"/>
                <a:cs typeface="Arial"/>
              </a:rPr>
              <a:t>it</a:t>
            </a:r>
            <a:r>
              <a:rPr lang="pl-PL">
                <a:latin typeface="Consolas"/>
                <a:cs typeface="Arial"/>
              </a:rPr>
              <a:t> </a:t>
            </a:r>
            <a:r>
              <a:rPr lang="pl-PL" err="1">
                <a:latin typeface="Consolas"/>
                <a:cs typeface="Arial"/>
              </a:rPr>
              <a:t>back</a:t>
            </a:r>
            <a:r>
              <a:rPr lang="pl-PL">
                <a:latin typeface="Consolas"/>
                <a:cs typeface="Arial"/>
              </a:rPr>
              <a:t> </a:t>
            </a:r>
            <a:r>
              <a:rPr lang="pl-PL" err="1">
                <a:latin typeface="Consolas"/>
                <a:cs typeface="Arial"/>
              </a:rPr>
              <a:t>at</a:t>
            </a:r>
            <a:r>
              <a:rPr lang="pl-PL">
                <a:latin typeface="Consolas"/>
                <a:cs typeface="Arial"/>
              </a:rPr>
              <a:t> a </a:t>
            </a:r>
            <a:r>
              <a:rPr lang="pl-PL" err="1">
                <a:latin typeface="Consolas"/>
                <a:cs typeface="Arial"/>
              </a:rPr>
              <a:t>lower</a:t>
            </a:r>
            <a:r>
              <a:rPr lang="pl-PL">
                <a:latin typeface="Consolas"/>
                <a:cs typeface="Arial"/>
              </a:rPr>
              <a:t> </a:t>
            </a:r>
            <a:r>
              <a:rPr lang="pl-PL" err="1">
                <a:latin typeface="Consolas"/>
                <a:cs typeface="Arial"/>
              </a:rPr>
              <a:t>price</a:t>
            </a:r>
            <a:r>
              <a:rPr lang="pl-PL">
                <a:latin typeface="Consolas"/>
                <a:cs typeface="Arial"/>
              </a:rPr>
              <a:t> and </a:t>
            </a:r>
            <a:r>
              <a:rPr lang="pl-PL" err="1">
                <a:latin typeface="Consolas"/>
                <a:cs typeface="Arial"/>
              </a:rPr>
              <a:t>realize</a:t>
            </a:r>
            <a:r>
              <a:rPr lang="pl-PL">
                <a:latin typeface="Consolas"/>
                <a:cs typeface="Arial"/>
              </a:rPr>
              <a:t> a profit (= </a:t>
            </a:r>
            <a:r>
              <a:rPr lang="pl-PL" err="1">
                <a:latin typeface="Consolas"/>
                <a:cs typeface="Arial"/>
              </a:rPr>
              <a:t>sell</a:t>
            </a:r>
            <a:r>
              <a:rPr lang="pl-PL">
                <a:latin typeface="Consolas"/>
                <a:cs typeface="Arial"/>
              </a:rPr>
              <a:t> </a:t>
            </a:r>
            <a:r>
              <a:rPr lang="pl-PL" err="1">
                <a:latin typeface="Consolas"/>
                <a:cs typeface="Arial"/>
              </a:rPr>
              <a:t>signal</a:t>
            </a:r>
            <a:r>
              <a:rPr lang="pl-PL">
                <a:latin typeface="Consolas"/>
                <a:cs typeface="Arial"/>
              </a:rPr>
              <a:t>)</a:t>
            </a:r>
          </a:p>
        </p:txBody>
      </p:sp>
    </p:spTree>
    <p:extLst>
      <p:ext uri="{BB962C8B-B14F-4D97-AF65-F5344CB8AC3E}">
        <p14:creationId xmlns:p14="http://schemas.microsoft.com/office/powerpoint/2010/main" val="112974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Building</a:t>
            </a:r>
            <a:r>
              <a:rPr lang="pl-PL" b="1">
                <a:latin typeface="Consolas"/>
                <a:cs typeface="Calibri Light"/>
              </a:rPr>
              <a:t> a Trading </a:t>
            </a:r>
            <a:r>
              <a:rPr lang="pl-PL" b="1" err="1">
                <a:latin typeface="Consolas"/>
                <a:cs typeface="Calibri Light"/>
              </a:rPr>
              <a:t>Strategy</a:t>
            </a:r>
            <a:r>
              <a:rPr lang="pl-PL" b="1">
                <a:latin typeface="Consolas"/>
                <a:cs typeface="Calibri Light"/>
              </a:rPr>
              <a:t> (2)</a:t>
            </a:r>
          </a:p>
        </p:txBody>
      </p:sp>
      <p:pic>
        <p:nvPicPr>
          <p:cNvPr id="3" name="Obraz 3" descr="Obraz zawierający tekst&#10;&#10;Opis wygenerowany automatycznie">
            <a:extLst>
              <a:ext uri="{FF2B5EF4-FFF2-40B4-BE49-F238E27FC236}">
                <a16:creationId xmlns:a16="http://schemas.microsoft.com/office/drawing/2014/main" id="{443B62EB-1F4D-1C27-23D1-1F50EB95A890}"/>
              </a:ext>
            </a:extLst>
          </p:cNvPr>
          <p:cNvPicPr>
            <a:picLocks noChangeAspect="1"/>
          </p:cNvPicPr>
          <p:nvPr/>
        </p:nvPicPr>
        <p:blipFill>
          <a:blip r:embed="rId2"/>
          <a:stretch>
            <a:fillRect/>
          </a:stretch>
        </p:blipFill>
        <p:spPr>
          <a:xfrm>
            <a:off x="921657" y="1777560"/>
            <a:ext cx="6502400" cy="11547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Obraz 6" descr="Obraz zawierający stół&#10;&#10;Opis wygenerowany automatycznie">
            <a:extLst>
              <a:ext uri="{FF2B5EF4-FFF2-40B4-BE49-F238E27FC236}">
                <a16:creationId xmlns:a16="http://schemas.microsoft.com/office/drawing/2014/main" id="{F9E21EF0-6E0C-A9E6-E393-F0875FD63D03}"/>
              </a:ext>
            </a:extLst>
          </p:cNvPr>
          <p:cNvPicPr>
            <a:picLocks noChangeAspect="1"/>
          </p:cNvPicPr>
          <p:nvPr/>
        </p:nvPicPr>
        <p:blipFill>
          <a:blip r:embed="rId3"/>
          <a:stretch>
            <a:fillRect/>
          </a:stretch>
        </p:blipFill>
        <p:spPr>
          <a:xfrm>
            <a:off x="921655" y="3680824"/>
            <a:ext cx="8186057" cy="1833154"/>
          </a:xfrm>
          <a:prstGeom prst="rect">
            <a:avLst/>
          </a:prstGeom>
        </p:spPr>
      </p:pic>
      <p:sp>
        <p:nvSpPr>
          <p:cNvPr id="7" name="Strzałka: w dół 6">
            <a:extLst>
              <a:ext uri="{FF2B5EF4-FFF2-40B4-BE49-F238E27FC236}">
                <a16:creationId xmlns:a16="http://schemas.microsoft.com/office/drawing/2014/main" id="{D8C2EC8B-C8C0-4FFA-6380-2EEDB2767F72}"/>
              </a:ext>
            </a:extLst>
          </p:cNvPr>
          <p:cNvSpPr/>
          <p:nvPr/>
        </p:nvSpPr>
        <p:spPr>
          <a:xfrm>
            <a:off x="7638941" y="2932539"/>
            <a:ext cx="297543" cy="660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Strzałka: w dół 7">
            <a:extLst>
              <a:ext uri="{FF2B5EF4-FFF2-40B4-BE49-F238E27FC236}">
                <a16:creationId xmlns:a16="http://schemas.microsoft.com/office/drawing/2014/main" id="{80FF4428-E20C-E32B-962F-EE0922F9D2FE}"/>
              </a:ext>
            </a:extLst>
          </p:cNvPr>
          <p:cNvSpPr/>
          <p:nvPr/>
        </p:nvSpPr>
        <p:spPr>
          <a:xfrm>
            <a:off x="8466254" y="2932538"/>
            <a:ext cx="297543" cy="660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585654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Building</a:t>
            </a:r>
            <a:r>
              <a:rPr lang="pl-PL" b="1">
                <a:latin typeface="Consolas"/>
                <a:cs typeface="Calibri Light"/>
              </a:rPr>
              <a:t> a Trading </a:t>
            </a:r>
            <a:r>
              <a:rPr lang="pl-PL" b="1" err="1">
                <a:latin typeface="Consolas"/>
                <a:cs typeface="Calibri Light"/>
              </a:rPr>
              <a:t>Strategy</a:t>
            </a:r>
            <a:r>
              <a:rPr lang="pl-PL" b="1">
                <a:latin typeface="Consolas"/>
                <a:cs typeface="Calibri Light"/>
              </a:rPr>
              <a:t> (3)</a:t>
            </a:r>
          </a:p>
        </p:txBody>
      </p:sp>
      <p:pic>
        <p:nvPicPr>
          <p:cNvPr id="4" name="Obraz 5">
            <a:extLst>
              <a:ext uri="{FF2B5EF4-FFF2-40B4-BE49-F238E27FC236}">
                <a16:creationId xmlns:a16="http://schemas.microsoft.com/office/drawing/2014/main" id="{D7703FEB-0F30-9379-8024-273D442D9BC6}"/>
              </a:ext>
            </a:extLst>
          </p:cNvPr>
          <p:cNvPicPr>
            <a:picLocks noChangeAspect="1"/>
          </p:cNvPicPr>
          <p:nvPr/>
        </p:nvPicPr>
        <p:blipFill>
          <a:blip r:embed="rId2"/>
          <a:stretch>
            <a:fillRect/>
          </a:stretch>
        </p:blipFill>
        <p:spPr>
          <a:xfrm>
            <a:off x="885371" y="1694939"/>
            <a:ext cx="9180284" cy="12764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Obraz 6" descr="Obraz zawierający stół&#10;&#10;Opis wygenerowany automatycznie">
            <a:extLst>
              <a:ext uri="{FF2B5EF4-FFF2-40B4-BE49-F238E27FC236}">
                <a16:creationId xmlns:a16="http://schemas.microsoft.com/office/drawing/2014/main" id="{E224D874-177B-80CA-11BD-4FBD9CF536BC}"/>
              </a:ext>
            </a:extLst>
          </p:cNvPr>
          <p:cNvPicPr>
            <a:picLocks noChangeAspect="1"/>
          </p:cNvPicPr>
          <p:nvPr/>
        </p:nvPicPr>
        <p:blipFill>
          <a:blip r:embed="rId3"/>
          <a:stretch>
            <a:fillRect/>
          </a:stretch>
        </p:blipFill>
        <p:spPr>
          <a:xfrm>
            <a:off x="885371" y="4079355"/>
            <a:ext cx="9318171" cy="1885174"/>
          </a:xfrm>
          <a:prstGeom prst="rect">
            <a:avLst/>
          </a:prstGeom>
        </p:spPr>
      </p:pic>
      <p:sp>
        <p:nvSpPr>
          <p:cNvPr id="8" name="Strzałka: w dół 7">
            <a:extLst>
              <a:ext uri="{FF2B5EF4-FFF2-40B4-BE49-F238E27FC236}">
                <a16:creationId xmlns:a16="http://schemas.microsoft.com/office/drawing/2014/main" id="{D8EF0ED2-DBAB-25A3-749B-FE02958BA1F2}"/>
              </a:ext>
            </a:extLst>
          </p:cNvPr>
          <p:cNvSpPr/>
          <p:nvPr/>
        </p:nvSpPr>
        <p:spPr>
          <a:xfrm>
            <a:off x="9699968" y="3237338"/>
            <a:ext cx="297543" cy="660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879841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Building</a:t>
            </a:r>
            <a:r>
              <a:rPr lang="pl-PL" b="1">
                <a:latin typeface="Consolas"/>
                <a:cs typeface="Calibri Light"/>
              </a:rPr>
              <a:t> a Trading </a:t>
            </a:r>
            <a:r>
              <a:rPr lang="pl-PL" b="1" err="1">
                <a:latin typeface="Consolas"/>
                <a:cs typeface="Calibri Light"/>
              </a:rPr>
              <a:t>Strategy</a:t>
            </a:r>
            <a:r>
              <a:rPr lang="pl-PL" b="1">
                <a:latin typeface="Consolas"/>
                <a:cs typeface="Calibri Light"/>
              </a:rPr>
              <a:t> (4)</a:t>
            </a:r>
          </a:p>
        </p:txBody>
      </p:sp>
      <p:pic>
        <p:nvPicPr>
          <p:cNvPr id="3" name="Obraz 5" descr="Obraz zawierający tekst&#10;&#10;Opis wygenerowany automatycznie">
            <a:extLst>
              <a:ext uri="{FF2B5EF4-FFF2-40B4-BE49-F238E27FC236}">
                <a16:creationId xmlns:a16="http://schemas.microsoft.com/office/drawing/2014/main" id="{425D3167-5113-A0BD-6B9C-5183D107105C}"/>
              </a:ext>
            </a:extLst>
          </p:cNvPr>
          <p:cNvPicPr>
            <a:picLocks noChangeAspect="1"/>
          </p:cNvPicPr>
          <p:nvPr/>
        </p:nvPicPr>
        <p:blipFill>
          <a:blip r:embed="rId2"/>
          <a:stretch>
            <a:fillRect/>
          </a:stretch>
        </p:blipFill>
        <p:spPr>
          <a:xfrm>
            <a:off x="907143" y="1712409"/>
            <a:ext cx="6959600" cy="12705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Obraz 6" descr="Obraz zawierający stół&#10;&#10;Opis wygenerowany automatycznie">
            <a:extLst>
              <a:ext uri="{FF2B5EF4-FFF2-40B4-BE49-F238E27FC236}">
                <a16:creationId xmlns:a16="http://schemas.microsoft.com/office/drawing/2014/main" id="{B87D1F6E-A706-4055-74E7-E0541EC3746A}"/>
              </a:ext>
            </a:extLst>
          </p:cNvPr>
          <p:cNvPicPr>
            <a:picLocks noChangeAspect="1"/>
          </p:cNvPicPr>
          <p:nvPr/>
        </p:nvPicPr>
        <p:blipFill>
          <a:blip r:embed="rId3"/>
          <a:stretch>
            <a:fillRect/>
          </a:stretch>
        </p:blipFill>
        <p:spPr>
          <a:xfrm>
            <a:off x="776514" y="3558944"/>
            <a:ext cx="10762342" cy="1844683"/>
          </a:xfrm>
          <a:prstGeom prst="rect">
            <a:avLst/>
          </a:prstGeom>
        </p:spPr>
      </p:pic>
      <p:sp>
        <p:nvSpPr>
          <p:cNvPr id="8" name="Strzałka: w dół 7">
            <a:extLst>
              <a:ext uri="{FF2B5EF4-FFF2-40B4-BE49-F238E27FC236}">
                <a16:creationId xmlns:a16="http://schemas.microsoft.com/office/drawing/2014/main" id="{36B6FBF8-615A-061C-B3B3-48F872609F37}"/>
              </a:ext>
            </a:extLst>
          </p:cNvPr>
          <p:cNvSpPr/>
          <p:nvPr/>
        </p:nvSpPr>
        <p:spPr>
          <a:xfrm>
            <a:off x="9641911" y="2765624"/>
            <a:ext cx="297543" cy="660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trzałka: w dół 9">
            <a:extLst>
              <a:ext uri="{FF2B5EF4-FFF2-40B4-BE49-F238E27FC236}">
                <a16:creationId xmlns:a16="http://schemas.microsoft.com/office/drawing/2014/main" id="{CC2F2E52-FD34-B195-E44A-C00AABE8690A}"/>
              </a:ext>
            </a:extLst>
          </p:cNvPr>
          <p:cNvSpPr/>
          <p:nvPr/>
        </p:nvSpPr>
        <p:spPr>
          <a:xfrm>
            <a:off x="10483740" y="2765624"/>
            <a:ext cx="297543" cy="660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dół 10">
            <a:extLst>
              <a:ext uri="{FF2B5EF4-FFF2-40B4-BE49-F238E27FC236}">
                <a16:creationId xmlns:a16="http://schemas.microsoft.com/office/drawing/2014/main" id="{A7A107EB-62FE-CE28-1614-2BA6ADCED03C}"/>
              </a:ext>
            </a:extLst>
          </p:cNvPr>
          <p:cNvSpPr/>
          <p:nvPr/>
        </p:nvSpPr>
        <p:spPr>
          <a:xfrm>
            <a:off x="11151396" y="2765623"/>
            <a:ext cx="297543" cy="660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34446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a:xfrm>
            <a:off x="388257" y="183696"/>
            <a:ext cx="10515600" cy="1325563"/>
          </a:xfrm>
        </p:spPr>
        <p:txBody>
          <a:bodyPr/>
          <a:lstStyle/>
          <a:p>
            <a:r>
              <a:rPr lang="en-PL" b="1">
                <a:latin typeface="Consolas"/>
                <a:ea typeface="Calibri Light"/>
                <a:cs typeface="Calibri Light"/>
              </a:rPr>
              <a:t>Get Data with API</a:t>
            </a:r>
            <a:endParaRPr lang="en-PL" b="1">
              <a:latin typeface="Calibri Light" panose="020F0302020204030204"/>
              <a:cs typeface="Calibri Light" panose="020F0302020204030204"/>
            </a:endParaRPr>
          </a:p>
        </p:txBody>
      </p:sp>
      <p:pic>
        <p:nvPicPr>
          <p:cNvPr id="4" name="Obraz 4" descr="Obraz zawierający tekst&#10;&#10;Opis wygenerowany automatycznie">
            <a:extLst>
              <a:ext uri="{FF2B5EF4-FFF2-40B4-BE49-F238E27FC236}">
                <a16:creationId xmlns:a16="http://schemas.microsoft.com/office/drawing/2014/main" id="{C7091ADC-1D22-35F7-BAB6-FA3D88472B09}"/>
              </a:ext>
            </a:extLst>
          </p:cNvPr>
          <p:cNvPicPr>
            <a:picLocks noGrp="1" noChangeAspect="1"/>
          </p:cNvPicPr>
          <p:nvPr>
            <p:ph idx="1"/>
          </p:nvPr>
        </p:nvPicPr>
        <p:blipFill>
          <a:blip r:embed="rId2"/>
          <a:stretch>
            <a:fillRect/>
          </a:stretch>
        </p:blipFill>
        <p:spPr>
          <a:xfrm>
            <a:off x="838199" y="4153423"/>
            <a:ext cx="6720115" cy="1771285"/>
          </a:xfrm>
        </p:spPr>
      </p:pic>
      <p:sp>
        <p:nvSpPr>
          <p:cNvPr id="5" name="pole tekstowe 4">
            <a:extLst>
              <a:ext uri="{FF2B5EF4-FFF2-40B4-BE49-F238E27FC236}">
                <a16:creationId xmlns:a16="http://schemas.microsoft.com/office/drawing/2014/main" id="{1F514C6E-C5E7-D7C0-BE42-E34E2B17D421}"/>
              </a:ext>
            </a:extLst>
          </p:cNvPr>
          <p:cNvSpPr txBox="1"/>
          <p:nvPr/>
        </p:nvSpPr>
        <p:spPr>
          <a:xfrm flipV="1">
            <a:off x="4724400" y="35697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pl-PL">
              <a:cs typeface="Calibri"/>
            </a:endParaRPr>
          </a:p>
        </p:txBody>
      </p:sp>
      <p:sp>
        <p:nvSpPr>
          <p:cNvPr id="10" name="pole tekstowe 9">
            <a:extLst>
              <a:ext uri="{FF2B5EF4-FFF2-40B4-BE49-F238E27FC236}">
                <a16:creationId xmlns:a16="http://schemas.microsoft.com/office/drawing/2014/main" id="{501DF3E0-C915-2B5A-74C6-652A6BC3CBB8}"/>
              </a:ext>
            </a:extLst>
          </p:cNvPr>
          <p:cNvSpPr txBox="1"/>
          <p:nvPr/>
        </p:nvSpPr>
        <p:spPr>
          <a:xfrm>
            <a:off x="664789" y="1893880"/>
            <a:ext cx="759998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cs typeface="Calibri"/>
              </a:rPr>
              <a:t>𝐒𝐭𝐞𝐩𝐬 𝐭𝐨 𝐅𝐨𝐥𝐥𝐨𝐰：</a:t>
            </a:r>
            <a:endParaRPr lang="pl-PL" sz="1400">
              <a:ea typeface="+mn-lt"/>
              <a:cs typeface="+mn-lt"/>
            </a:endParaRPr>
          </a:p>
          <a:p>
            <a:pPr algn="just"/>
            <a:endParaRPr lang="en-US" sz="1400">
              <a:ea typeface="+mn-lt"/>
              <a:cs typeface="+mn-lt"/>
            </a:endParaRPr>
          </a:p>
          <a:p>
            <a:pPr marL="285750" indent="-285750" algn="just">
              <a:buFont typeface="Wingdings"/>
              <a:buChar char="q"/>
            </a:pPr>
            <a:r>
              <a:rPr lang="en-US" sz="1400">
                <a:cs typeface="Calibri"/>
              </a:rPr>
              <a:t>First of all, Claim your free API. (</a:t>
            </a:r>
            <a:r>
              <a:rPr lang="en-US" sz="1400">
                <a:ea typeface="+mn-lt"/>
                <a:cs typeface="+mn-lt"/>
                <a:hlinkClick r:id="rId3"/>
              </a:rPr>
              <a:t>Customer Support | Alpha Vantage)</a:t>
            </a:r>
            <a:endParaRPr lang="pl-PL" sz="1400">
              <a:ea typeface="+mn-lt"/>
              <a:cs typeface="+mn-lt"/>
            </a:endParaRPr>
          </a:p>
          <a:p>
            <a:pPr marL="285750" indent="-285750" algn="just">
              <a:buFont typeface="Wingdings"/>
              <a:buChar char="q"/>
            </a:pPr>
            <a:endParaRPr lang="en-US" sz="1400">
              <a:ea typeface="+mn-lt"/>
              <a:cs typeface="+mn-lt"/>
            </a:endParaRPr>
          </a:p>
          <a:p>
            <a:pPr marL="285750" indent="-285750" algn="just">
              <a:buFont typeface="Wingdings"/>
              <a:buChar char="q"/>
            </a:pPr>
            <a:r>
              <a:rPr lang="en-US" sz="1400">
                <a:cs typeface="Calibri"/>
              </a:rPr>
              <a:t>Secondly, do "pip install </a:t>
            </a:r>
            <a:r>
              <a:rPr lang="en-US" sz="1400" err="1">
                <a:cs typeface="Calibri"/>
              </a:rPr>
              <a:t>alpha_vantage</a:t>
            </a:r>
            <a:r>
              <a:rPr lang="en-US" sz="1400">
                <a:cs typeface="Calibri"/>
              </a:rPr>
              <a:t>" </a:t>
            </a:r>
            <a:endParaRPr lang="pl-PL" sz="1400">
              <a:ea typeface="+mn-lt"/>
              <a:cs typeface="+mn-lt"/>
            </a:endParaRPr>
          </a:p>
          <a:p>
            <a:pPr marL="285750" indent="-285750" algn="just">
              <a:buFont typeface="Wingdings"/>
              <a:buChar char="q"/>
            </a:pPr>
            <a:endParaRPr lang="en-US" sz="1400">
              <a:ea typeface="+mn-lt"/>
              <a:cs typeface="+mn-lt"/>
            </a:endParaRPr>
          </a:p>
          <a:p>
            <a:pPr marL="285750" indent="-285750" algn="just">
              <a:buFont typeface="Wingdings"/>
              <a:buChar char="q"/>
            </a:pPr>
            <a:r>
              <a:rPr lang="en-US" sz="1400">
                <a:cs typeface="Calibri"/>
              </a:rPr>
              <a:t>Finally, using API key, get the financial data.</a:t>
            </a:r>
            <a:endParaRPr lang="en-US">
              <a:cs typeface="Calibri" panose="020F0502020204030204"/>
            </a:endParaRPr>
          </a:p>
        </p:txBody>
      </p:sp>
    </p:spTree>
    <p:extLst>
      <p:ext uri="{BB962C8B-B14F-4D97-AF65-F5344CB8AC3E}">
        <p14:creationId xmlns:p14="http://schemas.microsoft.com/office/powerpoint/2010/main" val="513817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Building</a:t>
            </a:r>
            <a:r>
              <a:rPr lang="pl-PL" b="1">
                <a:latin typeface="Consolas"/>
                <a:cs typeface="Calibri Light"/>
              </a:rPr>
              <a:t> a Trading </a:t>
            </a:r>
            <a:r>
              <a:rPr lang="pl-PL" b="1" err="1">
                <a:latin typeface="Consolas"/>
                <a:cs typeface="Calibri Light"/>
              </a:rPr>
              <a:t>Strategy</a:t>
            </a:r>
            <a:r>
              <a:rPr lang="pl-PL" b="1">
                <a:latin typeface="Consolas"/>
                <a:cs typeface="Calibri Light"/>
              </a:rPr>
              <a:t> (5)</a:t>
            </a:r>
          </a:p>
        </p:txBody>
      </p:sp>
      <p:pic>
        <p:nvPicPr>
          <p:cNvPr id="4" name="Obraz 4" descr="Obraz zawierający tekst, wewnątrz, zrzut ekranu&#10;&#10;Opis wygenerowany automatycznie">
            <a:extLst>
              <a:ext uri="{FF2B5EF4-FFF2-40B4-BE49-F238E27FC236}">
                <a16:creationId xmlns:a16="http://schemas.microsoft.com/office/drawing/2014/main" id="{1300BD34-B088-AB23-AF5F-E796191ADA28}"/>
              </a:ext>
            </a:extLst>
          </p:cNvPr>
          <p:cNvPicPr>
            <a:picLocks noChangeAspect="1"/>
          </p:cNvPicPr>
          <p:nvPr/>
        </p:nvPicPr>
        <p:blipFill>
          <a:blip r:embed="rId2"/>
          <a:stretch>
            <a:fillRect/>
          </a:stretch>
        </p:blipFill>
        <p:spPr>
          <a:xfrm>
            <a:off x="921657" y="1702188"/>
            <a:ext cx="9231085" cy="19005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Obraz 6">
            <a:extLst>
              <a:ext uri="{FF2B5EF4-FFF2-40B4-BE49-F238E27FC236}">
                <a16:creationId xmlns:a16="http://schemas.microsoft.com/office/drawing/2014/main" id="{CBB8325F-3C27-7A70-72C0-23E59C4EBE05}"/>
              </a:ext>
            </a:extLst>
          </p:cNvPr>
          <p:cNvPicPr>
            <a:picLocks noChangeAspect="1"/>
          </p:cNvPicPr>
          <p:nvPr/>
        </p:nvPicPr>
        <p:blipFill>
          <a:blip r:embed="rId3"/>
          <a:stretch>
            <a:fillRect/>
          </a:stretch>
        </p:blipFill>
        <p:spPr>
          <a:xfrm>
            <a:off x="878114" y="3738941"/>
            <a:ext cx="5609771" cy="2950631"/>
          </a:xfrm>
          <a:prstGeom prst="rect">
            <a:avLst/>
          </a:prstGeom>
        </p:spPr>
      </p:pic>
    </p:spTree>
    <p:extLst>
      <p:ext uri="{BB962C8B-B14F-4D97-AF65-F5344CB8AC3E}">
        <p14:creationId xmlns:p14="http://schemas.microsoft.com/office/powerpoint/2010/main" val="421371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Building</a:t>
            </a:r>
            <a:r>
              <a:rPr lang="pl-PL" b="1">
                <a:latin typeface="Consolas"/>
                <a:cs typeface="Calibri Light"/>
              </a:rPr>
              <a:t> a Trading </a:t>
            </a:r>
            <a:r>
              <a:rPr lang="pl-PL" b="1" err="1">
                <a:latin typeface="Consolas"/>
                <a:cs typeface="Calibri Light"/>
              </a:rPr>
              <a:t>Strategy</a:t>
            </a:r>
            <a:r>
              <a:rPr lang="pl-PL" b="1">
                <a:latin typeface="Consolas"/>
                <a:cs typeface="Calibri Light"/>
              </a:rPr>
              <a:t> (6)</a:t>
            </a:r>
          </a:p>
        </p:txBody>
      </p:sp>
      <p:pic>
        <p:nvPicPr>
          <p:cNvPr id="3" name="Obraz 5" descr="Obraz zawierający tekst&#10;&#10;Opis wygenerowany automatycznie">
            <a:extLst>
              <a:ext uri="{FF2B5EF4-FFF2-40B4-BE49-F238E27FC236}">
                <a16:creationId xmlns:a16="http://schemas.microsoft.com/office/drawing/2014/main" id="{6A64FCA5-60B7-EDCD-8394-B9D91414EA42}"/>
              </a:ext>
            </a:extLst>
          </p:cNvPr>
          <p:cNvPicPr>
            <a:picLocks noChangeAspect="1"/>
          </p:cNvPicPr>
          <p:nvPr/>
        </p:nvPicPr>
        <p:blipFill>
          <a:blip r:embed="rId2"/>
          <a:stretch>
            <a:fillRect/>
          </a:stretch>
        </p:blipFill>
        <p:spPr>
          <a:xfrm>
            <a:off x="878114" y="1770980"/>
            <a:ext cx="6088743" cy="1951698"/>
          </a:xfrm>
          <a:prstGeom prst="rect">
            <a:avLst/>
          </a:prstGeom>
        </p:spPr>
      </p:pic>
      <p:pic>
        <p:nvPicPr>
          <p:cNvPr id="6" name="Obraz 6">
            <a:extLst>
              <a:ext uri="{FF2B5EF4-FFF2-40B4-BE49-F238E27FC236}">
                <a16:creationId xmlns:a16="http://schemas.microsoft.com/office/drawing/2014/main" id="{04420030-1412-FFB5-EC18-525F89F90E94}"/>
              </a:ext>
            </a:extLst>
          </p:cNvPr>
          <p:cNvPicPr>
            <a:picLocks noChangeAspect="1"/>
          </p:cNvPicPr>
          <p:nvPr/>
        </p:nvPicPr>
        <p:blipFill>
          <a:blip r:embed="rId3"/>
          <a:stretch>
            <a:fillRect/>
          </a:stretch>
        </p:blipFill>
        <p:spPr>
          <a:xfrm>
            <a:off x="674914" y="3807288"/>
            <a:ext cx="5246914" cy="2741367"/>
          </a:xfrm>
          <a:prstGeom prst="rect">
            <a:avLst/>
          </a:prstGeom>
        </p:spPr>
      </p:pic>
    </p:spTree>
    <p:extLst>
      <p:ext uri="{BB962C8B-B14F-4D97-AF65-F5344CB8AC3E}">
        <p14:creationId xmlns:p14="http://schemas.microsoft.com/office/powerpoint/2010/main" val="416376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C90F6C-6735-6C8A-1789-B760C46E7D6C}"/>
              </a:ext>
            </a:extLst>
          </p:cNvPr>
          <p:cNvSpPr>
            <a:spLocks noGrp="1"/>
          </p:cNvSpPr>
          <p:nvPr>
            <p:ph type="title"/>
          </p:nvPr>
        </p:nvSpPr>
        <p:spPr/>
        <p:txBody>
          <a:bodyPr/>
          <a:lstStyle/>
          <a:p>
            <a:r>
              <a:rPr lang="en-US" b="1"/>
              <a:t>How do APIs work?</a:t>
            </a:r>
            <a:endParaRPr lang="pl-PL"/>
          </a:p>
        </p:txBody>
      </p:sp>
      <p:sp>
        <p:nvSpPr>
          <p:cNvPr id="3" name="Symbol zastępczy zawartości 2">
            <a:extLst>
              <a:ext uri="{FF2B5EF4-FFF2-40B4-BE49-F238E27FC236}">
                <a16:creationId xmlns:a16="http://schemas.microsoft.com/office/drawing/2014/main" id="{AA2DDEA4-4684-AF7C-EE94-E30A7E31C177}"/>
              </a:ext>
            </a:extLst>
          </p:cNvPr>
          <p:cNvSpPr>
            <a:spLocks noGrp="1"/>
          </p:cNvSpPr>
          <p:nvPr>
            <p:ph idx="1"/>
          </p:nvPr>
        </p:nvSpPr>
        <p:spPr>
          <a:xfrm>
            <a:off x="838200" y="1629682"/>
            <a:ext cx="10515600" cy="4351338"/>
          </a:xfrm>
        </p:spPr>
        <p:txBody>
          <a:bodyPr vert="horz" lIns="91440" tIns="45720" rIns="91440" bIns="45720" rtlCol="0" anchor="t">
            <a:normAutofit/>
          </a:bodyPr>
          <a:lstStyle/>
          <a:p>
            <a:pPr>
              <a:buFont typeface="Wingdings" panose="020B0604020202020204" pitchFamily="34" charset="0"/>
              <a:buChar char="§"/>
            </a:pPr>
            <a:r>
              <a:rPr lang="pl-PL" sz="1700" err="1">
                <a:latin typeface="Consolas"/>
                <a:ea typeface="+mn-lt"/>
                <a:cs typeface="+mn-lt"/>
              </a:rPr>
              <a:t>An</a:t>
            </a:r>
            <a:r>
              <a:rPr lang="pl-PL" sz="1700">
                <a:latin typeface="Consolas"/>
                <a:ea typeface="+mn-lt"/>
                <a:cs typeface="+mn-lt"/>
              </a:rPr>
              <a:t> </a:t>
            </a:r>
            <a:r>
              <a:rPr lang="pl-PL" sz="1700" err="1">
                <a:latin typeface="Consolas"/>
                <a:ea typeface="+mn-lt"/>
                <a:cs typeface="+mn-lt"/>
              </a:rPr>
              <a:t>application</a:t>
            </a:r>
            <a:r>
              <a:rPr lang="pl-PL" sz="1700">
                <a:latin typeface="Consolas"/>
                <a:ea typeface="+mn-lt"/>
                <a:cs typeface="+mn-lt"/>
              </a:rPr>
              <a:t> </a:t>
            </a:r>
            <a:r>
              <a:rPr lang="pl-PL" sz="1700" err="1">
                <a:latin typeface="Consolas"/>
                <a:ea typeface="+mn-lt"/>
                <a:cs typeface="+mn-lt"/>
              </a:rPr>
              <a:t>programming</a:t>
            </a:r>
            <a:r>
              <a:rPr lang="pl-PL" sz="1700">
                <a:latin typeface="Consolas"/>
                <a:ea typeface="+mn-lt"/>
                <a:cs typeface="+mn-lt"/>
              </a:rPr>
              <a:t> </a:t>
            </a:r>
            <a:r>
              <a:rPr lang="pl-PL" sz="1700" err="1">
                <a:latin typeface="Consolas"/>
                <a:ea typeface="+mn-lt"/>
                <a:cs typeface="+mn-lt"/>
              </a:rPr>
              <a:t>interface</a:t>
            </a:r>
            <a:r>
              <a:rPr lang="pl-PL" sz="1700">
                <a:latin typeface="Consolas"/>
                <a:ea typeface="+mn-lt"/>
                <a:cs typeface="+mn-lt"/>
              </a:rPr>
              <a:t> </a:t>
            </a:r>
            <a:r>
              <a:rPr lang="pl-PL" sz="1700" err="1">
                <a:latin typeface="Consolas"/>
                <a:ea typeface="+mn-lt"/>
                <a:cs typeface="+mn-lt"/>
              </a:rPr>
              <a:t>is</a:t>
            </a:r>
            <a:r>
              <a:rPr lang="pl-PL" sz="1700">
                <a:latin typeface="Consolas"/>
                <a:ea typeface="+mn-lt"/>
                <a:cs typeface="+mn-lt"/>
              </a:rPr>
              <a:t> a set of </a:t>
            </a:r>
            <a:r>
              <a:rPr lang="pl-PL" sz="1700" err="1">
                <a:latin typeface="Consolas"/>
                <a:ea typeface="+mn-lt"/>
                <a:cs typeface="+mn-lt"/>
              </a:rPr>
              <a:t>rules</a:t>
            </a:r>
            <a:r>
              <a:rPr lang="pl-PL" sz="1700">
                <a:latin typeface="Consolas"/>
                <a:ea typeface="+mn-lt"/>
                <a:cs typeface="+mn-lt"/>
              </a:rPr>
              <a:t> </a:t>
            </a:r>
            <a:r>
              <a:rPr lang="pl-PL" sz="1700" err="1">
                <a:latin typeface="Consolas"/>
                <a:ea typeface="+mn-lt"/>
                <a:cs typeface="+mn-lt"/>
              </a:rPr>
              <a:t>that</a:t>
            </a:r>
            <a:r>
              <a:rPr lang="pl-PL" sz="1700">
                <a:latin typeface="Consolas"/>
                <a:ea typeface="+mn-lt"/>
                <a:cs typeface="+mn-lt"/>
              </a:rPr>
              <a:t> </a:t>
            </a:r>
            <a:r>
              <a:rPr lang="pl-PL" sz="1700" err="1">
                <a:latin typeface="Consolas"/>
                <a:ea typeface="+mn-lt"/>
                <a:cs typeface="+mn-lt"/>
              </a:rPr>
              <a:t>define</a:t>
            </a:r>
            <a:r>
              <a:rPr lang="pl-PL" sz="1700">
                <a:latin typeface="Consolas"/>
                <a:ea typeface="+mn-lt"/>
                <a:cs typeface="+mn-lt"/>
              </a:rPr>
              <a:t> </a:t>
            </a:r>
            <a:r>
              <a:rPr lang="pl-PL" sz="1700" err="1">
                <a:latin typeface="Consolas"/>
                <a:ea typeface="+mn-lt"/>
                <a:cs typeface="+mn-lt"/>
              </a:rPr>
              <a:t>how</a:t>
            </a:r>
            <a:r>
              <a:rPr lang="pl-PL" sz="1700">
                <a:latin typeface="Consolas"/>
                <a:ea typeface="+mn-lt"/>
                <a:cs typeface="+mn-lt"/>
              </a:rPr>
              <a:t> </a:t>
            </a:r>
            <a:r>
              <a:rPr lang="pl-PL" sz="1700" err="1">
                <a:latin typeface="Consolas"/>
                <a:ea typeface="+mn-lt"/>
                <a:cs typeface="+mn-lt"/>
              </a:rPr>
              <a:t>computers</a:t>
            </a:r>
            <a:r>
              <a:rPr lang="pl-PL" sz="1700">
                <a:latin typeface="Consolas"/>
                <a:ea typeface="+mn-lt"/>
                <a:cs typeface="+mn-lt"/>
              </a:rPr>
              <a:t>, </a:t>
            </a:r>
            <a:r>
              <a:rPr lang="pl-PL" sz="1700" err="1">
                <a:latin typeface="Consolas"/>
                <a:ea typeface="+mn-lt"/>
                <a:cs typeface="+mn-lt"/>
              </a:rPr>
              <a:t>applications</a:t>
            </a:r>
            <a:r>
              <a:rPr lang="pl-PL" sz="1700">
                <a:latin typeface="Consolas"/>
                <a:ea typeface="+mn-lt"/>
                <a:cs typeface="+mn-lt"/>
              </a:rPr>
              <a:t>, </a:t>
            </a:r>
            <a:r>
              <a:rPr lang="pl-PL" sz="1700" err="1">
                <a:latin typeface="Consolas"/>
                <a:ea typeface="+mn-lt"/>
                <a:cs typeface="+mn-lt"/>
              </a:rPr>
              <a:t>or</a:t>
            </a:r>
            <a:r>
              <a:rPr lang="pl-PL" sz="1700">
                <a:latin typeface="Consolas"/>
                <a:ea typeface="+mn-lt"/>
                <a:cs typeface="+mn-lt"/>
              </a:rPr>
              <a:t> </a:t>
            </a:r>
            <a:r>
              <a:rPr lang="pl-PL" sz="1700" err="1">
                <a:latin typeface="Consolas"/>
                <a:ea typeface="+mn-lt"/>
                <a:cs typeface="+mn-lt"/>
              </a:rPr>
              <a:t>machines</a:t>
            </a:r>
            <a:r>
              <a:rPr lang="pl-PL" sz="1700">
                <a:latin typeface="Consolas"/>
                <a:ea typeface="+mn-lt"/>
                <a:cs typeface="+mn-lt"/>
              </a:rPr>
              <a:t> </a:t>
            </a:r>
            <a:r>
              <a:rPr lang="pl-PL" sz="1700" err="1">
                <a:latin typeface="Consolas"/>
                <a:ea typeface="+mn-lt"/>
                <a:cs typeface="+mn-lt"/>
              </a:rPr>
              <a:t>can</a:t>
            </a:r>
            <a:r>
              <a:rPr lang="pl-PL" sz="1700">
                <a:latin typeface="Consolas"/>
                <a:ea typeface="+mn-lt"/>
                <a:cs typeface="+mn-lt"/>
              </a:rPr>
              <a:t> talk to </a:t>
            </a:r>
            <a:r>
              <a:rPr lang="pl-PL" sz="1700" err="1">
                <a:latin typeface="Consolas"/>
                <a:ea typeface="+mn-lt"/>
                <a:cs typeface="+mn-lt"/>
              </a:rPr>
              <a:t>each</a:t>
            </a:r>
            <a:r>
              <a:rPr lang="pl-PL" sz="1700">
                <a:latin typeface="Consolas"/>
                <a:ea typeface="+mn-lt"/>
                <a:cs typeface="+mn-lt"/>
              </a:rPr>
              <a:t> </a:t>
            </a:r>
            <a:r>
              <a:rPr lang="pl-PL" sz="1700" err="1">
                <a:latin typeface="Consolas"/>
                <a:ea typeface="+mn-lt"/>
                <a:cs typeface="+mn-lt"/>
              </a:rPr>
              <a:t>other</a:t>
            </a:r>
            <a:r>
              <a:rPr lang="pl-PL" sz="1700">
                <a:latin typeface="Consolas"/>
                <a:ea typeface="+mn-lt"/>
                <a:cs typeface="+mn-lt"/>
              </a:rPr>
              <a:t>.</a:t>
            </a:r>
            <a:endParaRPr lang="pl-PL">
              <a:cs typeface="Calibri" panose="020F0502020204030204"/>
            </a:endParaRPr>
          </a:p>
          <a:p>
            <a:pPr marL="0" indent="0">
              <a:buNone/>
            </a:pPr>
            <a:endParaRPr lang="pl-PL" sz="1700">
              <a:latin typeface="Consolas"/>
              <a:ea typeface="+mn-lt"/>
              <a:cs typeface="+mn-lt"/>
            </a:endParaRPr>
          </a:p>
          <a:p>
            <a:pPr>
              <a:buFont typeface="Wingdings" panose="020B0604020202020204" pitchFamily="34" charset="0"/>
              <a:buChar char="§"/>
            </a:pPr>
            <a:r>
              <a:rPr lang="pl-PL" sz="1700">
                <a:latin typeface="Consolas"/>
                <a:ea typeface="+mn-lt"/>
                <a:cs typeface="+mn-lt"/>
              </a:rPr>
              <a:t>Most web </a:t>
            </a:r>
            <a:r>
              <a:rPr lang="pl-PL" sz="1700" err="1">
                <a:latin typeface="Consolas"/>
                <a:ea typeface="+mn-lt"/>
                <a:cs typeface="+mn-lt"/>
              </a:rPr>
              <a:t>APIs</a:t>
            </a:r>
            <a:r>
              <a:rPr lang="pl-PL" sz="1700">
                <a:latin typeface="Consolas"/>
                <a:ea typeface="+mn-lt"/>
                <a:cs typeface="+mn-lt"/>
              </a:rPr>
              <a:t> sit </a:t>
            </a:r>
            <a:r>
              <a:rPr lang="pl-PL" sz="1700" err="1">
                <a:latin typeface="Consolas"/>
                <a:ea typeface="+mn-lt"/>
                <a:cs typeface="+mn-lt"/>
              </a:rPr>
              <a:t>between</a:t>
            </a:r>
            <a:r>
              <a:rPr lang="pl-PL" sz="1700">
                <a:latin typeface="Consolas"/>
                <a:ea typeface="+mn-lt"/>
                <a:cs typeface="+mn-lt"/>
              </a:rPr>
              <a:t> the </a:t>
            </a:r>
            <a:r>
              <a:rPr lang="pl-PL" sz="1700" err="1">
                <a:latin typeface="Consolas"/>
                <a:ea typeface="+mn-lt"/>
                <a:cs typeface="+mn-lt"/>
              </a:rPr>
              <a:t>application</a:t>
            </a:r>
            <a:r>
              <a:rPr lang="pl-PL" sz="1700">
                <a:latin typeface="Consolas"/>
                <a:ea typeface="+mn-lt"/>
                <a:cs typeface="+mn-lt"/>
              </a:rPr>
              <a:t> and the web </a:t>
            </a:r>
            <a:r>
              <a:rPr lang="pl-PL" sz="1700" err="1">
                <a:latin typeface="Consolas"/>
                <a:ea typeface="+mn-lt"/>
                <a:cs typeface="+mn-lt"/>
              </a:rPr>
              <a:t>server</a:t>
            </a:r>
            <a:r>
              <a:rPr lang="pl-PL" sz="1700">
                <a:latin typeface="Consolas"/>
                <a:ea typeface="+mn-lt"/>
                <a:cs typeface="+mn-lt"/>
              </a:rPr>
              <a:t>. The </a:t>
            </a:r>
            <a:r>
              <a:rPr lang="pl-PL" sz="1700" err="1">
                <a:latin typeface="Consolas"/>
                <a:ea typeface="+mn-lt"/>
                <a:cs typeface="+mn-lt"/>
              </a:rPr>
              <a:t>user</a:t>
            </a:r>
            <a:r>
              <a:rPr lang="pl-PL" sz="1700">
                <a:latin typeface="Consolas"/>
                <a:ea typeface="+mn-lt"/>
                <a:cs typeface="+mn-lt"/>
              </a:rPr>
              <a:t> </a:t>
            </a:r>
            <a:r>
              <a:rPr lang="pl-PL" sz="1700" err="1">
                <a:latin typeface="Consolas"/>
                <a:ea typeface="+mn-lt"/>
                <a:cs typeface="+mn-lt"/>
              </a:rPr>
              <a:t>initiates</a:t>
            </a:r>
            <a:r>
              <a:rPr lang="pl-PL" sz="1700">
                <a:latin typeface="Consolas"/>
                <a:ea typeface="+mn-lt"/>
                <a:cs typeface="+mn-lt"/>
              </a:rPr>
              <a:t> </a:t>
            </a:r>
            <a:r>
              <a:rPr lang="pl-PL" sz="1700" err="1">
                <a:latin typeface="Consolas"/>
                <a:ea typeface="+mn-lt"/>
                <a:cs typeface="+mn-lt"/>
              </a:rPr>
              <a:t>an</a:t>
            </a:r>
            <a:r>
              <a:rPr lang="pl-PL" sz="1700">
                <a:latin typeface="Consolas"/>
                <a:ea typeface="+mn-lt"/>
                <a:cs typeface="+mn-lt"/>
              </a:rPr>
              <a:t> API </a:t>
            </a:r>
            <a:r>
              <a:rPr lang="pl-PL" sz="1700" err="1">
                <a:latin typeface="Consolas"/>
                <a:ea typeface="+mn-lt"/>
                <a:cs typeface="+mn-lt"/>
              </a:rPr>
              <a:t>call</a:t>
            </a:r>
            <a:r>
              <a:rPr lang="pl-PL" sz="1700">
                <a:latin typeface="Consolas"/>
                <a:ea typeface="+mn-lt"/>
                <a:cs typeface="+mn-lt"/>
              </a:rPr>
              <a:t> </a:t>
            </a:r>
            <a:r>
              <a:rPr lang="pl-PL" sz="1700" err="1">
                <a:latin typeface="Consolas"/>
                <a:ea typeface="+mn-lt"/>
                <a:cs typeface="+mn-lt"/>
              </a:rPr>
              <a:t>that</a:t>
            </a:r>
            <a:r>
              <a:rPr lang="pl-PL" sz="1700">
                <a:latin typeface="Consolas"/>
                <a:ea typeface="+mn-lt"/>
                <a:cs typeface="+mn-lt"/>
              </a:rPr>
              <a:t> </a:t>
            </a:r>
            <a:r>
              <a:rPr lang="pl-PL" sz="1700" err="1">
                <a:latin typeface="Consolas"/>
                <a:ea typeface="+mn-lt"/>
                <a:cs typeface="+mn-lt"/>
              </a:rPr>
              <a:t>tells</a:t>
            </a:r>
            <a:r>
              <a:rPr lang="pl-PL" sz="1700">
                <a:latin typeface="Consolas"/>
                <a:ea typeface="+mn-lt"/>
                <a:cs typeface="+mn-lt"/>
              </a:rPr>
              <a:t> the </a:t>
            </a:r>
            <a:r>
              <a:rPr lang="pl-PL" sz="1700" err="1">
                <a:latin typeface="Consolas"/>
                <a:ea typeface="+mn-lt"/>
                <a:cs typeface="+mn-lt"/>
              </a:rPr>
              <a:t>application</a:t>
            </a:r>
            <a:r>
              <a:rPr lang="pl-PL" sz="1700">
                <a:latin typeface="Consolas"/>
                <a:ea typeface="+mn-lt"/>
                <a:cs typeface="+mn-lt"/>
              </a:rPr>
              <a:t> to do </a:t>
            </a:r>
            <a:r>
              <a:rPr lang="pl-PL" sz="1700" err="1">
                <a:latin typeface="Consolas"/>
                <a:ea typeface="+mn-lt"/>
                <a:cs typeface="+mn-lt"/>
              </a:rPr>
              <a:t>something</a:t>
            </a:r>
            <a:r>
              <a:rPr lang="pl-PL" sz="1700">
                <a:latin typeface="Consolas"/>
                <a:ea typeface="+mn-lt"/>
                <a:cs typeface="+mn-lt"/>
              </a:rPr>
              <a:t>, </a:t>
            </a:r>
            <a:r>
              <a:rPr lang="pl-PL" sz="1700" err="1">
                <a:latin typeface="Consolas"/>
                <a:ea typeface="+mn-lt"/>
                <a:cs typeface="+mn-lt"/>
              </a:rPr>
              <a:t>then</a:t>
            </a:r>
            <a:r>
              <a:rPr lang="pl-PL" sz="1700">
                <a:latin typeface="Consolas"/>
                <a:ea typeface="+mn-lt"/>
                <a:cs typeface="+mn-lt"/>
              </a:rPr>
              <a:t> the </a:t>
            </a:r>
            <a:r>
              <a:rPr lang="pl-PL" sz="1700" err="1">
                <a:latin typeface="Consolas"/>
                <a:ea typeface="+mn-lt"/>
                <a:cs typeface="+mn-lt"/>
              </a:rPr>
              <a:t>application</a:t>
            </a:r>
            <a:r>
              <a:rPr lang="pl-PL" sz="1700">
                <a:latin typeface="Consolas"/>
                <a:ea typeface="+mn-lt"/>
                <a:cs typeface="+mn-lt"/>
              </a:rPr>
              <a:t> </a:t>
            </a:r>
            <a:r>
              <a:rPr lang="pl-PL" sz="1700" err="1">
                <a:latin typeface="Consolas"/>
                <a:ea typeface="+mn-lt"/>
                <a:cs typeface="+mn-lt"/>
              </a:rPr>
              <a:t>will</a:t>
            </a:r>
            <a:r>
              <a:rPr lang="pl-PL" sz="1700">
                <a:latin typeface="Consolas"/>
                <a:ea typeface="+mn-lt"/>
                <a:cs typeface="+mn-lt"/>
              </a:rPr>
              <a:t> </a:t>
            </a:r>
            <a:r>
              <a:rPr lang="pl-PL" sz="1700" err="1">
                <a:latin typeface="Consolas"/>
                <a:ea typeface="+mn-lt"/>
                <a:cs typeface="+mn-lt"/>
              </a:rPr>
              <a:t>use</a:t>
            </a:r>
            <a:r>
              <a:rPr lang="pl-PL" sz="1700">
                <a:latin typeface="Consolas"/>
                <a:ea typeface="+mn-lt"/>
                <a:cs typeface="+mn-lt"/>
              </a:rPr>
              <a:t> </a:t>
            </a:r>
            <a:r>
              <a:rPr lang="pl-PL" sz="1700" err="1">
                <a:latin typeface="Consolas"/>
                <a:ea typeface="+mn-lt"/>
                <a:cs typeface="+mn-lt"/>
              </a:rPr>
              <a:t>an</a:t>
            </a:r>
            <a:r>
              <a:rPr lang="pl-PL" sz="1700">
                <a:latin typeface="Consolas"/>
                <a:ea typeface="+mn-lt"/>
                <a:cs typeface="+mn-lt"/>
              </a:rPr>
              <a:t> API to </a:t>
            </a:r>
            <a:r>
              <a:rPr lang="pl-PL" sz="1700" err="1">
                <a:latin typeface="Consolas"/>
                <a:ea typeface="+mn-lt"/>
                <a:cs typeface="+mn-lt"/>
              </a:rPr>
              <a:t>ask</a:t>
            </a:r>
            <a:r>
              <a:rPr lang="pl-PL" sz="1700">
                <a:latin typeface="Consolas"/>
                <a:ea typeface="+mn-lt"/>
                <a:cs typeface="+mn-lt"/>
              </a:rPr>
              <a:t> the web </a:t>
            </a:r>
            <a:r>
              <a:rPr lang="pl-PL" sz="1700" err="1">
                <a:latin typeface="Consolas"/>
                <a:ea typeface="+mn-lt"/>
                <a:cs typeface="+mn-lt"/>
              </a:rPr>
              <a:t>server</a:t>
            </a:r>
            <a:r>
              <a:rPr lang="pl-PL" sz="1700">
                <a:latin typeface="Consolas"/>
                <a:ea typeface="+mn-lt"/>
                <a:cs typeface="+mn-lt"/>
              </a:rPr>
              <a:t> to do </a:t>
            </a:r>
            <a:r>
              <a:rPr lang="pl-PL" sz="1700" err="1">
                <a:latin typeface="Consolas"/>
                <a:ea typeface="+mn-lt"/>
                <a:cs typeface="+mn-lt"/>
              </a:rPr>
              <a:t>something</a:t>
            </a:r>
            <a:r>
              <a:rPr lang="pl-PL" sz="1700">
                <a:latin typeface="Consolas"/>
                <a:ea typeface="+mn-lt"/>
                <a:cs typeface="+mn-lt"/>
              </a:rPr>
              <a:t>. The API </a:t>
            </a:r>
            <a:r>
              <a:rPr lang="pl-PL" sz="1700" err="1">
                <a:latin typeface="Consolas"/>
                <a:ea typeface="+mn-lt"/>
                <a:cs typeface="+mn-lt"/>
              </a:rPr>
              <a:t>is</a:t>
            </a:r>
            <a:r>
              <a:rPr lang="pl-PL" sz="1700">
                <a:latin typeface="Consolas"/>
                <a:ea typeface="+mn-lt"/>
                <a:cs typeface="+mn-lt"/>
              </a:rPr>
              <a:t> the </a:t>
            </a:r>
            <a:r>
              <a:rPr lang="pl-PL" sz="1700" err="1">
                <a:latin typeface="Consolas"/>
                <a:ea typeface="+mn-lt"/>
                <a:cs typeface="+mn-lt"/>
              </a:rPr>
              <a:t>middleman</a:t>
            </a:r>
            <a:r>
              <a:rPr lang="pl-PL" sz="1700">
                <a:latin typeface="Consolas"/>
                <a:ea typeface="+mn-lt"/>
                <a:cs typeface="+mn-lt"/>
              </a:rPr>
              <a:t> </a:t>
            </a:r>
            <a:r>
              <a:rPr lang="pl-PL" sz="1700" err="1">
                <a:latin typeface="Consolas"/>
                <a:ea typeface="+mn-lt"/>
                <a:cs typeface="+mn-lt"/>
              </a:rPr>
              <a:t>between</a:t>
            </a:r>
            <a:r>
              <a:rPr lang="pl-PL" sz="1700">
                <a:latin typeface="Consolas"/>
                <a:ea typeface="+mn-lt"/>
                <a:cs typeface="+mn-lt"/>
              </a:rPr>
              <a:t> the </a:t>
            </a:r>
            <a:r>
              <a:rPr lang="pl-PL" sz="1700" err="1">
                <a:latin typeface="Consolas"/>
                <a:ea typeface="+mn-lt"/>
                <a:cs typeface="+mn-lt"/>
              </a:rPr>
              <a:t>application</a:t>
            </a:r>
            <a:r>
              <a:rPr lang="pl-PL" sz="1700">
                <a:latin typeface="Consolas"/>
                <a:ea typeface="+mn-lt"/>
                <a:cs typeface="+mn-lt"/>
              </a:rPr>
              <a:t> and the web </a:t>
            </a:r>
            <a:r>
              <a:rPr lang="pl-PL" sz="1700" err="1">
                <a:latin typeface="Consolas"/>
                <a:ea typeface="+mn-lt"/>
                <a:cs typeface="+mn-lt"/>
              </a:rPr>
              <a:t>server</a:t>
            </a:r>
            <a:r>
              <a:rPr lang="pl-PL" sz="1700">
                <a:latin typeface="Consolas"/>
                <a:ea typeface="+mn-lt"/>
                <a:cs typeface="+mn-lt"/>
              </a:rPr>
              <a:t>, and the API </a:t>
            </a:r>
            <a:r>
              <a:rPr lang="pl-PL" sz="1700" err="1">
                <a:latin typeface="Consolas"/>
                <a:ea typeface="+mn-lt"/>
                <a:cs typeface="+mn-lt"/>
              </a:rPr>
              <a:t>call</a:t>
            </a:r>
            <a:r>
              <a:rPr lang="pl-PL" sz="1700">
                <a:latin typeface="Consolas"/>
                <a:ea typeface="+mn-lt"/>
                <a:cs typeface="+mn-lt"/>
              </a:rPr>
              <a:t> </a:t>
            </a:r>
            <a:r>
              <a:rPr lang="pl-PL" sz="1700" err="1">
                <a:latin typeface="Consolas"/>
                <a:ea typeface="+mn-lt"/>
                <a:cs typeface="+mn-lt"/>
              </a:rPr>
              <a:t>is</a:t>
            </a:r>
            <a:r>
              <a:rPr lang="pl-PL" sz="1700">
                <a:latin typeface="Consolas"/>
                <a:ea typeface="+mn-lt"/>
                <a:cs typeface="+mn-lt"/>
              </a:rPr>
              <a:t> the </a:t>
            </a:r>
            <a:r>
              <a:rPr lang="pl-PL" sz="1700" err="1">
                <a:latin typeface="Consolas"/>
                <a:ea typeface="+mn-lt"/>
                <a:cs typeface="+mn-lt"/>
              </a:rPr>
              <a:t>request</a:t>
            </a:r>
            <a:r>
              <a:rPr lang="pl-PL" sz="1700">
                <a:latin typeface="Consolas"/>
                <a:ea typeface="+mn-lt"/>
                <a:cs typeface="+mn-lt"/>
              </a:rPr>
              <a:t>. And </a:t>
            </a:r>
            <a:r>
              <a:rPr lang="pl-PL" sz="1700" err="1">
                <a:latin typeface="Consolas"/>
                <a:ea typeface="+mn-lt"/>
                <a:cs typeface="+mn-lt"/>
              </a:rPr>
              <a:t>every</a:t>
            </a:r>
            <a:r>
              <a:rPr lang="pl-PL" sz="1700">
                <a:latin typeface="Consolas"/>
                <a:ea typeface="+mn-lt"/>
                <a:cs typeface="+mn-lt"/>
              </a:rPr>
              <a:t> </a:t>
            </a:r>
            <a:r>
              <a:rPr lang="pl-PL" sz="1700" err="1">
                <a:latin typeface="Consolas"/>
                <a:ea typeface="+mn-lt"/>
                <a:cs typeface="+mn-lt"/>
              </a:rPr>
              <a:t>time</a:t>
            </a:r>
            <a:r>
              <a:rPr lang="pl-PL" sz="1700">
                <a:latin typeface="Consolas"/>
                <a:ea typeface="+mn-lt"/>
                <a:cs typeface="+mn-lt"/>
              </a:rPr>
              <a:t> </a:t>
            </a:r>
            <a:r>
              <a:rPr lang="pl-PL" sz="1700" err="1">
                <a:latin typeface="Consolas"/>
                <a:ea typeface="+mn-lt"/>
                <a:cs typeface="+mn-lt"/>
              </a:rPr>
              <a:t>you</a:t>
            </a:r>
            <a:r>
              <a:rPr lang="pl-PL" sz="1700">
                <a:latin typeface="Consolas"/>
                <a:ea typeface="+mn-lt"/>
                <a:cs typeface="+mn-lt"/>
              </a:rPr>
              <a:t> </a:t>
            </a:r>
            <a:r>
              <a:rPr lang="pl-PL" sz="1700" err="1">
                <a:latin typeface="Consolas"/>
                <a:ea typeface="+mn-lt"/>
                <a:cs typeface="+mn-lt"/>
              </a:rPr>
              <a:t>use</a:t>
            </a:r>
            <a:r>
              <a:rPr lang="pl-PL" sz="1700">
                <a:latin typeface="Consolas"/>
                <a:ea typeface="+mn-lt"/>
                <a:cs typeface="+mn-lt"/>
              </a:rPr>
              <a:t> software to </a:t>
            </a:r>
            <a:r>
              <a:rPr lang="pl-PL" sz="1700" err="1">
                <a:latin typeface="Consolas"/>
                <a:ea typeface="+mn-lt"/>
                <a:cs typeface="+mn-lt"/>
              </a:rPr>
              <a:t>communicate</a:t>
            </a:r>
            <a:r>
              <a:rPr lang="pl-PL" sz="1700">
                <a:latin typeface="Consolas"/>
                <a:ea typeface="+mn-lt"/>
                <a:cs typeface="+mn-lt"/>
              </a:rPr>
              <a:t> with </a:t>
            </a:r>
            <a:r>
              <a:rPr lang="pl-PL" sz="1700" err="1">
                <a:latin typeface="Consolas"/>
                <a:ea typeface="+mn-lt"/>
                <a:cs typeface="+mn-lt"/>
              </a:rPr>
              <a:t>other</a:t>
            </a:r>
            <a:r>
              <a:rPr lang="pl-PL" sz="1700">
                <a:latin typeface="Consolas"/>
                <a:ea typeface="+mn-lt"/>
                <a:cs typeface="+mn-lt"/>
              </a:rPr>
              <a:t> software </a:t>
            </a:r>
            <a:r>
              <a:rPr lang="pl-PL" sz="1700" err="1">
                <a:latin typeface="Consolas"/>
                <a:ea typeface="+mn-lt"/>
                <a:cs typeface="+mn-lt"/>
              </a:rPr>
              <a:t>or</a:t>
            </a:r>
            <a:r>
              <a:rPr lang="pl-PL" sz="1700">
                <a:latin typeface="Consolas"/>
                <a:ea typeface="+mn-lt"/>
                <a:cs typeface="+mn-lt"/>
              </a:rPr>
              <a:t> online web </a:t>
            </a:r>
            <a:r>
              <a:rPr lang="pl-PL" sz="1700" err="1">
                <a:latin typeface="Consolas"/>
                <a:ea typeface="+mn-lt"/>
                <a:cs typeface="+mn-lt"/>
              </a:rPr>
              <a:t>servers</a:t>
            </a:r>
            <a:r>
              <a:rPr lang="pl-PL" sz="1700">
                <a:latin typeface="Consolas"/>
                <a:ea typeface="+mn-lt"/>
                <a:cs typeface="+mn-lt"/>
              </a:rPr>
              <a:t>, </a:t>
            </a:r>
            <a:r>
              <a:rPr lang="pl-PL" sz="1700" err="1">
                <a:latin typeface="Consolas"/>
                <a:ea typeface="+mn-lt"/>
                <a:cs typeface="+mn-lt"/>
              </a:rPr>
              <a:t>you’re</a:t>
            </a:r>
            <a:r>
              <a:rPr lang="pl-PL" sz="1700">
                <a:latin typeface="Consolas"/>
                <a:ea typeface="+mn-lt"/>
                <a:cs typeface="+mn-lt"/>
              </a:rPr>
              <a:t> </a:t>
            </a:r>
            <a:r>
              <a:rPr lang="pl-PL" sz="1700" err="1">
                <a:latin typeface="Consolas"/>
                <a:ea typeface="+mn-lt"/>
                <a:cs typeface="+mn-lt"/>
              </a:rPr>
              <a:t>using</a:t>
            </a:r>
            <a:r>
              <a:rPr lang="pl-PL" sz="1700">
                <a:latin typeface="Consolas"/>
                <a:ea typeface="+mn-lt"/>
                <a:cs typeface="+mn-lt"/>
              </a:rPr>
              <a:t> </a:t>
            </a:r>
            <a:r>
              <a:rPr lang="pl-PL" sz="1700" err="1">
                <a:latin typeface="Consolas"/>
                <a:ea typeface="+mn-lt"/>
                <a:cs typeface="+mn-lt"/>
              </a:rPr>
              <a:t>APIs</a:t>
            </a:r>
            <a:r>
              <a:rPr lang="pl-PL" sz="1700">
                <a:latin typeface="Consolas"/>
                <a:ea typeface="+mn-lt"/>
                <a:cs typeface="+mn-lt"/>
              </a:rPr>
              <a:t> to </a:t>
            </a:r>
            <a:r>
              <a:rPr lang="pl-PL" sz="1700" err="1">
                <a:latin typeface="Consolas"/>
                <a:ea typeface="+mn-lt"/>
                <a:cs typeface="+mn-lt"/>
              </a:rPr>
              <a:t>request</a:t>
            </a:r>
            <a:r>
              <a:rPr lang="pl-PL" sz="1700">
                <a:latin typeface="Consolas"/>
                <a:ea typeface="+mn-lt"/>
                <a:cs typeface="+mn-lt"/>
              </a:rPr>
              <a:t> the </a:t>
            </a:r>
            <a:r>
              <a:rPr lang="pl-PL" sz="1700" err="1">
                <a:latin typeface="Consolas"/>
                <a:ea typeface="+mn-lt"/>
                <a:cs typeface="+mn-lt"/>
              </a:rPr>
              <a:t>information</a:t>
            </a:r>
            <a:r>
              <a:rPr lang="pl-PL" sz="1700">
                <a:latin typeface="Consolas"/>
                <a:ea typeface="+mn-lt"/>
                <a:cs typeface="+mn-lt"/>
              </a:rPr>
              <a:t> </a:t>
            </a:r>
            <a:r>
              <a:rPr lang="pl-PL" sz="1700" err="1">
                <a:latin typeface="Consolas"/>
                <a:ea typeface="+mn-lt"/>
                <a:cs typeface="+mn-lt"/>
              </a:rPr>
              <a:t>you</a:t>
            </a:r>
            <a:r>
              <a:rPr lang="pl-PL" sz="1700">
                <a:latin typeface="Consolas"/>
                <a:ea typeface="+mn-lt"/>
                <a:cs typeface="+mn-lt"/>
              </a:rPr>
              <a:t> </a:t>
            </a:r>
            <a:r>
              <a:rPr lang="pl-PL" sz="1700" err="1">
                <a:latin typeface="Consolas"/>
                <a:ea typeface="+mn-lt"/>
                <a:cs typeface="+mn-lt"/>
              </a:rPr>
              <a:t>need</a:t>
            </a:r>
            <a:r>
              <a:rPr lang="pl-PL" sz="1700">
                <a:latin typeface="Consolas"/>
                <a:ea typeface="+mn-lt"/>
                <a:cs typeface="+mn-lt"/>
              </a:rPr>
              <a:t>.</a:t>
            </a:r>
          </a:p>
          <a:p>
            <a:pPr marL="0" indent="0">
              <a:buNone/>
            </a:pPr>
            <a:endParaRPr lang="pl-PL" sz="1700">
              <a:latin typeface="Consolas"/>
              <a:ea typeface="+mn-lt"/>
              <a:cs typeface="+mn-lt"/>
            </a:endParaRPr>
          </a:p>
          <a:p>
            <a:r>
              <a:rPr lang="pl-PL" sz="1700">
                <a:latin typeface="Consolas"/>
                <a:ea typeface="+mn-lt"/>
                <a:cs typeface="+mn-lt"/>
              </a:rPr>
              <a:t>The </a:t>
            </a:r>
            <a:r>
              <a:rPr lang="pl-PL" sz="1700" err="1">
                <a:latin typeface="Consolas"/>
                <a:ea typeface="+mn-lt"/>
                <a:cs typeface="+mn-lt"/>
              </a:rPr>
              <a:t>Alpha</a:t>
            </a:r>
            <a:r>
              <a:rPr lang="pl-PL" sz="1700">
                <a:latin typeface="Consolas"/>
                <a:ea typeface="+mn-lt"/>
                <a:cs typeface="+mn-lt"/>
              </a:rPr>
              <a:t> </a:t>
            </a:r>
            <a:r>
              <a:rPr lang="pl-PL" sz="1700" err="1">
                <a:latin typeface="Consolas"/>
                <a:ea typeface="+mn-lt"/>
                <a:cs typeface="+mn-lt"/>
              </a:rPr>
              <a:t>Vantage</a:t>
            </a:r>
            <a:r>
              <a:rPr lang="pl-PL" sz="1700">
                <a:latin typeface="Consolas"/>
                <a:ea typeface="+mn-lt"/>
                <a:cs typeface="+mn-lt"/>
              </a:rPr>
              <a:t> API </a:t>
            </a:r>
            <a:r>
              <a:rPr lang="pl-PL" sz="1700" err="1">
                <a:latin typeface="Consolas"/>
                <a:ea typeface="+mn-lt"/>
                <a:cs typeface="+mn-lt"/>
              </a:rPr>
              <a:t>is</a:t>
            </a:r>
            <a:r>
              <a:rPr lang="pl-PL" sz="1700">
                <a:latin typeface="Consolas"/>
                <a:ea typeface="+mn-lt"/>
                <a:cs typeface="+mn-lt"/>
              </a:rPr>
              <a:t> a </a:t>
            </a:r>
            <a:r>
              <a:rPr lang="pl-PL" sz="1700" err="1">
                <a:latin typeface="Consolas"/>
                <a:ea typeface="+mn-lt"/>
                <a:cs typeface="+mn-lt"/>
              </a:rPr>
              <a:t>method</a:t>
            </a:r>
            <a:r>
              <a:rPr lang="pl-PL" sz="1700">
                <a:latin typeface="Consolas"/>
                <a:ea typeface="+mn-lt"/>
                <a:cs typeface="+mn-lt"/>
              </a:rPr>
              <a:t> to </a:t>
            </a:r>
            <a:r>
              <a:rPr lang="pl-PL" sz="1700" err="1">
                <a:latin typeface="Consolas"/>
                <a:ea typeface="+mn-lt"/>
                <a:cs typeface="+mn-lt"/>
              </a:rPr>
              <a:t>obtain</a:t>
            </a:r>
            <a:r>
              <a:rPr lang="pl-PL" sz="1700">
                <a:latin typeface="Consolas"/>
                <a:ea typeface="+mn-lt"/>
                <a:cs typeface="+mn-lt"/>
              </a:rPr>
              <a:t> </a:t>
            </a:r>
            <a:r>
              <a:rPr lang="pl-PL" sz="1700" err="1">
                <a:latin typeface="Consolas"/>
                <a:ea typeface="+mn-lt"/>
                <a:cs typeface="+mn-lt"/>
              </a:rPr>
              <a:t>historical</a:t>
            </a:r>
            <a:r>
              <a:rPr lang="pl-PL" sz="1700">
                <a:latin typeface="Consolas"/>
                <a:ea typeface="+mn-lt"/>
                <a:cs typeface="+mn-lt"/>
              </a:rPr>
              <a:t> and </a:t>
            </a:r>
            <a:r>
              <a:rPr lang="pl-PL" sz="1700" err="1">
                <a:latin typeface="Consolas"/>
                <a:ea typeface="+mn-lt"/>
                <a:cs typeface="+mn-lt"/>
              </a:rPr>
              <a:t>realtime</a:t>
            </a:r>
            <a:r>
              <a:rPr lang="pl-PL" sz="1700">
                <a:latin typeface="Consolas"/>
                <a:ea typeface="+mn-lt"/>
                <a:cs typeface="+mn-lt"/>
              </a:rPr>
              <a:t> data for </a:t>
            </a:r>
            <a:r>
              <a:rPr lang="pl-PL" sz="1700" err="1">
                <a:latin typeface="Consolas"/>
                <a:ea typeface="+mn-lt"/>
                <a:cs typeface="+mn-lt"/>
              </a:rPr>
              <a:t>several</a:t>
            </a:r>
            <a:r>
              <a:rPr lang="pl-PL" sz="1700">
                <a:latin typeface="Consolas"/>
                <a:ea typeface="+mn-lt"/>
                <a:cs typeface="+mn-lt"/>
              </a:rPr>
              <a:t> </a:t>
            </a:r>
            <a:r>
              <a:rPr lang="pl-PL" sz="1700" err="1">
                <a:latin typeface="Consolas"/>
                <a:ea typeface="+mn-lt"/>
                <a:cs typeface="+mn-lt"/>
              </a:rPr>
              <a:t>markets</a:t>
            </a:r>
            <a:r>
              <a:rPr lang="pl-PL" sz="1700">
                <a:latin typeface="Consolas"/>
                <a:ea typeface="+mn-lt"/>
                <a:cs typeface="+mn-lt"/>
              </a:rPr>
              <a:t>. </a:t>
            </a:r>
            <a:r>
              <a:rPr lang="pl-PL" sz="1700" err="1">
                <a:latin typeface="Consolas"/>
                <a:ea typeface="+mn-lt"/>
                <a:cs typeface="+mn-lt"/>
              </a:rPr>
              <a:t>You</a:t>
            </a:r>
            <a:r>
              <a:rPr lang="pl-PL" sz="1700">
                <a:latin typeface="Consolas"/>
                <a:ea typeface="+mn-lt"/>
                <a:cs typeface="+mn-lt"/>
              </a:rPr>
              <a:t> </a:t>
            </a:r>
            <a:r>
              <a:rPr lang="pl-PL" sz="1700" err="1">
                <a:latin typeface="Consolas"/>
                <a:ea typeface="+mn-lt"/>
                <a:cs typeface="+mn-lt"/>
              </a:rPr>
              <a:t>can</a:t>
            </a:r>
            <a:r>
              <a:rPr lang="pl-PL" sz="1700">
                <a:latin typeface="Consolas"/>
                <a:ea typeface="+mn-lt"/>
                <a:cs typeface="+mn-lt"/>
              </a:rPr>
              <a:t> </a:t>
            </a:r>
            <a:r>
              <a:rPr lang="pl-PL" sz="1700" err="1">
                <a:latin typeface="Consolas"/>
                <a:ea typeface="+mn-lt"/>
                <a:cs typeface="+mn-lt"/>
              </a:rPr>
              <a:t>access</a:t>
            </a:r>
            <a:r>
              <a:rPr lang="pl-PL" sz="1700">
                <a:latin typeface="Consolas"/>
                <a:ea typeface="+mn-lt"/>
                <a:cs typeface="+mn-lt"/>
              </a:rPr>
              <a:t> the data </a:t>
            </a:r>
            <a:r>
              <a:rPr lang="pl-PL" sz="1700" err="1">
                <a:latin typeface="Consolas"/>
                <a:ea typeface="+mn-lt"/>
                <a:cs typeface="+mn-lt"/>
              </a:rPr>
              <a:t>directly</a:t>
            </a:r>
            <a:r>
              <a:rPr lang="pl-PL" sz="1700">
                <a:latin typeface="Consolas"/>
                <a:ea typeface="+mn-lt"/>
                <a:cs typeface="+mn-lt"/>
              </a:rPr>
              <a:t> in </a:t>
            </a:r>
            <a:r>
              <a:rPr lang="pl-PL" sz="1700" err="1">
                <a:latin typeface="Consolas"/>
                <a:ea typeface="+mn-lt"/>
                <a:cs typeface="+mn-lt"/>
              </a:rPr>
              <a:t>Python</a:t>
            </a:r>
            <a:r>
              <a:rPr lang="pl-PL" sz="1700">
                <a:latin typeface="Consolas"/>
                <a:ea typeface="+mn-lt"/>
                <a:cs typeface="+mn-lt"/>
              </a:rPr>
              <a:t> </a:t>
            </a:r>
            <a:r>
              <a:rPr lang="pl-PL" sz="1700" err="1">
                <a:latin typeface="Consolas"/>
                <a:ea typeface="+mn-lt"/>
                <a:cs typeface="+mn-lt"/>
              </a:rPr>
              <a:t>or</a:t>
            </a:r>
            <a:r>
              <a:rPr lang="pl-PL" sz="1700">
                <a:latin typeface="Consolas"/>
                <a:ea typeface="+mn-lt"/>
                <a:cs typeface="+mn-lt"/>
              </a:rPr>
              <a:t> </a:t>
            </a:r>
            <a:r>
              <a:rPr lang="pl-PL" sz="1700" err="1">
                <a:latin typeface="Consolas"/>
                <a:ea typeface="+mn-lt"/>
                <a:cs typeface="+mn-lt"/>
              </a:rPr>
              <a:t>any</a:t>
            </a:r>
            <a:r>
              <a:rPr lang="pl-PL" sz="1700">
                <a:latin typeface="Consolas"/>
                <a:ea typeface="+mn-lt"/>
                <a:cs typeface="+mn-lt"/>
              </a:rPr>
              <a:t> </a:t>
            </a:r>
            <a:r>
              <a:rPr lang="pl-PL" sz="1700" err="1">
                <a:latin typeface="Consolas"/>
                <a:ea typeface="+mn-lt"/>
                <a:cs typeface="+mn-lt"/>
              </a:rPr>
              <a:t>other</a:t>
            </a:r>
            <a:r>
              <a:rPr lang="pl-PL" sz="1700">
                <a:latin typeface="Consolas"/>
                <a:ea typeface="+mn-lt"/>
                <a:cs typeface="+mn-lt"/>
              </a:rPr>
              <a:t> </a:t>
            </a:r>
            <a:r>
              <a:rPr lang="pl-PL" sz="1700" err="1">
                <a:latin typeface="Consolas"/>
                <a:ea typeface="+mn-lt"/>
                <a:cs typeface="+mn-lt"/>
              </a:rPr>
              <a:t>programming</a:t>
            </a:r>
            <a:r>
              <a:rPr lang="pl-PL" sz="1700">
                <a:latin typeface="Consolas"/>
                <a:ea typeface="+mn-lt"/>
                <a:cs typeface="+mn-lt"/>
              </a:rPr>
              <a:t> </a:t>
            </a:r>
            <a:r>
              <a:rPr lang="pl-PL" sz="1700" err="1">
                <a:latin typeface="Consolas"/>
                <a:ea typeface="+mn-lt"/>
                <a:cs typeface="+mn-lt"/>
              </a:rPr>
              <a:t>language</a:t>
            </a:r>
            <a:r>
              <a:rPr lang="pl-PL" sz="1700">
                <a:latin typeface="Consolas"/>
                <a:ea typeface="+mn-lt"/>
                <a:cs typeface="+mn-lt"/>
              </a:rPr>
              <a:t> of </a:t>
            </a:r>
            <a:r>
              <a:rPr lang="pl-PL" sz="1700" err="1">
                <a:latin typeface="Consolas"/>
                <a:ea typeface="+mn-lt"/>
                <a:cs typeface="+mn-lt"/>
              </a:rPr>
              <a:t>your</a:t>
            </a:r>
            <a:r>
              <a:rPr lang="pl-PL" sz="1700">
                <a:latin typeface="Consolas"/>
                <a:ea typeface="+mn-lt"/>
                <a:cs typeface="+mn-lt"/>
              </a:rPr>
              <a:t> </a:t>
            </a:r>
            <a:r>
              <a:rPr lang="pl-PL" sz="1700" err="1">
                <a:latin typeface="Consolas"/>
                <a:ea typeface="+mn-lt"/>
                <a:cs typeface="+mn-lt"/>
              </a:rPr>
              <a:t>choosing</a:t>
            </a:r>
            <a:r>
              <a:rPr lang="pl-PL" sz="1700">
                <a:latin typeface="Consolas"/>
                <a:ea typeface="+mn-lt"/>
                <a:cs typeface="+mn-lt"/>
              </a:rPr>
              <a:t>. From </a:t>
            </a:r>
            <a:r>
              <a:rPr lang="pl-PL" sz="1700" err="1">
                <a:latin typeface="Consolas"/>
                <a:ea typeface="+mn-lt"/>
                <a:cs typeface="+mn-lt"/>
              </a:rPr>
              <a:t>there</a:t>
            </a:r>
            <a:r>
              <a:rPr lang="pl-PL" sz="1700">
                <a:latin typeface="Consolas"/>
                <a:ea typeface="+mn-lt"/>
                <a:cs typeface="+mn-lt"/>
              </a:rPr>
              <a:t>, </a:t>
            </a:r>
            <a:r>
              <a:rPr lang="pl-PL" sz="1700" err="1">
                <a:latin typeface="Consolas"/>
                <a:ea typeface="+mn-lt"/>
                <a:cs typeface="+mn-lt"/>
              </a:rPr>
              <a:t>you</a:t>
            </a:r>
            <a:r>
              <a:rPr lang="pl-PL" sz="1700">
                <a:latin typeface="Consolas"/>
                <a:ea typeface="+mn-lt"/>
                <a:cs typeface="+mn-lt"/>
              </a:rPr>
              <a:t> </a:t>
            </a:r>
            <a:r>
              <a:rPr lang="pl-PL" sz="1700" err="1">
                <a:latin typeface="Consolas"/>
                <a:ea typeface="+mn-lt"/>
                <a:cs typeface="+mn-lt"/>
              </a:rPr>
              <a:t>can</a:t>
            </a:r>
            <a:r>
              <a:rPr lang="pl-PL" sz="1700">
                <a:latin typeface="Consolas"/>
                <a:ea typeface="+mn-lt"/>
                <a:cs typeface="+mn-lt"/>
              </a:rPr>
              <a:t> </a:t>
            </a:r>
            <a:r>
              <a:rPr lang="pl-PL" sz="1700" err="1">
                <a:latin typeface="Consolas"/>
                <a:ea typeface="+mn-lt"/>
                <a:cs typeface="+mn-lt"/>
              </a:rPr>
              <a:t>manipulate</a:t>
            </a:r>
            <a:r>
              <a:rPr lang="pl-PL" sz="1700">
                <a:latin typeface="Consolas"/>
                <a:ea typeface="+mn-lt"/>
                <a:cs typeface="+mn-lt"/>
              </a:rPr>
              <a:t> the data </a:t>
            </a:r>
            <a:r>
              <a:rPr lang="pl-PL" sz="1700" err="1">
                <a:latin typeface="Consolas"/>
                <a:ea typeface="+mn-lt"/>
                <a:cs typeface="+mn-lt"/>
              </a:rPr>
              <a:t>or</a:t>
            </a:r>
            <a:r>
              <a:rPr lang="pl-PL" sz="1700">
                <a:latin typeface="Consolas"/>
                <a:ea typeface="+mn-lt"/>
                <a:cs typeface="+mn-lt"/>
              </a:rPr>
              <a:t> </a:t>
            </a:r>
            <a:r>
              <a:rPr lang="pl-PL" sz="1700" err="1">
                <a:latin typeface="Consolas"/>
                <a:ea typeface="+mn-lt"/>
                <a:cs typeface="+mn-lt"/>
              </a:rPr>
              <a:t>store</a:t>
            </a:r>
            <a:r>
              <a:rPr lang="pl-PL" sz="1700">
                <a:latin typeface="Consolas"/>
                <a:ea typeface="+mn-lt"/>
                <a:cs typeface="+mn-lt"/>
              </a:rPr>
              <a:t> </a:t>
            </a:r>
            <a:r>
              <a:rPr lang="pl-PL" sz="1700" err="1">
                <a:latin typeface="Consolas"/>
                <a:ea typeface="+mn-lt"/>
                <a:cs typeface="+mn-lt"/>
              </a:rPr>
              <a:t>it</a:t>
            </a:r>
            <a:r>
              <a:rPr lang="pl-PL" sz="1700">
                <a:latin typeface="Consolas"/>
                <a:ea typeface="+mn-lt"/>
                <a:cs typeface="+mn-lt"/>
              </a:rPr>
              <a:t> for </a:t>
            </a:r>
            <a:r>
              <a:rPr lang="pl-PL" sz="1700" err="1">
                <a:latin typeface="Consolas"/>
                <a:ea typeface="+mn-lt"/>
                <a:cs typeface="+mn-lt"/>
              </a:rPr>
              <a:t>later</a:t>
            </a:r>
            <a:r>
              <a:rPr lang="pl-PL" sz="1700">
                <a:latin typeface="Consolas"/>
                <a:ea typeface="+mn-lt"/>
                <a:cs typeface="+mn-lt"/>
              </a:rPr>
              <a:t> </a:t>
            </a:r>
            <a:r>
              <a:rPr lang="pl-PL" sz="1700" err="1">
                <a:latin typeface="Consolas"/>
                <a:ea typeface="+mn-lt"/>
                <a:cs typeface="+mn-lt"/>
              </a:rPr>
              <a:t>use</a:t>
            </a:r>
            <a:r>
              <a:rPr lang="pl-PL" sz="1700">
                <a:latin typeface="Consolas"/>
                <a:ea typeface="+mn-lt"/>
                <a:cs typeface="+mn-lt"/>
              </a:rPr>
              <a:t>. </a:t>
            </a:r>
            <a:r>
              <a:rPr lang="pl-PL" sz="1700" err="1">
                <a:latin typeface="Consolas"/>
                <a:ea typeface="+mn-lt"/>
                <a:cs typeface="+mn-lt"/>
              </a:rPr>
              <a:t>Alpha</a:t>
            </a:r>
            <a:r>
              <a:rPr lang="pl-PL" sz="1700">
                <a:latin typeface="Consolas"/>
                <a:ea typeface="+mn-lt"/>
                <a:cs typeface="+mn-lt"/>
              </a:rPr>
              <a:t> </a:t>
            </a:r>
            <a:r>
              <a:rPr lang="pl-PL" sz="1700" err="1">
                <a:latin typeface="Consolas"/>
                <a:ea typeface="+mn-lt"/>
                <a:cs typeface="+mn-lt"/>
              </a:rPr>
              <a:t>Vantage</a:t>
            </a:r>
            <a:r>
              <a:rPr lang="pl-PL" sz="1700">
                <a:latin typeface="Consolas"/>
                <a:ea typeface="+mn-lt"/>
                <a:cs typeface="+mn-lt"/>
              </a:rPr>
              <a:t> </a:t>
            </a:r>
            <a:r>
              <a:rPr lang="pl-PL" sz="1700" err="1">
                <a:latin typeface="Consolas"/>
                <a:ea typeface="+mn-lt"/>
                <a:cs typeface="+mn-lt"/>
              </a:rPr>
              <a:t>proudly</a:t>
            </a:r>
            <a:r>
              <a:rPr lang="pl-PL" sz="1700">
                <a:latin typeface="Consolas"/>
                <a:ea typeface="+mn-lt"/>
                <a:cs typeface="+mn-lt"/>
              </a:rPr>
              <a:t> </a:t>
            </a:r>
            <a:r>
              <a:rPr lang="pl-PL" sz="1700" err="1">
                <a:latin typeface="Consolas"/>
                <a:ea typeface="+mn-lt"/>
                <a:cs typeface="+mn-lt"/>
              </a:rPr>
              <a:t>offers</a:t>
            </a:r>
            <a:r>
              <a:rPr lang="pl-PL" sz="1700">
                <a:latin typeface="Consolas"/>
                <a:ea typeface="+mn-lt"/>
                <a:cs typeface="+mn-lt"/>
              </a:rPr>
              <a:t> </a:t>
            </a:r>
            <a:r>
              <a:rPr lang="pl-PL" sz="1700" err="1">
                <a:latin typeface="Consolas"/>
                <a:ea typeface="+mn-lt"/>
                <a:cs typeface="+mn-lt"/>
              </a:rPr>
              <a:t>its</a:t>
            </a:r>
            <a:r>
              <a:rPr lang="pl-PL" sz="1700">
                <a:latin typeface="Consolas"/>
                <a:ea typeface="+mn-lt"/>
                <a:cs typeface="+mn-lt"/>
              </a:rPr>
              <a:t> service for </a:t>
            </a:r>
            <a:r>
              <a:rPr lang="pl-PL" sz="1700" err="1">
                <a:latin typeface="Consolas"/>
                <a:ea typeface="+mn-lt"/>
                <a:cs typeface="+mn-lt"/>
              </a:rPr>
              <a:t>free</a:t>
            </a:r>
            <a:r>
              <a:rPr lang="pl-PL" sz="1700">
                <a:latin typeface="Consolas"/>
                <a:ea typeface="+mn-lt"/>
                <a:cs typeface="+mn-lt"/>
              </a:rPr>
              <a:t>. </a:t>
            </a:r>
            <a:r>
              <a:rPr lang="pl-PL" sz="1700" err="1">
                <a:latin typeface="Consolas"/>
                <a:ea typeface="+mn-lt"/>
                <a:cs typeface="+mn-lt"/>
              </a:rPr>
              <a:t>They</a:t>
            </a:r>
            <a:r>
              <a:rPr lang="pl-PL" sz="1700">
                <a:latin typeface="Consolas"/>
                <a:ea typeface="+mn-lt"/>
                <a:cs typeface="+mn-lt"/>
              </a:rPr>
              <a:t> </a:t>
            </a:r>
            <a:r>
              <a:rPr lang="pl-PL" sz="1700" err="1">
                <a:latin typeface="Consolas"/>
                <a:ea typeface="+mn-lt"/>
                <a:cs typeface="+mn-lt"/>
              </a:rPr>
              <a:t>provide</a:t>
            </a:r>
            <a:r>
              <a:rPr lang="pl-PL" sz="1700">
                <a:latin typeface="Consolas"/>
                <a:ea typeface="+mn-lt"/>
                <a:cs typeface="+mn-lt"/>
              </a:rPr>
              <a:t> a </a:t>
            </a:r>
            <a:r>
              <a:rPr lang="pl-PL" sz="1700" err="1">
                <a:latin typeface="Consolas"/>
                <a:ea typeface="+mn-lt"/>
                <a:cs typeface="+mn-lt"/>
              </a:rPr>
              <a:t>generous</a:t>
            </a:r>
            <a:r>
              <a:rPr lang="pl-PL" sz="1700">
                <a:latin typeface="Consolas"/>
                <a:ea typeface="+mn-lt"/>
                <a:cs typeface="+mn-lt"/>
              </a:rPr>
              <a:t> </a:t>
            </a:r>
            <a:r>
              <a:rPr lang="pl-PL" sz="1700" err="1">
                <a:latin typeface="Consolas"/>
                <a:ea typeface="+mn-lt"/>
                <a:cs typeface="+mn-lt"/>
              </a:rPr>
              <a:t>rate</a:t>
            </a:r>
            <a:r>
              <a:rPr lang="pl-PL" sz="1700">
                <a:latin typeface="Consolas"/>
                <a:ea typeface="+mn-lt"/>
                <a:cs typeface="+mn-lt"/>
              </a:rPr>
              <a:t> limit of 5 </a:t>
            </a:r>
            <a:r>
              <a:rPr lang="pl-PL" sz="1700" err="1">
                <a:latin typeface="Consolas"/>
                <a:ea typeface="+mn-lt"/>
                <a:cs typeface="+mn-lt"/>
              </a:rPr>
              <a:t>requests</a:t>
            </a:r>
            <a:r>
              <a:rPr lang="pl-PL" sz="1700">
                <a:latin typeface="Consolas"/>
                <a:ea typeface="+mn-lt"/>
                <a:cs typeface="+mn-lt"/>
              </a:rPr>
              <a:t> per </a:t>
            </a:r>
            <a:r>
              <a:rPr lang="pl-PL" sz="1700" err="1">
                <a:latin typeface="Consolas"/>
                <a:ea typeface="+mn-lt"/>
                <a:cs typeface="+mn-lt"/>
              </a:rPr>
              <a:t>minute</a:t>
            </a:r>
            <a:r>
              <a:rPr lang="pl-PL" sz="1700">
                <a:latin typeface="Consolas"/>
                <a:ea typeface="+mn-lt"/>
                <a:cs typeface="+mn-lt"/>
              </a:rPr>
              <a:t> and 500 </a:t>
            </a:r>
            <a:r>
              <a:rPr lang="pl-PL" sz="1700" err="1">
                <a:latin typeface="Consolas"/>
                <a:ea typeface="+mn-lt"/>
                <a:cs typeface="+mn-lt"/>
              </a:rPr>
              <a:t>requests</a:t>
            </a:r>
            <a:r>
              <a:rPr lang="pl-PL" sz="1700">
                <a:latin typeface="Consolas"/>
                <a:ea typeface="+mn-lt"/>
                <a:cs typeface="+mn-lt"/>
              </a:rPr>
              <a:t> per </a:t>
            </a:r>
            <a:r>
              <a:rPr lang="pl-PL" sz="1700" err="1">
                <a:latin typeface="Consolas"/>
                <a:ea typeface="+mn-lt"/>
                <a:cs typeface="+mn-lt"/>
              </a:rPr>
              <a:t>day</a:t>
            </a:r>
            <a:r>
              <a:rPr lang="pl-PL" sz="1700">
                <a:latin typeface="Consolas"/>
                <a:ea typeface="+mn-lt"/>
                <a:cs typeface="+mn-lt"/>
              </a:rPr>
              <a:t>.</a:t>
            </a:r>
          </a:p>
          <a:p>
            <a:pPr>
              <a:buFont typeface="Wingdings" panose="020B0604020202020204" pitchFamily="34" charset="0"/>
              <a:buChar char="§"/>
            </a:pPr>
            <a:endParaRPr lang="pl-PL" sz="1700">
              <a:ea typeface="+mn-lt"/>
              <a:cs typeface="+mn-lt"/>
            </a:endParaRPr>
          </a:p>
          <a:p>
            <a:pPr>
              <a:buFont typeface="Wingdings" panose="020B0604020202020204" pitchFamily="34" charset="0"/>
              <a:buChar char="§"/>
            </a:pPr>
            <a:endParaRPr lang="pl-PL" sz="1700">
              <a:latin typeface="Calibri"/>
              <a:ea typeface="+mn-lt"/>
              <a:cs typeface="+mn-lt"/>
            </a:endParaRPr>
          </a:p>
          <a:p>
            <a:pPr>
              <a:buFont typeface="Wingdings" panose="020B0604020202020204" pitchFamily="34" charset="0"/>
              <a:buChar char="§"/>
            </a:pPr>
            <a:endParaRPr lang="pl-PL" sz="1700">
              <a:latin typeface="Calibri"/>
              <a:ea typeface="+mn-lt"/>
              <a:cs typeface="+mn-lt"/>
            </a:endParaRPr>
          </a:p>
        </p:txBody>
      </p:sp>
    </p:spTree>
    <p:extLst>
      <p:ext uri="{BB962C8B-B14F-4D97-AF65-F5344CB8AC3E}">
        <p14:creationId xmlns:p14="http://schemas.microsoft.com/office/powerpoint/2010/main" val="312157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Algorithmic</a:t>
            </a:r>
            <a:r>
              <a:rPr lang="pl-PL" b="1">
                <a:latin typeface="Consolas"/>
                <a:cs typeface="Calibri Light"/>
              </a:rPr>
              <a:t> trading</a:t>
            </a:r>
          </a:p>
        </p:txBody>
      </p:sp>
      <p:sp>
        <p:nvSpPr>
          <p:cNvPr id="3" name="Content Placeholder 2">
            <a:extLst>
              <a:ext uri="{FF2B5EF4-FFF2-40B4-BE49-F238E27FC236}">
                <a16:creationId xmlns:a16="http://schemas.microsoft.com/office/drawing/2014/main" id="{BF8795CB-BA04-8814-065F-B74CC6B2ED06}"/>
              </a:ext>
            </a:extLst>
          </p:cNvPr>
          <p:cNvSpPr>
            <a:spLocks noGrp="1"/>
          </p:cNvSpPr>
          <p:nvPr>
            <p:ph idx="1"/>
          </p:nvPr>
        </p:nvSpPr>
        <p:spPr>
          <a:xfrm>
            <a:off x="567813" y="2139028"/>
            <a:ext cx="10515600" cy="4351338"/>
          </a:xfrm>
        </p:spPr>
        <p:txBody>
          <a:bodyPr vert="horz" lIns="91440" tIns="45720" rIns="91440" bIns="45720" rtlCol="0" anchor="t">
            <a:normAutofit fontScale="92500" lnSpcReduction="20000"/>
          </a:bodyPr>
          <a:lstStyle/>
          <a:p>
            <a:pPr algn="just"/>
            <a:endParaRPr lang="en-US" sz="1800">
              <a:latin typeface="Consolas"/>
              <a:ea typeface="+mn-lt"/>
              <a:cs typeface="+mn-lt"/>
            </a:endParaRPr>
          </a:p>
          <a:p>
            <a:pPr algn="just"/>
            <a:endParaRPr lang="en-US" sz="1800">
              <a:latin typeface="Consolas"/>
              <a:ea typeface="+mn-lt"/>
              <a:cs typeface="+mn-lt"/>
            </a:endParaRPr>
          </a:p>
          <a:p>
            <a:pPr algn="just"/>
            <a:endParaRPr lang="en-US" sz="1800">
              <a:latin typeface="Consolas"/>
              <a:ea typeface="+mn-lt"/>
              <a:cs typeface="+mn-lt"/>
            </a:endParaRPr>
          </a:p>
          <a:p>
            <a:pPr algn="just"/>
            <a:endParaRPr lang="en-US" sz="1800">
              <a:latin typeface="Consolas"/>
              <a:ea typeface="+mn-lt"/>
              <a:cs typeface="+mn-lt"/>
            </a:endParaRPr>
          </a:p>
          <a:p>
            <a:pPr algn="just"/>
            <a:endParaRPr lang="en-US" sz="1800">
              <a:latin typeface="Consolas"/>
              <a:ea typeface="+mn-lt"/>
              <a:cs typeface="+mn-lt"/>
            </a:endParaRPr>
          </a:p>
          <a:p>
            <a:pPr algn="just"/>
            <a:endParaRPr lang="en-US" sz="1800">
              <a:latin typeface="Consolas"/>
              <a:ea typeface="+mn-lt"/>
              <a:cs typeface="+mn-lt"/>
            </a:endParaRPr>
          </a:p>
          <a:p>
            <a:pPr algn="just"/>
            <a:endParaRPr lang="en-US" sz="1800">
              <a:latin typeface="Consolas"/>
              <a:ea typeface="+mn-lt"/>
              <a:cs typeface="+mn-lt"/>
            </a:endParaRPr>
          </a:p>
          <a:p>
            <a:pPr algn="just"/>
            <a:r>
              <a:rPr lang="en-US" sz="1800">
                <a:latin typeface="Consolas"/>
                <a:ea typeface="+mn-lt"/>
                <a:cs typeface="+mn-lt"/>
              </a:rPr>
              <a:t>Algorithmic trading is a process for executing orders utilizing automated and pre-programmed trading instructions to account for variables such as price, timing and volume. An algorithm is a set of directions for solving a problem. Computer algorithms send small portions of the full order to the market over time.</a:t>
            </a:r>
            <a:endParaRPr lang="pl-PL" sz="1800">
              <a:latin typeface="Consolas"/>
              <a:cs typeface="Calibri" panose="020F0502020204030204"/>
            </a:endParaRPr>
          </a:p>
          <a:p>
            <a:pPr algn="just"/>
            <a:r>
              <a:rPr lang="en-US" sz="1800">
                <a:latin typeface="Consolas"/>
                <a:ea typeface="+mn-lt"/>
                <a:cs typeface="+mn-lt"/>
              </a:rPr>
              <a:t>Algorithmic trading makes use of complex formulas, combined with mathematical models and human oversight, to make decisions to buy or sell financial securities on an exchange. Algorithmic traders often make use of high-frequency trading technology, which can enable a firm to make tens of thousands of trades per second. Algorithmic trading can be used in a wide variety of situations including order execution, arbitrage, and trend trading strategies.</a:t>
            </a:r>
            <a:endParaRPr lang="en-PL" sz="1800">
              <a:latin typeface="Consolas"/>
              <a:cs typeface="Calibri Light"/>
            </a:endParaRPr>
          </a:p>
          <a:p>
            <a:endParaRPr lang="en-PL">
              <a:latin typeface="Consolas"/>
              <a:cs typeface="Calibri"/>
            </a:endParaRPr>
          </a:p>
        </p:txBody>
      </p:sp>
      <p:pic>
        <p:nvPicPr>
          <p:cNvPr id="6" name="Obraz 6" descr="Obraz zawierający tekst, wizytówka&#10;&#10;Opis wygenerowany automatycznie">
            <a:extLst>
              <a:ext uri="{FF2B5EF4-FFF2-40B4-BE49-F238E27FC236}">
                <a16:creationId xmlns:a16="http://schemas.microsoft.com/office/drawing/2014/main" id="{3AA90F38-DF4F-718C-009B-31819C652E22}"/>
              </a:ext>
            </a:extLst>
          </p:cNvPr>
          <p:cNvPicPr>
            <a:picLocks noChangeAspect="1"/>
          </p:cNvPicPr>
          <p:nvPr/>
        </p:nvPicPr>
        <p:blipFill>
          <a:blip r:embed="rId2"/>
          <a:stretch>
            <a:fillRect/>
          </a:stretch>
        </p:blipFill>
        <p:spPr>
          <a:xfrm>
            <a:off x="841829" y="1696710"/>
            <a:ext cx="6625771" cy="2187323"/>
          </a:xfrm>
          <a:prstGeom prst="rect">
            <a:avLst/>
          </a:prstGeom>
        </p:spPr>
      </p:pic>
    </p:spTree>
    <p:extLst>
      <p:ext uri="{BB962C8B-B14F-4D97-AF65-F5344CB8AC3E}">
        <p14:creationId xmlns:p14="http://schemas.microsoft.com/office/powerpoint/2010/main" val="107123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a:latin typeface="Consolas"/>
                <a:cs typeface="Calibri Light"/>
              </a:rPr>
              <a:t>Real </a:t>
            </a:r>
            <a:r>
              <a:rPr lang="pl-PL" b="1" err="1">
                <a:latin typeface="Consolas"/>
                <a:cs typeface="Calibri Light"/>
              </a:rPr>
              <a:t>time</a:t>
            </a:r>
            <a:r>
              <a:rPr lang="pl-PL" b="1">
                <a:latin typeface="Consolas"/>
                <a:cs typeface="Calibri Light"/>
              </a:rPr>
              <a:t> </a:t>
            </a:r>
            <a:r>
              <a:rPr lang="pl-PL" b="1" err="1">
                <a:latin typeface="Consolas"/>
                <a:cs typeface="Calibri Light"/>
              </a:rPr>
              <a:t>stock</a:t>
            </a:r>
            <a:r>
              <a:rPr lang="pl-PL" b="1">
                <a:latin typeface="Consolas"/>
                <a:cs typeface="Calibri Light"/>
              </a:rPr>
              <a:t> data </a:t>
            </a:r>
            <a:r>
              <a:rPr lang="pl-PL" b="1" err="1">
                <a:latin typeface="Consolas"/>
                <a:cs typeface="Calibri Light"/>
              </a:rPr>
              <a:t>analysis</a:t>
            </a:r>
            <a:endParaRPr lang="pl-PL" b="1">
              <a:latin typeface="Consolas"/>
              <a:cs typeface="Calibri Light"/>
            </a:endParaRPr>
          </a:p>
        </p:txBody>
      </p:sp>
      <p:sp>
        <p:nvSpPr>
          <p:cNvPr id="6" name="Symbol zastępczy zawartości 5">
            <a:extLst>
              <a:ext uri="{FF2B5EF4-FFF2-40B4-BE49-F238E27FC236}">
                <a16:creationId xmlns:a16="http://schemas.microsoft.com/office/drawing/2014/main" id="{479D7A74-76F2-9E58-27C9-D4F4DD348E43}"/>
              </a:ext>
            </a:extLst>
          </p:cNvPr>
          <p:cNvSpPr>
            <a:spLocks noGrp="1"/>
          </p:cNvSpPr>
          <p:nvPr>
            <p:ph idx="1"/>
          </p:nvPr>
        </p:nvSpPr>
        <p:spPr>
          <a:xfrm>
            <a:off x="838200" y="1825625"/>
            <a:ext cx="5159829" cy="4104596"/>
          </a:xfrm>
        </p:spPr>
        <p:txBody>
          <a:bodyPr vert="horz" lIns="91440" tIns="45720" rIns="91440" bIns="45720" rtlCol="0" anchor="t">
            <a:normAutofit lnSpcReduction="10000"/>
          </a:bodyPr>
          <a:lstStyle/>
          <a:p>
            <a:r>
              <a:rPr lang="pl-PL" sz="1700">
                <a:latin typeface="Consolas"/>
                <a:ea typeface="+mn-lt"/>
                <a:cs typeface="+mn-lt"/>
              </a:rPr>
              <a:t>Real </a:t>
            </a:r>
            <a:r>
              <a:rPr lang="pl-PL" sz="1700" err="1">
                <a:latin typeface="Consolas"/>
                <a:ea typeface="+mn-lt"/>
                <a:cs typeface="+mn-lt"/>
              </a:rPr>
              <a:t>time</a:t>
            </a:r>
            <a:r>
              <a:rPr lang="pl-PL" sz="1700">
                <a:latin typeface="Consolas"/>
                <a:ea typeface="+mn-lt"/>
                <a:cs typeface="+mn-lt"/>
              </a:rPr>
              <a:t> </a:t>
            </a:r>
            <a:r>
              <a:rPr lang="pl-PL" sz="1700" err="1">
                <a:latin typeface="Consolas"/>
                <a:ea typeface="+mn-lt"/>
                <a:cs typeface="+mn-lt"/>
              </a:rPr>
              <a:t>analytics</a:t>
            </a:r>
            <a:r>
              <a:rPr lang="pl-PL" sz="1700">
                <a:latin typeface="Consolas"/>
                <a:ea typeface="+mn-lt"/>
                <a:cs typeface="+mn-lt"/>
              </a:rPr>
              <a:t> </a:t>
            </a:r>
            <a:r>
              <a:rPr lang="pl-PL" sz="1700" err="1">
                <a:latin typeface="Consolas"/>
                <a:ea typeface="+mn-lt"/>
                <a:cs typeface="+mn-lt"/>
              </a:rPr>
              <a:t>refers</a:t>
            </a:r>
            <a:r>
              <a:rPr lang="pl-PL" sz="1700">
                <a:latin typeface="Consolas"/>
                <a:ea typeface="+mn-lt"/>
                <a:cs typeface="+mn-lt"/>
              </a:rPr>
              <a:t> to the </a:t>
            </a:r>
            <a:r>
              <a:rPr lang="pl-PL" sz="1700" err="1">
                <a:latin typeface="Consolas"/>
                <a:ea typeface="+mn-lt"/>
                <a:cs typeface="+mn-lt"/>
              </a:rPr>
              <a:t>process</a:t>
            </a:r>
            <a:r>
              <a:rPr lang="pl-PL" sz="1700">
                <a:latin typeface="Consolas"/>
                <a:ea typeface="+mn-lt"/>
                <a:cs typeface="+mn-lt"/>
              </a:rPr>
              <a:t> of </a:t>
            </a:r>
            <a:r>
              <a:rPr lang="pl-PL" sz="1700" err="1">
                <a:latin typeface="Consolas"/>
                <a:ea typeface="+mn-lt"/>
                <a:cs typeface="+mn-lt"/>
              </a:rPr>
              <a:t>preparing</a:t>
            </a:r>
            <a:r>
              <a:rPr lang="pl-PL" sz="1700">
                <a:latin typeface="Consolas"/>
                <a:ea typeface="+mn-lt"/>
                <a:cs typeface="+mn-lt"/>
              </a:rPr>
              <a:t> and </a:t>
            </a:r>
            <a:r>
              <a:rPr lang="pl-PL" sz="1700" err="1">
                <a:latin typeface="Consolas"/>
                <a:ea typeface="+mn-lt"/>
                <a:cs typeface="+mn-lt"/>
              </a:rPr>
              <a:t>measuring</a:t>
            </a:r>
            <a:r>
              <a:rPr lang="pl-PL" sz="1700">
                <a:latin typeface="Consolas"/>
                <a:ea typeface="+mn-lt"/>
                <a:cs typeface="+mn-lt"/>
              </a:rPr>
              <a:t> data as </a:t>
            </a:r>
            <a:r>
              <a:rPr lang="pl-PL" sz="1700" err="1">
                <a:latin typeface="Consolas"/>
                <a:ea typeface="+mn-lt"/>
                <a:cs typeface="+mn-lt"/>
              </a:rPr>
              <a:t>soon</a:t>
            </a:r>
            <a:r>
              <a:rPr lang="pl-PL" sz="1700">
                <a:latin typeface="Consolas"/>
                <a:ea typeface="+mn-lt"/>
                <a:cs typeface="+mn-lt"/>
              </a:rPr>
              <a:t> as </a:t>
            </a:r>
            <a:r>
              <a:rPr lang="pl-PL" sz="1700" err="1">
                <a:latin typeface="Consolas"/>
                <a:ea typeface="+mn-lt"/>
                <a:cs typeface="+mn-lt"/>
              </a:rPr>
              <a:t>it</a:t>
            </a:r>
            <a:r>
              <a:rPr lang="pl-PL" sz="1700">
                <a:latin typeface="Consolas"/>
                <a:ea typeface="+mn-lt"/>
                <a:cs typeface="+mn-lt"/>
              </a:rPr>
              <a:t> </a:t>
            </a:r>
            <a:r>
              <a:rPr lang="pl-PL" sz="1700" err="1">
                <a:latin typeface="Consolas"/>
                <a:ea typeface="+mn-lt"/>
                <a:cs typeface="+mn-lt"/>
              </a:rPr>
              <a:t>enters</a:t>
            </a:r>
            <a:r>
              <a:rPr lang="pl-PL" sz="1700">
                <a:latin typeface="Consolas"/>
                <a:ea typeface="+mn-lt"/>
                <a:cs typeface="+mn-lt"/>
              </a:rPr>
              <a:t> the </a:t>
            </a:r>
            <a:r>
              <a:rPr lang="pl-PL" sz="1700" err="1">
                <a:latin typeface="Consolas"/>
                <a:ea typeface="+mn-lt"/>
                <a:cs typeface="+mn-lt"/>
              </a:rPr>
              <a:t>database</a:t>
            </a:r>
            <a:r>
              <a:rPr lang="pl-PL" sz="1700">
                <a:latin typeface="Consolas"/>
                <a:ea typeface="+mn-lt"/>
                <a:cs typeface="+mn-lt"/>
              </a:rPr>
              <a:t>. In </a:t>
            </a:r>
            <a:r>
              <a:rPr lang="pl-PL" sz="1700" err="1">
                <a:latin typeface="Consolas"/>
                <a:ea typeface="+mn-lt"/>
                <a:cs typeface="+mn-lt"/>
              </a:rPr>
              <a:t>other</a:t>
            </a:r>
            <a:r>
              <a:rPr lang="pl-PL" sz="1700">
                <a:latin typeface="Consolas"/>
                <a:ea typeface="+mn-lt"/>
                <a:cs typeface="+mn-lt"/>
              </a:rPr>
              <a:t> </a:t>
            </a:r>
            <a:r>
              <a:rPr lang="pl-PL" sz="1700" err="1">
                <a:latin typeface="Consolas"/>
                <a:ea typeface="+mn-lt"/>
                <a:cs typeface="+mn-lt"/>
              </a:rPr>
              <a:t>words</a:t>
            </a:r>
            <a:r>
              <a:rPr lang="pl-PL" sz="1700">
                <a:latin typeface="Consolas"/>
                <a:ea typeface="+mn-lt"/>
                <a:cs typeface="+mn-lt"/>
              </a:rPr>
              <a:t>, </a:t>
            </a:r>
            <a:r>
              <a:rPr lang="pl-PL" sz="1700" err="1">
                <a:latin typeface="Consolas"/>
                <a:ea typeface="+mn-lt"/>
                <a:cs typeface="+mn-lt"/>
              </a:rPr>
              <a:t>users</a:t>
            </a:r>
            <a:r>
              <a:rPr lang="pl-PL" sz="1700">
                <a:latin typeface="Consolas"/>
                <a:ea typeface="+mn-lt"/>
                <a:cs typeface="+mn-lt"/>
              </a:rPr>
              <a:t> </a:t>
            </a:r>
            <a:r>
              <a:rPr lang="pl-PL" sz="1700" err="1">
                <a:latin typeface="Consolas"/>
                <a:ea typeface="+mn-lt"/>
                <a:cs typeface="+mn-lt"/>
              </a:rPr>
              <a:t>get</a:t>
            </a:r>
            <a:r>
              <a:rPr lang="pl-PL" sz="1700">
                <a:latin typeface="Consolas"/>
                <a:ea typeface="+mn-lt"/>
                <a:cs typeface="+mn-lt"/>
              </a:rPr>
              <a:t> </a:t>
            </a:r>
            <a:r>
              <a:rPr lang="pl-PL" sz="1700" err="1">
                <a:latin typeface="Consolas"/>
                <a:ea typeface="+mn-lt"/>
                <a:cs typeface="+mn-lt"/>
              </a:rPr>
              <a:t>insights</a:t>
            </a:r>
            <a:r>
              <a:rPr lang="pl-PL" sz="1700">
                <a:latin typeface="Consolas"/>
                <a:ea typeface="+mn-lt"/>
                <a:cs typeface="+mn-lt"/>
              </a:rPr>
              <a:t> </a:t>
            </a:r>
            <a:r>
              <a:rPr lang="pl-PL" sz="1700" err="1">
                <a:latin typeface="Consolas"/>
                <a:ea typeface="+mn-lt"/>
                <a:cs typeface="+mn-lt"/>
              </a:rPr>
              <a:t>or</a:t>
            </a:r>
            <a:r>
              <a:rPr lang="pl-PL" sz="1700">
                <a:latin typeface="Consolas"/>
                <a:ea typeface="+mn-lt"/>
                <a:cs typeface="+mn-lt"/>
              </a:rPr>
              <a:t> </a:t>
            </a:r>
            <a:r>
              <a:rPr lang="pl-PL" sz="1700" err="1">
                <a:latin typeface="Consolas"/>
                <a:ea typeface="+mn-lt"/>
                <a:cs typeface="+mn-lt"/>
              </a:rPr>
              <a:t>can</a:t>
            </a:r>
            <a:r>
              <a:rPr lang="pl-PL" sz="1700">
                <a:latin typeface="Consolas"/>
                <a:ea typeface="+mn-lt"/>
                <a:cs typeface="+mn-lt"/>
              </a:rPr>
              <a:t> </a:t>
            </a:r>
            <a:r>
              <a:rPr lang="pl-PL" sz="1700" err="1">
                <a:latin typeface="Consolas"/>
                <a:ea typeface="+mn-lt"/>
                <a:cs typeface="+mn-lt"/>
              </a:rPr>
              <a:t>draw</a:t>
            </a:r>
            <a:r>
              <a:rPr lang="pl-PL" sz="1700">
                <a:latin typeface="Consolas"/>
                <a:ea typeface="+mn-lt"/>
                <a:cs typeface="+mn-lt"/>
              </a:rPr>
              <a:t> </a:t>
            </a:r>
            <a:r>
              <a:rPr lang="pl-PL" sz="1700" err="1">
                <a:latin typeface="Consolas"/>
                <a:ea typeface="+mn-lt"/>
                <a:cs typeface="+mn-lt"/>
              </a:rPr>
              <a:t>conclusions</a:t>
            </a:r>
            <a:r>
              <a:rPr lang="pl-PL" sz="1700">
                <a:latin typeface="Consolas"/>
                <a:ea typeface="+mn-lt"/>
                <a:cs typeface="+mn-lt"/>
              </a:rPr>
              <a:t> </a:t>
            </a:r>
            <a:r>
              <a:rPr lang="pl-PL" sz="1700" err="1">
                <a:latin typeface="Consolas"/>
                <a:ea typeface="+mn-lt"/>
                <a:cs typeface="+mn-lt"/>
              </a:rPr>
              <a:t>immediately</a:t>
            </a:r>
            <a:r>
              <a:rPr lang="pl-PL" sz="1700">
                <a:latin typeface="Consolas"/>
                <a:ea typeface="+mn-lt"/>
                <a:cs typeface="+mn-lt"/>
              </a:rPr>
              <a:t> (</a:t>
            </a:r>
            <a:r>
              <a:rPr lang="pl-PL" sz="1700" err="1">
                <a:latin typeface="Consolas"/>
                <a:ea typeface="+mn-lt"/>
                <a:cs typeface="+mn-lt"/>
              </a:rPr>
              <a:t>or</a:t>
            </a:r>
            <a:r>
              <a:rPr lang="pl-PL" sz="1700">
                <a:latin typeface="Consolas"/>
                <a:ea typeface="+mn-lt"/>
                <a:cs typeface="+mn-lt"/>
              </a:rPr>
              <a:t> </a:t>
            </a:r>
            <a:r>
              <a:rPr lang="pl-PL" sz="1700" err="1">
                <a:latin typeface="Consolas"/>
                <a:ea typeface="+mn-lt"/>
                <a:cs typeface="+mn-lt"/>
              </a:rPr>
              <a:t>very</a:t>
            </a:r>
            <a:r>
              <a:rPr lang="pl-PL" sz="1700">
                <a:latin typeface="Consolas"/>
                <a:ea typeface="+mn-lt"/>
                <a:cs typeface="+mn-lt"/>
              </a:rPr>
              <a:t> </a:t>
            </a:r>
            <a:r>
              <a:rPr lang="pl-PL" sz="1700" err="1">
                <a:latin typeface="Consolas"/>
                <a:ea typeface="+mn-lt"/>
                <a:cs typeface="+mn-lt"/>
              </a:rPr>
              <a:t>rapidly</a:t>
            </a:r>
            <a:r>
              <a:rPr lang="pl-PL" sz="1700">
                <a:latin typeface="Consolas"/>
                <a:ea typeface="+mn-lt"/>
                <a:cs typeface="+mn-lt"/>
              </a:rPr>
              <a:t> </a:t>
            </a:r>
            <a:r>
              <a:rPr lang="pl-PL" sz="1700" err="1">
                <a:latin typeface="Consolas"/>
                <a:ea typeface="+mn-lt"/>
                <a:cs typeface="+mn-lt"/>
              </a:rPr>
              <a:t>after</a:t>
            </a:r>
            <a:r>
              <a:rPr lang="pl-PL" sz="1700">
                <a:latin typeface="Consolas"/>
                <a:ea typeface="+mn-lt"/>
                <a:cs typeface="+mn-lt"/>
              </a:rPr>
              <a:t>) the data </a:t>
            </a:r>
            <a:r>
              <a:rPr lang="pl-PL" sz="1700" err="1">
                <a:latin typeface="Consolas"/>
                <a:ea typeface="+mn-lt"/>
                <a:cs typeface="+mn-lt"/>
              </a:rPr>
              <a:t>enters</a:t>
            </a:r>
            <a:r>
              <a:rPr lang="pl-PL" sz="1700">
                <a:latin typeface="Consolas"/>
                <a:ea typeface="+mn-lt"/>
                <a:cs typeface="+mn-lt"/>
              </a:rPr>
              <a:t> </a:t>
            </a:r>
            <a:r>
              <a:rPr lang="pl-PL" sz="1700" err="1">
                <a:latin typeface="Consolas"/>
                <a:ea typeface="+mn-lt"/>
                <a:cs typeface="+mn-lt"/>
              </a:rPr>
              <a:t>their</a:t>
            </a:r>
            <a:r>
              <a:rPr lang="pl-PL" sz="1700">
                <a:latin typeface="Consolas"/>
                <a:ea typeface="+mn-lt"/>
                <a:cs typeface="+mn-lt"/>
              </a:rPr>
              <a:t> system.</a:t>
            </a:r>
          </a:p>
          <a:p>
            <a:endParaRPr lang="pl-PL" sz="1700">
              <a:latin typeface="Consolas"/>
              <a:ea typeface="+mn-lt"/>
              <a:cs typeface="+mn-lt"/>
            </a:endParaRPr>
          </a:p>
          <a:p>
            <a:r>
              <a:rPr lang="pl-PL" sz="1700">
                <a:latin typeface="Consolas"/>
                <a:ea typeface="+mn-lt"/>
                <a:cs typeface="+mn-lt"/>
              </a:rPr>
              <a:t>Real-</a:t>
            </a:r>
            <a:r>
              <a:rPr lang="pl-PL" sz="1700" err="1">
                <a:latin typeface="Consolas"/>
                <a:ea typeface="+mn-lt"/>
                <a:cs typeface="+mn-lt"/>
              </a:rPr>
              <a:t>time</a:t>
            </a:r>
            <a:r>
              <a:rPr lang="pl-PL" sz="1700">
                <a:latin typeface="Consolas"/>
                <a:ea typeface="+mn-lt"/>
                <a:cs typeface="+mn-lt"/>
              </a:rPr>
              <a:t> </a:t>
            </a:r>
            <a:r>
              <a:rPr lang="pl-PL" sz="1700" err="1">
                <a:latin typeface="Consolas"/>
                <a:ea typeface="+mn-lt"/>
                <a:cs typeface="+mn-lt"/>
              </a:rPr>
              <a:t>analytics</a:t>
            </a:r>
            <a:r>
              <a:rPr lang="pl-PL" sz="1700">
                <a:latin typeface="Consolas"/>
                <a:ea typeface="+mn-lt"/>
                <a:cs typeface="+mn-lt"/>
              </a:rPr>
              <a:t> </a:t>
            </a:r>
            <a:r>
              <a:rPr lang="pl-PL" sz="1700" err="1">
                <a:latin typeface="Consolas"/>
                <a:ea typeface="+mn-lt"/>
                <a:cs typeface="+mn-lt"/>
              </a:rPr>
              <a:t>allows</a:t>
            </a:r>
            <a:r>
              <a:rPr lang="pl-PL" sz="1700">
                <a:latin typeface="Consolas"/>
                <a:ea typeface="+mn-lt"/>
                <a:cs typeface="+mn-lt"/>
              </a:rPr>
              <a:t> </a:t>
            </a:r>
            <a:r>
              <a:rPr lang="pl-PL" sz="1700" err="1">
                <a:latin typeface="Consolas"/>
                <a:ea typeface="+mn-lt"/>
                <a:cs typeface="+mn-lt"/>
              </a:rPr>
              <a:t>businesses</a:t>
            </a:r>
            <a:r>
              <a:rPr lang="pl-PL" sz="1700">
                <a:latin typeface="Consolas"/>
                <a:ea typeface="+mn-lt"/>
                <a:cs typeface="+mn-lt"/>
              </a:rPr>
              <a:t> to </a:t>
            </a:r>
            <a:r>
              <a:rPr lang="pl-PL" sz="1700" err="1">
                <a:latin typeface="Consolas"/>
                <a:ea typeface="+mn-lt"/>
                <a:cs typeface="+mn-lt"/>
              </a:rPr>
              <a:t>react</a:t>
            </a:r>
            <a:r>
              <a:rPr lang="pl-PL" sz="1700">
                <a:latin typeface="Consolas"/>
                <a:ea typeface="+mn-lt"/>
                <a:cs typeface="+mn-lt"/>
              </a:rPr>
              <a:t> </a:t>
            </a:r>
            <a:r>
              <a:rPr lang="pl-PL" sz="1700" err="1">
                <a:latin typeface="Consolas"/>
                <a:ea typeface="+mn-lt"/>
                <a:cs typeface="+mn-lt"/>
              </a:rPr>
              <a:t>without</a:t>
            </a:r>
            <a:r>
              <a:rPr lang="pl-PL" sz="1700">
                <a:latin typeface="Consolas"/>
                <a:ea typeface="+mn-lt"/>
                <a:cs typeface="+mn-lt"/>
              </a:rPr>
              <a:t> </a:t>
            </a:r>
            <a:r>
              <a:rPr lang="pl-PL" sz="1700" err="1">
                <a:latin typeface="Consolas"/>
                <a:ea typeface="+mn-lt"/>
                <a:cs typeface="+mn-lt"/>
              </a:rPr>
              <a:t>delay</a:t>
            </a:r>
            <a:r>
              <a:rPr lang="pl-PL" sz="1700">
                <a:latin typeface="Consolas"/>
                <a:ea typeface="+mn-lt"/>
                <a:cs typeface="+mn-lt"/>
              </a:rPr>
              <a:t>. </a:t>
            </a:r>
            <a:r>
              <a:rPr lang="pl-PL" sz="1700" err="1">
                <a:latin typeface="Consolas"/>
                <a:ea typeface="+mn-lt"/>
                <a:cs typeface="+mn-lt"/>
              </a:rPr>
              <a:t>They</a:t>
            </a:r>
            <a:r>
              <a:rPr lang="pl-PL" sz="1700">
                <a:latin typeface="Consolas"/>
                <a:ea typeface="+mn-lt"/>
                <a:cs typeface="+mn-lt"/>
              </a:rPr>
              <a:t> </a:t>
            </a:r>
            <a:r>
              <a:rPr lang="pl-PL" sz="1700" err="1">
                <a:latin typeface="Consolas"/>
                <a:ea typeface="+mn-lt"/>
                <a:cs typeface="+mn-lt"/>
              </a:rPr>
              <a:t>can</a:t>
            </a:r>
            <a:r>
              <a:rPr lang="pl-PL" sz="1700">
                <a:latin typeface="Consolas"/>
                <a:ea typeface="+mn-lt"/>
                <a:cs typeface="+mn-lt"/>
              </a:rPr>
              <a:t> </a:t>
            </a:r>
            <a:r>
              <a:rPr lang="pl-PL" sz="1700" err="1">
                <a:latin typeface="Consolas"/>
                <a:ea typeface="+mn-lt"/>
                <a:cs typeface="+mn-lt"/>
              </a:rPr>
              <a:t>seize</a:t>
            </a:r>
            <a:r>
              <a:rPr lang="pl-PL" sz="1700">
                <a:latin typeface="Consolas"/>
                <a:ea typeface="+mn-lt"/>
                <a:cs typeface="+mn-lt"/>
              </a:rPr>
              <a:t> </a:t>
            </a:r>
            <a:r>
              <a:rPr lang="pl-PL" sz="1700" err="1">
                <a:latin typeface="Consolas"/>
                <a:ea typeface="+mn-lt"/>
                <a:cs typeface="+mn-lt"/>
              </a:rPr>
              <a:t>opportunities</a:t>
            </a:r>
            <a:r>
              <a:rPr lang="pl-PL" sz="1700">
                <a:latin typeface="Consolas"/>
                <a:ea typeface="+mn-lt"/>
                <a:cs typeface="+mn-lt"/>
              </a:rPr>
              <a:t> </a:t>
            </a:r>
            <a:r>
              <a:rPr lang="pl-PL" sz="1700" err="1">
                <a:latin typeface="Consolas"/>
                <a:ea typeface="+mn-lt"/>
                <a:cs typeface="+mn-lt"/>
              </a:rPr>
              <a:t>or</a:t>
            </a:r>
            <a:r>
              <a:rPr lang="pl-PL" sz="1700">
                <a:latin typeface="Consolas"/>
                <a:ea typeface="+mn-lt"/>
                <a:cs typeface="+mn-lt"/>
              </a:rPr>
              <a:t> </a:t>
            </a:r>
            <a:r>
              <a:rPr lang="pl-PL" sz="1700" err="1">
                <a:latin typeface="Consolas"/>
                <a:ea typeface="+mn-lt"/>
                <a:cs typeface="+mn-lt"/>
              </a:rPr>
              <a:t>prevent</a:t>
            </a:r>
            <a:r>
              <a:rPr lang="pl-PL" sz="1700">
                <a:latin typeface="Consolas"/>
                <a:ea typeface="+mn-lt"/>
                <a:cs typeface="+mn-lt"/>
              </a:rPr>
              <a:t> </a:t>
            </a:r>
            <a:r>
              <a:rPr lang="pl-PL" sz="1700" err="1">
                <a:latin typeface="Consolas"/>
                <a:ea typeface="+mn-lt"/>
                <a:cs typeface="+mn-lt"/>
              </a:rPr>
              <a:t>problems</a:t>
            </a:r>
            <a:r>
              <a:rPr lang="pl-PL" sz="1700">
                <a:latin typeface="Consolas"/>
                <a:ea typeface="+mn-lt"/>
                <a:cs typeface="+mn-lt"/>
              </a:rPr>
              <a:t> </a:t>
            </a:r>
            <a:r>
              <a:rPr lang="pl-PL" sz="1700" err="1">
                <a:latin typeface="Consolas"/>
                <a:ea typeface="+mn-lt"/>
                <a:cs typeface="+mn-lt"/>
              </a:rPr>
              <a:t>before</a:t>
            </a:r>
            <a:r>
              <a:rPr lang="pl-PL" sz="1700">
                <a:latin typeface="Consolas"/>
                <a:ea typeface="+mn-lt"/>
                <a:cs typeface="+mn-lt"/>
              </a:rPr>
              <a:t> </a:t>
            </a:r>
            <a:r>
              <a:rPr lang="pl-PL" sz="1700" err="1">
                <a:latin typeface="Consolas"/>
                <a:ea typeface="+mn-lt"/>
                <a:cs typeface="+mn-lt"/>
              </a:rPr>
              <a:t>they</a:t>
            </a:r>
            <a:r>
              <a:rPr lang="pl-PL" sz="1700">
                <a:latin typeface="Consolas"/>
                <a:ea typeface="+mn-lt"/>
                <a:cs typeface="+mn-lt"/>
              </a:rPr>
              <a:t> </a:t>
            </a:r>
            <a:r>
              <a:rPr lang="pl-PL" sz="1700" err="1">
                <a:latin typeface="Consolas"/>
                <a:ea typeface="+mn-lt"/>
                <a:cs typeface="+mn-lt"/>
              </a:rPr>
              <a:t>happen</a:t>
            </a:r>
            <a:r>
              <a:rPr lang="pl-PL" sz="1700">
                <a:latin typeface="Consolas"/>
                <a:ea typeface="+mn-lt"/>
                <a:cs typeface="+mn-lt"/>
              </a:rPr>
              <a:t>.</a:t>
            </a:r>
          </a:p>
          <a:p>
            <a:endParaRPr lang="pl-PL" sz="1700">
              <a:latin typeface="Consolas"/>
              <a:ea typeface="+mn-lt"/>
              <a:cs typeface="+mn-lt"/>
            </a:endParaRPr>
          </a:p>
          <a:p>
            <a:r>
              <a:rPr lang="pl-PL" sz="1700">
                <a:latin typeface="Consolas"/>
                <a:ea typeface="+mn-lt"/>
                <a:cs typeface="+mn-lt"/>
              </a:rPr>
              <a:t>Real </a:t>
            </a:r>
            <a:r>
              <a:rPr lang="pl-PL" sz="1700" err="1">
                <a:latin typeface="Consolas"/>
                <a:ea typeface="+mn-lt"/>
                <a:cs typeface="+mn-lt"/>
              </a:rPr>
              <a:t>time</a:t>
            </a:r>
            <a:r>
              <a:rPr lang="pl-PL" sz="1700">
                <a:latin typeface="Consolas"/>
                <a:ea typeface="+mn-lt"/>
                <a:cs typeface="+mn-lt"/>
              </a:rPr>
              <a:t> </a:t>
            </a:r>
            <a:r>
              <a:rPr lang="pl-PL" sz="1700" err="1">
                <a:latin typeface="Consolas"/>
                <a:ea typeface="+mn-lt"/>
                <a:cs typeface="+mn-lt"/>
              </a:rPr>
              <a:t>analytics</a:t>
            </a:r>
            <a:r>
              <a:rPr lang="pl-PL" sz="1700">
                <a:latin typeface="Consolas"/>
                <a:ea typeface="+mn-lt"/>
                <a:cs typeface="+mn-lt"/>
              </a:rPr>
              <a:t> </a:t>
            </a:r>
            <a:r>
              <a:rPr lang="pl-PL" sz="1700" err="1">
                <a:latin typeface="Consolas"/>
                <a:ea typeface="+mn-lt"/>
                <a:cs typeface="+mn-lt"/>
              </a:rPr>
              <a:t>provides</a:t>
            </a:r>
            <a:r>
              <a:rPr lang="pl-PL" sz="1700">
                <a:latin typeface="Consolas"/>
                <a:ea typeface="+mn-lt"/>
                <a:cs typeface="+mn-lt"/>
              </a:rPr>
              <a:t> </a:t>
            </a:r>
            <a:r>
              <a:rPr lang="pl-PL" sz="1700" err="1">
                <a:latin typeface="Consolas"/>
                <a:ea typeface="+mn-lt"/>
                <a:cs typeface="+mn-lt"/>
              </a:rPr>
              <a:t>signal</a:t>
            </a:r>
            <a:r>
              <a:rPr lang="pl-PL" sz="1700">
                <a:latin typeface="Consolas"/>
                <a:ea typeface="+mn-lt"/>
                <a:cs typeface="+mn-lt"/>
              </a:rPr>
              <a:t> </a:t>
            </a:r>
            <a:r>
              <a:rPr lang="pl-PL" sz="1700" err="1">
                <a:latin typeface="Consolas"/>
                <a:ea typeface="+mn-lt"/>
                <a:cs typeface="+mn-lt"/>
              </a:rPr>
              <a:t>alerts</a:t>
            </a:r>
            <a:r>
              <a:rPr lang="pl-PL" sz="1700">
                <a:latin typeface="Consolas"/>
                <a:ea typeface="+mn-lt"/>
                <a:cs typeface="+mn-lt"/>
              </a:rPr>
              <a:t> </a:t>
            </a:r>
            <a:r>
              <a:rPr lang="pl-PL" sz="1700" err="1">
                <a:latin typeface="Consolas"/>
                <a:ea typeface="+mn-lt"/>
                <a:cs typeface="+mn-lt"/>
              </a:rPr>
              <a:t>based</a:t>
            </a:r>
            <a:r>
              <a:rPr lang="pl-PL" sz="1700">
                <a:latin typeface="Consolas"/>
                <a:ea typeface="+mn-lt"/>
                <a:cs typeface="+mn-lt"/>
              </a:rPr>
              <a:t> on </a:t>
            </a:r>
            <a:r>
              <a:rPr lang="pl-PL" sz="1700" err="1">
                <a:latin typeface="Consolas"/>
                <a:ea typeface="+mn-lt"/>
                <a:cs typeface="+mn-lt"/>
              </a:rPr>
              <a:t>historical</a:t>
            </a:r>
            <a:r>
              <a:rPr lang="pl-PL" sz="1700">
                <a:latin typeface="Consolas"/>
                <a:ea typeface="+mn-lt"/>
                <a:cs typeface="+mn-lt"/>
              </a:rPr>
              <a:t> </a:t>
            </a:r>
            <a:r>
              <a:rPr lang="pl-PL" sz="1700" err="1">
                <a:latin typeface="Consolas"/>
                <a:ea typeface="+mn-lt"/>
                <a:cs typeface="+mn-lt"/>
              </a:rPr>
              <a:t>price</a:t>
            </a:r>
            <a:r>
              <a:rPr lang="pl-PL" sz="1700">
                <a:latin typeface="Consolas"/>
                <a:ea typeface="+mn-lt"/>
                <a:cs typeface="+mn-lt"/>
              </a:rPr>
              <a:t> </a:t>
            </a:r>
            <a:r>
              <a:rPr lang="pl-PL" sz="1700" err="1">
                <a:latin typeface="Consolas"/>
                <a:ea typeface="+mn-lt"/>
                <a:cs typeface="+mn-lt"/>
              </a:rPr>
              <a:t>action</a:t>
            </a:r>
            <a:r>
              <a:rPr lang="pl-PL" sz="1700">
                <a:latin typeface="Consolas"/>
                <a:ea typeface="+mn-lt"/>
                <a:cs typeface="+mn-lt"/>
              </a:rPr>
              <a:t>.</a:t>
            </a:r>
          </a:p>
        </p:txBody>
      </p:sp>
      <p:pic>
        <p:nvPicPr>
          <p:cNvPr id="3" name="Obraz 3">
            <a:extLst>
              <a:ext uri="{FF2B5EF4-FFF2-40B4-BE49-F238E27FC236}">
                <a16:creationId xmlns:a16="http://schemas.microsoft.com/office/drawing/2014/main" id="{239A1511-7CEE-C1C8-2D53-40A20FF01405}"/>
              </a:ext>
            </a:extLst>
          </p:cNvPr>
          <p:cNvPicPr>
            <a:picLocks noChangeAspect="1"/>
          </p:cNvPicPr>
          <p:nvPr/>
        </p:nvPicPr>
        <p:blipFill>
          <a:blip r:embed="rId2"/>
          <a:stretch>
            <a:fillRect/>
          </a:stretch>
        </p:blipFill>
        <p:spPr>
          <a:xfrm>
            <a:off x="5929085" y="2042462"/>
            <a:ext cx="6059714" cy="3324620"/>
          </a:xfrm>
          <a:prstGeom prst="rect">
            <a:avLst/>
          </a:prstGeom>
        </p:spPr>
      </p:pic>
    </p:spTree>
    <p:extLst>
      <p:ext uri="{BB962C8B-B14F-4D97-AF65-F5344CB8AC3E}">
        <p14:creationId xmlns:p14="http://schemas.microsoft.com/office/powerpoint/2010/main" val="60440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Manipulation</a:t>
            </a:r>
            <a:r>
              <a:rPr lang="pl-PL" b="1">
                <a:latin typeface="Consolas"/>
                <a:cs typeface="Calibri Light"/>
              </a:rPr>
              <a:t> </a:t>
            </a:r>
            <a:r>
              <a:rPr lang="pl-PL" b="1" err="1">
                <a:latin typeface="Consolas"/>
                <a:cs typeface="Calibri Light"/>
              </a:rPr>
              <a:t>packages</a:t>
            </a:r>
            <a:endParaRPr lang="pl-PL" b="1">
              <a:latin typeface="Consolas"/>
              <a:cs typeface="Calibri Light"/>
            </a:endParaRPr>
          </a:p>
        </p:txBody>
      </p:sp>
      <p:sp>
        <p:nvSpPr>
          <p:cNvPr id="5" name="Symbol zastępczy zawartości 4">
            <a:extLst>
              <a:ext uri="{FF2B5EF4-FFF2-40B4-BE49-F238E27FC236}">
                <a16:creationId xmlns:a16="http://schemas.microsoft.com/office/drawing/2014/main" id="{286B99B7-C243-A665-B57B-77FF6B01B985}"/>
              </a:ext>
            </a:extLst>
          </p:cNvPr>
          <p:cNvSpPr>
            <a:spLocks noGrp="1"/>
          </p:cNvSpPr>
          <p:nvPr>
            <p:ph idx="1"/>
          </p:nvPr>
        </p:nvSpPr>
        <p:spPr/>
        <p:txBody>
          <a:bodyPr vert="horz" lIns="91440" tIns="45720" rIns="91440" bIns="45720" rtlCol="0" anchor="t">
            <a:normAutofit/>
          </a:bodyPr>
          <a:lstStyle/>
          <a:p>
            <a:r>
              <a:rPr lang="pl-PL" sz="3600" err="1">
                <a:latin typeface="Consolas"/>
                <a:ea typeface="+mn-lt"/>
                <a:cs typeface="+mn-lt"/>
              </a:rPr>
              <a:t>Pandas</a:t>
            </a:r>
            <a:endParaRPr lang="pl-PL" sz="3600">
              <a:latin typeface="Consolas"/>
              <a:ea typeface="+mn-lt"/>
              <a:cs typeface="+mn-lt"/>
            </a:endParaRPr>
          </a:p>
          <a:p>
            <a:r>
              <a:rPr lang="pl-PL" sz="3600" err="1">
                <a:latin typeface="Consolas"/>
                <a:ea typeface="+mn-lt"/>
                <a:cs typeface="+mn-lt"/>
              </a:rPr>
              <a:t>NumPy</a:t>
            </a:r>
            <a:endParaRPr lang="pl-PL" sz="3600">
              <a:latin typeface="Consolas"/>
              <a:ea typeface="+mn-lt"/>
              <a:cs typeface="+mn-lt"/>
            </a:endParaRPr>
          </a:p>
          <a:p>
            <a:r>
              <a:rPr lang="pl-PL" sz="3600" err="1">
                <a:latin typeface="Consolas"/>
                <a:ea typeface="+mn-lt"/>
                <a:cs typeface="+mn-lt"/>
              </a:rPr>
              <a:t>Matplotlib</a:t>
            </a:r>
            <a:endParaRPr lang="pl-PL" sz="3200">
              <a:latin typeface="Consolas"/>
              <a:ea typeface="+mn-lt"/>
              <a:cs typeface="+mn-lt"/>
            </a:endParaRPr>
          </a:p>
        </p:txBody>
      </p:sp>
    </p:spTree>
    <p:extLst>
      <p:ext uri="{BB962C8B-B14F-4D97-AF65-F5344CB8AC3E}">
        <p14:creationId xmlns:p14="http://schemas.microsoft.com/office/powerpoint/2010/main" val="131991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a:latin typeface="Consolas"/>
                <a:cs typeface="Calibri Light"/>
              </a:rPr>
              <a:t>Times Series</a:t>
            </a:r>
          </a:p>
        </p:txBody>
      </p:sp>
      <p:pic>
        <p:nvPicPr>
          <p:cNvPr id="3" name="Obraz 4" descr="Obraz zawierający stół&#10;&#10;Opis wygenerowany automatycznie">
            <a:extLst>
              <a:ext uri="{FF2B5EF4-FFF2-40B4-BE49-F238E27FC236}">
                <a16:creationId xmlns:a16="http://schemas.microsoft.com/office/drawing/2014/main" id="{D72AA7DC-1918-DD0D-70E1-6FE8B323D2A7}"/>
              </a:ext>
            </a:extLst>
          </p:cNvPr>
          <p:cNvPicPr>
            <a:picLocks noChangeAspect="1"/>
          </p:cNvPicPr>
          <p:nvPr/>
        </p:nvPicPr>
        <p:blipFill>
          <a:blip r:embed="rId3"/>
          <a:stretch>
            <a:fillRect/>
          </a:stretch>
        </p:blipFill>
        <p:spPr>
          <a:xfrm>
            <a:off x="592822" y="1526725"/>
            <a:ext cx="6521791" cy="49859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94473171"/>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Explanatory</a:t>
            </a:r>
            <a:r>
              <a:rPr lang="pl-PL" b="1">
                <a:latin typeface="Consolas"/>
                <a:cs typeface="Calibri Light"/>
              </a:rPr>
              <a:t> Data Analysis (1)</a:t>
            </a:r>
          </a:p>
        </p:txBody>
      </p:sp>
      <p:pic>
        <p:nvPicPr>
          <p:cNvPr id="4" name="Obraz 4">
            <a:extLst>
              <a:ext uri="{FF2B5EF4-FFF2-40B4-BE49-F238E27FC236}">
                <a16:creationId xmlns:a16="http://schemas.microsoft.com/office/drawing/2014/main" id="{4F429E2B-0A93-D5FD-02BC-BA8E59F50875}"/>
              </a:ext>
            </a:extLst>
          </p:cNvPr>
          <p:cNvPicPr>
            <a:picLocks noChangeAspect="1"/>
          </p:cNvPicPr>
          <p:nvPr/>
        </p:nvPicPr>
        <p:blipFill>
          <a:blip r:embed="rId2"/>
          <a:stretch>
            <a:fillRect/>
          </a:stretch>
        </p:blipFill>
        <p:spPr>
          <a:xfrm>
            <a:off x="747486" y="1533072"/>
            <a:ext cx="4238060" cy="4808133"/>
          </a:xfrm>
          <a:prstGeom prst="rect">
            <a:avLst/>
          </a:prstGeom>
        </p:spPr>
      </p:pic>
      <p:pic>
        <p:nvPicPr>
          <p:cNvPr id="5" name="Obraz 5">
            <a:extLst>
              <a:ext uri="{FF2B5EF4-FFF2-40B4-BE49-F238E27FC236}">
                <a16:creationId xmlns:a16="http://schemas.microsoft.com/office/drawing/2014/main" id="{BBE42A7F-CC52-AB42-18F6-A88714A8872C}"/>
              </a:ext>
            </a:extLst>
          </p:cNvPr>
          <p:cNvPicPr>
            <a:picLocks noChangeAspect="1"/>
          </p:cNvPicPr>
          <p:nvPr/>
        </p:nvPicPr>
        <p:blipFill>
          <a:blip r:embed="rId3"/>
          <a:stretch>
            <a:fillRect/>
          </a:stretch>
        </p:blipFill>
        <p:spPr>
          <a:xfrm>
            <a:off x="5363029" y="1475329"/>
            <a:ext cx="6444342" cy="2194656"/>
          </a:xfrm>
          <a:prstGeom prst="rect">
            <a:avLst/>
          </a:prstGeom>
        </p:spPr>
      </p:pic>
      <p:pic>
        <p:nvPicPr>
          <p:cNvPr id="6" name="Obraz 6" descr="Obraz zawierający tekst&#10;&#10;Opis wygenerowany automatycznie">
            <a:extLst>
              <a:ext uri="{FF2B5EF4-FFF2-40B4-BE49-F238E27FC236}">
                <a16:creationId xmlns:a16="http://schemas.microsoft.com/office/drawing/2014/main" id="{12C2D505-48BF-1C93-8591-E8499560AD20}"/>
              </a:ext>
            </a:extLst>
          </p:cNvPr>
          <p:cNvPicPr>
            <a:picLocks noChangeAspect="1"/>
          </p:cNvPicPr>
          <p:nvPr/>
        </p:nvPicPr>
        <p:blipFill>
          <a:blip r:embed="rId4"/>
          <a:stretch>
            <a:fillRect/>
          </a:stretch>
        </p:blipFill>
        <p:spPr>
          <a:xfrm>
            <a:off x="5783943" y="3801676"/>
            <a:ext cx="5776685" cy="21937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0678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D84E-8B7A-698A-B386-E4A6B2758FCF}"/>
              </a:ext>
            </a:extLst>
          </p:cNvPr>
          <p:cNvSpPr>
            <a:spLocks noGrp="1"/>
          </p:cNvSpPr>
          <p:nvPr>
            <p:ph type="title"/>
          </p:nvPr>
        </p:nvSpPr>
        <p:spPr/>
        <p:txBody>
          <a:bodyPr/>
          <a:lstStyle/>
          <a:p>
            <a:r>
              <a:rPr lang="pl-PL" b="1" err="1">
                <a:latin typeface="Consolas"/>
                <a:cs typeface="Calibri Light"/>
              </a:rPr>
              <a:t>Explanatory</a:t>
            </a:r>
            <a:r>
              <a:rPr lang="pl-PL" b="1">
                <a:latin typeface="Consolas"/>
                <a:cs typeface="Calibri Light"/>
              </a:rPr>
              <a:t> Data Analysis (2)</a:t>
            </a:r>
          </a:p>
        </p:txBody>
      </p:sp>
      <p:pic>
        <p:nvPicPr>
          <p:cNvPr id="3" name="Obraz 6">
            <a:extLst>
              <a:ext uri="{FF2B5EF4-FFF2-40B4-BE49-F238E27FC236}">
                <a16:creationId xmlns:a16="http://schemas.microsoft.com/office/drawing/2014/main" id="{832B0F6C-14A1-A59A-818E-D7EFB01279C8}"/>
              </a:ext>
            </a:extLst>
          </p:cNvPr>
          <p:cNvPicPr>
            <a:picLocks noChangeAspect="1"/>
          </p:cNvPicPr>
          <p:nvPr/>
        </p:nvPicPr>
        <p:blipFill>
          <a:blip r:embed="rId2"/>
          <a:stretch>
            <a:fillRect/>
          </a:stretch>
        </p:blipFill>
        <p:spPr>
          <a:xfrm>
            <a:off x="689429" y="1691813"/>
            <a:ext cx="6219371" cy="2022947"/>
          </a:xfrm>
          <a:prstGeom prst="rect">
            <a:avLst/>
          </a:prstGeom>
        </p:spPr>
      </p:pic>
      <p:pic>
        <p:nvPicPr>
          <p:cNvPr id="4" name="Obraz 4" descr="Obraz zawierający tekst&#10;&#10;Opis wygenerowany automatycznie">
            <a:extLst>
              <a:ext uri="{FF2B5EF4-FFF2-40B4-BE49-F238E27FC236}">
                <a16:creationId xmlns:a16="http://schemas.microsoft.com/office/drawing/2014/main" id="{5D70B459-1C8C-902D-C999-2BE9214AA66E}"/>
              </a:ext>
            </a:extLst>
          </p:cNvPr>
          <p:cNvPicPr>
            <a:picLocks noChangeAspect="1"/>
          </p:cNvPicPr>
          <p:nvPr/>
        </p:nvPicPr>
        <p:blipFill>
          <a:blip r:embed="rId3"/>
          <a:stretch>
            <a:fillRect/>
          </a:stretch>
        </p:blipFill>
        <p:spPr>
          <a:xfrm>
            <a:off x="6981372" y="4932663"/>
            <a:ext cx="4992914" cy="1071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Obraz 5">
            <a:extLst>
              <a:ext uri="{FF2B5EF4-FFF2-40B4-BE49-F238E27FC236}">
                <a16:creationId xmlns:a16="http://schemas.microsoft.com/office/drawing/2014/main" id="{3C0F8D56-0EFF-D083-9958-6998206D2879}"/>
              </a:ext>
            </a:extLst>
          </p:cNvPr>
          <p:cNvPicPr>
            <a:picLocks noChangeAspect="1"/>
          </p:cNvPicPr>
          <p:nvPr/>
        </p:nvPicPr>
        <p:blipFill>
          <a:blip r:embed="rId4"/>
          <a:stretch>
            <a:fillRect/>
          </a:stretch>
        </p:blipFill>
        <p:spPr>
          <a:xfrm>
            <a:off x="10501085" y="1521702"/>
            <a:ext cx="1625601" cy="955285"/>
          </a:xfrm>
          <a:prstGeom prst="rect">
            <a:avLst/>
          </a:prstGeom>
        </p:spPr>
      </p:pic>
      <p:pic>
        <p:nvPicPr>
          <p:cNvPr id="6" name="Obraz 6" descr="Obraz zawierający stół&#10;&#10;Opis wygenerowany automatycznie">
            <a:extLst>
              <a:ext uri="{FF2B5EF4-FFF2-40B4-BE49-F238E27FC236}">
                <a16:creationId xmlns:a16="http://schemas.microsoft.com/office/drawing/2014/main" id="{2427BD0E-6CB5-69C2-D7F5-2FAA24BC6915}"/>
              </a:ext>
            </a:extLst>
          </p:cNvPr>
          <p:cNvPicPr>
            <a:picLocks noChangeAspect="1"/>
          </p:cNvPicPr>
          <p:nvPr/>
        </p:nvPicPr>
        <p:blipFill>
          <a:blip r:embed="rId5"/>
          <a:stretch>
            <a:fillRect/>
          </a:stretch>
        </p:blipFill>
        <p:spPr>
          <a:xfrm>
            <a:off x="6988629" y="2701628"/>
            <a:ext cx="5101772" cy="932229"/>
          </a:xfrm>
          <a:prstGeom prst="rect">
            <a:avLst/>
          </a:prstGeom>
        </p:spPr>
      </p:pic>
      <p:pic>
        <p:nvPicPr>
          <p:cNvPr id="7" name="Obraz 7" descr="Obraz zawierający stół&#10;&#10;Opis wygenerowany automatycznie">
            <a:extLst>
              <a:ext uri="{FF2B5EF4-FFF2-40B4-BE49-F238E27FC236}">
                <a16:creationId xmlns:a16="http://schemas.microsoft.com/office/drawing/2014/main" id="{49F10624-BDE5-D396-CE79-40E2F46DCF58}"/>
              </a:ext>
            </a:extLst>
          </p:cNvPr>
          <p:cNvPicPr>
            <a:picLocks noChangeAspect="1"/>
          </p:cNvPicPr>
          <p:nvPr/>
        </p:nvPicPr>
        <p:blipFill>
          <a:blip r:embed="rId6"/>
          <a:stretch>
            <a:fillRect/>
          </a:stretch>
        </p:blipFill>
        <p:spPr>
          <a:xfrm>
            <a:off x="6988629" y="3792808"/>
            <a:ext cx="4992914" cy="890723"/>
          </a:xfrm>
          <a:prstGeom prst="rect">
            <a:avLst/>
          </a:prstGeom>
        </p:spPr>
      </p:pic>
      <p:pic>
        <p:nvPicPr>
          <p:cNvPr id="8" name="Obraz 8" descr="Obraz zawierający tekst&#10;&#10;Opis wygenerowany automatycznie">
            <a:extLst>
              <a:ext uri="{FF2B5EF4-FFF2-40B4-BE49-F238E27FC236}">
                <a16:creationId xmlns:a16="http://schemas.microsoft.com/office/drawing/2014/main" id="{977999D8-7E89-C2F2-E460-CC013829A943}"/>
              </a:ext>
            </a:extLst>
          </p:cNvPr>
          <p:cNvPicPr>
            <a:picLocks noChangeAspect="1"/>
          </p:cNvPicPr>
          <p:nvPr/>
        </p:nvPicPr>
        <p:blipFill>
          <a:blip r:embed="rId7"/>
          <a:stretch>
            <a:fillRect/>
          </a:stretch>
        </p:blipFill>
        <p:spPr>
          <a:xfrm>
            <a:off x="965200" y="3792619"/>
            <a:ext cx="3715657" cy="27053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74207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Panoramiczny</PresentationFormat>
  <Slides>21</Slides>
  <Notes>0</Notes>
  <HiddenSlides>0</HiddenSlides>
  <ScaleCrop>false</ScaleCrop>
  <HeadingPairs>
    <vt:vector size="4" baseType="variant">
      <vt:variant>
        <vt:lpstr>Motyw</vt:lpstr>
      </vt:variant>
      <vt:variant>
        <vt:i4>1</vt:i4>
      </vt:variant>
      <vt:variant>
        <vt:lpstr>Tytuły slajdów</vt:lpstr>
      </vt:variant>
      <vt:variant>
        <vt:i4>21</vt:i4>
      </vt:variant>
    </vt:vector>
  </HeadingPairs>
  <TitlesOfParts>
    <vt:vector size="22" baseType="lpstr">
      <vt:lpstr>Office Theme</vt:lpstr>
      <vt:lpstr>Real Time Analytics Project</vt:lpstr>
      <vt:lpstr>Get Data with API</vt:lpstr>
      <vt:lpstr>How do APIs work?</vt:lpstr>
      <vt:lpstr>Algorithmic trading</vt:lpstr>
      <vt:lpstr>Real time stock data analysis</vt:lpstr>
      <vt:lpstr>Manipulation packages</vt:lpstr>
      <vt:lpstr>Times Series</vt:lpstr>
      <vt:lpstr>Explanatory Data Analysis (1)</vt:lpstr>
      <vt:lpstr>Explanatory Data Analysis (2)</vt:lpstr>
      <vt:lpstr>Explanatory Data Analysis (3)</vt:lpstr>
      <vt:lpstr>Simple stock chart</vt:lpstr>
      <vt:lpstr>Adding trading volume to the Stock Chart</vt:lpstr>
      <vt:lpstr>Candlestick Chart</vt:lpstr>
      <vt:lpstr>Returns – percentage change</vt:lpstr>
      <vt:lpstr>Simple Trading Strategy</vt:lpstr>
      <vt:lpstr>Building a Trading Strategy (1)</vt:lpstr>
      <vt:lpstr>Building a Trading Strategy (2)</vt:lpstr>
      <vt:lpstr>Building a Trading Strategy (3)</vt:lpstr>
      <vt:lpstr>Building a Trading Strategy (4)</vt:lpstr>
      <vt:lpstr>Building a Trading Strategy (5)</vt:lpstr>
      <vt:lpstr>Building a Trading Strategy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RTA PROJECT</dc:title>
  <dc:creator>Gayda Alsharabi</dc:creator>
  <cp:revision>4</cp:revision>
  <dcterms:created xsi:type="dcterms:W3CDTF">2022-06-06T06:04:35Z</dcterms:created>
  <dcterms:modified xsi:type="dcterms:W3CDTF">2022-10-18T10:56:39Z</dcterms:modified>
</cp:coreProperties>
</file>