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№8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Архитектура компьютеров и операционные системы</a:t>
            </a:r>
            <a:br/>
            <a:br/>
            <a:r>
              <a:rPr/>
              <a:t>Мохамед Муса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29 августа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работы освоены команды: - Работа с файлами: </a:t>
            </a:r>
            <a:r>
              <a:rPr>
                <a:latin typeface="Courier"/>
              </a:rPr>
              <a:t>ls</a:t>
            </a:r>
            <a:r>
              <a:rPr/>
              <a:t>, </a:t>
            </a:r>
            <a:r>
              <a:rPr>
                <a:latin typeface="Courier"/>
              </a:rPr>
              <a:t>grep</a:t>
            </a:r>
            <a:r>
              <a:rPr/>
              <a:t>, </a:t>
            </a:r>
            <a:r>
              <a:rPr>
                <a:latin typeface="Courier"/>
              </a:rPr>
              <a:t>find</a:t>
            </a:r>
            <a:r>
              <a:rPr/>
              <a:t> - Управление процессами: </a:t>
            </a:r>
            <a:r>
              <a:rPr>
                <a:latin typeface="Courier"/>
              </a:rPr>
              <a:t>ps</a:t>
            </a:r>
            <a:r>
              <a:rPr/>
              <a:t>, </a:t>
            </a:r>
            <a:r>
              <a:rPr>
                <a:latin typeface="Courier"/>
              </a:rPr>
              <a:t>kill</a:t>
            </a:r>
            <a:r>
              <a:rPr/>
              <a:t> - Системный мониторинг: </a:t>
            </a:r>
            <a:r>
              <a:rPr>
                <a:latin typeface="Courier"/>
              </a:rPr>
              <a:t>df</a:t>
            </a:r>
            <a:r>
              <a:rPr/>
              <a:t>, </a:t>
            </a:r>
            <a:r>
              <a:rPr>
                <a:latin typeface="Courier"/>
              </a:rPr>
              <a:t>du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Контрольные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Потоки ввода/вывода</a:t>
            </a:r>
            <a:r>
              <a:rPr/>
              <a:t>: stdin (0), stdout (1), stderr (2).</a:t>
            </a:r>
          </a:p>
          <a:p>
            <a:pPr lvl="0" indent="-342900" marL="342900">
              <a:buAutoNum type="arabicPeriod"/>
            </a:pPr>
            <a:r>
              <a:rPr b="1"/>
              <a:t>&gt; и &gt;&gt;</a:t>
            </a:r>
            <a:r>
              <a:rPr/>
              <a:t>: </a:t>
            </a:r>
            <a:r>
              <a:rPr>
                <a:latin typeface="Courier"/>
              </a:rPr>
              <a:t>&gt;</a:t>
            </a:r>
            <a:r>
              <a:rPr/>
              <a:t> перезаписывает файл, </a:t>
            </a:r>
            <a:r>
              <a:rPr>
                <a:latin typeface="Courier"/>
              </a:rPr>
              <a:t>&gt;&gt;</a:t>
            </a:r>
            <a:r>
              <a:rPr/>
              <a:t> дополняет его.</a:t>
            </a:r>
          </a:p>
          <a:p>
            <a:pPr lvl="0" indent="-342900" marL="342900">
              <a:buAutoNum type="arabicPeriod"/>
            </a:pPr>
            <a:r>
              <a:rPr b="1"/>
              <a:t>Конвейер</a:t>
            </a:r>
            <a:r>
              <a:rPr/>
              <a:t>: Передача вывода одной команды на вход другой (например, </a:t>
            </a:r>
            <a:r>
              <a:rPr>
                <a:latin typeface="Courier"/>
              </a:rPr>
              <a:t>ps aux | grep "gedit"</a:t>
            </a:r>
            <a:r>
              <a:rPr/>
              <a:t>).</a:t>
            </a:r>
          </a:p>
          <a:p>
            <a:pPr lvl="0" indent="-342900" marL="342900">
              <a:buAutoNum type="arabicPeriod"/>
            </a:pPr>
            <a:r>
              <a:rPr b="1"/>
              <a:t>Процесс</a:t>
            </a:r>
            <a:r>
              <a:rPr/>
              <a:t>: Активная программа в памяти с выделенными ресурсами. Программа — статический код.</a:t>
            </a:r>
          </a:p>
          <a:p>
            <a:pPr lvl="0" indent="-342900" marL="342900">
              <a:buAutoNum type="arabicPeriod"/>
            </a:pPr>
            <a:r>
              <a:rPr b="1"/>
              <a:t>PID/GID</a:t>
            </a:r>
            <a:r>
              <a:rPr/>
              <a:t>: Идентификатор процесса/группы процессов.</a:t>
            </a:r>
          </a:p>
          <a:p>
            <a:pPr lvl="0" indent="-342900" marL="342900">
              <a:buAutoNum type="arabicPeriod"/>
            </a:pPr>
            <a:r>
              <a:rPr b="1"/>
              <a:t>Задачи</a:t>
            </a:r>
            <a:r>
              <a:rPr/>
              <a:t>: Управление через </a:t>
            </a:r>
            <a:r>
              <a:rPr>
                <a:latin typeface="Courier"/>
              </a:rPr>
              <a:t>&amp;</a:t>
            </a:r>
            <a:r>
              <a:rPr/>
              <a:t> (фон), </a:t>
            </a:r>
            <a:r>
              <a:rPr>
                <a:latin typeface="Courier"/>
              </a:rPr>
              <a:t>fg</a:t>
            </a:r>
            <a:r>
              <a:rPr/>
              <a:t>, </a:t>
            </a:r>
            <a:r>
              <a:rPr>
                <a:latin typeface="Courier"/>
              </a:rPr>
              <a:t>bg</a:t>
            </a:r>
            <a:r>
              <a:rPr/>
              <a:t>, </a:t>
            </a:r>
            <a:r>
              <a:rPr>
                <a:latin typeface="Courier"/>
              </a:rPr>
              <a:t>jobs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top/htop</a:t>
            </a:r>
            <a:r>
              <a:rPr/>
              <a:t>: Мониторинг активных процессов. </a:t>
            </a:r>
            <a:r>
              <a:rPr>
                <a:latin typeface="Courier"/>
              </a:rPr>
              <a:t>htop</a:t>
            </a:r>
            <a:r>
              <a:rPr/>
              <a:t> — интерактивный инструмент с цветовой схемой.</a:t>
            </a:r>
          </a:p>
          <a:p>
            <a:pPr lvl="0" indent="-342900" marL="342900">
              <a:buAutoNum type="arabicPeriod"/>
            </a:pPr>
            <a:r>
              <a:rPr b="1"/>
              <a:t>find</a:t>
            </a:r>
            <a:r>
              <a:rPr/>
              <a:t>: Поиск файлов. Пример: </a:t>
            </a:r>
            <a:r>
              <a:rPr>
                <a:latin typeface="Courier"/>
              </a:rPr>
              <a:t>find ~/ -name "*.txt"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Поиск по содержимому</a:t>
            </a:r>
            <a:r>
              <a:rPr/>
              <a:t>: </a:t>
            </a:r>
            <a:r>
              <a:rPr>
                <a:latin typeface="Courier"/>
              </a:rPr>
              <a:t>grep -r "текст" /каталог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Свободное место</a:t>
            </a:r>
            <a:r>
              <a:rPr/>
              <a:t>: </a:t>
            </a:r>
            <a:r>
              <a:rPr>
                <a:latin typeface="Courier"/>
              </a:rPr>
              <a:t>df -h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Размер домашнего каталога</a:t>
            </a:r>
            <a:r>
              <a:rPr/>
              <a:t>: </a:t>
            </a:r>
            <a:r>
              <a:rPr>
                <a:latin typeface="Courier"/>
              </a:rPr>
              <a:t>du -sh ~/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Завершение зависшего процесса</a:t>
            </a:r>
            <a:r>
              <a:rPr/>
              <a:t>: </a:t>
            </a:r>
            <a:r>
              <a:rPr>
                <a:latin typeface="Courier"/>
              </a:rPr>
              <a:t>kill -9 &lt;PID&gt;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Изучение и применение команд Linux для работы с файлами, процессами и системными ресурсами.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Вход в систему</a:t>
            </a:r>
          </a:p>
          <a:p>
            <a:pPr lvl="0" indent="-342900" marL="342900">
              <a:buAutoNum type="arabicPeriod"/>
            </a:pPr>
            <a:r>
              <a:rPr/>
              <a:t>Работа с файлами и каталогами</a:t>
            </a:r>
          </a:p>
          <a:p>
            <a:pPr lvl="0" indent="-342900" marL="342900">
              <a:buAutoNum type="arabicPeriod"/>
            </a:pPr>
            <a:r>
              <a:rPr/>
              <a:t>Фильтрация и поиск файлов</a:t>
            </a:r>
          </a:p>
          <a:p>
            <a:pPr lvl="0" indent="-342900" marL="342900">
              <a:buAutoNum type="arabicPeriod"/>
            </a:pPr>
            <a:r>
              <a:rPr/>
              <a:t>Управление процессами</a:t>
            </a:r>
          </a:p>
          <a:p>
            <a:pPr lvl="0" indent="-342900" marL="342900">
              <a:buAutoNum type="arabicPeriod"/>
            </a:pPr>
            <a:r>
              <a:rPr/>
              <a:t>Системный мониторинг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Вход в систему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Использовано имя пользователя: </a:t>
            </a:r>
            <a:r>
              <a:rPr>
                <a:latin typeface="Courier"/>
              </a:rPr>
              <a:t>ceazer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Работа с файлами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Запись файлов из /etc и домашнего каталога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ls</a:t>
            </a:r>
            <a:r>
              <a:rPr>
                <a:latin typeface="Courier"/>
              </a:rPr>
              <a:t> /etc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~/file.txt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ls</a:t>
            </a:r>
            <a:r>
              <a:rPr>
                <a:latin typeface="Courier"/>
              </a:rPr>
              <a:t> ~/ </a:t>
            </a:r>
            <a:r>
              <a:rPr>
                <a:solidFill>
                  <a:srgbClr val="666666"/>
                </a:solidFill>
                <a:latin typeface="Courier"/>
              </a:rPr>
              <a:t>&gt;&gt;</a:t>
            </a:r>
            <a:r>
              <a:rPr>
                <a:latin typeface="Courier"/>
              </a:rPr>
              <a:t> ~/file.txt</a:t>
            </a:r>
          </a:p>
          <a:p>
            <a:pPr lvl="0" indent="0" marL="0">
              <a:buNone/>
            </a:pPr>
            <a:r>
              <a:rPr/>
              <a:t>Файл </a:t>
            </a:r>
            <a:r>
              <a:rPr>
                <a:latin typeface="Courier"/>
              </a:rPr>
              <a:t>file.txt</a:t>
            </a:r>
            <a:r>
              <a:rPr/>
              <a:t> создан в домашнем каталоге.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Фильтрация .conf файлов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"\.conf$"</a:t>
            </a:r>
            <a:r>
              <a:rPr>
                <a:latin typeface="Courier"/>
              </a:rPr>
              <a:t> ~/file.txt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~/conf.txt</a:t>
            </a:r>
          </a:p>
          <a:p>
            <a:pPr lvl="0" indent="0" marL="0">
              <a:buNone/>
            </a:pPr>
            <a:r>
              <a:rPr/>
              <a:t>Создан файл </a:t>
            </a:r>
            <a:r>
              <a:rPr>
                <a:latin typeface="Courier"/>
              </a:rPr>
              <a:t>conf.txt</a:t>
            </a:r>
            <a:r>
              <a:rPr/>
              <a:t> с перечнем .conf файлов.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Поиск файлов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Файлы, начинающиеся с ‘c’</a:t>
            </a:r>
          </a:p>
          <a:p>
            <a:pPr lvl="0" indent="0" marL="0">
              <a:buNone/>
            </a:pPr>
            <a:r>
              <a:rPr/>
              <a:t>Варианты: 1. </a:t>
            </a:r>
            <a:r>
              <a:rPr>
                <a:latin typeface="Courier"/>
              </a:rPr>
              <a:t>ls ~/c*</a:t>
            </a:r>
            <a:r>
              <a:rPr/>
              <a:t> 2. </a:t>
            </a:r>
            <a:r>
              <a:rPr>
                <a:latin typeface="Courier"/>
              </a:rPr>
              <a:t>find ~/ -name "c*"</a:t>
            </a:r>
            <a:r>
              <a:rPr/>
              <a:t> 3. </a:t>
            </a:r>
            <a:r>
              <a:rPr>
                <a:latin typeface="Courier"/>
              </a:rPr>
              <a:t>ls ~/ | grep "^c"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Постраничный вывод файлов /etc, начинающихся с ‘h’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ls</a:t>
            </a:r>
            <a:r>
              <a:rPr>
                <a:latin typeface="Courier"/>
              </a:rPr>
              <a:t> /etc/h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more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Управление процессами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Фоновый процесс для записи файлов с ‘log’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while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true</a:t>
            </a:r>
            <a:r>
              <a:rPr b="1">
                <a:solidFill>
                  <a:srgbClr val="00702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do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ls</a:t>
            </a:r>
            <a:r>
              <a:rPr>
                <a:latin typeface="Courier"/>
              </a:rPr>
              <a:t> ~/log</a:t>
            </a:r>
            <a:r>
              <a:rPr>
                <a:solidFill>
                  <a:srgbClr val="BC7A0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&gt;&gt;</a:t>
            </a:r>
            <a:r>
              <a:rPr>
                <a:latin typeface="Courier"/>
              </a:rPr>
              <a:t> ~/logfile</a:t>
            </a:r>
            <a:r>
              <a:rPr b="1">
                <a:solidFill>
                  <a:srgbClr val="00702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sleep</a:t>
            </a:r>
            <a:r>
              <a:rPr>
                <a:latin typeface="Courier"/>
              </a:rPr>
              <a:t> 10</a:t>
            </a:r>
            <a:r>
              <a:rPr b="1">
                <a:solidFill>
                  <a:srgbClr val="007020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done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&amp;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Удаление ~/logfile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rm</a:t>
            </a:r>
            <a:r>
              <a:rPr>
                <a:latin typeface="Courier"/>
              </a:rPr>
              <a:t> ~/logfile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Запуск gedit в фоне</a:t>
            </a:r>
          </a:p>
          <a:p>
            <a:pPr lvl="0" indent="0">
              <a:buNone/>
            </a:pPr>
            <a:r>
              <a:rPr>
                <a:latin typeface="Courier"/>
              </a:rPr>
              <a:t>gedit </a:t>
            </a:r>
            <a:r>
              <a:rPr b="1">
                <a:solidFill>
                  <a:srgbClr val="007020"/>
                </a:solidFill>
                <a:latin typeface="Courier"/>
              </a:rPr>
              <a:t>&amp;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Определение PID и завершение процессов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Определение PID gedit</a:t>
            </a:r>
          </a:p>
          <a:p>
            <a:pPr lvl="0" indent="0" marL="0">
              <a:buNone/>
            </a:pPr>
            <a:r>
              <a:rPr/>
              <a:t>Команды: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ps</a:t>
            </a:r>
            <a:r>
              <a:rPr>
                <a:latin typeface="Courier"/>
              </a:rPr>
              <a:t> aux </a:t>
            </a:r>
            <a:r>
              <a:rPr b="1">
                <a:solidFill>
                  <a:srgbClr val="00702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gedit</a:t>
            </a:r>
            <a:br/>
            <a:r>
              <a:rPr>
                <a:latin typeface="Courier"/>
              </a:rPr>
              <a:t>pgrep gedit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pidof</a:t>
            </a:r>
            <a:r>
              <a:rPr>
                <a:latin typeface="Courier"/>
              </a:rPr>
              <a:t> gedit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Завершение gedit через kill</a:t>
            </a:r>
          </a:p>
          <a:p>
            <a:pPr lvl="0" indent="0">
              <a:buNone/>
            </a:pPr>
            <a:r>
              <a:rPr>
                <a:solidFill>
                  <a:srgbClr val="008000"/>
                </a:solidFill>
                <a:latin typeface="Courier"/>
              </a:rPr>
              <a:t>kill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PID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br/>
            <a:r>
              <a:rPr>
                <a:solidFill>
                  <a:srgbClr val="008000"/>
                </a:solidFill>
                <a:latin typeface="Courier"/>
              </a:rPr>
              <a:t>kill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-9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PID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Если процесс не завершается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Системный мониторинг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Информация о дисковом пространстве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man</a:t>
            </a:r>
            <a:r>
              <a:rPr>
                <a:latin typeface="Courier"/>
              </a:rPr>
              <a:t> df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-h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man</a:t>
            </a:r>
            <a:r>
              <a:rPr>
                <a:latin typeface="Courier"/>
              </a:rPr>
              <a:t> du </a:t>
            </a:r>
            <a:r>
              <a:rPr b="1">
                <a:solidFill>
                  <a:srgbClr val="007020"/>
                </a:solidFill>
                <a:latin typeface="Courier"/>
              </a:rPr>
              <a:t>&amp;&amp;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du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-sh</a:t>
            </a:r>
            <a:r>
              <a:rPr>
                <a:latin typeface="Courier"/>
              </a:rPr>
              <a:t> ~/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Поиск директорий в домашнем каталоге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find</a:t>
            </a:r>
            <a:r>
              <a:rPr>
                <a:latin typeface="Courier"/>
              </a:rPr>
              <a:t> ~/ </a:t>
            </a:r>
            <a:r>
              <a:rPr>
                <a:solidFill>
                  <a:srgbClr val="7D9029"/>
                </a:solidFill>
                <a:latin typeface="Courier"/>
              </a:rPr>
              <a:t>-type</a:t>
            </a:r>
            <a:r>
              <a:rPr>
                <a:latin typeface="Courier"/>
              </a:rPr>
              <a:t> 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№8</dc:title>
  <dc:creator>Мохамед Муса</dc:creator>
  <cp:keywords/>
  <dcterms:created xsi:type="dcterms:W3CDTF">2025-08-29T17:52:25Z</dcterms:created>
  <dcterms:modified xsi:type="dcterms:W3CDTF">2025-08-29T17:52:25Z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29 августа 2025</vt:lpwstr>
  </property>
  <property fmtid="{D5CDD505-2E9C-101B-9397-08002B2CF9AE}" pid="3" name="institute">
    <vt:lpwstr/>
  </property>
  <property fmtid="{D5CDD505-2E9C-101B-9397-08002B2CF9AE}" pid="4" name="subtitle">
    <vt:lpwstr>Архитектура компьютеров и операционные системы</vt:lpwstr>
  </property>
</Properties>
</file>