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6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4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09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98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6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2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50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8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6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38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0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9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8F0416-522F-4110-8FAA-3337F02D952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983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439" y="210619"/>
            <a:ext cx="5409456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L’INTERNET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344442"/>
            <a:ext cx="12117353" cy="451355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		</a:t>
            </a:r>
            <a:r>
              <a:rPr lang="fr-FR" b="1" dirty="0"/>
              <a:t>1961</a:t>
            </a:r>
            <a:r>
              <a:rPr lang="fr-FR" dirty="0"/>
              <a:t> : Cela part d'une idée et d'une publication sur la transmission de données</a:t>
            </a:r>
          </a:p>
          <a:p>
            <a:r>
              <a:rPr lang="fr-FR" dirty="0"/>
              <a:t>		</a:t>
            </a:r>
            <a:r>
              <a:rPr lang="fr-FR" b="1" dirty="0"/>
              <a:t>1968</a:t>
            </a:r>
            <a:r>
              <a:rPr lang="fr-FR" dirty="0"/>
              <a:t> : Cela est peaufiné pendant quelques années et financé par la suite en 1968.</a:t>
            </a:r>
          </a:p>
          <a:p>
            <a:r>
              <a:rPr lang="fr-FR" dirty="0"/>
              <a:t>		</a:t>
            </a:r>
            <a:r>
              <a:rPr lang="fr-FR" b="1" dirty="0"/>
              <a:t>1969</a:t>
            </a:r>
            <a:r>
              <a:rPr lang="fr-FR" dirty="0"/>
              <a:t> : ARPANET : premier réseau, première communication entre différents ordinateurs</a:t>
            </a:r>
          </a:p>
          <a:p>
            <a:r>
              <a:rPr lang="fr-FR" dirty="0"/>
              <a:t>		</a:t>
            </a:r>
            <a:r>
              <a:rPr lang="fr-FR" b="1" dirty="0"/>
              <a:t>1972</a:t>
            </a:r>
            <a:r>
              <a:rPr lang="fr-FR" dirty="0"/>
              <a:t> : Premier email</a:t>
            </a:r>
          </a:p>
          <a:p>
            <a:r>
              <a:rPr lang="fr-FR" dirty="0"/>
              <a:t>		</a:t>
            </a:r>
            <a:r>
              <a:rPr lang="fr-FR" b="1" dirty="0"/>
              <a:t>1983</a:t>
            </a:r>
            <a:r>
              <a:rPr lang="fr-FR" dirty="0"/>
              <a:t> : Naissance d'internet (Internet est une amélioration d'Arpanet)</a:t>
            </a:r>
          </a:p>
          <a:p>
            <a:r>
              <a:rPr lang="fr-FR" dirty="0"/>
              <a:t>		</a:t>
            </a:r>
            <a:r>
              <a:rPr lang="fr-FR" b="1" dirty="0"/>
              <a:t>1989</a:t>
            </a:r>
            <a:r>
              <a:rPr lang="fr-FR" dirty="0"/>
              <a:t> : Naissance du web avec </a:t>
            </a:r>
            <a:r>
              <a:rPr lang="fr-FR" b="1" dirty="0"/>
              <a:t>HTML </a:t>
            </a:r>
            <a:r>
              <a:rPr lang="fr-FR" dirty="0"/>
              <a:t>(créé par </a:t>
            </a:r>
            <a:r>
              <a:rPr lang="fr-FR" b="1" dirty="0"/>
              <a:t>Tim Berners-Lee</a:t>
            </a:r>
            <a:r>
              <a:rPr lang="fr-FR" dirty="0"/>
              <a:t>)</a:t>
            </a:r>
          </a:p>
          <a:p>
            <a:r>
              <a:rPr lang="fr-FR" dirty="0"/>
              <a:t>		</a:t>
            </a:r>
            <a:r>
              <a:rPr lang="fr-FR" b="1" dirty="0"/>
              <a:t>1993</a:t>
            </a:r>
            <a:r>
              <a:rPr lang="fr-FR" dirty="0"/>
              <a:t> : Naissance du navigateur Mosaic (graphique) alors que les précédents étaient plutôt des interfaces limités</a:t>
            </a:r>
          </a:p>
          <a:p>
            <a:r>
              <a:rPr lang="fr-FR" dirty="0"/>
              <a:t>		</a:t>
            </a:r>
            <a:r>
              <a:rPr lang="fr-FR" b="1" dirty="0"/>
              <a:t>1994</a:t>
            </a:r>
            <a:r>
              <a:rPr lang="fr-FR" dirty="0"/>
              <a:t> : Naissance de Yahoo </a:t>
            </a:r>
          </a:p>
          <a:p>
            <a:r>
              <a:rPr lang="fr-FR" dirty="0"/>
              <a:t>		</a:t>
            </a:r>
            <a:r>
              <a:rPr lang="fr-FR" b="1" dirty="0"/>
              <a:t>1994</a:t>
            </a:r>
            <a:r>
              <a:rPr lang="fr-FR" dirty="0"/>
              <a:t> : Naissance du W3C </a:t>
            </a:r>
          </a:p>
          <a:p>
            <a:r>
              <a:rPr lang="fr-FR" dirty="0"/>
              <a:t>		</a:t>
            </a:r>
            <a:r>
              <a:rPr lang="fr-FR" b="1" dirty="0"/>
              <a:t>1995</a:t>
            </a:r>
            <a:r>
              <a:rPr lang="fr-FR" dirty="0"/>
              <a:t> : Naissance du navigateur NETSCAPE (remplace Mosaic)</a:t>
            </a:r>
          </a:p>
          <a:p>
            <a:r>
              <a:rPr lang="fr-FR" dirty="0"/>
              <a:t>		</a:t>
            </a:r>
            <a:r>
              <a:rPr lang="fr-FR" b="1" dirty="0"/>
              <a:t>1998</a:t>
            </a:r>
            <a:r>
              <a:rPr lang="fr-FR" dirty="0"/>
              <a:t> : Naissance d'Internet Explorer (remplace Netscape)</a:t>
            </a:r>
          </a:p>
          <a:p>
            <a:r>
              <a:rPr lang="fr-FR" dirty="0"/>
              <a:t>		</a:t>
            </a:r>
            <a:r>
              <a:rPr lang="fr-FR" b="1" dirty="0"/>
              <a:t>1998</a:t>
            </a:r>
            <a:r>
              <a:rPr lang="fr-FR" dirty="0"/>
              <a:t> : Netscape réagit et rends son code source public pour fonder Mozilla Firefox</a:t>
            </a:r>
          </a:p>
          <a:p>
            <a:r>
              <a:rPr lang="fr-FR" dirty="0"/>
              <a:t>		</a:t>
            </a:r>
            <a:r>
              <a:rPr lang="fr-FR" b="1" dirty="0"/>
              <a:t>1998</a:t>
            </a:r>
            <a:r>
              <a:rPr lang="fr-FR" dirty="0"/>
              <a:t> : Naissance de Google (1er site le plus consultés au monde)</a:t>
            </a:r>
          </a:p>
          <a:p>
            <a:r>
              <a:rPr lang="fr-FR" dirty="0"/>
              <a:t>		</a:t>
            </a:r>
            <a:r>
              <a:rPr lang="fr-FR" b="1" dirty="0"/>
              <a:t>2005</a:t>
            </a:r>
            <a:r>
              <a:rPr lang="fr-FR" dirty="0"/>
              <a:t> : Naissance de </a:t>
            </a:r>
            <a:r>
              <a:rPr lang="fr-FR" dirty="0" err="1"/>
              <a:t>Youtube</a:t>
            </a:r>
            <a:r>
              <a:rPr lang="fr-FR" dirty="0"/>
              <a:t> (3e site le plus consultés au monde)</a:t>
            </a:r>
          </a:p>
          <a:p>
            <a:r>
              <a:rPr lang="fr-FR" dirty="0"/>
              <a:t>		</a:t>
            </a:r>
            <a:r>
              <a:rPr lang="fr-FR" b="1" dirty="0"/>
              <a:t>2006</a:t>
            </a:r>
            <a:r>
              <a:rPr lang="fr-FR" dirty="0"/>
              <a:t> : Naissance de </a:t>
            </a:r>
            <a:r>
              <a:rPr lang="fr-FR" dirty="0" err="1"/>
              <a:t>FaceBook</a:t>
            </a:r>
            <a:r>
              <a:rPr lang="fr-FR" dirty="0"/>
              <a:t> (2e site le plus consultés au monde)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1200479" y="1201443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L’histoire de l’internet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342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97" y="210619"/>
            <a:ext cx="5409456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fr-FR" dirty="0"/>
              <a:t>1. 	Cahier des charges (demande précise du client).</a:t>
            </a:r>
          </a:p>
          <a:p>
            <a:r>
              <a:rPr lang="fr-FR" dirty="0"/>
              <a:t>2. 	Proposition commerciale émanant du prestataire (devis)</a:t>
            </a:r>
          </a:p>
          <a:p>
            <a:pPr marL="0" indent="0">
              <a:buNone/>
            </a:pPr>
            <a:r>
              <a:rPr lang="fr-FR" dirty="0"/>
              <a:t>     3. 	Validation : le client accepte ou pas</a:t>
            </a:r>
          </a:p>
          <a:p>
            <a:r>
              <a:rPr lang="fr-FR" dirty="0"/>
              <a:t>4. 	Graphisme : les webdesigners réalisent une maquette (capture d’écran du site)</a:t>
            </a:r>
          </a:p>
          <a:p>
            <a:r>
              <a:rPr lang="fr-FR" dirty="0"/>
              <a:t>5. 	Validation : le client valide ou pas</a:t>
            </a:r>
          </a:p>
          <a:p>
            <a:r>
              <a:rPr lang="fr-FR" dirty="0"/>
              <a:t>6. 	Intégration : les intégrateurs découpent la maquette et en font une page web au format 		HTML/CSS</a:t>
            </a:r>
          </a:p>
          <a:p>
            <a:r>
              <a:rPr lang="fr-FR" dirty="0"/>
              <a:t>7. 	Développement : les développeurs développent les fonctionnalités.</a:t>
            </a:r>
          </a:p>
          <a:p>
            <a:r>
              <a:rPr lang="fr-FR" dirty="0"/>
              <a:t>8. 	Livraison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500" i="1" dirty="0">
                <a:solidFill>
                  <a:schemeClr val="bg1"/>
                </a:solidFill>
              </a:rPr>
              <a:t>Comment ce passe la relation entre un prestataire et un client lors d’un projet web ?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4A124A2-84B7-4961-9247-7EF60BB6FD52}"/>
              </a:ext>
            </a:extLst>
          </p:cNvPr>
          <p:cNvSpPr txBox="1">
            <a:spLocks/>
          </p:cNvSpPr>
          <p:nvPr/>
        </p:nvSpPr>
        <p:spPr>
          <a:xfrm>
            <a:off x="4767309" y="6267634"/>
            <a:ext cx="7350045" cy="680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300" i="1" dirty="0">
                <a:solidFill>
                  <a:schemeClr val="tx1"/>
                </a:solidFill>
              </a:rPr>
              <a:t>* Nous parlons ici uniquement des étapes de création d’un site pour la partie technique.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3044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4" y="210619"/>
            <a:ext cx="6576179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RÔLE DES LANGAGES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HTML</a:t>
            </a:r>
            <a:r>
              <a:rPr lang="fr-FR" dirty="0"/>
              <a:t> – </a:t>
            </a:r>
            <a:r>
              <a:rPr lang="fr-FR" b="1" dirty="0"/>
              <a:t>H</a:t>
            </a:r>
            <a:r>
              <a:rPr lang="fr-FR" dirty="0"/>
              <a:t>yper</a:t>
            </a:r>
            <a:r>
              <a:rPr lang="fr-FR" b="1" dirty="0"/>
              <a:t>T</a:t>
            </a:r>
            <a:r>
              <a:rPr lang="fr-FR" dirty="0"/>
              <a:t>ext </a:t>
            </a:r>
            <a:r>
              <a:rPr lang="fr-FR" b="1" dirty="0"/>
              <a:t>M</a:t>
            </a:r>
            <a:r>
              <a:rPr lang="fr-FR" dirty="0"/>
              <a:t>arkup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C’est un langage de balises qui permet d’afficher les informations, pour cela on y déclare les éléments, les zones et tout ce qui devra être présent dans la page au moment de l’affichage.</a:t>
            </a:r>
          </a:p>
          <a:p>
            <a:endParaRPr lang="fr-FR" dirty="0"/>
          </a:p>
          <a:p>
            <a:r>
              <a:rPr lang="fr-FR" b="1" dirty="0"/>
              <a:t>CSS</a:t>
            </a:r>
            <a:r>
              <a:rPr lang="fr-FR" dirty="0"/>
              <a:t> – </a:t>
            </a:r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/>
              <a:t>S</a:t>
            </a:r>
            <a:r>
              <a:rPr lang="fr-FR" dirty="0"/>
              <a:t>heets </a:t>
            </a:r>
          </a:p>
          <a:p>
            <a:r>
              <a:rPr lang="fr-FR" dirty="0"/>
              <a:t>C’est un langage de mise en forme, il permet de présenter les informations en stylisant les éléments présents dans le HTML, en passant par des positionnements, des couleurs, etc.</a:t>
            </a:r>
          </a:p>
          <a:p>
            <a:endParaRPr lang="fr-FR" dirty="0"/>
          </a:p>
          <a:p>
            <a:r>
              <a:rPr lang="fr-FR" b="1" dirty="0"/>
              <a:t>JAVASCRIPT</a:t>
            </a:r>
            <a:r>
              <a:rPr lang="fr-FR" dirty="0"/>
              <a:t> – </a:t>
            </a:r>
            <a:r>
              <a:rPr lang="fr-FR" b="1" dirty="0"/>
              <a:t>JS</a:t>
            </a:r>
            <a:r>
              <a:rPr lang="fr-FR" dirty="0"/>
              <a:t> </a:t>
            </a:r>
          </a:p>
          <a:p>
            <a:r>
              <a:rPr lang="fr-FR" dirty="0"/>
              <a:t>Ce langage permet de rendre les pages web interactives en y ajoutant des mouvements, des événements, animations et de l’interactivité.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Chaque langage a un rôle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1DC423F-D331-40FA-BB71-871D0ED238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690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4" y="210619"/>
            <a:ext cx="6576179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RÔLE DES LANGAGES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fr-FR" b="1" dirty="0"/>
              <a:t>SQL</a:t>
            </a:r>
            <a:r>
              <a:rPr lang="fr-FR" dirty="0"/>
              <a:t> –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Langage de requête permettant d'échanger des informations avec une base de données (sélection, insertion, modification, suppression).</a:t>
            </a:r>
          </a:p>
          <a:p>
            <a:endParaRPr lang="fr-FR" dirty="0"/>
          </a:p>
          <a:p>
            <a:r>
              <a:rPr lang="fr-FR" b="1" dirty="0"/>
              <a:t>Les Langages BACKEND</a:t>
            </a:r>
          </a:p>
          <a:p>
            <a:r>
              <a:rPr lang="fr-FR" dirty="0"/>
              <a:t>Langages de programmation permettant de développer des fonctionnalités et/ou de produire des pages web dynamiques.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Chaque langage a un rôle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DBD1094-1F97-44B8-B9FB-1C452E0C39A7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664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4" y="210619"/>
            <a:ext cx="6576179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Les autres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fr-FR" dirty="0"/>
              <a:t>Quelques exemples de composants n’étant pas des langages :</a:t>
            </a:r>
          </a:p>
          <a:p>
            <a:endParaRPr lang="fr-FR" dirty="0"/>
          </a:p>
          <a:p>
            <a:r>
              <a:rPr lang="fr-FR" b="1" dirty="0"/>
              <a:t>BOOTSTRAP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, en passant par </a:t>
            </a:r>
            <a:r>
              <a:rPr lang="fr-FR" b="1" dirty="0"/>
              <a:t>BOOTSTRAP</a:t>
            </a:r>
            <a:r>
              <a:rPr lang="fr-FR" dirty="0"/>
              <a:t>, l'écriture du CSS est facilité.</a:t>
            </a:r>
          </a:p>
          <a:p>
            <a:endParaRPr lang="fr-FR" dirty="0"/>
          </a:p>
          <a:p>
            <a:r>
              <a:rPr lang="fr-FR" b="1" dirty="0"/>
              <a:t>JQUERY</a:t>
            </a:r>
            <a:r>
              <a:rPr lang="fr-FR" dirty="0"/>
              <a:t> est une librairie basée sur le JS, En passant par </a:t>
            </a:r>
            <a:r>
              <a:rPr lang="fr-FR" b="1" dirty="0"/>
              <a:t>jQuery</a:t>
            </a:r>
            <a:r>
              <a:rPr lang="fr-FR" dirty="0"/>
              <a:t>, l'écriture du JS est facilité.</a:t>
            </a:r>
          </a:p>
          <a:p>
            <a:endParaRPr lang="fr-FR" dirty="0"/>
          </a:p>
          <a:p>
            <a:r>
              <a:rPr lang="fr-FR" b="1" dirty="0"/>
              <a:t>SYMFONY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permettant d'encadrer les développements </a:t>
            </a:r>
            <a:r>
              <a:rPr lang="fr-FR" dirty="0" err="1"/>
              <a:t>php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WORDPRESS</a:t>
            </a:r>
            <a:r>
              <a:rPr lang="fr-FR" dirty="0"/>
              <a:t> est un </a:t>
            </a:r>
            <a:r>
              <a:rPr lang="fr-FR" dirty="0" err="1"/>
              <a:t>cms</a:t>
            </a:r>
            <a:r>
              <a:rPr lang="fr-FR" dirty="0"/>
              <a:t> (système de gestion de contenu) permettant d’accélérer la création d’un site web dynamique.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Les composants n’étant pas des langages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28A0D70-0047-44FB-8F46-FEDF9B90531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43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97" y="210619"/>
            <a:ext cx="5409456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Code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fr-FR" dirty="0"/>
              <a:t>Un code source est une suite </a:t>
            </a:r>
            <a:r>
              <a:rPr lang="fr-FR"/>
              <a:t>d’instructions exécutées </a:t>
            </a:r>
            <a:r>
              <a:rPr lang="fr-FR" dirty="0"/>
              <a:t>par un navigateur dans le but de produire un résultat sur la page web.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1383768" y="1257388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Qu’est-ce qu’un code – source ?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9FED0D-A2F6-479E-A7FD-BD48EDAD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25" y="3746391"/>
            <a:ext cx="5515992" cy="26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2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92" y="225939"/>
            <a:ext cx="6576179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W3C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603392"/>
            <a:ext cx="12117353" cy="4254608"/>
          </a:xfrm>
        </p:spPr>
        <p:txBody>
          <a:bodyPr>
            <a:normAutofit/>
          </a:bodyPr>
          <a:lstStyle/>
          <a:p>
            <a:r>
              <a:rPr lang="en-US" dirty="0"/>
              <a:t>Le </a:t>
            </a:r>
            <a:r>
              <a:rPr lang="en-US" b="1" dirty="0"/>
              <a:t>World Wide Web Consortium </a:t>
            </a:r>
            <a:r>
              <a:rPr lang="en-US" dirty="0"/>
              <a:t>(</a:t>
            </a:r>
            <a:r>
              <a:rPr lang="en-US" b="1" dirty="0"/>
              <a:t>W3C</a:t>
            </a:r>
            <a:r>
              <a:rPr lang="en-US" dirty="0"/>
              <a:t>)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fr-FR" dirty="0"/>
              <a:t>une organisation chargée de standardiser et de faire évoluer les langages </a:t>
            </a:r>
            <a:r>
              <a:rPr lang="fr-FR" b="1" dirty="0"/>
              <a:t>HTML</a:t>
            </a:r>
            <a:r>
              <a:rPr lang="fr-FR" dirty="0"/>
              <a:t> et </a:t>
            </a:r>
            <a:r>
              <a:rPr lang="fr-FR" b="1" dirty="0"/>
              <a:t>CSS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 W3C transmet des </a:t>
            </a:r>
            <a:r>
              <a:rPr lang="fr-FR" b="1" dirty="0"/>
              <a:t>règles et normes </a:t>
            </a:r>
            <a:r>
              <a:rPr lang="fr-FR" dirty="0"/>
              <a:t>à suivre pour l’écriture de son code HTML/CSS.</a:t>
            </a:r>
          </a:p>
          <a:p>
            <a:endParaRPr lang="fr-FR" dirty="0"/>
          </a:p>
          <a:p>
            <a:r>
              <a:rPr lang="fr-FR" dirty="0"/>
              <a:t>Le W3C met à disposition un </a:t>
            </a:r>
            <a:r>
              <a:rPr lang="fr-FR" dirty="0">
                <a:hlinkClick r:id="rId2"/>
              </a:rPr>
              <a:t>espace de </a:t>
            </a:r>
            <a:r>
              <a:rPr lang="fr-FR" b="1" dirty="0">
                <a:hlinkClick r:id="rId2"/>
              </a:rPr>
              <a:t>validation</a:t>
            </a:r>
            <a:r>
              <a:rPr lang="fr-FR" dirty="0">
                <a:hlinkClick r:id="rId2"/>
              </a:rPr>
              <a:t> </a:t>
            </a:r>
            <a:r>
              <a:rPr lang="fr-FR" dirty="0"/>
              <a:t>pour tester la qualité de son code-source.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i="1" dirty="0">
                <a:solidFill>
                  <a:schemeClr val="bg1"/>
                </a:solidFill>
              </a:rPr>
              <a:t>World Wide Web Consortium</a:t>
            </a:r>
            <a:endParaRPr lang="fr-FR" sz="1500" i="1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AEE70D-EDAB-43B6-9A37-50A76EE52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87" y="5212292"/>
            <a:ext cx="2260724" cy="153917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3735C842-CF01-4E57-9413-E3B761F046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124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92" y="225939"/>
            <a:ext cx="6576179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Navigateurs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4D05E60-D1BA-4FCD-8A5C-07633A4B7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084723"/>
              </p:ext>
            </p:extLst>
          </p:nvPr>
        </p:nvGraphicFramePr>
        <p:xfrm>
          <a:off x="-414" y="2603500"/>
          <a:ext cx="1219242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70">
                  <a:extLst>
                    <a:ext uri="{9D8B030D-6E8A-4147-A177-3AD203B41FA5}">
                      <a16:colId xmlns:a16="http://schemas.microsoft.com/office/drawing/2014/main" val="3822624092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3569009530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1108811232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877469370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1812866422"/>
                    </a:ext>
                  </a:extLst>
                </a:gridCol>
                <a:gridCol w="2032070">
                  <a:extLst>
                    <a:ext uri="{9D8B030D-6E8A-4147-A177-3AD203B41FA5}">
                      <a16:colId xmlns:a16="http://schemas.microsoft.com/office/drawing/2014/main" val="87121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Internet Explorer /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Safari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3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5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0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Janvier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7344"/>
                  </a:ext>
                </a:extLst>
              </a:tr>
            </a:tbl>
          </a:graphicData>
        </a:graphic>
      </p:graphicFrame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i="1" dirty="0" err="1">
                <a:solidFill>
                  <a:schemeClr val="bg1"/>
                </a:solidFill>
              </a:rPr>
              <a:t>Différents</a:t>
            </a:r>
            <a:r>
              <a:rPr lang="en-US" sz="1500" i="1" dirty="0">
                <a:solidFill>
                  <a:schemeClr val="bg1"/>
                </a:solidFill>
              </a:rPr>
              <a:t> </a:t>
            </a:r>
            <a:r>
              <a:rPr lang="en-US" sz="1500" i="1" dirty="0" err="1">
                <a:solidFill>
                  <a:schemeClr val="bg1"/>
                </a:solidFill>
              </a:rPr>
              <a:t>navigateurs</a:t>
            </a:r>
            <a:r>
              <a:rPr lang="en-US" sz="1500" i="1" dirty="0">
                <a:solidFill>
                  <a:schemeClr val="bg1"/>
                </a:solidFill>
              </a:rPr>
              <a:t> existent</a:t>
            </a:r>
            <a:endParaRPr lang="fr-FR" sz="1500" i="1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35C842-CF01-4E57-9413-E3B761F046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3E065E8-B71B-415C-ACB6-F08319C1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47" y="5564560"/>
            <a:ext cx="18290" cy="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4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92" y="225939"/>
            <a:ext cx="6576179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HEBERGEMENT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i="1" dirty="0">
                <a:solidFill>
                  <a:schemeClr val="bg1"/>
                </a:solidFill>
              </a:rPr>
              <a:t>Un </a:t>
            </a:r>
            <a:r>
              <a:rPr lang="en-US" sz="1500" i="1" dirty="0" err="1">
                <a:solidFill>
                  <a:schemeClr val="bg1"/>
                </a:solidFill>
              </a:rPr>
              <a:t>serveur</a:t>
            </a:r>
            <a:r>
              <a:rPr lang="en-US" sz="1500" i="1" dirty="0">
                <a:solidFill>
                  <a:schemeClr val="bg1"/>
                </a:solidFill>
              </a:rPr>
              <a:t> </a:t>
            </a:r>
            <a:r>
              <a:rPr lang="en-US" sz="1500" i="1" dirty="0" err="1">
                <a:solidFill>
                  <a:schemeClr val="bg1"/>
                </a:solidFill>
              </a:rPr>
              <a:t>est</a:t>
            </a:r>
            <a:r>
              <a:rPr lang="en-US" sz="1500" i="1" dirty="0">
                <a:solidFill>
                  <a:schemeClr val="bg1"/>
                </a:solidFill>
              </a:rPr>
              <a:t> necessaire pour passer un site sur internet</a:t>
            </a:r>
            <a:endParaRPr lang="fr-FR" sz="1500" i="1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35C842-CF01-4E57-9413-E3B761F046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9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3E065E8-B71B-415C-ACB6-F08319C1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47" y="5564560"/>
            <a:ext cx="18290" cy="18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F24E05-8928-4842-BFD8-4E51EB40B929}"/>
              </a:ext>
            </a:extLst>
          </p:cNvPr>
          <p:cNvSpPr/>
          <p:nvPr/>
        </p:nvSpPr>
        <p:spPr>
          <a:xfrm>
            <a:off x="1260629" y="3407251"/>
            <a:ext cx="157134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page1.html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31769-496B-4FC3-87A8-3904D07E0842}"/>
              </a:ext>
            </a:extLst>
          </p:cNvPr>
          <p:cNvSpPr/>
          <p:nvPr/>
        </p:nvSpPr>
        <p:spPr>
          <a:xfrm>
            <a:off x="1260629" y="3924589"/>
            <a:ext cx="157134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page2.html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00247-0724-403E-A1DB-D3EE8CFA98E1}"/>
              </a:ext>
            </a:extLst>
          </p:cNvPr>
          <p:cNvSpPr/>
          <p:nvPr/>
        </p:nvSpPr>
        <p:spPr>
          <a:xfrm>
            <a:off x="1260629" y="4423411"/>
            <a:ext cx="157134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page3.html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E6A351C-9F8F-40E9-8DE0-2C29A8DE2151}"/>
              </a:ext>
            </a:extLst>
          </p:cNvPr>
          <p:cNvCxnSpPr/>
          <p:nvPr/>
        </p:nvCxnSpPr>
        <p:spPr>
          <a:xfrm>
            <a:off x="5566299" y="3271580"/>
            <a:ext cx="0" cy="294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7750E8B-EAAA-4B39-990C-5DBC3E73F2E4}"/>
              </a:ext>
            </a:extLst>
          </p:cNvPr>
          <p:cNvSpPr/>
          <p:nvPr/>
        </p:nvSpPr>
        <p:spPr>
          <a:xfrm>
            <a:off x="6214369" y="2728691"/>
            <a:ext cx="3433484" cy="326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INTERNET (serveur)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47273-913B-44D1-9D45-3D1D6BDE4D5C}"/>
              </a:ext>
            </a:extLst>
          </p:cNvPr>
          <p:cNvSpPr/>
          <p:nvPr/>
        </p:nvSpPr>
        <p:spPr>
          <a:xfrm>
            <a:off x="512487" y="2633173"/>
            <a:ext cx="4384759" cy="326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 (mon ordinateur)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6152712-6FB2-46EA-B701-74F004D59D99}"/>
              </a:ext>
            </a:extLst>
          </p:cNvPr>
          <p:cNvSpPr/>
          <p:nvPr/>
        </p:nvSpPr>
        <p:spPr>
          <a:xfrm>
            <a:off x="6427433" y="3710866"/>
            <a:ext cx="3284707" cy="2608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72A24AD-194E-4142-A1AF-6171EF735AC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31977" y="3598121"/>
            <a:ext cx="5237809" cy="147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26A0C8B-361E-43A8-AAAD-3A8DAA6D0B6B}"/>
              </a:ext>
            </a:extLst>
          </p:cNvPr>
          <p:cNvCxnSpPr>
            <a:cxnSpLocks/>
          </p:cNvCxnSpPr>
          <p:nvPr/>
        </p:nvCxnSpPr>
        <p:spPr>
          <a:xfrm>
            <a:off x="2734292" y="4123246"/>
            <a:ext cx="5335494" cy="10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1D86245-C5EC-4FBC-9615-482C3A1AB5D1}"/>
              </a:ext>
            </a:extLst>
          </p:cNvPr>
          <p:cNvCxnSpPr>
            <a:cxnSpLocks/>
          </p:cNvCxnSpPr>
          <p:nvPr/>
        </p:nvCxnSpPr>
        <p:spPr>
          <a:xfrm>
            <a:off x="2783134" y="4745010"/>
            <a:ext cx="5286652" cy="39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805</Words>
  <Application>Microsoft Office PowerPoint</Application>
  <PresentationFormat>Grand écran</PresentationFormat>
  <Paragraphs>126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L’INTERNET</vt:lpstr>
      <vt:lpstr>PROJET WEB</vt:lpstr>
      <vt:lpstr>RÔLE DES LANGAGES</vt:lpstr>
      <vt:lpstr>RÔLE DES LANGAGES</vt:lpstr>
      <vt:lpstr>Les autres composants</vt:lpstr>
      <vt:lpstr>Code Source</vt:lpstr>
      <vt:lpstr>W3C</vt:lpstr>
      <vt:lpstr>Navigateurs</vt:lpstr>
      <vt:lpstr>HEBERGEMENT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75</dc:creator>
  <cp:lastModifiedBy>cesaire desaulle</cp:lastModifiedBy>
  <cp:revision>70</cp:revision>
  <dcterms:created xsi:type="dcterms:W3CDTF">2018-11-07T21:52:28Z</dcterms:created>
  <dcterms:modified xsi:type="dcterms:W3CDTF">2024-02-18T15:28:06Z</dcterms:modified>
</cp:coreProperties>
</file>