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EE479-79B0-9240-B18C-EE7C848F2D2E}" v="275" dt="2025-01-29T17:03:38.6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34"/>
    <p:restoredTop sz="96671"/>
  </p:normalViewPr>
  <p:slideViewPr>
    <p:cSldViewPr snapToGrid="0">
      <p:cViewPr varScale="1">
        <p:scale>
          <a:sx n="128" d="100"/>
          <a:sy n="128" d="100"/>
        </p:scale>
        <p:origin x="123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46C13C-9E21-46F5-AA65-9B0160F22B63}" type="doc">
      <dgm:prSet loTypeId="urn:microsoft.com/office/officeart/2018/2/layout/IconLabelList" loCatId="icon" qsTypeId="urn:microsoft.com/office/officeart/2005/8/quickstyle/simple2" qsCatId="simple" csTypeId="urn:microsoft.com/office/officeart/2005/8/colors/accent1_2" csCatId="accent1" phldr="1"/>
      <dgm:spPr/>
      <dgm:t>
        <a:bodyPr/>
        <a:lstStyle/>
        <a:p>
          <a:endParaRPr lang="en-US"/>
        </a:p>
      </dgm:t>
    </dgm:pt>
    <dgm:pt modelId="{EFC85E6A-493F-4879-8FE2-CCA9B6EA1756}">
      <dgm:prSet/>
      <dgm:spPr/>
      <dgm:t>
        <a:bodyPr/>
        <a:lstStyle/>
        <a:p>
          <a:pPr>
            <a:lnSpc>
              <a:spcPct val="100000"/>
            </a:lnSpc>
          </a:pPr>
          <a:r>
            <a:rPr lang="en-US" dirty="0"/>
            <a:t>Key questions</a:t>
          </a:r>
        </a:p>
      </dgm:t>
    </dgm:pt>
    <dgm:pt modelId="{DCBB1997-43D0-490A-819A-FBDADCDF1540}" type="parTrans" cxnId="{923166E9-4AE1-40EC-A93F-083934F7067B}">
      <dgm:prSet/>
      <dgm:spPr/>
      <dgm:t>
        <a:bodyPr/>
        <a:lstStyle/>
        <a:p>
          <a:endParaRPr lang="en-US"/>
        </a:p>
      </dgm:t>
    </dgm:pt>
    <dgm:pt modelId="{27195EE8-2569-46B1-8B1B-824C170CD2D6}" type="sibTrans" cxnId="{923166E9-4AE1-40EC-A93F-083934F7067B}">
      <dgm:prSet/>
      <dgm:spPr/>
      <dgm:t>
        <a:bodyPr/>
        <a:lstStyle/>
        <a:p>
          <a:endParaRPr lang="en-US"/>
        </a:p>
      </dgm:t>
    </dgm:pt>
    <dgm:pt modelId="{C4A37BC9-AA6A-4B2A-824F-8DD7AC9916B6}">
      <dgm:prSet custT="1"/>
      <dgm:spPr/>
      <dgm:t>
        <a:bodyPr/>
        <a:lstStyle/>
        <a:p>
          <a:pPr>
            <a:lnSpc>
              <a:spcPct val="100000"/>
            </a:lnSpc>
          </a:pPr>
          <a:r>
            <a:rPr lang="en-US" sz="1400" dirty="0"/>
            <a:t> Which movies contributed the most/least to revenue gain? </a:t>
          </a:r>
        </a:p>
      </dgm:t>
    </dgm:pt>
    <dgm:pt modelId="{CE8B7414-D48B-4B87-9712-499E5AF1AA31}" type="parTrans" cxnId="{F1901A4C-4A3F-4776-BD4D-6D48B1C2E9F6}">
      <dgm:prSet/>
      <dgm:spPr/>
      <dgm:t>
        <a:bodyPr/>
        <a:lstStyle/>
        <a:p>
          <a:endParaRPr lang="en-US"/>
        </a:p>
      </dgm:t>
    </dgm:pt>
    <dgm:pt modelId="{02E6A4D0-F2E9-4BFE-B10D-BA7946B258DA}" type="sibTrans" cxnId="{F1901A4C-4A3F-4776-BD4D-6D48B1C2E9F6}">
      <dgm:prSet/>
      <dgm:spPr/>
      <dgm:t>
        <a:bodyPr/>
        <a:lstStyle/>
        <a:p>
          <a:endParaRPr lang="en-US"/>
        </a:p>
      </dgm:t>
    </dgm:pt>
    <dgm:pt modelId="{1B9A205A-EA65-45A3-B57D-4AF665B77135}">
      <dgm:prSet custT="1"/>
      <dgm:spPr/>
      <dgm:t>
        <a:bodyPr/>
        <a:lstStyle/>
        <a:p>
          <a:pPr>
            <a:lnSpc>
              <a:spcPct val="100000"/>
            </a:lnSpc>
          </a:pPr>
          <a:r>
            <a:rPr lang="en-US" sz="1100" dirty="0"/>
            <a:t>W</a:t>
          </a:r>
          <a:r>
            <a:rPr lang="en-US" sz="1400" dirty="0"/>
            <a:t>hat was the average rental duration for all videos? </a:t>
          </a:r>
        </a:p>
      </dgm:t>
    </dgm:pt>
    <dgm:pt modelId="{FE6F3D69-679C-45FB-B10E-5AE32EBAC408}" type="parTrans" cxnId="{4E307966-2632-44C3-B03C-963E03B10036}">
      <dgm:prSet/>
      <dgm:spPr/>
      <dgm:t>
        <a:bodyPr/>
        <a:lstStyle/>
        <a:p>
          <a:endParaRPr lang="en-US"/>
        </a:p>
      </dgm:t>
    </dgm:pt>
    <dgm:pt modelId="{2AE9C305-DF47-4191-A245-AC113C1C3264}" type="sibTrans" cxnId="{4E307966-2632-44C3-B03C-963E03B10036}">
      <dgm:prSet/>
      <dgm:spPr/>
      <dgm:t>
        <a:bodyPr/>
        <a:lstStyle/>
        <a:p>
          <a:endParaRPr lang="en-US"/>
        </a:p>
      </dgm:t>
    </dgm:pt>
    <dgm:pt modelId="{10EBCBD2-FD7D-4EC0-8A68-0DD7E7D90081}">
      <dgm:prSet custT="1"/>
      <dgm:spPr/>
      <dgm:t>
        <a:bodyPr/>
        <a:lstStyle/>
        <a:p>
          <a:pPr>
            <a:lnSpc>
              <a:spcPct val="100000"/>
            </a:lnSpc>
          </a:pPr>
          <a:r>
            <a:rPr lang="en-US" sz="1400" dirty="0"/>
            <a:t>Which countries are </a:t>
          </a:r>
          <a:r>
            <a:rPr lang="en-US" sz="1400" dirty="0" err="1"/>
            <a:t>Rockbuster</a:t>
          </a:r>
          <a:r>
            <a:rPr lang="en-US" sz="1400" dirty="0"/>
            <a:t> customers based in? </a:t>
          </a:r>
        </a:p>
      </dgm:t>
    </dgm:pt>
    <dgm:pt modelId="{18D5DEF7-F18E-4A04-B7DA-99CFB38ADF79}" type="parTrans" cxnId="{9677E71A-9476-41FF-8D51-19B3EF9D3079}">
      <dgm:prSet/>
      <dgm:spPr/>
      <dgm:t>
        <a:bodyPr/>
        <a:lstStyle/>
        <a:p>
          <a:endParaRPr lang="en-US"/>
        </a:p>
      </dgm:t>
    </dgm:pt>
    <dgm:pt modelId="{531F916A-40E1-43E2-81CF-88B7DE6A4C9F}" type="sibTrans" cxnId="{9677E71A-9476-41FF-8D51-19B3EF9D3079}">
      <dgm:prSet/>
      <dgm:spPr/>
      <dgm:t>
        <a:bodyPr/>
        <a:lstStyle/>
        <a:p>
          <a:endParaRPr lang="en-US"/>
        </a:p>
      </dgm:t>
    </dgm:pt>
    <dgm:pt modelId="{217F7D3E-E0CC-4ECF-B8BA-BCA0617400D8}">
      <dgm:prSet custT="1"/>
      <dgm:spPr/>
      <dgm:t>
        <a:bodyPr/>
        <a:lstStyle/>
        <a:p>
          <a:pPr>
            <a:lnSpc>
              <a:spcPct val="100000"/>
            </a:lnSpc>
          </a:pPr>
          <a:r>
            <a:rPr lang="en-US" sz="1400" dirty="0"/>
            <a:t>Where are customers with a high lifetime value based?</a:t>
          </a:r>
        </a:p>
      </dgm:t>
    </dgm:pt>
    <dgm:pt modelId="{2BEFED6E-3377-44F6-BE5C-0EFE3A57A66F}" type="parTrans" cxnId="{B727D84E-B7B9-4E6F-832F-BE944CA170D2}">
      <dgm:prSet/>
      <dgm:spPr/>
      <dgm:t>
        <a:bodyPr/>
        <a:lstStyle/>
        <a:p>
          <a:endParaRPr lang="en-US"/>
        </a:p>
      </dgm:t>
    </dgm:pt>
    <dgm:pt modelId="{C1C95E96-840B-4D47-A465-1DC366D6743C}" type="sibTrans" cxnId="{B727D84E-B7B9-4E6F-832F-BE944CA170D2}">
      <dgm:prSet/>
      <dgm:spPr/>
      <dgm:t>
        <a:bodyPr/>
        <a:lstStyle/>
        <a:p>
          <a:endParaRPr lang="en-US"/>
        </a:p>
      </dgm:t>
    </dgm:pt>
    <dgm:pt modelId="{06326679-996C-41AE-9E59-92C6941E0FA6}">
      <dgm:prSet custT="1"/>
      <dgm:spPr/>
      <dgm:t>
        <a:bodyPr/>
        <a:lstStyle/>
        <a:p>
          <a:pPr>
            <a:lnSpc>
              <a:spcPct val="100000"/>
            </a:lnSpc>
          </a:pPr>
          <a:r>
            <a:rPr lang="en-US" sz="1400" dirty="0"/>
            <a:t>Do sales figures vary between geographic regions?</a:t>
          </a:r>
        </a:p>
      </dgm:t>
    </dgm:pt>
    <dgm:pt modelId="{458453E7-42EA-48B1-8E11-120898F40B88}" type="parTrans" cxnId="{61D4F8DB-DA39-4379-932B-D49888A30DC5}">
      <dgm:prSet/>
      <dgm:spPr/>
      <dgm:t>
        <a:bodyPr/>
        <a:lstStyle/>
        <a:p>
          <a:endParaRPr lang="en-US"/>
        </a:p>
      </dgm:t>
    </dgm:pt>
    <dgm:pt modelId="{CA62808E-52E0-418E-8EF6-A8D410BAB38D}" type="sibTrans" cxnId="{61D4F8DB-DA39-4379-932B-D49888A30DC5}">
      <dgm:prSet/>
      <dgm:spPr/>
      <dgm:t>
        <a:bodyPr/>
        <a:lstStyle/>
        <a:p>
          <a:endParaRPr lang="en-US"/>
        </a:p>
      </dgm:t>
    </dgm:pt>
    <dgm:pt modelId="{A3C9D629-9DA1-4D19-B269-0CE0A4251DE7}" type="pres">
      <dgm:prSet presAssocID="{AE46C13C-9E21-46F5-AA65-9B0160F22B63}" presName="root" presStyleCnt="0">
        <dgm:presLayoutVars>
          <dgm:dir/>
          <dgm:resizeHandles val="exact"/>
        </dgm:presLayoutVars>
      </dgm:prSet>
      <dgm:spPr/>
    </dgm:pt>
    <dgm:pt modelId="{ED8DF4DA-15FF-484B-A924-89C70A4FD5C4}" type="pres">
      <dgm:prSet presAssocID="{EFC85E6A-493F-4879-8FE2-CCA9B6EA1756}" presName="compNode" presStyleCnt="0"/>
      <dgm:spPr/>
    </dgm:pt>
    <dgm:pt modelId="{99B230FA-87E9-457F-9A33-2FDD33A076CF}" type="pres">
      <dgm:prSet presAssocID="{EFC85E6A-493F-4879-8FE2-CCA9B6EA1756}" presName="iconRect" presStyleLbl="node1" presStyleIdx="0" presStyleCnt="6" custLinFactX="100000" custLinFactNeighborX="168911" custLinFactNeighborY="-6121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ey"/>
        </a:ext>
      </dgm:extLst>
    </dgm:pt>
    <dgm:pt modelId="{38DF50D2-5254-45E1-A429-E1AC8F6005AE}" type="pres">
      <dgm:prSet presAssocID="{EFC85E6A-493F-4879-8FE2-CCA9B6EA1756}" presName="spaceRect" presStyleCnt="0"/>
      <dgm:spPr/>
    </dgm:pt>
    <dgm:pt modelId="{8C690C39-2DB6-4C60-B22C-471412F3AFED}" type="pres">
      <dgm:prSet presAssocID="{EFC85E6A-493F-4879-8FE2-CCA9B6EA1756}" presName="textRect" presStyleLbl="revTx" presStyleIdx="0" presStyleCnt="6" custLinFactX="19118" custLinFactY="-8599" custLinFactNeighborX="100000" custLinFactNeighborY="-100000">
        <dgm:presLayoutVars>
          <dgm:chMax val="1"/>
          <dgm:chPref val="1"/>
        </dgm:presLayoutVars>
      </dgm:prSet>
      <dgm:spPr/>
    </dgm:pt>
    <dgm:pt modelId="{0C8051E7-3C3D-4E77-93C8-FA8BAB2BAF60}" type="pres">
      <dgm:prSet presAssocID="{27195EE8-2569-46B1-8B1B-824C170CD2D6}" presName="sibTrans" presStyleCnt="0"/>
      <dgm:spPr/>
    </dgm:pt>
    <dgm:pt modelId="{2A21F7F8-5B8B-4846-AD19-14FD2588913E}" type="pres">
      <dgm:prSet presAssocID="{C4A37BC9-AA6A-4B2A-824F-8DD7AC9916B6}" presName="compNode" presStyleCnt="0"/>
      <dgm:spPr/>
    </dgm:pt>
    <dgm:pt modelId="{3FF2234D-2692-43EA-90D9-FF79A64E5021}" type="pres">
      <dgm:prSet presAssocID="{C4A37BC9-AA6A-4B2A-824F-8DD7AC9916B6}" presName="iconRect" presStyleLbl="node1" presStyleIdx="1" presStyleCnt="6" custLinFactX="-100000" custLinFactNeighborX="-189920" custLinFactNeighborY="1470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ideo camera"/>
        </a:ext>
      </dgm:extLst>
    </dgm:pt>
    <dgm:pt modelId="{9E7136A5-1015-4E6E-B33D-BECB4B4D670D}" type="pres">
      <dgm:prSet presAssocID="{C4A37BC9-AA6A-4B2A-824F-8DD7AC9916B6}" presName="spaceRect" presStyleCnt="0"/>
      <dgm:spPr/>
    </dgm:pt>
    <dgm:pt modelId="{69FD99D5-A472-4374-85B9-83BFF7E38B87}" type="pres">
      <dgm:prSet presAssocID="{C4A37BC9-AA6A-4B2A-824F-8DD7AC9916B6}" presName="textRect" presStyleLbl="revTx" presStyleIdx="1" presStyleCnt="6" custLinFactX="-20065" custLinFactNeighborX="-100000" custLinFactNeighborY="-4912">
        <dgm:presLayoutVars>
          <dgm:chMax val="1"/>
          <dgm:chPref val="1"/>
        </dgm:presLayoutVars>
      </dgm:prSet>
      <dgm:spPr/>
    </dgm:pt>
    <dgm:pt modelId="{14D20E57-1D96-4D2F-99FC-F75C3D4AAFFC}" type="pres">
      <dgm:prSet presAssocID="{02E6A4D0-F2E9-4BFE-B10D-BA7946B258DA}" presName="sibTrans" presStyleCnt="0"/>
      <dgm:spPr/>
    </dgm:pt>
    <dgm:pt modelId="{325ADBF6-B11B-4A3E-98A7-0E7D9008B096}" type="pres">
      <dgm:prSet presAssocID="{1B9A205A-EA65-45A3-B57D-4AF665B77135}" presName="compNode" presStyleCnt="0"/>
      <dgm:spPr/>
    </dgm:pt>
    <dgm:pt modelId="{C872631D-9E90-4130-A26E-641B2ACC5815}" type="pres">
      <dgm:prSet presAssocID="{1B9A205A-EA65-45A3-B57D-4AF665B7713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ay"/>
        </a:ext>
      </dgm:extLst>
    </dgm:pt>
    <dgm:pt modelId="{BD646FFD-604A-49DC-B6C6-3555C7EDEC25}" type="pres">
      <dgm:prSet presAssocID="{1B9A205A-EA65-45A3-B57D-4AF665B77135}" presName="spaceRect" presStyleCnt="0"/>
      <dgm:spPr/>
    </dgm:pt>
    <dgm:pt modelId="{39C76D76-6118-4A78-B2A0-5B467356BE0E}" type="pres">
      <dgm:prSet presAssocID="{1B9A205A-EA65-45A3-B57D-4AF665B77135}" presName="textRect" presStyleLbl="revTx" presStyleIdx="2" presStyleCnt="6" custLinFactNeighborX="-2913" custLinFactNeighborY="-27883">
        <dgm:presLayoutVars>
          <dgm:chMax val="1"/>
          <dgm:chPref val="1"/>
        </dgm:presLayoutVars>
      </dgm:prSet>
      <dgm:spPr/>
    </dgm:pt>
    <dgm:pt modelId="{0F50792F-4164-4A9C-A4A7-D4E7B763D1D0}" type="pres">
      <dgm:prSet presAssocID="{2AE9C305-DF47-4191-A245-AC113C1C3264}" presName="sibTrans" presStyleCnt="0"/>
      <dgm:spPr/>
    </dgm:pt>
    <dgm:pt modelId="{0F2F2C60-BBBB-4791-ADFE-9F7943DC3ED9}" type="pres">
      <dgm:prSet presAssocID="{10EBCBD2-FD7D-4EC0-8A68-0DD7E7D90081}" presName="compNode" presStyleCnt="0"/>
      <dgm:spPr/>
    </dgm:pt>
    <dgm:pt modelId="{1050C7E0-34FD-425D-86E7-306FD617D550}" type="pres">
      <dgm:prSet presAssocID="{10EBCBD2-FD7D-4EC0-8A68-0DD7E7D9008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arth Globe Europe-Africa"/>
        </a:ext>
      </dgm:extLst>
    </dgm:pt>
    <dgm:pt modelId="{E00A6FE5-699F-4369-9065-5E29B2F58FE4}" type="pres">
      <dgm:prSet presAssocID="{10EBCBD2-FD7D-4EC0-8A68-0DD7E7D90081}" presName="spaceRect" presStyleCnt="0"/>
      <dgm:spPr/>
    </dgm:pt>
    <dgm:pt modelId="{9FCBB75F-AF9A-4451-B172-402E40AF6301}" type="pres">
      <dgm:prSet presAssocID="{10EBCBD2-FD7D-4EC0-8A68-0DD7E7D90081}" presName="textRect" presStyleLbl="revTx" presStyleIdx="3" presStyleCnt="6">
        <dgm:presLayoutVars>
          <dgm:chMax val="1"/>
          <dgm:chPref val="1"/>
        </dgm:presLayoutVars>
      </dgm:prSet>
      <dgm:spPr/>
    </dgm:pt>
    <dgm:pt modelId="{1A2963CB-A017-4852-91FC-84E2AD264C80}" type="pres">
      <dgm:prSet presAssocID="{531F916A-40E1-43E2-81CF-88B7DE6A4C9F}" presName="sibTrans" presStyleCnt="0"/>
      <dgm:spPr/>
    </dgm:pt>
    <dgm:pt modelId="{751C66FA-3CE4-464C-B91A-B6E0811DFCD9}" type="pres">
      <dgm:prSet presAssocID="{217F7D3E-E0CC-4ECF-B8BA-BCA0617400D8}" presName="compNode" presStyleCnt="0"/>
      <dgm:spPr/>
    </dgm:pt>
    <dgm:pt modelId="{EE1A0055-2C02-4FCF-A13F-9A60656ACB73}" type="pres">
      <dgm:prSet presAssocID="{217F7D3E-E0CC-4ECF-B8BA-BCA0617400D8}" presName="iconRect" presStyleLbl="node1" presStyleIdx="4" presStyleCnt="6" custLinFactNeighborX="38838" custLinFactNeighborY="-8631"/>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amond"/>
        </a:ext>
      </dgm:extLst>
    </dgm:pt>
    <dgm:pt modelId="{555125CC-3D78-43C3-B872-7AC30CEDF445}" type="pres">
      <dgm:prSet presAssocID="{217F7D3E-E0CC-4ECF-B8BA-BCA0617400D8}" presName="spaceRect" presStyleCnt="0"/>
      <dgm:spPr/>
    </dgm:pt>
    <dgm:pt modelId="{EAC2A757-E232-4139-A457-4884234952CA}" type="pres">
      <dgm:prSet presAssocID="{217F7D3E-E0CC-4ECF-B8BA-BCA0617400D8}" presName="textRect" presStyleLbl="revTx" presStyleIdx="4" presStyleCnt="6" custLinFactNeighborX="13593" custLinFactNeighborY="-13942">
        <dgm:presLayoutVars>
          <dgm:chMax val="1"/>
          <dgm:chPref val="1"/>
        </dgm:presLayoutVars>
      </dgm:prSet>
      <dgm:spPr/>
    </dgm:pt>
    <dgm:pt modelId="{8BDA9AEF-81F2-4BD5-AA3C-CD4CE1A8BEE5}" type="pres">
      <dgm:prSet presAssocID="{C1C95E96-840B-4D47-A465-1DC366D6743C}" presName="sibTrans" presStyleCnt="0"/>
      <dgm:spPr/>
    </dgm:pt>
    <dgm:pt modelId="{49DA5903-18B4-46F1-9A9F-9D8F4979C511}" type="pres">
      <dgm:prSet presAssocID="{06326679-996C-41AE-9E59-92C6941E0FA6}" presName="compNode" presStyleCnt="0"/>
      <dgm:spPr/>
    </dgm:pt>
    <dgm:pt modelId="{475ABD66-9E40-4999-89ED-F76391F7EE4F}" type="pres">
      <dgm:prSet presAssocID="{06326679-996C-41AE-9E59-92C6941E0FA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Marker"/>
        </a:ext>
      </dgm:extLst>
    </dgm:pt>
    <dgm:pt modelId="{E5DB90B6-641C-4D78-BD19-0BA56F478969}" type="pres">
      <dgm:prSet presAssocID="{06326679-996C-41AE-9E59-92C6941E0FA6}" presName="spaceRect" presStyleCnt="0"/>
      <dgm:spPr/>
    </dgm:pt>
    <dgm:pt modelId="{1F24B31E-CABF-4416-8211-43A3241FD4CE}" type="pres">
      <dgm:prSet presAssocID="{06326679-996C-41AE-9E59-92C6941E0FA6}" presName="textRect" presStyleLbl="revTx" presStyleIdx="5" presStyleCnt="6" custScaleX="132996" custScaleY="131246">
        <dgm:presLayoutVars>
          <dgm:chMax val="1"/>
          <dgm:chPref val="1"/>
        </dgm:presLayoutVars>
      </dgm:prSet>
      <dgm:spPr/>
    </dgm:pt>
  </dgm:ptLst>
  <dgm:cxnLst>
    <dgm:cxn modelId="{9677E71A-9476-41FF-8D51-19B3EF9D3079}" srcId="{AE46C13C-9E21-46F5-AA65-9B0160F22B63}" destId="{10EBCBD2-FD7D-4EC0-8A68-0DD7E7D90081}" srcOrd="3" destOrd="0" parTransId="{18D5DEF7-F18E-4A04-B7DA-99CFB38ADF79}" sibTransId="{531F916A-40E1-43E2-81CF-88B7DE6A4C9F}"/>
    <dgm:cxn modelId="{F1901A4C-4A3F-4776-BD4D-6D48B1C2E9F6}" srcId="{AE46C13C-9E21-46F5-AA65-9B0160F22B63}" destId="{C4A37BC9-AA6A-4B2A-824F-8DD7AC9916B6}" srcOrd="1" destOrd="0" parTransId="{CE8B7414-D48B-4B87-9712-499E5AF1AA31}" sibTransId="{02E6A4D0-F2E9-4BFE-B10D-BA7946B258DA}"/>
    <dgm:cxn modelId="{B727D84E-B7B9-4E6F-832F-BE944CA170D2}" srcId="{AE46C13C-9E21-46F5-AA65-9B0160F22B63}" destId="{217F7D3E-E0CC-4ECF-B8BA-BCA0617400D8}" srcOrd="4" destOrd="0" parTransId="{2BEFED6E-3377-44F6-BE5C-0EFE3A57A66F}" sibTransId="{C1C95E96-840B-4D47-A465-1DC366D6743C}"/>
    <dgm:cxn modelId="{4E307966-2632-44C3-B03C-963E03B10036}" srcId="{AE46C13C-9E21-46F5-AA65-9B0160F22B63}" destId="{1B9A205A-EA65-45A3-B57D-4AF665B77135}" srcOrd="2" destOrd="0" parTransId="{FE6F3D69-679C-45FB-B10E-5AE32EBAC408}" sibTransId="{2AE9C305-DF47-4191-A245-AC113C1C3264}"/>
    <dgm:cxn modelId="{2547BF8A-B21B-4B9C-B2C5-BC50D3304522}" type="presOf" srcId="{EFC85E6A-493F-4879-8FE2-CCA9B6EA1756}" destId="{8C690C39-2DB6-4C60-B22C-471412F3AFED}" srcOrd="0" destOrd="0" presId="urn:microsoft.com/office/officeart/2018/2/layout/IconLabelList"/>
    <dgm:cxn modelId="{4D87319E-8835-4D65-AEE7-BB1D5FBB8153}" type="presOf" srcId="{217F7D3E-E0CC-4ECF-B8BA-BCA0617400D8}" destId="{EAC2A757-E232-4139-A457-4884234952CA}" srcOrd="0" destOrd="0" presId="urn:microsoft.com/office/officeart/2018/2/layout/IconLabelList"/>
    <dgm:cxn modelId="{6A27879E-950D-40FB-A2A7-0C507AA3A9CE}" type="presOf" srcId="{06326679-996C-41AE-9E59-92C6941E0FA6}" destId="{1F24B31E-CABF-4416-8211-43A3241FD4CE}" srcOrd="0" destOrd="0" presId="urn:microsoft.com/office/officeart/2018/2/layout/IconLabelList"/>
    <dgm:cxn modelId="{90FF5DA1-7B6A-425B-86EC-D94C5C63CD9B}" type="presOf" srcId="{C4A37BC9-AA6A-4B2A-824F-8DD7AC9916B6}" destId="{69FD99D5-A472-4374-85B9-83BFF7E38B87}" srcOrd="0" destOrd="0" presId="urn:microsoft.com/office/officeart/2018/2/layout/IconLabelList"/>
    <dgm:cxn modelId="{0090A1D2-D828-4B6A-8C2E-AAED3108A885}" type="presOf" srcId="{10EBCBD2-FD7D-4EC0-8A68-0DD7E7D90081}" destId="{9FCBB75F-AF9A-4451-B172-402E40AF6301}" srcOrd="0" destOrd="0" presId="urn:microsoft.com/office/officeart/2018/2/layout/IconLabelList"/>
    <dgm:cxn modelId="{700895D4-A3A7-4CEE-B674-4633F379120A}" type="presOf" srcId="{1B9A205A-EA65-45A3-B57D-4AF665B77135}" destId="{39C76D76-6118-4A78-B2A0-5B467356BE0E}" srcOrd="0" destOrd="0" presId="urn:microsoft.com/office/officeart/2018/2/layout/IconLabelList"/>
    <dgm:cxn modelId="{61D4F8DB-DA39-4379-932B-D49888A30DC5}" srcId="{AE46C13C-9E21-46F5-AA65-9B0160F22B63}" destId="{06326679-996C-41AE-9E59-92C6941E0FA6}" srcOrd="5" destOrd="0" parTransId="{458453E7-42EA-48B1-8E11-120898F40B88}" sibTransId="{CA62808E-52E0-418E-8EF6-A8D410BAB38D}"/>
    <dgm:cxn modelId="{923166E9-4AE1-40EC-A93F-083934F7067B}" srcId="{AE46C13C-9E21-46F5-AA65-9B0160F22B63}" destId="{EFC85E6A-493F-4879-8FE2-CCA9B6EA1756}" srcOrd="0" destOrd="0" parTransId="{DCBB1997-43D0-490A-819A-FBDADCDF1540}" sibTransId="{27195EE8-2569-46B1-8B1B-824C170CD2D6}"/>
    <dgm:cxn modelId="{D6BB1EED-2A6F-4C74-8315-ED9F44D76F65}" type="presOf" srcId="{AE46C13C-9E21-46F5-AA65-9B0160F22B63}" destId="{A3C9D629-9DA1-4D19-B269-0CE0A4251DE7}" srcOrd="0" destOrd="0" presId="urn:microsoft.com/office/officeart/2018/2/layout/IconLabelList"/>
    <dgm:cxn modelId="{66C859C4-D126-4E06-8CD8-588CB1658462}" type="presParOf" srcId="{A3C9D629-9DA1-4D19-B269-0CE0A4251DE7}" destId="{ED8DF4DA-15FF-484B-A924-89C70A4FD5C4}" srcOrd="0" destOrd="0" presId="urn:microsoft.com/office/officeart/2018/2/layout/IconLabelList"/>
    <dgm:cxn modelId="{AF388280-D6D7-4212-9F42-4BDF611BD67E}" type="presParOf" srcId="{ED8DF4DA-15FF-484B-A924-89C70A4FD5C4}" destId="{99B230FA-87E9-457F-9A33-2FDD33A076CF}" srcOrd="0" destOrd="0" presId="urn:microsoft.com/office/officeart/2018/2/layout/IconLabelList"/>
    <dgm:cxn modelId="{2809BABA-1364-4410-BD70-EF8BF0EB3A36}" type="presParOf" srcId="{ED8DF4DA-15FF-484B-A924-89C70A4FD5C4}" destId="{38DF50D2-5254-45E1-A429-E1AC8F6005AE}" srcOrd="1" destOrd="0" presId="urn:microsoft.com/office/officeart/2018/2/layout/IconLabelList"/>
    <dgm:cxn modelId="{C7562865-7A56-4D21-835B-23954086017E}" type="presParOf" srcId="{ED8DF4DA-15FF-484B-A924-89C70A4FD5C4}" destId="{8C690C39-2DB6-4C60-B22C-471412F3AFED}" srcOrd="2" destOrd="0" presId="urn:microsoft.com/office/officeart/2018/2/layout/IconLabelList"/>
    <dgm:cxn modelId="{57C5D057-0A60-40FB-9DD1-A729CD927C05}" type="presParOf" srcId="{A3C9D629-9DA1-4D19-B269-0CE0A4251DE7}" destId="{0C8051E7-3C3D-4E77-93C8-FA8BAB2BAF60}" srcOrd="1" destOrd="0" presId="urn:microsoft.com/office/officeart/2018/2/layout/IconLabelList"/>
    <dgm:cxn modelId="{046DB87F-59DB-4AF5-B029-2A2BDD2A17CD}" type="presParOf" srcId="{A3C9D629-9DA1-4D19-B269-0CE0A4251DE7}" destId="{2A21F7F8-5B8B-4846-AD19-14FD2588913E}" srcOrd="2" destOrd="0" presId="urn:microsoft.com/office/officeart/2018/2/layout/IconLabelList"/>
    <dgm:cxn modelId="{5C8E6DB3-BBFD-4C9E-9EE2-C3A2E3053005}" type="presParOf" srcId="{2A21F7F8-5B8B-4846-AD19-14FD2588913E}" destId="{3FF2234D-2692-43EA-90D9-FF79A64E5021}" srcOrd="0" destOrd="0" presId="urn:microsoft.com/office/officeart/2018/2/layout/IconLabelList"/>
    <dgm:cxn modelId="{CB078114-1EFE-40AD-AA9C-4E2CDF34F490}" type="presParOf" srcId="{2A21F7F8-5B8B-4846-AD19-14FD2588913E}" destId="{9E7136A5-1015-4E6E-B33D-BECB4B4D670D}" srcOrd="1" destOrd="0" presId="urn:microsoft.com/office/officeart/2018/2/layout/IconLabelList"/>
    <dgm:cxn modelId="{5DFD6F7D-FE2D-422B-97A8-3A0C08E15A14}" type="presParOf" srcId="{2A21F7F8-5B8B-4846-AD19-14FD2588913E}" destId="{69FD99D5-A472-4374-85B9-83BFF7E38B87}" srcOrd="2" destOrd="0" presId="urn:microsoft.com/office/officeart/2018/2/layout/IconLabelList"/>
    <dgm:cxn modelId="{BC90C205-3E2C-4ACA-88E2-B143E1716C8A}" type="presParOf" srcId="{A3C9D629-9DA1-4D19-B269-0CE0A4251DE7}" destId="{14D20E57-1D96-4D2F-99FC-F75C3D4AAFFC}" srcOrd="3" destOrd="0" presId="urn:microsoft.com/office/officeart/2018/2/layout/IconLabelList"/>
    <dgm:cxn modelId="{A8A1F6D1-F9E9-4C6A-810E-CE43CA1A833F}" type="presParOf" srcId="{A3C9D629-9DA1-4D19-B269-0CE0A4251DE7}" destId="{325ADBF6-B11B-4A3E-98A7-0E7D9008B096}" srcOrd="4" destOrd="0" presId="urn:microsoft.com/office/officeart/2018/2/layout/IconLabelList"/>
    <dgm:cxn modelId="{860E2A48-9403-4F0A-9E35-77958584750E}" type="presParOf" srcId="{325ADBF6-B11B-4A3E-98A7-0E7D9008B096}" destId="{C872631D-9E90-4130-A26E-641B2ACC5815}" srcOrd="0" destOrd="0" presId="urn:microsoft.com/office/officeart/2018/2/layout/IconLabelList"/>
    <dgm:cxn modelId="{D667EBF0-0747-4C49-8F33-48B575C03824}" type="presParOf" srcId="{325ADBF6-B11B-4A3E-98A7-0E7D9008B096}" destId="{BD646FFD-604A-49DC-B6C6-3555C7EDEC25}" srcOrd="1" destOrd="0" presId="urn:microsoft.com/office/officeart/2018/2/layout/IconLabelList"/>
    <dgm:cxn modelId="{65447047-64A1-4CB2-810B-451B07109FCD}" type="presParOf" srcId="{325ADBF6-B11B-4A3E-98A7-0E7D9008B096}" destId="{39C76D76-6118-4A78-B2A0-5B467356BE0E}" srcOrd="2" destOrd="0" presId="urn:microsoft.com/office/officeart/2018/2/layout/IconLabelList"/>
    <dgm:cxn modelId="{639054C6-9A96-41AB-8E89-C1C99C935F75}" type="presParOf" srcId="{A3C9D629-9DA1-4D19-B269-0CE0A4251DE7}" destId="{0F50792F-4164-4A9C-A4A7-D4E7B763D1D0}" srcOrd="5" destOrd="0" presId="urn:microsoft.com/office/officeart/2018/2/layout/IconLabelList"/>
    <dgm:cxn modelId="{F3963A57-77B0-41FF-8FBD-292426F3E56F}" type="presParOf" srcId="{A3C9D629-9DA1-4D19-B269-0CE0A4251DE7}" destId="{0F2F2C60-BBBB-4791-ADFE-9F7943DC3ED9}" srcOrd="6" destOrd="0" presId="urn:microsoft.com/office/officeart/2018/2/layout/IconLabelList"/>
    <dgm:cxn modelId="{AE430959-F3F1-47C1-98C2-AF4979223D38}" type="presParOf" srcId="{0F2F2C60-BBBB-4791-ADFE-9F7943DC3ED9}" destId="{1050C7E0-34FD-425D-86E7-306FD617D550}" srcOrd="0" destOrd="0" presId="urn:microsoft.com/office/officeart/2018/2/layout/IconLabelList"/>
    <dgm:cxn modelId="{A7180386-80DB-42ED-B4E4-154462332C96}" type="presParOf" srcId="{0F2F2C60-BBBB-4791-ADFE-9F7943DC3ED9}" destId="{E00A6FE5-699F-4369-9065-5E29B2F58FE4}" srcOrd="1" destOrd="0" presId="urn:microsoft.com/office/officeart/2018/2/layout/IconLabelList"/>
    <dgm:cxn modelId="{8EB55273-A37B-4FBD-AE2E-CED407800846}" type="presParOf" srcId="{0F2F2C60-BBBB-4791-ADFE-9F7943DC3ED9}" destId="{9FCBB75F-AF9A-4451-B172-402E40AF6301}" srcOrd="2" destOrd="0" presId="urn:microsoft.com/office/officeart/2018/2/layout/IconLabelList"/>
    <dgm:cxn modelId="{0986A6DE-8612-43B2-B2D2-256693FCA235}" type="presParOf" srcId="{A3C9D629-9DA1-4D19-B269-0CE0A4251DE7}" destId="{1A2963CB-A017-4852-91FC-84E2AD264C80}" srcOrd="7" destOrd="0" presId="urn:microsoft.com/office/officeart/2018/2/layout/IconLabelList"/>
    <dgm:cxn modelId="{FD7BC6CD-EB47-4C53-B4B2-E40DC6B4C4F7}" type="presParOf" srcId="{A3C9D629-9DA1-4D19-B269-0CE0A4251DE7}" destId="{751C66FA-3CE4-464C-B91A-B6E0811DFCD9}" srcOrd="8" destOrd="0" presId="urn:microsoft.com/office/officeart/2018/2/layout/IconLabelList"/>
    <dgm:cxn modelId="{B03D8C30-1047-490B-82C5-053D0A5B0F98}" type="presParOf" srcId="{751C66FA-3CE4-464C-B91A-B6E0811DFCD9}" destId="{EE1A0055-2C02-4FCF-A13F-9A60656ACB73}" srcOrd="0" destOrd="0" presId="urn:microsoft.com/office/officeart/2018/2/layout/IconLabelList"/>
    <dgm:cxn modelId="{1750EBB6-3F6B-42E0-8BAE-D81F66BD7A1F}" type="presParOf" srcId="{751C66FA-3CE4-464C-B91A-B6E0811DFCD9}" destId="{555125CC-3D78-43C3-B872-7AC30CEDF445}" srcOrd="1" destOrd="0" presId="urn:microsoft.com/office/officeart/2018/2/layout/IconLabelList"/>
    <dgm:cxn modelId="{78BA3DA7-6113-404E-848A-E3BB3E828C24}" type="presParOf" srcId="{751C66FA-3CE4-464C-B91A-B6E0811DFCD9}" destId="{EAC2A757-E232-4139-A457-4884234952CA}" srcOrd="2" destOrd="0" presId="urn:microsoft.com/office/officeart/2018/2/layout/IconLabelList"/>
    <dgm:cxn modelId="{8B62F7D5-201F-4150-9A36-F1282C2902D6}" type="presParOf" srcId="{A3C9D629-9DA1-4D19-B269-0CE0A4251DE7}" destId="{8BDA9AEF-81F2-4BD5-AA3C-CD4CE1A8BEE5}" srcOrd="9" destOrd="0" presId="urn:microsoft.com/office/officeart/2018/2/layout/IconLabelList"/>
    <dgm:cxn modelId="{4AF4D603-9A0F-4DDD-BD98-F4A8BFB94E30}" type="presParOf" srcId="{A3C9D629-9DA1-4D19-B269-0CE0A4251DE7}" destId="{49DA5903-18B4-46F1-9A9F-9D8F4979C511}" srcOrd="10" destOrd="0" presId="urn:microsoft.com/office/officeart/2018/2/layout/IconLabelList"/>
    <dgm:cxn modelId="{BBEE9546-6046-42E4-B760-8670244DA3F1}" type="presParOf" srcId="{49DA5903-18B4-46F1-9A9F-9D8F4979C511}" destId="{475ABD66-9E40-4999-89ED-F76391F7EE4F}" srcOrd="0" destOrd="0" presId="urn:microsoft.com/office/officeart/2018/2/layout/IconLabelList"/>
    <dgm:cxn modelId="{1B3E86EC-1AC4-4D4B-8F5B-F99A35E37D71}" type="presParOf" srcId="{49DA5903-18B4-46F1-9A9F-9D8F4979C511}" destId="{E5DB90B6-641C-4D78-BD19-0BA56F478969}" srcOrd="1" destOrd="0" presId="urn:microsoft.com/office/officeart/2018/2/layout/IconLabelList"/>
    <dgm:cxn modelId="{631EDE78-6313-4CB6-BB18-1C28A5C10B8D}" type="presParOf" srcId="{49DA5903-18B4-46F1-9A9F-9D8F4979C511}" destId="{1F24B31E-CABF-4416-8211-43A3241FD4C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230FA-87E9-457F-9A33-2FDD33A076CF}">
      <dsp:nvSpPr>
        <dsp:cNvPr id="0" name=""/>
        <dsp:cNvSpPr/>
      </dsp:nvSpPr>
      <dsp:spPr>
        <a:xfrm>
          <a:off x="2100552" y="192509"/>
          <a:ext cx="572695" cy="572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C690C39-2DB6-4C60-B22C-471412F3AFED}">
      <dsp:nvSpPr>
        <dsp:cNvPr id="0" name=""/>
        <dsp:cNvSpPr/>
      </dsp:nvSpPr>
      <dsp:spPr>
        <a:xfrm>
          <a:off x="1726494" y="673933"/>
          <a:ext cx="1272656" cy="620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Key questions</a:t>
          </a:r>
        </a:p>
      </dsp:txBody>
      <dsp:txXfrm>
        <a:off x="1726494" y="673933"/>
        <a:ext cx="1272656" cy="620419"/>
      </dsp:txXfrm>
    </dsp:sp>
    <dsp:sp modelId="{3FF2234D-2692-43EA-90D9-FF79A64E5021}">
      <dsp:nvSpPr>
        <dsp:cNvPr id="0" name=""/>
        <dsp:cNvSpPr/>
      </dsp:nvSpPr>
      <dsp:spPr>
        <a:xfrm>
          <a:off x="395525" y="627316"/>
          <a:ext cx="572695" cy="572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9FD99D5-A472-4374-85B9-83BFF7E38B87}">
      <dsp:nvSpPr>
        <dsp:cNvPr id="0" name=""/>
        <dsp:cNvSpPr/>
      </dsp:nvSpPr>
      <dsp:spPr>
        <a:xfrm>
          <a:off x="177888" y="1317227"/>
          <a:ext cx="1272656" cy="620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 Which movies contributed the most/least to revenue gain? </a:t>
          </a:r>
        </a:p>
      </dsp:txBody>
      <dsp:txXfrm>
        <a:off x="177888" y="1317227"/>
        <a:ext cx="1272656" cy="620419"/>
      </dsp:txXfrm>
    </dsp:sp>
    <dsp:sp modelId="{C872631D-9E90-4130-A26E-641B2ACC5815}">
      <dsp:nvSpPr>
        <dsp:cNvPr id="0" name=""/>
        <dsp:cNvSpPr/>
      </dsp:nvSpPr>
      <dsp:spPr>
        <a:xfrm>
          <a:off x="3551254" y="543096"/>
          <a:ext cx="572695" cy="572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9C76D76-6118-4A78-B2A0-5B467356BE0E}">
      <dsp:nvSpPr>
        <dsp:cNvPr id="0" name=""/>
        <dsp:cNvSpPr/>
      </dsp:nvSpPr>
      <dsp:spPr>
        <a:xfrm>
          <a:off x="3164201" y="1174711"/>
          <a:ext cx="1272656" cy="620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W</a:t>
          </a:r>
          <a:r>
            <a:rPr lang="en-US" sz="1400" kern="1200" dirty="0"/>
            <a:t>hat was the average rental duration for all videos? </a:t>
          </a:r>
        </a:p>
      </dsp:txBody>
      <dsp:txXfrm>
        <a:off x="3164201" y="1174711"/>
        <a:ext cx="1272656" cy="620419"/>
      </dsp:txXfrm>
    </dsp:sp>
    <dsp:sp modelId="{1050C7E0-34FD-425D-86E7-306FD617D550}">
      <dsp:nvSpPr>
        <dsp:cNvPr id="0" name=""/>
        <dsp:cNvSpPr/>
      </dsp:nvSpPr>
      <dsp:spPr>
        <a:xfrm>
          <a:off x="350549" y="2334751"/>
          <a:ext cx="572695" cy="5726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FCBB75F-AF9A-4451-B172-402E40AF6301}">
      <dsp:nvSpPr>
        <dsp:cNvPr id="0" name=""/>
        <dsp:cNvSpPr/>
      </dsp:nvSpPr>
      <dsp:spPr>
        <a:xfrm>
          <a:off x="568" y="3139357"/>
          <a:ext cx="1272656" cy="620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Which countries are </a:t>
          </a:r>
          <a:r>
            <a:rPr lang="en-US" sz="1400" kern="1200" dirty="0" err="1"/>
            <a:t>Rockbuster</a:t>
          </a:r>
          <a:r>
            <a:rPr lang="en-US" sz="1400" kern="1200" dirty="0"/>
            <a:t> customers based in? </a:t>
          </a:r>
        </a:p>
      </dsp:txBody>
      <dsp:txXfrm>
        <a:off x="568" y="3139357"/>
        <a:ext cx="1272656" cy="620419"/>
      </dsp:txXfrm>
    </dsp:sp>
    <dsp:sp modelId="{EE1A0055-2C02-4FCF-A13F-9A60656ACB73}">
      <dsp:nvSpPr>
        <dsp:cNvPr id="0" name=""/>
        <dsp:cNvSpPr/>
      </dsp:nvSpPr>
      <dsp:spPr>
        <a:xfrm>
          <a:off x="2068343" y="2285321"/>
          <a:ext cx="572695" cy="5726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AC2A757-E232-4139-A457-4884234952CA}">
      <dsp:nvSpPr>
        <dsp:cNvPr id="0" name=""/>
        <dsp:cNvSpPr/>
      </dsp:nvSpPr>
      <dsp:spPr>
        <a:xfrm>
          <a:off x="1668932" y="3052858"/>
          <a:ext cx="1272656" cy="620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Where are customers with a high lifetime value based?</a:t>
          </a:r>
        </a:p>
      </dsp:txBody>
      <dsp:txXfrm>
        <a:off x="1668932" y="3052858"/>
        <a:ext cx="1272656" cy="620419"/>
      </dsp:txXfrm>
    </dsp:sp>
    <dsp:sp modelId="{475ABD66-9E40-4999-89ED-F76391F7EE4F}">
      <dsp:nvSpPr>
        <dsp:cNvPr id="0" name=""/>
        <dsp:cNvSpPr/>
      </dsp:nvSpPr>
      <dsp:spPr>
        <a:xfrm>
          <a:off x="3551254" y="2286286"/>
          <a:ext cx="572695" cy="57269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F24B31E-CABF-4416-8211-43A3241FD4CE}">
      <dsp:nvSpPr>
        <dsp:cNvPr id="0" name=""/>
        <dsp:cNvSpPr/>
      </dsp:nvSpPr>
      <dsp:spPr>
        <a:xfrm>
          <a:off x="2991311" y="2993965"/>
          <a:ext cx="1692581" cy="814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Do sales figures vary between geographic regions?</a:t>
          </a:r>
        </a:p>
      </dsp:txBody>
      <dsp:txXfrm>
        <a:off x="2991311" y="2993965"/>
        <a:ext cx="1692581" cy="81427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2/3/25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24360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2/3/25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8314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2/3/25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4078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2/3/25</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0019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2/3/25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9230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2/3/25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50378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2/3/25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0294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2/3/25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9279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2/3/25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7628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2/3/25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2680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2/3/25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6355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2/3/25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780288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23" r:id="rId7"/>
    <p:sldLayoutId id="2147483724" r:id="rId8"/>
    <p:sldLayoutId id="2147483725" r:id="rId9"/>
    <p:sldLayoutId id="2147483726" r:id="rId10"/>
    <p:sldLayoutId id="2147483733"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app/profile/mohammed.molla/viz/SQL_Visuals/Sheet1#1" TargetMode="External"/><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public.tableau.com/app/profile/mohammed.molla/viz/SQL_Visuals/Sheet9"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8" name="Picture 7" descr="Blue and orange gradient with arrows">
            <a:extLst>
              <a:ext uri="{FF2B5EF4-FFF2-40B4-BE49-F238E27FC236}">
                <a16:creationId xmlns:a16="http://schemas.microsoft.com/office/drawing/2014/main" id="{8FAE0180-17DB-EB7A-4136-A64EAD5F762F}"/>
              </a:ext>
            </a:extLst>
          </p:cNvPr>
          <p:cNvPicPr>
            <a:picLocks noChangeAspect="1"/>
          </p:cNvPicPr>
          <p:nvPr/>
        </p:nvPicPr>
        <p:blipFill>
          <a:blip r:embed="rId2">
            <a:alphaModFix amt="40000"/>
            <a:extLst>
              <a:ext uri="{28A0092B-C50C-407E-A947-70E740481C1C}">
                <a14:useLocalDpi xmlns:a14="http://schemas.microsoft.com/office/drawing/2010/main"/>
              </a:ext>
            </a:extLst>
          </a:blip>
          <a:srcRect r="-1"/>
          <a:stretch/>
        </p:blipFill>
        <p:spPr>
          <a:xfrm>
            <a:off x="-2" y="1"/>
            <a:ext cx="12192001" cy="6858000"/>
          </a:xfrm>
          <a:prstGeom prst="rect">
            <a:avLst/>
          </a:prstGeom>
        </p:spPr>
      </p:pic>
      <p:grpSp>
        <p:nvGrpSpPr>
          <p:cNvPr id="71"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44" name="Oval 4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D9FC0CF-9185-A6AC-2914-08F5A4721B93}"/>
              </a:ext>
            </a:extLst>
          </p:cNvPr>
          <p:cNvSpPr>
            <a:spLocks noGrp="1"/>
          </p:cNvSpPr>
          <p:nvPr>
            <p:ph type="ctrTitle"/>
          </p:nvPr>
        </p:nvSpPr>
        <p:spPr>
          <a:xfrm>
            <a:off x="1217976" y="1122363"/>
            <a:ext cx="9734371" cy="2387600"/>
          </a:xfrm>
        </p:spPr>
        <p:txBody>
          <a:bodyPr>
            <a:normAutofit/>
          </a:bodyPr>
          <a:lstStyle/>
          <a:p>
            <a:r>
              <a:rPr lang="en-US" sz="5000" b="1" dirty="0">
                <a:solidFill>
                  <a:srgbClr val="FFFF00"/>
                </a:solidFill>
                <a:effectLst/>
                <a:latin typeface="Calibri" panose="020F0502020204030204" pitchFamily="34" charset="0"/>
                <a:ea typeface="Apple Symbols" panose="02000000000000000000" pitchFamily="2" charset="-79"/>
                <a:cs typeface="Calibri" panose="020F0502020204030204" pitchFamily="34" charset="0"/>
              </a:rPr>
              <a:t>Adjusting to the Digital Transition: </a:t>
            </a:r>
            <a:r>
              <a:rPr lang="en-US" sz="5000" b="1" dirty="0" err="1">
                <a:solidFill>
                  <a:srgbClr val="FFFF00"/>
                </a:solidFill>
                <a:effectLst/>
                <a:latin typeface="Calibri" panose="020F0502020204030204" pitchFamily="34" charset="0"/>
                <a:ea typeface="Apple Symbols" panose="02000000000000000000" pitchFamily="2" charset="-79"/>
                <a:cs typeface="Calibri" panose="020F0502020204030204" pitchFamily="34" charset="0"/>
              </a:rPr>
              <a:t>Rockbuster</a:t>
            </a:r>
            <a:r>
              <a:rPr lang="en-US" sz="5000" b="1" dirty="0">
                <a:solidFill>
                  <a:srgbClr val="FFFF00"/>
                </a:solidFill>
                <a:effectLst/>
                <a:latin typeface="Calibri" panose="020F0502020204030204" pitchFamily="34" charset="0"/>
                <a:ea typeface="Apple Symbols" panose="02000000000000000000" pitchFamily="2" charset="-79"/>
                <a:cs typeface="Calibri" panose="020F0502020204030204" pitchFamily="34" charset="0"/>
              </a:rPr>
              <a:t> Stealth's Online Rental Approach</a:t>
            </a:r>
            <a:endParaRPr lang="en-US" sz="5000" b="1" dirty="0">
              <a:solidFill>
                <a:srgbClr val="FFFF00"/>
              </a:solidFill>
              <a:latin typeface="Calibri" panose="020F0502020204030204" pitchFamily="34" charset="0"/>
              <a:ea typeface="Apple Symbols" panose="02000000000000000000" pitchFamily="2" charset="-79"/>
              <a:cs typeface="Calibri" panose="020F0502020204030204" pitchFamily="34" charset="0"/>
            </a:endParaRPr>
          </a:p>
        </p:txBody>
      </p:sp>
      <p:sp>
        <p:nvSpPr>
          <p:cNvPr id="3" name="Subtitle 2">
            <a:extLst>
              <a:ext uri="{FF2B5EF4-FFF2-40B4-BE49-F238E27FC236}">
                <a16:creationId xmlns:a16="http://schemas.microsoft.com/office/drawing/2014/main" id="{37086CF3-AD5F-2D9C-C305-5DBB8A44E859}"/>
              </a:ext>
            </a:extLst>
          </p:cNvPr>
          <p:cNvSpPr>
            <a:spLocks noGrp="1"/>
          </p:cNvSpPr>
          <p:nvPr>
            <p:ph type="subTitle" idx="1"/>
          </p:nvPr>
        </p:nvSpPr>
        <p:spPr>
          <a:xfrm>
            <a:off x="2562605" y="4192185"/>
            <a:ext cx="7063739" cy="1655762"/>
          </a:xfrm>
        </p:spPr>
        <p:txBody>
          <a:bodyPr>
            <a:normAutofit/>
          </a:bodyPr>
          <a:lstStyle/>
          <a:p>
            <a:r>
              <a:rPr lang="en-US" b="1" dirty="0">
                <a:solidFill>
                  <a:srgbClr val="FFFFFF"/>
                </a:solidFill>
              </a:rPr>
              <a:t>Analyzing and leveraging data to aid with the launch strategy</a:t>
            </a:r>
          </a:p>
        </p:txBody>
      </p:sp>
      <p:sp>
        <p:nvSpPr>
          <p:cNvPr id="10" name="TextBox 9">
            <a:extLst>
              <a:ext uri="{FF2B5EF4-FFF2-40B4-BE49-F238E27FC236}">
                <a16:creationId xmlns:a16="http://schemas.microsoft.com/office/drawing/2014/main" id="{518FEE2C-9E28-21BA-444C-27C80EC82EF8}"/>
              </a:ext>
            </a:extLst>
          </p:cNvPr>
          <p:cNvSpPr txBox="1"/>
          <p:nvPr/>
        </p:nvSpPr>
        <p:spPr>
          <a:xfrm>
            <a:off x="9364421" y="5798975"/>
            <a:ext cx="3515951" cy="369332"/>
          </a:xfrm>
          <a:prstGeom prst="rect">
            <a:avLst/>
          </a:prstGeom>
          <a:noFill/>
        </p:spPr>
        <p:txBody>
          <a:bodyPr wrap="square" rtlCol="0">
            <a:spAutoFit/>
          </a:bodyPr>
          <a:lstStyle/>
          <a:p>
            <a:r>
              <a:rPr lang="en-US" dirty="0">
                <a:solidFill>
                  <a:schemeClr val="bg1"/>
                </a:solidFill>
              </a:rPr>
              <a:t>Mohammed Molla</a:t>
            </a:r>
          </a:p>
        </p:txBody>
      </p:sp>
    </p:spTree>
    <p:extLst>
      <p:ext uri="{BB962C8B-B14F-4D97-AF65-F5344CB8AC3E}">
        <p14:creationId xmlns:p14="http://schemas.microsoft.com/office/powerpoint/2010/main" val="151961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416E-4D7A-8E02-3B11-F04EAF19D57E}"/>
              </a:ext>
            </a:extLst>
          </p:cNvPr>
          <p:cNvSpPr>
            <a:spLocks noGrp="1"/>
          </p:cNvSpPr>
          <p:nvPr>
            <p:ph type="title"/>
          </p:nvPr>
        </p:nvSpPr>
        <p:spPr>
          <a:xfrm>
            <a:off x="777240" y="365126"/>
            <a:ext cx="10659110" cy="812034"/>
          </a:xfrm>
        </p:spPr>
        <p:txBody>
          <a:bodyPr>
            <a:normAutofit/>
          </a:bodyPr>
          <a:lstStyle/>
          <a:p>
            <a:pPr algn="ctr"/>
            <a:r>
              <a:rPr lang="en-US" sz="3200" dirty="0">
                <a:ln w="0"/>
                <a:solidFill>
                  <a:schemeClr val="accent1"/>
                </a:solidFill>
                <a:effectLst>
                  <a:outerShdw blurRad="38100" dist="25400" dir="5400000" algn="ctr" rotWithShape="0">
                    <a:srgbClr val="6E747A">
                      <a:alpha val="43000"/>
                    </a:srgbClr>
                  </a:outerShdw>
                </a:effectLst>
              </a:rPr>
              <a:t>Rental type revenue trend</a:t>
            </a:r>
          </a:p>
        </p:txBody>
      </p:sp>
      <p:pic>
        <p:nvPicPr>
          <p:cNvPr id="4" name="Content Placeholder 3">
            <a:extLst>
              <a:ext uri="{FF2B5EF4-FFF2-40B4-BE49-F238E27FC236}">
                <a16:creationId xmlns:a16="http://schemas.microsoft.com/office/drawing/2014/main" id="{E4A449A0-D200-4A0F-8B98-6B1E617562D5}"/>
              </a:ext>
            </a:extLst>
          </p:cNvPr>
          <p:cNvPicPr>
            <a:picLocks noGrp="1" noChangeAspect="1"/>
          </p:cNvPicPr>
          <p:nvPr>
            <p:ph idx="1"/>
          </p:nvPr>
        </p:nvPicPr>
        <p:blipFill>
          <a:blip r:embed="rId2"/>
          <a:stretch>
            <a:fillRect/>
          </a:stretch>
        </p:blipFill>
        <p:spPr>
          <a:xfrm>
            <a:off x="777240" y="1690687"/>
            <a:ext cx="3687616" cy="4668071"/>
          </a:xfrm>
          <a:prstGeom prst="rect">
            <a:avLst/>
          </a:prstGeom>
        </p:spPr>
      </p:pic>
      <p:pic>
        <p:nvPicPr>
          <p:cNvPr id="6" name="Picture 5">
            <a:extLst>
              <a:ext uri="{FF2B5EF4-FFF2-40B4-BE49-F238E27FC236}">
                <a16:creationId xmlns:a16="http://schemas.microsoft.com/office/drawing/2014/main" id="{BA744BB8-813E-CB3B-2A0F-DDE1A3589047}"/>
              </a:ext>
            </a:extLst>
          </p:cNvPr>
          <p:cNvPicPr>
            <a:picLocks noChangeAspect="1"/>
          </p:cNvPicPr>
          <p:nvPr/>
        </p:nvPicPr>
        <p:blipFill>
          <a:blip r:embed="rId3"/>
          <a:stretch>
            <a:fillRect/>
          </a:stretch>
        </p:blipFill>
        <p:spPr>
          <a:xfrm>
            <a:off x="4248812" y="1710227"/>
            <a:ext cx="1228834" cy="1325563"/>
          </a:xfrm>
          <a:prstGeom prst="rect">
            <a:avLst/>
          </a:prstGeom>
        </p:spPr>
      </p:pic>
      <p:sp>
        <p:nvSpPr>
          <p:cNvPr id="7" name="TextBox 6">
            <a:extLst>
              <a:ext uri="{FF2B5EF4-FFF2-40B4-BE49-F238E27FC236}">
                <a16:creationId xmlns:a16="http://schemas.microsoft.com/office/drawing/2014/main" id="{2D9465CC-CBAC-C9F5-4890-0C5FDCF3B89B}"/>
              </a:ext>
            </a:extLst>
          </p:cNvPr>
          <p:cNvSpPr txBox="1"/>
          <p:nvPr/>
        </p:nvSpPr>
        <p:spPr>
          <a:xfrm>
            <a:off x="5349765" y="3016251"/>
            <a:ext cx="5717628" cy="1200329"/>
          </a:xfrm>
          <a:prstGeom prst="rect">
            <a:avLst/>
          </a:prstGeom>
          <a:noFill/>
        </p:spPr>
        <p:txBody>
          <a:bodyPr wrap="square" rtlCol="0">
            <a:spAutoFit/>
          </a:bodyPr>
          <a:lstStyle/>
          <a:p>
            <a:r>
              <a:rPr lang="en-US" sz="1800" dirty="0">
                <a:solidFill>
                  <a:srgbClr val="000000"/>
                </a:solidFill>
                <a:effectLst/>
                <a:latin typeface="Calibri" panose="020F0502020204030204" pitchFamily="34" charset="0"/>
              </a:rPr>
              <a:t>Analyzing the differences between budget and luxury rentals reveals the interplay between cost-effectiveness and high-end features in driving overall revenue. Both rental type contribute equally to the over sales figures. </a:t>
            </a:r>
            <a:endParaRPr lang="en-US" dirty="0"/>
          </a:p>
        </p:txBody>
      </p:sp>
      <p:sp>
        <p:nvSpPr>
          <p:cNvPr id="8" name="TextBox 7">
            <a:extLst>
              <a:ext uri="{FF2B5EF4-FFF2-40B4-BE49-F238E27FC236}">
                <a16:creationId xmlns:a16="http://schemas.microsoft.com/office/drawing/2014/main" id="{9F44F813-0462-8C1B-B736-8D4C10AE2612}"/>
              </a:ext>
            </a:extLst>
          </p:cNvPr>
          <p:cNvSpPr txBox="1"/>
          <p:nvPr/>
        </p:nvSpPr>
        <p:spPr>
          <a:xfrm>
            <a:off x="1282260" y="975599"/>
            <a:ext cx="1334815" cy="715089"/>
          </a:xfrm>
          <a:prstGeom prst="round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Total Sales</a:t>
            </a:r>
          </a:p>
          <a:p>
            <a:r>
              <a:rPr lang="en-US" dirty="0">
                <a:ln w="0"/>
                <a:solidFill>
                  <a:schemeClr val="tx1"/>
                </a:solidFill>
                <a:effectLst>
                  <a:outerShdw blurRad="38100" dist="19050" dir="2700000" algn="tl" rotWithShape="0">
                    <a:schemeClr val="dk1">
                      <a:alpha val="40000"/>
                    </a:schemeClr>
                  </a:outerShdw>
                </a:effectLst>
              </a:rPr>
              <a:t>$ 61,312</a:t>
            </a:r>
          </a:p>
        </p:txBody>
      </p:sp>
      <p:sp>
        <p:nvSpPr>
          <p:cNvPr id="12" name="TextBox 11">
            <a:extLst>
              <a:ext uri="{FF2B5EF4-FFF2-40B4-BE49-F238E27FC236}">
                <a16:creationId xmlns:a16="http://schemas.microsoft.com/office/drawing/2014/main" id="{B891FC34-758B-329A-7546-99DF0575EABC}"/>
              </a:ext>
            </a:extLst>
          </p:cNvPr>
          <p:cNvSpPr txBox="1"/>
          <p:nvPr/>
        </p:nvSpPr>
        <p:spPr>
          <a:xfrm>
            <a:off x="4464856" y="4874881"/>
            <a:ext cx="2062068" cy="1430179"/>
          </a:xfrm>
          <a:prstGeom prst="round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t>standard rental sales:</a:t>
            </a:r>
          </a:p>
          <a:p>
            <a:r>
              <a:rPr lang="en-US" sz="2400" b="1" dirty="0"/>
              <a:t>51.1%</a:t>
            </a:r>
            <a:r>
              <a:rPr lang="en-US" dirty="0"/>
              <a:t> </a:t>
            </a:r>
          </a:p>
          <a:p>
            <a:r>
              <a:rPr lang="en-US" dirty="0"/>
              <a:t>$31,368</a:t>
            </a:r>
          </a:p>
        </p:txBody>
      </p:sp>
      <p:sp>
        <p:nvSpPr>
          <p:cNvPr id="13" name="TextBox 12">
            <a:extLst>
              <a:ext uri="{FF2B5EF4-FFF2-40B4-BE49-F238E27FC236}">
                <a16:creationId xmlns:a16="http://schemas.microsoft.com/office/drawing/2014/main" id="{1233D9DE-69D9-B3DF-C115-FA8DF581574E}"/>
              </a:ext>
            </a:extLst>
          </p:cNvPr>
          <p:cNvSpPr txBox="1"/>
          <p:nvPr/>
        </p:nvSpPr>
        <p:spPr>
          <a:xfrm>
            <a:off x="6696111" y="4878217"/>
            <a:ext cx="2227171" cy="1430179"/>
          </a:xfrm>
          <a:prstGeom prst="round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a:t>Premium rental sales:</a:t>
            </a:r>
          </a:p>
          <a:p>
            <a:r>
              <a:rPr lang="en-US" sz="2400" b="1" dirty="0"/>
              <a:t>48.8%</a:t>
            </a:r>
            <a:r>
              <a:rPr lang="en-US" dirty="0"/>
              <a:t> </a:t>
            </a:r>
          </a:p>
          <a:p>
            <a:r>
              <a:rPr lang="en-US" dirty="0"/>
              <a:t>$29,944</a:t>
            </a:r>
          </a:p>
        </p:txBody>
      </p:sp>
    </p:spTree>
    <p:extLst>
      <p:ext uri="{BB962C8B-B14F-4D97-AF65-F5344CB8AC3E}">
        <p14:creationId xmlns:p14="http://schemas.microsoft.com/office/powerpoint/2010/main" val="278592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B768C-A5E1-1B35-3016-B9551E5C9AA0}"/>
              </a:ext>
            </a:extLst>
          </p:cNvPr>
          <p:cNvSpPr>
            <a:spLocks noGrp="1"/>
          </p:cNvSpPr>
          <p:nvPr>
            <p:ph type="title"/>
          </p:nvPr>
        </p:nvSpPr>
        <p:spPr>
          <a:xfrm>
            <a:off x="777240" y="365125"/>
            <a:ext cx="10659110" cy="538765"/>
          </a:xfrm>
        </p:spPr>
        <p:txBody>
          <a:bodyPr>
            <a:normAutofit/>
          </a:bodyPr>
          <a:lstStyle/>
          <a:p>
            <a:pPr algn="ctr"/>
            <a:r>
              <a:rPr lang="en-US" sz="3200" dirty="0">
                <a:ln w="0"/>
                <a:solidFill>
                  <a:schemeClr val="accent1"/>
                </a:solidFill>
                <a:effectLst>
                  <a:outerShdw blurRad="38100" dist="25400" dir="5400000" algn="ctr" rotWithShape="0">
                    <a:srgbClr val="6E747A">
                      <a:alpha val="43000"/>
                    </a:srgbClr>
                  </a:outerShdw>
                </a:effectLst>
              </a:rPr>
              <a:t>Conclusion and Recommendations </a:t>
            </a:r>
          </a:p>
        </p:txBody>
      </p:sp>
      <p:sp>
        <p:nvSpPr>
          <p:cNvPr id="3" name="Content Placeholder 2">
            <a:extLst>
              <a:ext uri="{FF2B5EF4-FFF2-40B4-BE49-F238E27FC236}">
                <a16:creationId xmlns:a16="http://schemas.microsoft.com/office/drawing/2014/main" id="{EED50A2F-2E1B-99CA-C1FC-FA1FCE148717}"/>
              </a:ext>
            </a:extLst>
          </p:cNvPr>
          <p:cNvSpPr>
            <a:spLocks noGrp="1"/>
          </p:cNvSpPr>
          <p:nvPr>
            <p:ph idx="1"/>
          </p:nvPr>
        </p:nvSpPr>
        <p:spPr>
          <a:xfrm>
            <a:off x="777240" y="1170087"/>
            <a:ext cx="4288746" cy="2582106"/>
          </a:xfrm>
          <a:prstGeom prst="round1Rect">
            <a:avLst/>
          </a:prstGeom>
          <a:effectLst>
            <a:outerShdw blurRad="50800" dist="38100" dir="8100000" algn="tr" rotWithShape="0">
              <a:prstClr val="black">
                <a:alpha val="40000"/>
              </a:prstClr>
            </a:outerShdw>
          </a:effectLst>
        </p:spPr>
        <p:style>
          <a:lnRef idx="2">
            <a:schemeClr val="accent5"/>
          </a:lnRef>
          <a:fillRef idx="1">
            <a:schemeClr val="lt1"/>
          </a:fillRef>
          <a:effectRef idx="0">
            <a:schemeClr val="accent5"/>
          </a:effectRef>
          <a:fontRef idx="minor">
            <a:schemeClr val="dk1"/>
          </a:fontRef>
        </p:style>
        <p:txBody>
          <a:bodyPr>
            <a:normAutofit/>
          </a:bodyPr>
          <a:lstStyle/>
          <a:p>
            <a:pPr marL="0" indent="0" algn="l" rtl="0" eaLnBrk="1" latinLnBrk="0" hangingPunct="1">
              <a:lnSpc>
                <a:spcPct val="90000"/>
              </a:lnSpc>
              <a:spcBef>
                <a:spcPts val="1000"/>
              </a:spcBef>
              <a:buNone/>
            </a:pPr>
            <a:r>
              <a:rPr lang="en-US" sz="1800" b="1" dirty="0">
                <a:solidFill>
                  <a:srgbClr val="420023"/>
                </a:solidFill>
                <a:effectLst/>
                <a:latin typeface="Calibri" panose="020F0502020204030204" pitchFamily="34" charset="0"/>
              </a:rPr>
              <a:t>Geographic Strategy</a:t>
            </a:r>
            <a:endParaRPr lang="en-US" sz="1800" dirty="0">
              <a:solidFill>
                <a:srgbClr val="420023"/>
              </a:solidFill>
              <a:effectLst/>
              <a:latin typeface="Calibri" panose="020F0502020204030204" pitchFamily="34" charset="0"/>
            </a:endParaRPr>
          </a:p>
          <a:p>
            <a:pPr marL="0" indent="0" algn="l" rtl="0" eaLnBrk="1" latinLnBrk="0" hangingPunct="1">
              <a:lnSpc>
                <a:spcPct val="90000"/>
              </a:lnSpc>
              <a:spcBef>
                <a:spcPts val="1000"/>
              </a:spcBef>
              <a:buNone/>
            </a:pPr>
            <a:r>
              <a:rPr lang="en-US" sz="1700" dirty="0">
                <a:solidFill>
                  <a:srgbClr val="420023"/>
                </a:solidFill>
                <a:effectLst/>
                <a:latin typeface="Calibri" panose="020F0502020204030204" pitchFamily="34" charset="0"/>
              </a:rPr>
              <a:t>India, China, and the USA together represent 25% of all active customers across 108 countries. These nations also play a crucial role in generating substantial revenue. Given their large populations, it is essential to focus on growth opportunities in these markets.</a:t>
            </a:r>
            <a:endParaRPr lang="en-US" sz="1700" dirty="0"/>
          </a:p>
        </p:txBody>
      </p:sp>
      <p:sp>
        <p:nvSpPr>
          <p:cNvPr id="4" name="TextBox 3">
            <a:extLst>
              <a:ext uri="{FF2B5EF4-FFF2-40B4-BE49-F238E27FC236}">
                <a16:creationId xmlns:a16="http://schemas.microsoft.com/office/drawing/2014/main" id="{DC7EBA9D-DA12-6233-D679-C5DD8D263F96}"/>
              </a:ext>
            </a:extLst>
          </p:cNvPr>
          <p:cNvSpPr txBox="1"/>
          <p:nvPr/>
        </p:nvSpPr>
        <p:spPr>
          <a:xfrm>
            <a:off x="777240" y="3941410"/>
            <a:ext cx="4288746" cy="2383631"/>
          </a:xfrm>
          <a:prstGeom prst="round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marL="0" indent="0" algn="l" rtl="0" eaLnBrk="1" latinLnBrk="0" hangingPunct="1">
              <a:buNone/>
            </a:pPr>
            <a:r>
              <a:rPr lang="en-US" b="1" dirty="0">
                <a:solidFill>
                  <a:srgbClr val="000000"/>
                </a:solidFill>
                <a:effectLst/>
                <a:latin typeface="Calibri" panose="020F0502020204030204" pitchFamily="34" charset="0"/>
              </a:rPr>
              <a:t>Customer Loyalty</a:t>
            </a:r>
          </a:p>
          <a:p>
            <a:pPr marL="0" indent="0" algn="l" rtl="0" eaLnBrk="1" latinLnBrk="0" hangingPunct="1">
              <a:buNone/>
            </a:pPr>
            <a:endParaRPr lang="en-US" sz="1000" dirty="0">
              <a:solidFill>
                <a:srgbClr val="000000"/>
              </a:solidFill>
              <a:effectLst/>
              <a:latin typeface="Calibri" panose="020F0502020204030204" pitchFamily="34" charset="0"/>
            </a:endParaRPr>
          </a:p>
          <a:p>
            <a:pPr marL="0" indent="0" algn="l" rtl="0" eaLnBrk="1" latinLnBrk="0" hangingPunct="1">
              <a:buNone/>
            </a:pPr>
            <a:r>
              <a:rPr lang="en-US" sz="1700" dirty="0" err="1">
                <a:solidFill>
                  <a:srgbClr val="000000"/>
                </a:solidFill>
                <a:effectLst/>
                <a:latin typeface="Calibri" panose="020F0502020204030204" pitchFamily="34" charset="0"/>
              </a:rPr>
              <a:t>Rockbuster's</a:t>
            </a:r>
            <a:r>
              <a:rPr lang="en-US" sz="1700" dirty="0">
                <a:solidFill>
                  <a:srgbClr val="000000"/>
                </a:solidFill>
                <a:effectLst/>
                <a:latin typeface="Calibri" panose="020F0502020204030204" pitchFamily="34" charset="0"/>
              </a:rPr>
              <a:t> key customers plays a crucial role in generating revenue, highlighting the need for loyalty programs and tailored offers.</a:t>
            </a:r>
          </a:p>
          <a:p>
            <a:pPr marL="0" indent="0">
              <a:buNone/>
            </a:pPr>
            <a:br>
              <a:rPr lang="en-US" sz="1800" dirty="0">
                <a:solidFill>
                  <a:srgbClr val="000000"/>
                </a:solidFill>
                <a:effectLst/>
                <a:latin typeface="Calibri" panose="020F0502020204030204" pitchFamily="34" charset="0"/>
              </a:rPr>
            </a:br>
            <a:endParaRPr lang="en-US" dirty="0"/>
          </a:p>
        </p:txBody>
      </p:sp>
      <p:sp>
        <p:nvSpPr>
          <p:cNvPr id="5" name="TextBox 4">
            <a:extLst>
              <a:ext uri="{FF2B5EF4-FFF2-40B4-BE49-F238E27FC236}">
                <a16:creationId xmlns:a16="http://schemas.microsoft.com/office/drawing/2014/main" id="{19D65565-38FD-2EEE-10E3-288A9E3D93AE}"/>
              </a:ext>
            </a:extLst>
          </p:cNvPr>
          <p:cNvSpPr txBox="1"/>
          <p:nvPr/>
        </p:nvSpPr>
        <p:spPr>
          <a:xfrm>
            <a:off x="6515844" y="1273399"/>
            <a:ext cx="4898916" cy="2298502"/>
          </a:xfrm>
          <a:prstGeom prst="round2Diag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marL="0" indent="0" algn="l" rtl="0" eaLnBrk="1" latinLnBrk="0" hangingPunct="1">
              <a:buNone/>
            </a:pPr>
            <a:r>
              <a:rPr lang="en-US" b="1" dirty="0">
                <a:solidFill>
                  <a:srgbClr val="000000"/>
                </a:solidFill>
                <a:effectLst/>
                <a:latin typeface="Calibri" panose="020F0502020204030204" pitchFamily="34" charset="0"/>
              </a:rPr>
              <a:t>Revenue Distribution Across Films and Genres</a:t>
            </a:r>
            <a:endParaRPr lang="en-US" dirty="0">
              <a:solidFill>
                <a:srgbClr val="000000"/>
              </a:solidFill>
              <a:effectLst/>
              <a:latin typeface="Calibri" panose="020F0502020204030204" pitchFamily="34" charset="0"/>
            </a:endParaRPr>
          </a:p>
          <a:p>
            <a:pPr marL="0" indent="0" algn="l" rtl="0" eaLnBrk="1" latinLnBrk="0" hangingPunct="1">
              <a:buNone/>
            </a:pPr>
            <a:br>
              <a:rPr lang="en-US" sz="1000" dirty="0">
                <a:solidFill>
                  <a:srgbClr val="000000"/>
                </a:solidFill>
                <a:effectLst/>
                <a:latin typeface="Calibri" panose="020F0502020204030204" pitchFamily="34" charset="0"/>
              </a:rPr>
            </a:br>
            <a:r>
              <a:rPr lang="en-US" sz="1700" dirty="0">
                <a:solidFill>
                  <a:srgbClr val="000000"/>
                </a:solidFill>
                <a:effectLst/>
                <a:latin typeface="Calibri" panose="020F0502020204030204" pitchFamily="34" charset="0"/>
              </a:rPr>
              <a:t>The analysis reveals a diverse audience, with no single genre significantly dominating revenue generation except for Thrillers. This implies the need to sustain the existing inventory of titles across different genres while also formulating strategies to boost sales in the Thriller category.</a:t>
            </a:r>
          </a:p>
        </p:txBody>
      </p:sp>
      <p:sp>
        <p:nvSpPr>
          <p:cNvPr id="6" name="TextBox 5">
            <a:extLst>
              <a:ext uri="{FF2B5EF4-FFF2-40B4-BE49-F238E27FC236}">
                <a16:creationId xmlns:a16="http://schemas.microsoft.com/office/drawing/2014/main" id="{AF7170CD-D394-7BC7-71BB-E778D99B3EAF}"/>
              </a:ext>
            </a:extLst>
          </p:cNvPr>
          <p:cNvSpPr txBox="1"/>
          <p:nvPr/>
        </p:nvSpPr>
        <p:spPr>
          <a:xfrm>
            <a:off x="6515844" y="3941410"/>
            <a:ext cx="4898916" cy="2185481"/>
          </a:xfrm>
          <a:prstGeom prst="snip2Diag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marL="0" indent="0" algn="l" rtl="0" eaLnBrk="1" latinLnBrk="0" hangingPunct="1">
              <a:buNone/>
            </a:pPr>
            <a:r>
              <a:rPr lang="en-US" b="1" dirty="0">
                <a:solidFill>
                  <a:srgbClr val="000000"/>
                </a:solidFill>
                <a:effectLst/>
                <a:latin typeface="Calibri" panose="020F0502020204030204" pitchFamily="34" charset="0"/>
              </a:rPr>
              <a:t>Rental Rate Overview</a:t>
            </a:r>
          </a:p>
          <a:p>
            <a:pPr marL="0" indent="0" algn="l" rtl="0" eaLnBrk="1" latinLnBrk="0" hangingPunct="1">
              <a:buNone/>
            </a:pPr>
            <a:br>
              <a:rPr lang="en-US" sz="1000" dirty="0">
                <a:solidFill>
                  <a:srgbClr val="000000"/>
                </a:solidFill>
                <a:effectLst/>
                <a:latin typeface="Calibri" panose="020F0502020204030204" pitchFamily="34" charset="0"/>
              </a:rPr>
            </a:br>
            <a:r>
              <a:rPr lang="en-US" sz="1700" dirty="0" err="1">
                <a:solidFill>
                  <a:srgbClr val="000000"/>
                </a:solidFill>
                <a:effectLst/>
                <a:latin typeface="Calibri" panose="020F0502020204030204" pitchFamily="34" charset="0"/>
              </a:rPr>
              <a:t>Rockbuster's</a:t>
            </a:r>
            <a:r>
              <a:rPr lang="en-US" sz="1700" dirty="0">
                <a:solidFill>
                  <a:srgbClr val="000000"/>
                </a:solidFill>
                <a:effectLst/>
                <a:latin typeface="Calibri" panose="020F0502020204030204" pitchFamily="34" charset="0"/>
              </a:rPr>
              <a:t> rental approach demonstrates a strong equilibrium between affordable rentals and premium offerings, with both significantly contributing to nearly equal revenue. The focus is on catering to a variety of customer preferences.</a:t>
            </a:r>
            <a:endParaRPr lang="en-US" sz="1700" dirty="0"/>
          </a:p>
        </p:txBody>
      </p:sp>
    </p:spTree>
    <p:extLst>
      <p:ext uri="{BB962C8B-B14F-4D97-AF65-F5344CB8AC3E}">
        <p14:creationId xmlns:p14="http://schemas.microsoft.com/office/powerpoint/2010/main" val="4236807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D6A5485D-4AF6-47BA-8BB1-44D0639B9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Arrows pointing right while one points left">
            <a:extLst>
              <a:ext uri="{FF2B5EF4-FFF2-40B4-BE49-F238E27FC236}">
                <a16:creationId xmlns:a16="http://schemas.microsoft.com/office/drawing/2014/main" id="{0E6B1318-8155-DD4D-3E8E-AD031F66F8D8}"/>
              </a:ext>
            </a:extLst>
          </p:cNvPr>
          <p:cNvPicPr>
            <a:picLocks noChangeAspect="1"/>
          </p:cNvPicPr>
          <p:nvPr/>
        </p:nvPicPr>
        <p:blipFill>
          <a:blip r:embed="rId2">
            <a:alphaModFix/>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32" name="Rectangle 31">
            <a:extLst>
              <a:ext uri="{FF2B5EF4-FFF2-40B4-BE49-F238E27FC236}">
                <a16:creationId xmlns:a16="http://schemas.microsoft.com/office/drawing/2014/main" id="{E9B141D4-C8D6-48AA-95E4-9D7277D2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47811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020A4-3502-4583-03AF-26296AE1F456}"/>
              </a:ext>
            </a:extLst>
          </p:cNvPr>
          <p:cNvSpPr>
            <a:spLocks noGrp="1"/>
          </p:cNvSpPr>
          <p:nvPr>
            <p:ph type="title"/>
          </p:nvPr>
        </p:nvSpPr>
        <p:spPr>
          <a:xfrm>
            <a:off x="322465" y="532995"/>
            <a:ext cx="11660437" cy="382701"/>
          </a:xfrm>
        </p:spPr>
        <p:txBody>
          <a:bodyPr vert="horz" lIns="91440" tIns="45720" rIns="91440" bIns="45720" rtlCol="0" anchor="b">
            <a:normAutofit fontScale="90000"/>
          </a:bodyPr>
          <a:lstStyle/>
          <a:p>
            <a:pPr algn="ctr"/>
            <a:r>
              <a:rPr lang="en-US" sz="3200" dirty="0">
                <a:solidFill>
                  <a:srgbClr val="FFFF00"/>
                </a:solidFill>
              </a:rPr>
              <a:t>Next Steps</a:t>
            </a:r>
          </a:p>
        </p:txBody>
      </p:sp>
      <p:sp>
        <p:nvSpPr>
          <p:cNvPr id="34" name="Oval 33">
            <a:extLst>
              <a:ext uri="{FF2B5EF4-FFF2-40B4-BE49-F238E27FC236}">
                <a16:creationId xmlns:a16="http://schemas.microsoft.com/office/drawing/2014/main" id="{9150435D-CA82-40CE-954B-EAF77FB12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03110" y="2889102"/>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384E378-44EE-43CF-80E1-ECE2AF785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685100" y="3689818"/>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8606AA2-E69C-4A42-8D9F-E9747752D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964111" y="450803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D56DBB4-69C9-48F4-94E5-3F0B9E8D7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58942" y="5508464"/>
            <a:ext cx="703889" cy="703889"/>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72E76EB-531B-4745-BE92-4AE3CFF5F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784590" y="5222789"/>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C16CFC8-F3C3-4765-9768-9F10E6B53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48330" y="56395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868898F-D22E-4E6A-8DD3-FE24FF0F7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370" y="579607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1B65DAB-5A32-48EC-A4A4-64E6D1CD0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464029" y="603142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8EC2A46-C18F-4863-B4EB-B7B873FD0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88354" y="5602414"/>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E8EA60C-5FEB-439D-82C1-E1A33B9ED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85463" y="6119667"/>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BD9DC6E-71EF-4302-BD87-C70C8AFCB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42637" y="6605011"/>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1CABA3D-675F-405D-9552-216F2DDD1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23926" y="6611226"/>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34FD16-7F61-1137-3337-B3AD5FF4D16C}"/>
              </a:ext>
            </a:extLst>
          </p:cNvPr>
          <p:cNvSpPr txBox="1"/>
          <p:nvPr/>
        </p:nvSpPr>
        <p:spPr>
          <a:xfrm>
            <a:off x="295302" y="1410058"/>
            <a:ext cx="5297729" cy="1940957"/>
          </a:xfrm>
          <a:prstGeom prst="roundRect">
            <a:avLst/>
          </a:prstGeom>
          <a:solidFill>
            <a:schemeClr val="bg1"/>
          </a:solidFill>
        </p:spPr>
        <p:txBody>
          <a:bodyPr wrap="square" rtlCol="0">
            <a:spAutoFit/>
          </a:bodyPr>
          <a:lstStyle/>
          <a:p>
            <a:pPr marL="0" indent="0" algn="l" rtl="0" eaLnBrk="1" latinLnBrk="0" hangingPunct="1">
              <a:buNone/>
            </a:pPr>
            <a:r>
              <a:rPr lang="en-US" sz="1800" b="1" dirty="0">
                <a:effectLst/>
                <a:latin typeface="Calibri" panose="020F0502020204030204" pitchFamily="34" charset="0"/>
              </a:rPr>
              <a:t>Online Streaming Platform Development</a:t>
            </a:r>
          </a:p>
          <a:p>
            <a:pPr marL="0" indent="0" algn="l" rtl="0" eaLnBrk="1" latinLnBrk="0" hangingPunct="1">
              <a:buNone/>
            </a:pPr>
            <a:br>
              <a:rPr lang="en-US" sz="1800" dirty="0">
                <a:effectLst/>
                <a:latin typeface="Calibri" panose="020F0502020204030204" pitchFamily="34" charset="0"/>
              </a:rPr>
            </a:br>
            <a:r>
              <a:rPr lang="en-US" sz="1800" dirty="0">
                <a:effectLst/>
                <a:latin typeface="Calibri" panose="020F0502020204030204" pitchFamily="34" charset="0"/>
              </a:rPr>
              <a:t>Commence the creation and deployment of the digital streaming platform, ensuring it is scalable and capable of evolving with technological advancements and changing consumer preferences.</a:t>
            </a:r>
            <a:endParaRPr lang="en-US" dirty="0"/>
          </a:p>
        </p:txBody>
      </p:sp>
      <p:sp>
        <p:nvSpPr>
          <p:cNvPr id="7" name="TextBox 6">
            <a:extLst>
              <a:ext uri="{FF2B5EF4-FFF2-40B4-BE49-F238E27FC236}">
                <a16:creationId xmlns:a16="http://schemas.microsoft.com/office/drawing/2014/main" id="{D589E659-3DE5-496C-1C91-2599D2F313FD}"/>
              </a:ext>
            </a:extLst>
          </p:cNvPr>
          <p:cNvSpPr txBox="1"/>
          <p:nvPr/>
        </p:nvSpPr>
        <p:spPr>
          <a:xfrm>
            <a:off x="5811163" y="1407789"/>
            <a:ext cx="6308986" cy="1940957"/>
          </a:xfrm>
          <a:prstGeom prst="roundRect">
            <a:avLst/>
          </a:prstGeom>
          <a:solidFill>
            <a:schemeClr val="bg1"/>
          </a:solidFill>
        </p:spPr>
        <p:txBody>
          <a:bodyPr wrap="square">
            <a:spAutoFit/>
          </a:bodyPr>
          <a:lstStyle/>
          <a:p>
            <a:r>
              <a:rPr lang="en-US" b="1" dirty="0"/>
              <a:t>Data Collection</a:t>
            </a:r>
          </a:p>
          <a:p>
            <a:endParaRPr lang="en-US" dirty="0"/>
          </a:p>
          <a:p>
            <a:r>
              <a:rPr lang="en-US" dirty="0"/>
              <a:t>Implement method to monitor and collect data on how movies are performing. Which genre is is most watched, which actor is the most popular and collect feedback of customer experience of the service  </a:t>
            </a:r>
          </a:p>
        </p:txBody>
      </p:sp>
      <p:sp>
        <p:nvSpPr>
          <p:cNvPr id="10" name="TextBox 9">
            <a:extLst>
              <a:ext uri="{FF2B5EF4-FFF2-40B4-BE49-F238E27FC236}">
                <a16:creationId xmlns:a16="http://schemas.microsoft.com/office/drawing/2014/main" id="{47BEEFAB-A27B-C8D0-CE0D-8C2AA032EC13}"/>
              </a:ext>
            </a:extLst>
          </p:cNvPr>
          <p:cNvSpPr txBox="1"/>
          <p:nvPr/>
        </p:nvSpPr>
        <p:spPr>
          <a:xfrm>
            <a:off x="255097" y="4353253"/>
            <a:ext cx="5337934" cy="1328023"/>
          </a:xfrm>
          <a:prstGeom prst="roundRect">
            <a:avLst/>
          </a:prstGeom>
          <a:solidFill>
            <a:schemeClr val="bg1"/>
          </a:solidFill>
        </p:spPr>
        <p:txBody>
          <a:bodyPr wrap="square">
            <a:spAutoFit/>
          </a:bodyPr>
          <a:lstStyle/>
          <a:p>
            <a:pPr marL="0" indent="0" algn="l" rtl="0" eaLnBrk="1" latinLnBrk="0" hangingPunct="1">
              <a:buNone/>
            </a:pPr>
            <a:r>
              <a:rPr lang="en-US" sz="1800" b="1">
                <a:solidFill>
                  <a:srgbClr val="000000"/>
                </a:solidFill>
                <a:effectLst/>
                <a:latin typeface="Calibri" panose="020F0502020204030204" pitchFamily="34" charset="0"/>
              </a:rPr>
              <a:t>Obtain</a:t>
            </a:r>
            <a:r>
              <a:rPr lang="en-US" sz="1800">
                <a:solidFill>
                  <a:srgbClr val="000000"/>
                </a:solidFill>
                <a:effectLst/>
                <a:latin typeface="Calibri" panose="020F0502020204030204" pitchFamily="34" charset="0"/>
              </a:rPr>
              <a:t> </a:t>
            </a:r>
            <a:r>
              <a:rPr lang="en-US" sz="1800" b="1">
                <a:solidFill>
                  <a:srgbClr val="000000"/>
                </a:solidFill>
                <a:effectLst/>
                <a:latin typeface="Calibri" panose="020F0502020204030204" pitchFamily="34" charset="0"/>
              </a:rPr>
              <a:t>and</a:t>
            </a:r>
            <a:r>
              <a:rPr lang="en-US" sz="1800">
                <a:solidFill>
                  <a:srgbClr val="000000"/>
                </a:solidFill>
                <a:effectLst/>
                <a:latin typeface="Calibri" panose="020F0502020204030204" pitchFamily="34" charset="0"/>
              </a:rPr>
              <a:t> </a:t>
            </a:r>
            <a:r>
              <a:rPr lang="en-US" sz="1800" b="1">
                <a:solidFill>
                  <a:srgbClr val="000000"/>
                </a:solidFill>
                <a:effectLst/>
                <a:latin typeface="Calibri" panose="020F0502020204030204" pitchFamily="34" charset="0"/>
              </a:rPr>
              <a:t>Enhance</a:t>
            </a:r>
            <a:endParaRPr lang="en-US" sz="1800">
              <a:solidFill>
                <a:srgbClr val="000000"/>
              </a:solidFill>
              <a:effectLst/>
              <a:latin typeface="Calibri" panose="020F0502020204030204" pitchFamily="34" charset="0"/>
            </a:endParaRPr>
          </a:p>
          <a:p>
            <a:pPr marL="0" indent="0" algn="l" rtl="0" eaLnBrk="1" latinLnBrk="0" hangingPunct="1">
              <a:buNone/>
            </a:pPr>
            <a:br>
              <a:rPr lang="en-US" sz="1800">
                <a:solidFill>
                  <a:srgbClr val="000000"/>
                </a:solidFill>
                <a:effectLst/>
                <a:latin typeface="Calibri" panose="020F0502020204030204" pitchFamily="34" charset="0"/>
              </a:rPr>
            </a:br>
            <a:r>
              <a:rPr lang="en-US" sz="1800">
                <a:solidFill>
                  <a:srgbClr val="000000"/>
                </a:solidFill>
                <a:effectLst/>
                <a:latin typeface="Calibri" panose="020F0502020204030204" pitchFamily="34" charset="0"/>
              </a:rPr>
              <a:t>Obtain additional licenses to broaden the inventory range, allowing access to a wider customer audience.</a:t>
            </a:r>
            <a:endParaRPr lang="en-US" dirty="0"/>
          </a:p>
        </p:txBody>
      </p:sp>
      <p:sp>
        <p:nvSpPr>
          <p:cNvPr id="12" name="TextBox 11">
            <a:extLst>
              <a:ext uri="{FF2B5EF4-FFF2-40B4-BE49-F238E27FC236}">
                <a16:creationId xmlns:a16="http://schemas.microsoft.com/office/drawing/2014/main" id="{32E50848-A3A2-9CB5-07E3-256F637179B9}"/>
              </a:ext>
            </a:extLst>
          </p:cNvPr>
          <p:cNvSpPr txBox="1"/>
          <p:nvPr/>
        </p:nvSpPr>
        <p:spPr>
          <a:xfrm>
            <a:off x="6133124" y="3761721"/>
            <a:ext cx="5457430" cy="2247424"/>
          </a:xfrm>
          <a:prstGeom prst="roundRect">
            <a:avLst/>
          </a:prstGeom>
          <a:solidFill>
            <a:schemeClr val="bg1"/>
          </a:solidFill>
        </p:spPr>
        <p:txBody>
          <a:bodyPr wrap="square" rtlCol="0">
            <a:spAutoFit/>
          </a:bodyPr>
          <a:lstStyle/>
          <a:p>
            <a:pPr marL="0" indent="0" algn="l" rtl="0" eaLnBrk="1" latinLnBrk="0" hangingPunct="1">
              <a:buNone/>
            </a:pPr>
            <a:r>
              <a:rPr lang="en-US" sz="1800" b="1" dirty="0">
                <a:solidFill>
                  <a:srgbClr val="000000"/>
                </a:solidFill>
                <a:effectLst/>
                <a:latin typeface="Calibri" panose="020F0502020204030204" pitchFamily="34" charset="0"/>
              </a:rPr>
              <a:t>Streaming Service Strategy</a:t>
            </a:r>
            <a:endParaRPr lang="en-US" sz="1800" dirty="0">
              <a:solidFill>
                <a:srgbClr val="000000"/>
              </a:solidFill>
              <a:effectLst/>
              <a:latin typeface="Calibri" panose="020F0502020204030204" pitchFamily="34" charset="0"/>
            </a:endParaRPr>
          </a:p>
          <a:p>
            <a:pPr marL="0" indent="0" algn="l" rtl="0" eaLnBrk="1" latinLnBrk="0" hangingPunct="1">
              <a:buNone/>
            </a:pPr>
            <a:br>
              <a:rPr lang="en-US" sz="1800" dirty="0">
                <a:solidFill>
                  <a:srgbClr val="000000"/>
                </a:solidFill>
                <a:effectLst/>
                <a:latin typeface="Calibri" panose="020F0502020204030204" pitchFamily="34" charset="0"/>
              </a:rPr>
            </a:br>
            <a:r>
              <a:rPr lang="en-US" sz="1800" dirty="0">
                <a:solidFill>
                  <a:srgbClr val="000000"/>
                </a:solidFill>
                <a:effectLst/>
                <a:latin typeface="Calibri" panose="020F0502020204030204" pitchFamily="34" charset="0"/>
              </a:rPr>
              <a:t>Craft and implement distinctive marketing strategies to facilitate the shift to online streaming. Establish competitive pricing along with exclusive content to engage viewers and introduce promotional offers to draw in new customers.</a:t>
            </a:r>
          </a:p>
        </p:txBody>
      </p:sp>
    </p:spTree>
    <p:extLst>
      <p:ext uri="{BB962C8B-B14F-4D97-AF65-F5344CB8AC3E}">
        <p14:creationId xmlns:p14="http://schemas.microsoft.com/office/powerpoint/2010/main" val="1331276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4" name="Oval 1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Freeform: Shape 2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6" name="Freeform: Shape 2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Oval 2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0" name="Rectangle 29">
            <a:extLst>
              <a:ext uri="{FF2B5EF4-FFF2-40B4-BE49-F238E27FC236}">
                <a16:creationId xmlns:a16="http://schemas.microsoft.com/office/drawing/2014/main" id="{D6A5485D-4AF6-47BA-8BB1-44D0639B9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Hands-on top of each other">
            <a:extLst>
              <a:ext uri="{FF2B5EF4-FFF2-40B4-BE49-F238E27FC236}">
                <a16:creationId xmlns:a16="http://schemas.microsoft.com/office/drawing/2014/main" id="{C4F0EB4C-2CEC-40D8-AC18-46FE997FF5A3}"/>
              </a:ext>
            </a:extLst>
          </p:cNvPr>
          <p:cNvPicPr>
            <a:picLocks noChangeAspect="1"/>
          </p:cNvPicPr>
          <p:nvPr/>
        </p:nvPicPr>
        <p:blipFill>
          <a:blip r:embed="rId2">
            <a:alphaModFix/>
            <a:extLst>
              <a:ext uri="{28A0092B-C50C-407E-A947-70E740481C1C}">
                <a14:useLocalDpi xmlns:a14="http://schemas.microsoft.com/office/drawing/2010/main"/>
              </a:ext>
            </a:extLst>
          </a:blip>
          <a:srcRect/>
          <a:stretch/>
        </p:blipFill>
        <p:spPr>
          <a:xfrm>
            <a:off x="20" y="10"/>
            <a:ext cx="12191980" cy="6857990"/>
          </a:xfrm>
          <a:prstGeom prst="rect">
            <a:avLst/>
          </a:prstGeom>
          <a:pattFill prst="dkDnDiag">
            <a:fgClr>
              <a:schemeClr val="accent1"/>
            </a:fgClr>
            <a:bgClr>
              <a:schemeClr val="bg1"/>
            </a:bgClr>
          </a:pattFill>
        </p:spPr>
      </p:pic>
      <p:sp>
        <p:nvSpPr>
          <p:cNvPr id="32" name="Rectangle 31">
            <a:extLst>
              <a:ext uri="{FF2B5EF4-FFF2-40B4-BE49-F238E27FC236}">
                <a16:creationId xmlns:a16="http://schemas.microsoft.com/office/drawing/2014/main" id="{E9B141D4-C8D6-48AA-95E4-9D7277D2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47811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0901CE-5D98-7FE5-6A39-5317026E123F}"/>
              </a:ext>
            </a:extLst>
          </p:cNvPr>
          <p:cNvSpPr>
            <a:spLocks noGrp="1"/>
          </p:cNvSpPr>
          <p:nvPr>
            <p:ph type="title"/>
          </p:nvPr>
        </p:nvSpPr>
        <p:spPr>
          <a:xfrm>
            <a:off x="777240" y="532996"/>
            <a:ext cx="10412490" cy="1012324"/>
          </a:xfrm>
        </p:spPr>
        <p:txBody>
          <a:bodyPr vert="horz" lIns="91440" tIns="45720" rIns="91440" bIns="45720" rtlCol="0" anchor="b">
            <a:normAutofit/>
          </a:bodyPr>
          <a:lstStyle/>
          <a:p>
            <a:pPr algn="ctr"/>
            <a:r>
              <a:rPr lang="en-US" sz="4000" dirty="0">
                <a:solidFill>
                  <a:srgbClr val="FFFF00"/>
                </a:solidFill>
              </a:rPr>
              <a:t>Thank You for your cooperation!</a:t>
            </a:r>
          </a:p>
        </p:txBody>
      </p:sp>
      <p:sp>
        <p:nvSpPr>
          <p:cNvPr id="34" name="Oval 33">
            <a:extLst>
              <a:ext uri="{FF2B5EF4-FFF2-40B4-BE49-F238E27FC236}">
                <a16:creationId xmlns:a16="http://schemas.microsoft.com/office/drawing/2014/main" id="{9150435D-CA82-40CE-954B-EAF77FB12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03110" y="2889102"/>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384E378-44EE-43CF-80E1-ECE2AF785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685100" y="3689818"/>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58606AA2-E69C-4A42-8D9F-E9747752D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964111" y="4508034"/>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D56DBB4-69C9-48F4-94E5-3F0B9E8D7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58942" y="5508464"/>
            <a:ext cx="703889" cy="703889"/>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72E76EB-531B-4745-BE92-4AE3CFF5F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784590" y="5222789"/>
            <a:ext cx="405140" cy="405140"/>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C16CFC8-F3C3-4765-9768-9F10E6B53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48330" y="56395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868898F-D22E-4E6A-8DD3-FE24FF0F7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02370" y="5796077"/>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1B65DAB-5A32-48EC-A4A4-64E6D1CD0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464029" y="6031429"/>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8EC2A46-C18F-4863-B4EB-B7B873FD0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88354" y="5602414"/>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E8EA60C-5FEB-439D-82C1-E1A33B9ED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85463" y="6119667"/>
            <a:ext cx="230878" cy="230878"/>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BD9DC6E-71EF-4302-BD87-C70C8AFCB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42637" y="6605011"/>
            <a:ext cx="56114" cy="56114"/>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1CABA3D-675F-405D-9552-216F2DDD1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23926" y="6611226"/>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0346120-6F11-B1EC-BA73-C3822256C14B}"/>
              </a:ext>
            </a:extLst>
          </p:cNvPr>
          <p:cNvSpPr txBox="1"/>
          <p:nvPr/>
        </p:nvSpPr>
        <p:spPr>
          <a:xfrm>
            <a:off x="1002270" y="2076824"/>
            <a:ext cx="10573020" cy="1200329"/>
          </a:xfrm>
          <a:prstGeom prst="rect">
            <a:avLst/>
          </a:prstGeom>
          <a:noFill/>
        </p:spPr>
        <p:txBody>
          <a:bodyPr wrap="square" rtlCol="0">
            <a:spAutoFit/>
          </a:bodyPr>
          <a:lstStyle/>
          <a:p>
            <a:pPr algn="ctr"/>
            <a:r>
              <a:rPr lang="en-US" dirty="0">
                <a:solidFill>
                  <a:srgbClr val="FFFF00"/>
                </a:solidFill>
              </a:rPr>
              <a:t>Interactive Tableau visualization can be found using the link below.</a:t>
            </a:r>
          </a:p>
          <a:p>
            <a:pPr algn="ctr"/>
            <a:endParaRPr lang="en-US" dirty="0">
              <a:solidFill>
                <a:srgbClr val="FFFF00"/>
              </a:solidFill>
            </a:endParaRPr>
          </a:p>
          <a:p>
            <a:pPr algn="ctr"/>
            <a:r>
              <a:rPr lang="en-US" dirty="0">
                <a:solidFill>
                  <a:srgbClr val="FFFF00"/>
                </a:solidFill>
                <a:hlinkClick r:id="rId3" tooltip="TableauLink">
                  <a:extLst>
                    <a:ext uri="{A12FA001-AC4F-418D-AE19-62706E023703}">
                      <ahyp:hlinkClr xmlns:ahyp="http://schemas.microsoft.com/office/drawing/2018/hyperlinkcolor" val="tx"/>
                    </a:ext>
                  </a:extLst>
                </a:hlinkClick>
              </a:rPr>
              <a:t>https://public.tableau.com/app/profile/mohammed.molla/viz/SQL_Visuals/Sheet1 - 1</a:t>
            </a:r>
            <a:r>
              <a:rPr lang="en-US" dirty="0">
                <a:solidFill>
                  <a:srgbClr val="FFFF00"/>
                </a:solidFill>
              </a:rPr>
              <a:t> </a:t>
            </a:r>
          </a:p>
          <a:p>
            <a:r>
              <a:rPr lang="en-US" dirty="0">
                <a:solidFill>
                  <a:srgbClr val="FFFF00"/>
                </a:solidFill>
              </a:rPr>
              <a:t> </a:t>
            </a:r>
          </a:p>
        </p:txBody>
      </p:sp>
      <p:sp>
        <p:nvSpPr>
          <p:cNvPr id="6" name="TextBox 5">
            <a:extLst>
              <a:ext uri="{FF2B5EF4-FFF2-40B4-BE49-F238E27FC236}">
                <a16:creationId xmlns:a16="http://schemas.microsoft.com/office/drawing/2014/main" id="{51846460-6763-9465-DD57-301553758E52}"/>
              </a:ext>
            </a:extLst>
          </p:cNvPr>
          <p:cNvSpPr txBox="1"/>
          <p:nvPr/>
        </p:nvSpPr>
        <p:spPr>
          <a:xfrm>
            <a:off x="1063313" y="4000579"/>
            <a:ext cx="10160989" cy="369332"/>
          </a:xfrm>
          <a:prstGeom prst="rect">
            <a:avLst/>
          </a:prstGeom>
          <a:noFill/>
        </p:spPr>
        <p:txBody>
          <a:bodyPr wrap="square" rtlCol="0">
            <a:spAutoFit/>
          </a:bodyPr>
          <a:lstStyle/>
          <a:p>
            <a:pPr algn="ctr"/>
            <a:r>
              <a:rPr lang="en-US" dirty="0">
                <a:solidFill>
                  <a:srgbClr val="FFFF00"/>
                </a:solidFill>
              </a:rPr>
              <a:t>If you have any questions or inquires, I can be reached at </a:t>
            </a:r>
            <a:r>
              <a:rPr lang="en-US" dirty="0" err="1">
                <a:solidFill>
                  <a:srgbClr val="FFFF00"/>
                </a:solidFill>
              </a:rPr>
              <a:t>mohammed.molla@rockbuster.com</a:t>
            </a:r>
            <a:r>
              <a:rPr lang="en-US" dirty="0">
                <a:solidFill>
                  <a:srgbClr val="FFFF00"/>
                </a:solidFill>
              </a:rPr>
              <a:t> </a:t>
            </a:r>
            <a:endParaRPr lang="en-US" dirty="0"/>
          </a:p>
        </p:txBody>
      </p:sp>
      <p:pic>
        <p:nvPicPr>
          <p:cNvPr id="10" name="Picture 9" descr="A group of colorful crosses&#10;&#10;AI-generated content may be incorrect.">
            <a:hlinkClick r:id="rId4"/>
            <a:extLst>
              <a:ext uri="{FF2B5EF4-FFF2-40B4-BE49-F238E27FC236}">
                <a16:creationId xmlns:a16="http://schemas.microsoft.com/office/drawing/2014/main" id="{F6520072-39FA-EB8E-B0EF-06AA22F7A5D4}"/>
              </a:ext>
            </a:extLst>
          </p:cNvPr>
          <p:cNvPicPr>
            <a:picLocks noChangeAspect="1"/>
          </p:cNvPicPr>
          <p:nvPr/>
        </p:nvPicPr>
        <p:blipFill rotWithShape="1">
          <a:blip r:embed="rId5"/>
          <a:srcRect l="21543" t="17842" r="22178" b="19442"/>
          <a:stretch/>
        </p:blipFill>
        <p:spPr>
          <a:xfrm>
            <a:off x="5932219" y="3215077"/>
            <a:ext cx="705170" cy="458793"/>
          </a:xfrm>
          <a:prstGeom prst="ellipse">
            <a:avLst/>
          </a:prstGeom>
          <a:solidFill>
            <a:schemeClr val="bg1"/>
          </a:solidFill>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prst="softRound"/>
            <a:contourClr>
              <a:srgbClr val="333333"/>
            </a:contourClr>
          </a:sp3d>
        </p:spPr>
      </p:pic>
    </p:spTree>
    <p:extLst>
      <p:ext uri="{BB962C8B-B14F-4D97-AF65-F5344CB8AC3E}">
        <p14:creationId xmlns:p14="http://schemas.microsoft.com/office/powerpoint/2010/main" val="418619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9C51B-88E0-968C-DAE0-BF9BF6BDF53C}"/>
              </a:ext>
            </a:extLst>
          </p:cNvPr>
          <p:cNvSpPr>
            <a:spLocks noGrp="1"/>
          </p:cNvSpPr>
          <p:nvPr>
            <p:ph type="title"/>
          </p:nvPr>
        </p:nvSpPr>
        <p:spPr>
          <a:xfrm>
            <a:off x="335626" y="353740"/>
            <a:ext cx="6209553" cy="2210503"/>
          </a:xfrm>
        </p:spPr>
        <p:style>
          <a:lnRef idx="2">
            <a:schemeClr val="accent6"/>
          </a:lnRef>
          <a:fillRef idx="1">
            <a:schemeClr val="lt1"/>
          </a:fillRef>
          <a:effectRef idx="0">
            <a:schemeClr val="accent6"/>
          </a:effectRef>
          <a:fontRef idx="minor">
            <a:schemeClr val="dk1"/>
          </a:fontRef>
        </p:style>
        <p:txBody>
          <a:bodyPr>
            <a:normAutofit/>
          </a:bodyPr>
          <a:lstStyle/>
          <a:p>
            <a:r>
              <a:rPr lang="en-US" sz="3600" dirty="0">
                <a:ln w="0"/>
                <a:solidFill>
                  <a:schemeClr val="accent1"/>
                </a:solidFill>
                <a:effectLst>
                  <a:outerShdw blurRad="38100" dist="25400" dir="5400000" algn="ctr" rotWithShape="0">
                    <a:srgbClr val="6E747A">
                      <a:alpha val="43000"/>
                    </a:srgbClr>
                  </a:outerShdw>
                </a:effectLst>
              </a:rPr>
              <a:t>Problem Statement</a:t>
            </a:r>
            <a:br>
              <a:rPr lang="en-US" sz="3600" dirty="0"/>
            </a:br>
            <a:br>
              <a:rPr lang="en-US" sz="2000" dirty="0"/>
            </a:br>
            <a:r>
              <a:rPr lang="en-US" sz="1800" dirty="0"/>
              <a:t>In this digital age people prefer to stream content rather than having to rent physical discs. To stay competitive, </a:t>
            </a:r>
            <a:r>
              <a:rPr lang="en-US" sz="1800" dirty="0" err="1"/>
              <a:t>Rockbuster</a:t>
            </a:r>
            <a:r>
              <a:rPr lang="en-US" sz="1800" dirty="0"/>
              <a:t> Stealth management team is planning to use its existing movie licenses to launch an online video rental service </a:t>
            </a:r>
          </a:p>
        </p:txBody>
      </p:sp>
      <p:pic>
        <p:nvPicPr>
          <p:cNvPr id="1026" name="Picture 2" descr="Infographic: The World's Most Popular Video Streaming Services | Statista">
            <a:extLst>
              <a:ext uri="{FF2B5EF4-FFF2-40B4-BE49-F238E27FC236}">
                <a16:creationId xmlns:a16="http://schemas.microsoft.com/office/drawing/2014/main" id="{08AD2F90-0CD9-0606-226D-7ACBC51AB8A4}"/>
              </a:ext>
            </a:extLst>
          </p:cNvPr>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bwMode="auto">
          <a:xfrm>
            <a:off x="6856743" y="496602"/>
            <a:ext cx="4765762" cy="53194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A51ED2-2FC7-B79B-3986-F1B9D23B598C}"/>
              </a:ext>
            </a:extLst>
          </p:cNvPr>
          <p:cNvSpPr txBox="1"/>
          <p:nvPr/>
        </p:nvSpPr>
        <p:spPr>
          <a:xfrm>
            <a:off x="335626" y="2819566"/>
            <a:ext cx="5844746" cy="3724096"/>
          </a:xfrm>
          <a:prstGeom prst="rect">
            <a:avLst/>
          </a:prstGeom>
          <a:noFill/>
        </p:spPr>
        <p:txBody>
          <a:bodyPr wrap="square" rtlCol="0">
            <a:spAutoFit/>
          </a:bodyPr>
          <a:lstStyle/>
          <a:p>
            <a:pPr marL="283464" indent="-283464" algn="l" rtl="0" eaLnBrk="1" latinLnBrk="0" hangingPunct="1"/>
            <a:r>
              <a:rPr lang="en-US" sz="2800" dirty="0">
                <a:ln w="0"/>
                <a:solidFill>
                  <a:sysClr val="windowText" lastClr="000000"/>
                </a:solidFill>
                <a:effectLst>
                  <a:outerShdw blurRad="38100" dist="19050" dir="2700000" algn="tl" rotWithShape="0">
                    <a:schemeClr val="dk1">
                      <a:alpha val="40000"/>
                    </a:schemeClr>
                  </a:outerShdw>
                </a:effectLst>
                <a:latin typeface="Calibri" panose="020F0502020204030204" pitchFamily="34" charset="0"/>
              </a:rPr>
              <a:t>Challenges:</a:t>
            </a:r>
          </a:p>
          <a:p>
            <a:pPr algn="l" rtl="0" eaLnBrk="1" latinLnBrk="0" hangingPunct="1"/>
            <a:br>
              <a:rPr lang="en-US" sz="1800" dirty="0">
                <a:solidFill>
                  <a:srgbClr val="000000"/>
                </a:solidFill>
                <a:effectLst/>
                <a:latin typeface="Calibri" panose="020F0502020204030204" pitchFamily="34" charset="0"/>
              </a:rPr>
            </a:br>
            <a:r>
              <a:rPr lang="en-US" sz="1800" dirty="0">
                <a:solidFill>
                  <a:srgbClr val="000000"/>
                </a:solidFill>
                <a:effectLst/>
                <a:latin typeface="Calibri" panose="020F0502020204030204" pitchFamily="34" charset="0"/>
              </a:rPr>
              <a:t>- The market currently features a plethora of established streaming services, creating a saturated environment.</a:t>
            </a:r>
          </a:p>
          <a:p>
            <a:pPr algn="l" rtl="0" eaLnBrk="1" latinLnBrk="0" hangingPunct="1"/>
            <a:endParaRPr lang="en-US" sz="1000" dirty="0">
              <a:solidFill>
                <a:srgbClr val="000000"/>
              </a:solidFill>
              <a:effectLst/>
              <a:latin typeface="Calibri" panose="020F0502020204030204" pitchFamily="34" charset="0"/>
            </a:endParaRPr>
          </a:p>
          <a:p>
            <a:pPr algn="l" rtl="0" eaLnBrk="1" latinLnBrk="0" hangingPunct="1"/>
            <a:r>
              <a:rPr lang="en-US" dirty="0">
                <a:solidFill>
                  <a:srgbClr val="000000"/>
                </a:solidFill>
                <a:latin typeface="Calibri" panose="020F0502020204030204" pitchFamily="34" charset="0"/>
              </a:rPr>
              <a:t>- </a:t>
            </a:r>
            <a:r>
              <a:rPr lang="en-US" dirty="0" err="1"/>
              <a:t>Rockbuster</a:t>
            </a:r>
            <a:r>
              <a:rPr lang="en-US" dirty="0"/>
              <a:t> needs to build a compelling value proposition for customers, including exclusives, personalized recommendations, or flexible rental periods.</a:t>
            </a:r>
          </a:p>
          <a:p>
            <a:pPr algn="l" rtl="0" eaLnBrk="1" latinLnBrk="0" hangingPunct="1"/>
            <a:endParaRPr lang="en-US" sz="1000" dirty="0"/>
          </a:p>
          <a:p>
            <a:pPr algn="l" rtl="0" eaLnBrk="1" latinLnBrk="0" hangingPunct="1"/>
            <a:r>
              <a:rPr lang="en-US" dirty="0"/>
              <a:t>- Determining the right pricing structure is challenging in a market dominated by subscription-based models. The pricing must be competitive but also sustainable for the business.</a:t>
            </a:r>
          </a:p>
        </p:txBody>
      </p:sp>
    </p:spTree>
    <p:extLst>
      <p:ext uri="{BB962C8B-B14F-4D97-AF65-F5344CB8AC3E}">
        <p14:creationId xmlns:p14="http://schemas.microsoft.com/office/powerpoint/2010/main" val="4203130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FB62-52F2-1A79-7FA0-106FBEA87F1B}"/>
              </a:ext>
            </a:extLst>
          </p:cNvPr>
          <p:cNvSpPr>
            <a:spLocks noGrp="1"/>
          </p:cNvSpPr>
          <p:nvPr>
            <p:ph type="title"/>
          </p:nvPr>
        </p:nvSpPr>
        <p:spPr>
          <a:xfrm>
            <a:off x="565706" y="178287"/>
            <a:ext cx="11162006" cy="1325563"/>
          </a:xfrm>
        </p:spPr>
        <p:txBody>
          <a:bodyPr>
            <a:normAutofit fontScale="90000"/>
          </a:bodyPr>
          <a:lstStyle/>
          <a:p>
            <a:pPr algn="ctr"/>
            <a:br>
              <a:rPr lang="en-US" sz="4000" dirty="0"/>
            </a:br>
            <a:r>
              <a:rPr lang="en-US" sz="4000" dirty="0">
                <a:ln w="0"/>
                <a:solidFill>
                  <a:schemeClr val="accent1"/>
                </a:solidFill>
                <a:effectLst>
                  <a:outerShdw blurRad="38100" dist="25400" dir="5400000" algn="ctr" rotWithShape="0">
                    <a:srgbClr val="6E747A">
                      <a:alpha val="43000"/>
                    </a:srgbClr>
                  </a:outerShdw>
                </a:effectLst>
              </a:rPr>
              <a:t>Objective</a:t>
            </a:r>
            <a:br>
              <a:rPr lang="en-US" sz="1200" dirty="0"/>
            </a:br>
            <a:r>
              <a:rPr lang="en-US" sz="2000" dirty="0"/>
              <a:t>This analysis aims to employ a data-driven methodology to address the critical questions and leverage the findings to formulate a strategy for the launch of the online streaming service.</a:t>
            </a:r>
            <a:br>
              <a:rPr lang="en-US" sz="2000" dirty="0"/>
            </a:br>
            <a:endParaRPr lang="en-US" sz="2000" dirty="0"/>
          </a:p>
        </p:txBody>
      </p:sp>
      <p:graphicFrame>
        <p:nvGraphicFramePr>
          <p:cNvPr id="5" name="TextBox 7">
            <a:extLst>
              <a:ext uri="{FF2B5EF4-FFF2-40B4-BE49-F238E27FC236}">
                <a16:creationId xmlns:a16="http://schemas.microsoft.com/office/drawing/2014/main" id="{A4F1F4A5-692D-7A92-12F2-F7FE89BA6D5B}"/>
              </a:ext>
            </a:extLst>
          </p:cNvPr>
          <p:cNvGraphicFramePr>
            <a:graphicFrameLocks noGrp="1"/>
          </p:cNvGraphicFramePr>
          <p:nvPr>
            <p:ph idx="1"/>
            <p:extLst>
              <p:ext uri="{D42A27DB-BD31-4B8C-83A1-F6EECF244321}">
                <p14:modId xmlns:p14="http://schemas.microsoft.com/office/powerpoint/2010/main" val="540501127"/>
              </p:ext>
            </p:extLst>
          </p:nvPr>
        </p:nvGraphicFramePr>
        <p:xfrm>
          <a:off x="223787" y="1801562"/>
          <a:ext cx="468446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271FD008-DEFB-2951-F61F-36571F705677}"/>
              </a:ext>
            </a:extLst>
          </p:cNvPr>
          <p:cNvSpPr txBox="1"/>
          <p:nvPr/>
        </p:nvSpPr>
        <p:spPr>
          <a:xfrm>
            <a:off x="6096001" y="2269071"/>
            <a:ext cx="6096000" cy="3416320"/>
          </a:xfrm>
          <a:prstGeom prst="rect">
            <a:avLst/>
          </a:prstGeom>
          <a:noFill/>
        </p:spPr>
        <p:txBody>
          <a:bodyPr wrap="square" rtlCol="0">
            <a:spAutoFit/>
          </a:bodyPr>
          <a:lstStyle/>
          <a:p>
            <a:pPr marL="347472" indent="-347472" algn="l" rtl="0" eaLnBrk="1" latinLnBrk="0" hangingPunct="1"/>
            <a:r>
              <a:rPr lang="en-US" sz="1800" dirty="0">
                <a:ln w="0"/>
                <a:solidFill>
                  <a:schemeClr val="accent1"/>
                </a:solidFill>
                <a:effectLst>
                  <a:outerShdw blurRad="38100" dist="25400" dir="5400000" algn="ctr" rotWithShape="0">
                    <a:srgbClr val="6E747A">
                      <a:alpha val="43000"/>
                    </a:srgbClr>
                  </a:outerShdw>
                </a:effectLst>
                <a:latin typeface="Calibri" panose="020F0502020204030204" pitchFamily="34" charset="0"/>
              </a:rPr>
              <a:t>Steps to accomplish the objective:</a:t>
            </a:r>
          </a:p>
          <a:p>
            <a:pPr marL="347472" indent="-347472" algn="l" rtl="0" eaLnBrk="1" latinLnBrk="0" hangingPunct="1"/>
            <a:endParaRPr lang="en-US" sz="1800" dirty="0">
              <a:solidFill>
                <a:srgbClr val="000000"/>
              </a:solidFill>
              <a:effectLst/>
              <a:latin typeface="Calibri" panose="020F0502020204030204" pitchFamily="34" charset="0"/>
            </a:endParaRPr>
          </a:p>
          <a:p>
            <a:pPr marL="347472" indent="-347472" algn="l" rtl="0" eaLnBrk="1" latinLnBrk="0" hangingPunct="1">
              <a:buFont typeface="+mj-lt"/>
              <a:buAutoNum type="arabicPeriod"/>
            </a:pPr>
            <a:r>
              <a:rPr lang="en-US" sz="1800" dirty="0">
                <a:solidFill>
                  <a:srgbClr val="000000"/>
                </a:solidFill>
                <a:effectLst/>
                <a:latin typeface="Calibri" panose="020F0502020204030204" pitchFamily="34" charset="0"/>
              </a:rPr>
              <a:t>Begin by pinpointing the countries that yield the highest sales figures, allowing us to prioritize our efforts.</a:t>
            </a:r>
          </a:p>
          <a:p>
            <a:pPr marL="347472" indent="-347472" algn="l" rtl="0" eaLnBrk="1" latinLnBrk="0" hangingPunct="1">
              <a:buFont typeface="+mj-lt"/>
              <a:buAutoNum type="arabicPeriod"/>
            </a:pPr>
            <a:r>
              <a:rPr lang="en-US" sz="1800" dirty="0">
                <a:solidFill>
                  <a:srgbClr val="000000"/>
                </a:solidFill>
                <a:effectLst/>
                <a:latin typeface="Calibri" panose="020F0502020204030204" pitchFamily="34" charset="0"/>
              </a:rPr>
              <a:t>Identify our customer base and gain insights into what fosters their loyalty to </a:t>
            </a:r>
            <a:r>
              <a:rPr lang="en-US" sz="1800" dirty="0" err="1">
                <a:solidFill>
                  <a:srgbClr val="000000"/>
                </a:solidFill>
                <a:effectLst/>
                <a:latin typeface="Calibri" panose="020F0502020204030204" pitchFamily="34" charset="0"/>
              </a:rPr>
              <a:t>Rockbuster</a:t>
            </a:r>
            <a:r>
              <a:rPr lang="en-US" sz="1800" dirty="0">
                <a:solidFill>
                  <a:srgbClr val="000000"/>
                </a:solidFill>
                <a:effectLst/>
                <a:latin typeface="Calibri" panose="020F0502020204030204" pitchFamily="34" charset="0"/>
              </a:rPr>
              <a:t>.</a:t>
            </a:r>
          </a:p>
          <a:p>
            <a:pPr marL="347472" indent="-347472">
              <a:buFont typeface="+mj-lt"/>
              <a:buAutoNum type="arabicPeriod"/>
            </a:pPr>
            <a:r>
              <a:rPr lang="en-US" sz="1800" dirty="0">
                <a:solidFill>
                  <a:srgbClr val="000000"/>
                </a:solidFill>
                <a:effectLst/>
                <a:latin typeface="Calibri" panose="020F0502020204030204" pitchFamily="34" charset="0"/>
              </a:rPr>
              <a:t>Determine which films—based on genre, actor popularity, and other factors—produce the most revenue.</a:t>
            </a:r>
          </a:p>
          <a:p>
            <a:pPr marL="347472" indent="-347472" algn="l" rtl="0" eaLnBrk="1" latinLnBrk="0" hangingPunct="1">
              <a:buFont typeface="+mj-lt"/>
              <a:buAutoNum type="arabicPeriod"/>
            </a:pPr>
            <a:r>
              <a:rPr lang="en-US" sz="1800" dirty="0">
                <a:solidFill>
                  <a:srgbClr val="000000"/>
                </a:solidFill>
                <a:effectLst/>
                <a:latin typeface="Calibri" panose="020F0502020204030204" pitchFamily="34" charset="0"/>
              </a:rPr>
              <a:t>Enhance revenue by examining existing pricing trends to refine our strategies and maintain competitiveness.</a:t>
            </a:r>
          </a:p>
          <a:p>
            <a:br>
              <a:rPr lang="en-US" sz="1800" dirty="0">
                <a:solidFill>
                  <a:srgbClr val="000000"/>
                </a:solidFill>
                <a:effectLst/>
                <a:latin typeface="Calibri" panose="020F0502020204030204" pitchFamily="34" charset="0"/>
              </a:rPr>
            </a:br>
            <a:endParaRPr lang="en-US" dirty="0"/>
          </a:p>
        </p:txBody>
      </p:sp>
    </p:spTree>
    <p:extLst>
      <p:ext uri="{BB962C8B-B14F-4D97-AF65-F5344CB8AC3E}">
        <p14:creationId xmlns:p14="http://schemas.microsoft.com/office/powerpoint/2010/main" val="129726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C63F-1214-F63E-5E7E-07C5A6C989DB}"/>
              </a:ext>
            </a:extLst>
          </p:cNvPr>
          <p:cNvSpPr>
            <a:spLocks noGrp="1"/>
          </p:cNvSpPr>
          <p:nvPr>
            <p:ph type="title"/>
          </p:nvPr>
        </p:nvSpPr>
        <p:spPr>
          <a:xfrm>
            <a:off x="777240" y="120577"/>
            <a:ext cx="10659110" cy="846770"/>
          </a:xfrm>
        </p:spPr>
        <p:txBody>
          <a:bodyPr>
            <a:normAutofit/>
          </a:bodyPr>
          <a:lstStyle/>
          <a:p>
            <a:pPr algn="ctr"/>
            <a:r>
              <a:rPr lang="en-US" sz="3600" dirty="0">
                <a:ln w="0"/>
                <a:solidFill>
                  <a:schemeClr val="accent1"/>
                </a:solidFill>
                <a:effectLst>
                  <a:outerShdw blurRad="38100" dist="25400" dir="5400000" algn="ctr" rotWithShape="0">
                    <a:srgbClr val="6E747A">
                      <a:alpha val="43000"/>
                    </a:srgbClr>
                  </a:outerShdw>
                </a:effectLst>
              </a:rPr>
              <a:t>Data-driven approach</a:t>
            </a:r>
          </a:p>
        </p:txBody>
      </p:sp>
      <p:sp>
        <p:nvSpPr>
          <p:cNvPr id="3" name="Content Placeholder 2">
            <a:extLst>
              <a:ext uri="{FF2B5EF4-FFF2-40B4-BE49-F238E27FC236}">
                <a16:creationId xmlns:a16="http://schemas.microsoft.com/office/drawing/2014/main" id="{9A046397-2FF3-8348-7BAC-6B331C74A5BF}"/>
              </a:ext>
            </a:extLst>
          </p:cNvPr>
          <p:cNvSpPr>
            <a:spLocks noGrp="1"/>
          </p:cNvSpPr>
          <p:nvPr>
            <p:ph idx="1"/>
          </p:nvPr>
        </p:nvSpPr>
        <p:spPr>
          <a:xfrm>
            <a:off x="394466" y="1084744"/>
            <a:ext cx="5701533" cy="5188466"/>
          </a:xfrm>
        </p:spPr>
        <p:txBody>
          <a:bodyPr>
            <a:normAutofit fontScale="92500" lnSpcReduction="20000"/>
          </a:bodyPr>
          <a:lstStyle/>
          <a:p>
            <a:pPr marL="457200" indent="0" algn="l" rtl="0" eaLnBrk="1" latinLnBrk="0" hangingPunct="1">
              <a:lnSpc>
                <a:spcPct val="90000"/>
              </a:lnSpc>
              <a:spcBef>
                <a:spcPts val="500"/>
              </a:spcBef>
              <a:buNone/>
            </a:pPr>
            <a:endParaRPr lang="en-US" dirty="0">
              <a:solidFill>
                <a:srgbClr val="420023"/>
              </a:solidFill>
              <a:effectLst/>
              <a:latin typeface="Calibri" panose="020F0502020204030204" pitchFamily="34" charset="0"/>
            </a:endParaRPr>
          </a:p>
          <a:p>
            <a:pPr marL="457200" indent="0" algn="l" rtl="0" eaLnBrk="1" latinLnBrk="0" hangingPunct="1">
              <a:lnSpc>
                <a:spcPct val="90000"/>
              </a:lnSpc>
              <a:spcBef>
                <a:spcPts val="500"/>
              </a:spcBef>
              <a:buNone/>
            </a:pPr>
            <a:r>
              <a:rPr lang="en-US" b="1" dirty="0">
                <a:ln w="0"/>
                <a:solidFill>
                  <a:schemeClr val="accent1"/>
                </a:solidFill>
                <a:effectLst>
                  <a:outerShdw blurRad="38100" dist="25400" dir="5400000" algn="ctr" rotWithShape="0">
                    <a:srgbClr val="6E747A">
                      <a:alpha val="43000"/>
                    </a:srgbClr>
                  </a:outerShdw>
                </a:effectLst>
                <a:latin typeface="Calibri" panose="020F0502020204030204" pitchFamily="34" charset="0"/>
              </a:rPr>
              <a:t>Metrics and tools utilized for analysis</a:t>
            </a:r>
          </a:p>
          <a:p>
            <a:pPr marL="457200" indent="0">
              <a:spcBef>
                <a:spcPts val="500"/>
              </a:spcBef>
              <a:buNone/>
            </a:pPr>
            <a:endParaRPr lang="en-US" sz="1800" dirty="0">
              <a:solidFill>
                <a:srgbClr val="420023"/>
              </a:solidFill>
              <a:latin typeface="Calibri" panose="020F0502020204030204" pitchFamily="34" charset="0"/>
            </a:endParaRPr>
          </a:p>
          <a:p>
            <a:pPr marL="457200" indent="0">
              <a:spcBef>
                <a:spcPts val="500"/>
              </a:spcBef>
              <a:buNone/>
            </a:pPr>
            <a:r>
              <a:rPr lang="en-US" sz="1800" b="1" dirty="0">
                <a:solidFill>
                  <a:srgbClr val="420023"/>
                </a:solidFill>
                <a:latin typeface="Calibri" panose="020F0502020204030204" pitchFamily="34" charset="0"/>
              </a:rPr>
              <a:t>Geographic data: </a:t>
            </a:r>
            <a:r>
              <a:rPr lang="en-US" sz="1800" dirty="0">
                <a:solidFill>
                  <a:srgbClr val="420023"/>
                </a:solidFill>
                <a:latin typeface="Calibri" panose="020F0502020204030204" pitchFamily="34" charset="0"/>
              </a:rPr>
              <a:t>Countries that have the most customers and the amount of revenue they generate. </a:t>
            </a:r>
          </a:p>
          <a:p>
            <a:pPr marL="457200" indent="0">
              <a:spcBef>
                <a:spcPts val="500"/>
              </a:spcBef>
              <a:buNone/>
            </a:pPr>
            <a:endParaRPr lang="en-US" sz="1800" dirty="0">
              <a:solidFill>
                <a:srgbClr val="420023"/>
              </a:solidFill>
              <a:latin typeface="Calibri" panose="020F0502020204030204" pitchFamily="34" charset="0"/>
            </a:endParaRPr>
          </a:p>
          <a:p>
            <a:pPr marL="457200" indent="0">
              <a:spcBef>
                <a:spcPts val="500"/>
              </a:spcBef>
              <a:buNone/>
            </a:pPr>
            <a:r>
              <a:rPr lang="en-US" sz="1800" b="1" dirty="0">
                <a:solidFill>
                  <a:srgbClr val="420023"/>
                </a:solidFill>
                <a:effectLst/>
                <a:latin typeface="Calibri" panose="020F0502020204030204" pitchFamily="34" charset="0"/>
              </a:rPr>
              <a:t>Customer information: </a:t>
            </a:r>
            <a:r>
              <a:rPr lang="en-US" sz="1800" dirty="0">
                <a:solidFill>
                  <a:srgbClr val="420023"/>
                </a:solidFill>
                <a:effectLst/>
                <a:latin typeface="Calibri" panose="020F0502020204030204" pitchFamily="34" charset="0"/>
              </a:rPr>
              <a:t>Data on revenue produced by customers along with their geographical locations. This information can inform the prioritization of sales strategies.</a:t>
            </a:r>
          </a:p>
          <a:p>
            <a:pPr marL="457200" indent="0">
              <a:spcBef>
                <a:spcPts val="500"/>
              </a:spcBef>
              <a:buNone/>
            </a:pPr>
            <a:endParaRPr lang="en-US" sz="1000" dirty="0">
              <a:solidFill>
                <a:srgbClr val="420023"/>
              </a:solidFill>
              <a:effectLst/>
              <a:latin typeface="Calibri" panose="020F0502020204030204" pitchFamily="34" charset="0"/>
            </a:endParaRPr>
          </a:p>
          <a:p>
            <a:pPr marL="457200" indent="0">
              <a:spcBef>
                <a:spcPts val="500"/>
              </a:spcBef>
              <a:buNone/>
            </a:pPr>
            <a:r>
              <a:rPr lang="en-US" sz="1800" b="1" dirty="0">
                <a:solidFill>
                  <a:srgbClr val="420023"/>
                </a:solidFill>
                <a:effectLst/>
                <a:latin typeface="Calibri" panose="020F0502020204030204" pitchFamily="34" charset="0"/>
              </a:rPr>
              <a:t>Inventory information: </a:t>
            </a:r>
            <a:r>
              <a:rPr lang="en-US" sz="1800" dirty="0">
                <a:solidFill>
                  <a:srgbClr val="420023"/>
                </a:solidFill>
                <a:effectLst/>
                <a:latin typeface="Calibri" panose="020F0502020204030204" pitchFamily="34" charset="0"/>
              </a:rPr>
              <a:t>Insights regarding films, including their categories and languages, to identify which movies are the top revenue generators.</a:t>
            </a:r>
          </a:p>
          <a:p>
            <a:pPr marL="457200" indent="0">
              <a:spcBef>
                <a:spcPts val="500"/>
              </a:spcBef>
              <a:buNone/>
            </a:pPr>
            <a:br>
              <a:rPr lang="en-US" sz="1200" dirty="0">
                <a:solidFill>
                  <a:srgbClr val="420023"/>
                </a:solidFill>
                <a:effectLst/>
                <a:latin typeface="Calibri" panose="020F0502020204030204" pitchFamily="34" charset="0"/>
              </a:rPr>
            </a:br>
            <a:r>
              <a:rPr lang="en-US" sz="1800" b="1" dirty="0">
                <a:solidFill>
                  <a:srgbClr val="420023"/>
                </a:solidFill>
                <a:effectLst/>
                <a:latin typeface="Calibri" panose="020F0502020204030204" pitchFamily="34" charset="0"/>
              </a:rPr>
              <a:t>Payment and rental statistics: </a:t>
            </a:r>
            <a:r>
              <a:rPr lang="en-US" sz="1800" dirty="0">
                <a:solidFill>
                  <a:srgbClr val="420023"/>
                </a:solidFill>
                <a:effectLst/>
                <a:latin typeface="Calibri" panose="020F0502020204030204" pitchFamily="34" charset="0"/>
              </a:rPr>
              <a:t>Minimum, maximum, and average duration of rentals and payments will provide insights into how to develop strategies for the online streaming service.</a:t>
            </a:r>
            <a:br>
              <a:rPr lang="en-US" sz="1800" dirty="0">
                <a:solidFill>
                  <a:srgbClr val="420023"/>
                </a:solidFill>
                <a:effectLst/>
                <a:latin typeface="Calibri" panose="020F0502020204030204" pitchFamily="34" charset="0"/>
              </a:rPr>
            </a:br>
            <a:endParaRPr lang="en-US" sz="1800" dirty="0">
              <a:solidFill>
                <a:srgbClr val="420023"/>
              </a:solidFill>
              <a:effectLst/>
              <a:latin typeface="Calibri" panose="020F0502020204030204" pitchFamily="34" charset="0"/>
            </a:endParaRPr>
          </a:p>
          <a:p>
            <a:pPr marL="457200" indent="0">
              <a:spcBef>
                <a:spcPts val="500"/>
              </a:spcBef>
              <a:buNone/>
            </a:pPr>
            <a:r>
              <a:rPr lang="en-US" sz="1800" dirty="0">
                <a:solidFill>
                  <a:srgbClr val="420023"/>
                </a:solidFill>
                <a:effectLst/>
                <a:latin typeface="Calibri" panose="020F0502020204030204" pitchFamily="34" charset="0"/>
              </a:rPr>
              <a:t>Tools and methodologies:</a:t>
            </a:r>
          </a:p>
          <a:p>
            <a:pPr marL="742950" indent="-285750">
              <a:spcBef>
                <a:spcPts val="500"/>
              </a:spcBef>
            </a:pPr>
            <a:r>
              <a:rPr lang="en-US" sz="1800" dirty="0">
                <a:solidFill>
                  <a:srgbClr val="420023"/>
                </a:solidFill>
                <a:effectLst/>
                <a:latin typeface="Calibri" panose="020F0502020204030204" pitchFamily="34" charset="0"/>
              </a:rPr>
              <a:t>SQL for data extraction</a:t>
            </a:r>
          </a:p>
          <a:p>
            <a:pPr marL="742950" indent="-285750">
              <a:spcBef>
                <a:spcPts val="500"/>
              </a:spcBef>
            </a:pPr>
            <a:r>
              <a:rPr lang="en-US" sz="1800" dirty="0">
                <a:solidFill>
                  <a:srgbClr val="420023"/>
                </a:solidFill>
                <a:effectLst/>
                <a:latin typeface="Calibri" panose="020F0502020204030204" pitchFamily="34" charset="0"/>
              </a:rPr>
              <a:t>Tableau for visualization and analysis</a:t>
            </a:r>
            <a:endParaRPr lang="en-US" sz="1800" dirty="0"/>
          </a:p>
        </p:txBody>
      </p:sp>
      <p:sp>
        <p:nvSpPr>
          <p:cNvPr id="4" name="TextBox 3">
            <a:extLst>
              <a:ext uri="{FF2B5EF4-FFF2-40B4-BE49-F238E27FC236}">
                <a16:creationId xmlns:a16="http://schemas.microsoft.com/office/drawing/2014/main" id="{6D39E670-F4EA-353D-557B-6E687DED1721}"/>
              </a:ext>
            </a:extLst>
          </p:cNvPr>
          <p:cNvSpPr txBox="1"/>
          <p:nvPr/>
        </p:nvSpPr>
        <p:spPr>
          <a:xfrm>
            <a:off x="6206932" y="1264644"/>
            <a:ext cx="5701534" cy="289310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Descriptive Statics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id="{F43E7DEB-0249-2479-9B94-6015E1B2CEB4}"/>
              </a:ext>
            </a:extLst>
          </p:cNvPr>
          <p:cNvGraphicFramePr>
            <a:graphicFrameLocks noGrp="1"/>
          </p:cNvGraphicFramePr>
          <p:nvPr>
            <p:extLst>
              <p:ext uri="{D42A27DB-BD31-4B8C-83A1-F6EECF244321}">
                <p14:modId xmlns:p14="http://schemas.microsoft.com/office/powerpoint/2010/main" val="344961081"/>
              </p:ext>
            </p:extLst>
          </p:nvPr>
        </p:nvGraphicFramePr>
        <p:xfrm>
          <a:off x="6302624" y="1936030"/>
          <a:ext cx="5605841" cy="2519012"/>
        </p:xfrm>
        <a:graphic>
          <a:graphicData uri="http://schemas.openxmlformats.org/drawingml/2006/table">
            <a:tbl>
              <a:tblPr firstRow="1" bandRow="1">
                <a:effectLst>
                  <a:outerShdw blurRad="50800" dist="38100" dir="2700000" algn="tl" rotWithShape="0">
                    <a:prstClr val="black">
                      <a:alpha val="40000"/>
                    </a:prstClr>
                  </a:outerShdw>
                </a:effectLst>
                <a:tableStyleId>{073A0DAA-6AF3-43AB-8588-CEC1D06C72B9}</a:tableStyleId>
              </a:tblPr>
              <a:tblGrid>
                <a:gridCol w="1595099">
                  <a:extLst>
                    <a:ext uri="{9D8B030D-6E8A-4147-A177-3AD203B41FA5}">
                      <a16:colId xmlns:a16="http://schemas.microsoft.com/office/drawing/2014/main" val="300408785"/>
                    </a:ext>
                  </a:extLst>
                </a:gridCol>
                <a:gridCol w="1300550">
                  <a:extLst>
                    <a:ext uri="{9D8B030D-6E8A-4147-A177-3AD203B41FA5}">
                      <a16:colId xmlns:a16="http://schemas.microsoft.com/office/drawing/2014/main" val="559930520"/>
                    </a:ext>
                  </a:extLst>
                </a:gridCol>
                <a:gridCol w="1048891">
                  <a:extLst>
                    <a:ext uri="{9D8B030D-6E8A-4147-A177-3AD203B41FA5}">
                      <a16:colId xmlns:a16="http://schemas.microsoft.com/office/drawing/2014/main" val="4045452600"/>
                    </a:ext>
                  </a:extLst>
                </a:gridCol>
                <a:gridCol w="1661301">
                  <a:extLst>
                    <a:ext uri="{9D8B030D-6E8A-4147-A177-3AD203B41FA5}">
                      <a16:colId xmlns:a16="http://schemas.microsoft.com/office/drawing/2014/main" val="1101019570"/>
                    </a:ext>
                  </a:extLst>
                </a:gridCol>
              </a:tblGrid>
              <a:tr h="526395">
                <a:tc>
                  <a:txBody>
                    <a:bodyPr/>
                    <a:lstStyle/>
                    <a:p>
                      <a:r>
                        <a:rPr lang="en-US" sz="1400" dirty="0">
                          <a:solidFill>
                            <a:schemeClr val="tx1"/>
                          </a:solidFill>
                        </a:rPr>
                        <a:t>Metrics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Minimum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Maximum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Average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9135208"/>
                  </a:ext>
                </a:extLst>
              </a:tr>
              <a:tr h="640447">
                <a:tc>
                  <a:txBody>
                    <a:bodyPr/>
                    <a:lstStyle/>
                    <a:p>
                      <a:r>
                        <a:rPr lang="en-US" sz="1400" dirty="0">
                          <a:solidFill>
                            <a:schemeClr val="tx1"/>
                          </a:solidFill>
                        </a:rPr>
                        <a:t>Rental 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3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7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5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6567517"/>
                  </a:ext>
                </a:extLst>
              </a:tr>
              <a:tr h="640447">
                <a:tc>
                  <a:txBody>
                    <a:bodyPr/>
                    <a:lstStyle/>
                    <a:p>
                      <a:r>
                        <a:rPr lang="en-US" sz="1400" dirty="0">
                          <a:solidFill>
                            <a:schemeClr val="tx1"/>
                          </a:solidFill>
                        </a:rPr>
                        <a:t>Rental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$4.99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$2.98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6020518"/>
                  </a:ext>
                </a:extLst>
              </a:tr>
              <a:tr h="711723">
                <a:tc>
                  <a:txBody>
                    <a:bodyPr/>
                    <a:lstStyle/>
                    <a:p>
                      <a:r>
                        <a:rPr lang="en-US" sz="1400" dirty="0">
                          <a:solidFill>
                            <a:schemeClr val="tx1"/>
                          </a:solidFill>
                        </a:rPr>
                        <a:t>Movie duration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46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185 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rPr>
                        <a:t>115 min</a:t>
                      </a:r>
                    </a:p>
                    <a:p>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3120749"/>
                  </a:ext>
                </a:extLst>
              </a:tr>
            </a:tbl>
          </a:graphicData>
        </a:graphic>
      </p:graphicFrame>
      <p:graphicFrame>
        <p:nvGraphicFramePr>
          <p:cNvPr id="7" name="Table 6">
            <a:extLst>
              <a:ext uri="{FF2B5EF4-FFF2-40B4-BE49-F238E27FC236}">
                <a16:creationId xmlns:a16="http://schemas.microsoft.com/office/drawing/2014/main" id="{9746C813-026F-7824-02D6-E7BABAADE4F4}"/>
              </a:ext>
            </a:extLst>
          </p:cNvPr>
          <p:cNvGraphicFramePr>
            <a:graphicFrameLocks noGrp="1"/>
          </p:cNvGraphicFramePr>
          <p:nvPr>
            <p:extLst>
              <p:ext uri="{D42A27DB-BD31-4B8C-83A1-F6EECF244321}">
                <p14:modId xmlns:p14="http://schemas.microsoft.com/office/powerpoint/2010/main" val="3895734623"/>
              </p:ext>
            </p:extLst>
          </p:nvPr>
        </p:nvGraphicFramePr>
        <p:xfrm>
          <a:off x="6302624" y="4745552"/>
          <a:ext cx="5605840" cy="11125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25227">
                  <a:extLst>
                    <a:ext uri="{9D8B030D-6E8A-4147-A177-3AD203B41FA5}">
                      <a16:colId xmlns:a16="http://schemas.microsoft.com/office/drawing/2014/main" val="1390234542"/>
                    </a:ext>
                  </a:extLst>
                </a:gridCol>
                <a:gridCol w="1488558">
                  <a:extLst>
                    <a:ext uri="{9D8B030D-6E8A-4147-A177-3AD203B41FA5}">
                      <a16:colId xmlns:a16="http://schemas.microsoft.com/office/drawing/2014/main" val="388294114"/>
                    </a:ext>
                  </a:extLst>
                </a:gridCol>
                <a:gridCol w="1254642">
                  <a:extLst>
                    <a:ext uri="{9D8B030D-6E8A-4147-A177-3AD203B41FA5}">
                      <a16:colId xmlns:a16="http://schemas.microsoft.com/office/drawing/2014/main" val="211621236"/>
                    </a:ext>
                  </a:extLst>
                </a:gridCol>
                <a:gridCol w="1637413">
                  <a:extLst>
                    <a:ext uri="{9D8B030D-6E8A-4147-A177-3AD203B41FA5}">
                      <a16:colId xmlns:a16="http://schemas.microsoft.com/office/drawing/2014/main" val="3909929481"/>
                    </a:ext>
                  </a:extLst>
                </a:gridCol>
              </a:tblGrid>
              <a:tr h="370840">
                <a:tc>
                  <a:txBody>
                    <a:bodyPr/>
                    <a:lstStyle/>
                    <a:p>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solidFill>
                            <a:schemeClr val="tx1"/>
                          </a:solidFill>
                        </a:rPr>
                        <a:t>Customers</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solidFill>
                            <a:schemeClr val="tx1"/>
                          </a:solidFill>
                        </a:rPr>
                        <a:t>Film Category</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solidFill>
                            <a:schemeClr val="tx1"/>
                          </a:solidFill>
                        </a:rPr>
                        <a:t>Language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8793189"/>
                  </a:ext>
                </a:extLst>
              </a:tr>
              <a:tr h="370840">
                <a:tc>
                  <a:txBody>
                    <a:bodyPr/>
                    <a:lstStyle/>
                    <a:p>
                      <a:r>
                        <a:rPr lang="en-US" sz="1400" b="0" dirty="0">
                          <a:solidFill>
                            <a:schemeClr val="tx1"/>
                          </a:solidFill>
                        </a:rPr>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584 Active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4230865"/>
                  </a:ext>
                </a:extLst>
              </a:tr>
              <a:tr h="370840">
                <a:tc>
                  <a:txBody>
                    <a:bodyPr/>
                    <a:lstStyle/>
                    <a:p>
                      <a:r>
                        <a:rPr lang="en-US" sz="1400" b="0" dirty="0">
                          <a:solidFill>
                            <a:schemeClr val="tx1"/>
                          </a:solidFill>
                        </a:rPr>
                        <a:t>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Sports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dirty="0">
                          <a:solidFill>
                            <a:schemeClr val="tx1"/>
                          </a:solidFill>
                        </a:rPr>
                        <a:t>English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9584732"/>
                  </a:ext>
                </a:extLst>
              </a:tr>
            </a:tbl>
          </a:graphicData>
        </a:graphic>
      </p:graphicFrame>
    </p:spTree>
    <p:extLst>
      <p:ext uri="{BB962C8B-B14F-4D97-AF65-F5344CB8AC3E}">
        <p14:creationId xmlns:p14="http://schemas.microsoft.com/office/powerpoint/2010/main" val="1328724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76DC-4B54-AFFB-9A5A-3AF87E197895}"/>
              </a:ext>
            </a:extLst>
          </p:cNvPr>
          <p:cNvSpPr>
            <a:spLocks noGrp="1"/>
          </p:cNvSpPr>
          <p:nvPr>
            <p:ph type="title"/>
          </p:nvPr>
        </p:nvSpPr>
        <p:spPr>
          <a:xfrm>
            <a:off x="766445" y="79150"/>
            <a:ext cx="10659110" cy="648586"/>
          </a:xfrm>
        </p:spPr>
        <p:txBody>
          <a:bodyPr>
            <a:normAutofit/>
            <a:scene3d>
              <a:camera prst="orthographicFront"/>
              <a:lightRig rig="threePt" dir="t"/>
            </a:scene3d>
            <a:sp3d extrusionH="57150" prstMaterial="flat">
              <a:bevelT w="69850" h="38100" prst="cross"/>
            </a:sp3d>
          </a:bodyPr>
          <a:lstStyle/>
          <a:p>
            <a:pPr algn="ctr"/>
            <a:r>
              <a:rPr lang="en-US" sz="3600">
                <a:solidFill>
                  <a:srgbClr val="97446E"/>
                </a:solidFill>
                <a:effectLst/>
                <a:latin typeface="Gill Sans Nova" panose="020B0602020104020203" pitchFamily="34" charset="0"/>
              </a:rPr>
              <a:t>Sales and Customer Data by Country</a:t>
            </a:r>
            <a:endParaRPr lang="en-US" sz="36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a:extLst>
              <a:ext uri="{FF2B5EF4-FFF2-40B4-BE49-F238E27FC236}">
                <a16:creationId xmlns:a16="http://schemas.microsoft.com/office/drawing/2014/main" id="{14444A7F-8D88-4FAF-6A77-22EEBD4489DA}"/>
              </a:ext>
            </a:extLst>
          </p:cNvPr>
          <p:cNvSpPr>
            <a:spLocks noGrp="1"/>
          </p:cNvSpPr>
          <p:nvPr>
            <p:ph idx="1"/>
          </p:nvPr>
        </p:nvSpPr>
        <p:spPr>
          <a:xfrm>
            <a:off x="766445" y="677218"/>
            <a:ext cx="10659110" cy="509388"/>
          </a:xfrm>
        </p:spPr>
        <p:txBody>
          <a:bodyPr>
            <a:normAutofit lnSpcReduction="10000"/>
          </a:bodyPr>
          <a:lstStyle/>
          <a:p>
            <a:pPr marL="0" indent="0">
              <a:buNone/>
            </a:pPr>
            <a:r>
              <a:rPr lang="en-US" sz="1600" dirty="0">
                <a:solidFill>
                  <a:srgbClr val="420023"/>
                </a:solidFill>
                <a:effectLst/>
                <a:latin typeface="Calibri" panose="020F0502020204030204" pitchFamily="34" charset="0"/>
              </a:rPr>
              <a:t>This is an overview of the leading countries with most customer and generating the highest revenue. It provides insight into our primary markets and indicates areas where we may want to concentrate our efforts.</a:t>
            </a:r>
          </a:p>
          <a:p>
            <a:pPr marL="0" indent="0">
              <a:buNone/>
            </a:pPr>
            <a:endParaRPr lang="en-US" dirty="0">
              <a:solidFill>
                <a:srgbClr val="420023"/>
              </a:solidFill>
              <a:latin typeface="Calibri" panose="020F0502020204030204" pitchFamily="34" charset="0"/>
            </a:endParaRPr>
          </a:p>
        </p:txBody>
      </p:sp>
      <p:pic>
        <p:nvPicPr>
          <p:cNvPr id="4" name="Picture 3">
            <a:extLst>
              <a:ext uri="{FF2B5EF4-FFF2-40B4-BE49-F238E27FC236}">
                <a16:creationId xmlns:a16="http://schemas.microsoft.com/office/drawing/2014/main" id="{30370CB6-97D6-CD39-D872-60A56740BFE6}"/>
              </a:ext>
            </a:extLst>
          </p:cNvPr>
          <p:cNvPicPr>
            <a:picLocks noChangeAspect="1"/>
          </p:cNvPicPr>
          <p:nvPr/>
        </p:nvPicPr>
        <p:blipFill>
          <a:blip r:embed="rId2">
            <a:alphaModFix/>
          </a:blip>
          <a:stretch>
            <a:fillRect/>
          </a:stretch>
        </p:blipFill>
        <p:spPr>
          <a:xfrm>
            <a:off x="125817" y="1335938"/>
            <a:ext cx="6274983" cy="4356230"/>
          </a:xfrm>
          <a:prstGeom prst="rect">
            <a:avLst/>
          </a:prstGeom>
          <a:ln>
            <a:noFill/>
          </a:ln>
          <a:effectLst>
            <a:outerShdw blurRad="76200" dir="18900000" sy="23000" kx="-1200000" algn="bl" rotWithShape="0">
              <a:prstClr val="black">
                <a:alpha val="20000"/>
              </a:prstClr>
            </a:outerShdw>
          </a:effectLst>
        </p:spPr>
      </p:pic>
      <p:sp>
        <p:nvSpPr>
          <p:cNvPr id="7" name="TextBox 6">
            <a:extLst>
              <a:ext uri="{FF2B5EF4-FFF2-40B4-BE49-F238E27FC236}">
                <a16:creationId xmlns:a16="http://schemas.microsoft.com/office/drawing/2014/main" id="{3B95E5D6-7E54-D022-6AAB-4F54D92FB7C3}"/>
              </a:ext>
            </a:extLst>
          </p:cNvPr>
          <p:cNvSpPr txBox="1"/>
          <p:nvPr/>
        </p:nvSpPr>
        <p:spPr>
          <a:xfrm>
            <a:off x="202019" y="5869170"/>
            <a:ext cx="11408734" cy="1077218"/>
          </a:xfrm>
          <a:prstGeom prst="rect">
            <a:avLst/>
          </a:prstGeom>
          <a:noFill/>
        </p:spPr>
        <p:txBody>
          <a:bodyPr wrap="square" rtlCol="0">
            <a:spAutoFit/>
          </a:bodyPr>
          <a:lstStyle/>
          <a:p>
            <a:pPr marL="0" indent="0" algn="l" rtl="0" eaLnBrk="1" latinLnBrk="0" hangingPunct="1">
              <a:buNone/>
            </a:pPr>
            <a:r>
              <a:rPr lang="en-US" sz="1600" b="1" dirty="0">
                <a:solidFill>
                  <a:srgbClr val="000000"/>
                </a:solidFill>
                <a:effectLst/>
                <a:latin typeface="Calibri" panose="020F0502020204030204" pitchFamily="34" charset="0"/>
              </a:rPr>
              <a:t>India</a:t>
            </a:r>
            <a:r>
              <a:rPr lang="en-US" sz="1600" dirty="0">
                <a:solidFill>
                  <a:srgbClr val="000000"/>
                </a:solidFill>
                <a:effectLst/>
                <a:latin typeface="Calibri" panose="020F0502020204030204" pitchFamily="34" charset="0"/>
              </a:rPr>
              <a:t>, </a:t>
            </a:r>
            <a:r>
              <a:rPr lang="en-US" sz="1600" b="1" dirty="0">
                <a:solidFill>
                  <a:srgbClr val="000000"/>
                </a:solidFill>
                <a:effectLst/>
                <a:latin typeface="Calibri" panose="020F0502020204030204" pitchFamily="34" charset="0"/>
              </a:rPr>
              <a:t>China</a:t>
            </a:r>
            <a:r>
              <a:rPr lang="en-US" sz="1600" dirty="0">
                <a:solidFill>
                  <a:srgbClr val="000000"/>
                </a:solidFill>
                <a:effectLst/>
                <a:latin typeface="Calibri" panose="020F0502020204030204" pitchFamily="34" charset="0"/>
              </a:rPr>
              <a:t>, and the </a:t>
            </a:r>
            <a:r>
              <a:rPr lang="en-US" sz="1600" b="1" dirty="0">
                <a:solidFill>
                  <a:srgbClr val="000000"/>
                </a:solidFill>
                <a:effectLst/>
                <a:latin typeface="Calibri" panose="020F0502020204030204" pitchFamily="34" charset="0"/>
              </a:rPr>
              <a:t>United States</a:t>
            </a:r>
            <a:r>
              <a:rPr lang="en-US" sz="1600" dirty="0">
                <a:solidFill>
                  <a:srgbClr val="000000"/>
                </a:solidFill>
                <a:effectLst/>
                <a:latin typeface="Calibri" panose="020F0502020204030204" pitchFamily="34" charset="0"/>
              </a:rPr>
              <a:t> are the leading three countries in terms of both customer base and revenue generation.</a:t>
            </a:r>
          </a:p>
          <a:p>
            <a:pPr marL="0" indent="0" algn="l" rtl="0" eaLnBrk="1" latinLnBrk="0" hangingPunct="1">
              <a:buNone/>
            </a:pPr>
            <a:r>
              <a:rPr lang="en-US" sz="1600" dirty="0">
                <a:solidFill>
                  <a:srgbClr val="000000"/>
                </a:solidFill>
                <a:effectLst/>
                <a:latin typeface="Calibri" panose="020F0502020204030204" pitchFamily="34" charset="0"/>
              </a:rPr>
              <a:t>To date, total sales have reached $61,312.04, with the top 10 countries accounting for over 50% of this figure, amounting to $31,834.</a:t>
            </a:r>
          </a:p>
          <a:p>
            <a:pPr marL="0" indent="0">
              <a:buNone/>
            </a:pPr>
            <a:br>
              <a:rPr lang="en-US" sz="1600" dirty="0">
                <a:solidFill>
                  <a:srgbClr val="000000"/>
                </a:solidFill>
                <a:effectLst/>
                <a:latin typeface="Calibri" panose="020F0502020204030204" pitchFamily="34" charset="0"/>
              </a:rPr>
            </a:br>
            <a:endParaRPr lang="en-US" sz="1600" dirty="0"/>
          </a:p>
        </p:txBody>
      </p:sp>
      <p:pic>
        <p:nvPicPr>
          <p:cNvPr id="44" name="Picture 43">
            <a:extLst>
              <a:ext uri="{FF2B5EF4-FFF2-40B4-BE49-F238E27FC236}">
                <a16:creationId xmlns:a16="http://schemas.microsoft.com/office/drawing/2014/main" id="{7FD2C380-66ED-61BA-EA06-AAB8A9FFE3DF}"/>
              </a:ext>
            </a:extLst>
          </p:cNvPr>
          <p:cNvPicPr>
            <a:picLocks noChangeAspect="1"/>
          </p:cNvPicPr>
          <p:nvPr/>
        </p:nvPicPr>
        <p:blipFill>
          <a:blip r:embed="rId3"/>
          <a:stretch>
            <a:fillRect/>
          </a:stretch>
        </p:blipFill>
        <p:spPr>
          <a:xfrm>
            <a:off x="6432699" y="1335940"/>
            <a:ext cx="5665383" cy="4356230"/>
          </a:xfrm>
          <a:prstGeom prst="rect">
            <a:avLst/>
          </a:prstGeom>
          <a:ln>
            <a:noFill/>
          </a:ln>
          <a:effectLst>
            <a:outerShdw blurRad="76200" dir="18900000" sy="23000" kx="-1200000" algn="bl" rotWithShape="0">
              <a:prstClr val="black">
                <a:alpha val="20000"/>
              </a:prstClr>
            </a:outerShdw>
          </a:effectLst>
          <a:scene3d>
            <a:camera prst="orthographicFront"/>
            <a:lightRig rig="threePt" dir="t"/>
          </a:scene3d>
          <a:sp3d>
            <a:bevelT/>
          </a:sp3d>
        </p:spPr>
      </p:pic>
    </p:spTree>
    <p:extLst>
      <p:ext uri="{BB962C8B-B14F-4D97-AF65-F5344CB8AC3E}">
        <p14:creationId xmlns:p14="http://schemas.microsoft.com/office/powerpoint/2010/main" val="334143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15E8-9FD9-7B14-6433-23757050E382}"/>
              </a:ext>
            </a:extLst>
          </p:cNvPr>
          <p:cNvSpPr>
            <a:spLocks noGrp="1"/>
          </p:cNvSpPr>
          <p:nvPr>
            <p:ph type="title"/>
          </p:nvPr>
        </p:nvSpPr>
        <p:spPr>
          <a:xfrm>
            <a:off x="777240" y="365126"/>
            <a:ext cx="10659110" cy="730028"/>
          </a:xfrm>
        </p:spPr>
        <p:txBody>
          <a:bodyPr>
            <a:normAutofit/>
          </a:bodyPr>
          <a:lstStyle/>
          <a:p>
            <a:pPr algn="ctr"/>
            <a:r>
              <a:rPr lang="en-US" sz="3600" dirty="0">
                <a:ln w="0"/>
                <a:solidFill>
                  <a:schemeClr val="accent1"/>
                </a:solidFill>
                <a:effectLst>
                  <a:outerShdw blurRad="38100" dist="25400" dir="5400000" algn="ctr" rotWithShape="0">
                    <a:srgbClr val="6E747A">
                      <a:alpha val="43000"/>
                    </a:srgbClr>
                  </a:outerShdw>
                </a:effectLst>
              </a:rPr>
              <a:t>Analyzing Customer Distribution in Key Regions</a:t>
            </a:r>
          </a:p>
        </p:txBody>
      </p:sp>
      <p:sp>
        <p:nvSpPr>
          <p:cNvPr id="3" name="Content Placeholder 2">
            <a:extLst>
              <a:ext uri="{FF2B5EF4-FFF2-40B4-BE49-F238E27FC236}">
                <a16:creationId xmlns:a16="http://schemas.microsoft.com/office/drawing/2014/main" id="{2C3AE875-9947-8F7A-DE6D-072EF4E51C72}"/>
              </a:ext>
            </a:extLst>
          </p:cNvPr>
          <p:cNvSpPr>
            <a:spLocks noGrp="1"/>
          </p:cNvSpPr>
          <p:nvPr>
            <p:ph idx="1"/>
          </p:nvPr>
        </p:nvSpPr>
        <p:spPr>
          <a:xfrm>
            <a:off x="777240" y="1095597"/>
            <a:ext cx="10659110" cy="531184"/>
          </a:xfrm>
        </p:spPr>
        <p:txBody>
          <a:bodyPr>
            <a:normAutofit/>
          </a:bodyPr>
          <a:lstStyle/>
          <a:p>
            <a:pPr marL="0" indent="0">
              <a:buNone/>
            </a:pPr>
            <a:r>
              <a:rPr lang="en-US" sz="1600" dirty="0">
                <a:solidFill>
                  <a:srgbClr val="420023"/>
                </a:solidFill>
                <a:effectLst/>
                <a:latin typeface="Calibri" panose="020F0502020204030204" pitchFamily="34" charset="0"/>
              </a:rPr>
              <a:t>Understanding where our customers are located allows us to develop focused campaigns and make informed choices regarding the optimal allocation of resources to enhance effectiveness.</a:t>
            </a:r>
            <a:endParaRPr lang="en-US" sz="1600" dirty="0"/>
          </a:p>
        </p:txBody>
      </p:sp>
      <p:pic>
        <p:nvPicPr>
          <p:cNvPr id="4" name="Picture 3">
            <a:extLst>
              <a:ext uri="{FF2B5EF4-FFF2-40B4-BE49-F238E27FC236}">
                <a16:creationId xmlns:a16="http://schemas.microsoft.com/office/drawing/2014/main" id="{E4266829-0B4E-BEDA-D27C-62B47CF8772F}"/>
              </a:ext>
            </a:extLst>
          </p:cNvPr>
          <p:cNvPicPr>
            <a:picLocks noChangeAspect="1"/>
          </p:cNvPicPr>
          <p:nvPr/>
        </p:nvPicPr>
        <p:blipFill>
          <a:blip r:embed="rId2"/>
          <a:stretch>
            <a:fillRect/>
          </a:stretch>
        </p:blipFill>
        <p:spPr>
          <a:xfrm>
            <a:off x="189614" y="1980630"/>
            <a:ext cx="6610940" cy="4257705"/>
          </a:xfrm>
          <a:prstGeom prst="rect">
            <a:avLst/>
          </a:prstGeom>
          <a:ln>
            <a:noFill/>
          </a:ln>
          <a:effectLst>
            <a:outerShdw blurRad="76200" dir="18900000" sy="23000" kx="-1200000" algn="bl" rotWithShape="0">
              <a:prstClr val="black">
                <a:alpha val="20000"/>
              </a:prstClr>
            </a:outerShdw>
          </a:effectLst>
        </p:spPr>
      </p:pic>
      <p:sp>
        <p:nvSpPr>
          <p:cNvPr id="5" name="TextBox 4">
            <a:extLst>
              <a:ext uri="{FF2B5EF4-FFF2-40B4-BE49-F238E27FC236}">
                <a16:creationId xmlns:a16="http://schemas.microsoft.com/office/drawing/2014/main" id="{1A2A3368-1F60-3B84-3396-12E4092F3717}"/>
              </a:ext>
            </a:extLst>
          </p:cNvPr>
          <p:cNvSpPr txBox="1"/>
          <p:nvPr/>
        </p:nvSpPr>
        <p:spPr>
          <a:xfrm>
            <a:off x="7155712" y="1980630"/>
            <a:ext cx="4846674" cy="2062103"/>
          </a:xfrm>
          <a:prstGeom prst="rect">
            <a:avLst/>
          </a:prstGeom>
          <a:noFill/>
        </p:spPr>
        <p:txBody>
          <a:bodyPr wrap="square" rtlCol="0">
            <a:spAutoFit/>
          </a:bodyPr>
          <a:lstStyle/>
          <a:p>
            <a:r>
              <a:rPr lang="en-US" sz="1600" dirty="0">
                <a:solidFill>
                  <a:srgbClr val="000000"/>
                </a:solidFill>
                <a:effectLst/>
                <a:latin typeface="Calibri" panose="020F0502020204030204" pitchFamily="34" charset="0"/>
              </a:rPr>
              <a:t>The map displays the leading cities ranked by customer count. Notably, only </a:t>
            </a:r>
            <a:r>
              <a:rPr lang="en-US" sz="1600" b="1" dirty="0">
                <a:solidFill>
                  <a:srgbClr val="000000"/>
                </a:solidFill>
                <a:effectLst/>
                <a:latin typeface="Calibri" panose="020F0502020204030204" pitchFamily="34" charset="0"/>
              </a:rPr>
              <a:t>Aurora</a:t>
            </a:r>
            <a:r>
              <a:rPr lang="en-US" sz="1600" dirty="0">
                <a:solidFill>
                  <a:srgbClr val="000000"/>
                </a:solidFill>
                <a:effectLst/>
                <a:latin typeface="Calibri" panose="020F0502020204030204" pitchFamily="34" charset="0"/>
              </a:rPr>
              <a:t> Colorado, in the USA, has 2 customers, while all other cities have 1 customer each. This information implies the need to focus on retaining customers in areas with a high concentration and to seek out and cultivate growth opportunities in regions with fewer customers.</a:t>
            </a:r>
          </a:p>
          <a:p>
            <a:endParaRPr lang="en-US" sz="1600" dirty="0"/>
          </a:p>
        </p:txBody>
      </p:sp>
      <p:graphicFrame>
        <p:nvGraphicFramePr>
          <p:cNvPr id="7" name="Table 6">
            <a:extLst>
              <a:ext uri="{FF2B5EF4-FFF2-40B4-BE49-F238E27FC236}">
                <a16:creationId xmlns:a16="http://schemas.microsoft.com/office/drawing/2014/main" id="{800AB9B3-1CC0-1044-B829-F5253A535790}"/>
              </a:ext>
            </a:extLst>
          </p:cNvPr>
          <p:cNvGraphicFramePr>
            <a:graphicFrameLocks noGrp="1"/>
          </p:cNvGraphicFramePr>
          <p:nvPr>
            <p:extLst>
              <p:ext uri="{D42A27DB-BD31-4B8C-83A1-F6EECF244321}">
                <p14:modId xmlns:p14="http://schemas.microsoft.com/office/powerpoint/2010/main" val="1935482881"/>
              </p:ext>
            </p:extLst>
          </p:nvPr>
        </p:nvGraphicFramePr>
        <p:xfrm>
          <a:off x="7155712" y="3959126"/>
          <a:ext cx="4846674" cy="2167354"/>
        </p:xfrm>
        <a:graphic>
          <a:graphicData uri="http://schemas.openxmlformats.org/drawingml/2006/table">
            <a:tbl>
              <a:tblPr firstRow="1" bandRow="1">
                <a:effectLst>
                  <a:outerShdw blurRad="50800" dist="38100" dir="18900000" algn="bl" rotWithShape="0">
                    <a:prstClr val="black">
                      <a:alpha val="40000"/>
                    </a:prstClr>
                  </a:outerShdw>
                </a:effectLst>
                <a:tableStyleId>{5C22544A-7EE6-4342-B048-85BDC9FD1C3A}</a:tableStyleId>
              </a:tblPr>
              <a:tblGrid>
                <a:gridCol w="1201479">
                  <a:extLst>
                    <a:ext uri="{9D8B030D-6E8A-4147-A177-3AD203B41FA5}">
                      <a16:colId xmlns:a16="http://schemas.microsoft.com/office/drawing/2014/main" val="1085911849"/>
                    </a:ext>
                  </a:extLst>
                </a:gridCol>
                <a:gridCol w="2029637">
                  <a:extLst>
                    <a:ext uri="{9D8B030D-6E8A-4147-A177-3AD203B41FA5}">
                      <a16:colId xmlns:a16="http://schemas.microsoft.com/office/drawing/2014/main" val="2925418898"/>
                    </a:ext>
                  </a:extLst>
                </a:gridCol>
                <a:gridCol w="1615558">
                  <a:extLst>
                    <a:ext uri="{9D8B030D-6E8A-4147-A177-3AD203B41FA5}">
                      <a16:colId xmlns:a16="http://schemas.microsoft.com/office/drawing/2014/main" val="8207417"/>
                    </a:ext>
                  </a:extLst>
                </a:gridCol>
              </a:tblGrid>
              <a:tr h="338554">
                <a:tc>
                  <a:txBody>
                    <a:bodyPr/>
                    <a:lstStyle/>
                    <a:p>
                      <a:r>
                        <a:rPr lang="en-US" sz="1600" dirty="0">
                          <a:solidFill>
                            <a:schemeClr val="tx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Country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rPr>
                        <a:t>Customer 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405898"/>
                  </a:ext>
                </a:extLst>
              </a:tr>
              <a:tr h="338554">
                <a:tc>
                  <a:txBody>
                    <a:bodyPr/>
                    <a:lstStyle/>
                    <a:p>
                      <a:r>
                        <a:rPr lang="en-US" dirty="0"/>
                        <a:t>Aurora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United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4898486"/>
                  </a:ext>
                </a:extLst>
              </a:tr>
              <a:tr h="338554">
                <a:tc>
                  <a:txBody>
                    <a:bodyPr/>
                    <a:lstStyle/>
                    <a:p>
                      <a:r>
                        <a:rPr lang="en-US" dirty="0"/>
                        <a:t>India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Ambattur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8844503"/>
                  </a:ext>
                </a:extLst>
              </a:tr>
              <a:tr h="338554">
                <a:tc>
                  <a:txBody>
                    <a:bodyPr/>
                    <a:lstStyle/>
                    <a:p>
                      <a:r>
                        <a:rPr lang="en-US" dirty="0"/>
                        <a:t>China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Shanwei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0708212"/>
                  </a:ext>
                </a:extLst>
              </a:tr>
              <a:tr h="338554">
                <a:tc>
                  <a:txBody>
                    <a:bodyPr/>
                    <a:lstStyle/>
                    <a:p>
                      <a:r>
                        <a:rPr lang="en-US" dirty="0"/>
                        <a:t>Brazil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So Leopoldo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573719"/>
                  </a:ext>
                </a:extLst>
              </a:tr>
              <a:tr h="338554">
                <a:tc>
                  <a:txBody>
                    <a:bodyPr/>
                    <a:lstStyle/>
                    <a:p>
                      <a:r>
                        <a:rPr lang="en-US" dirty="0" err="1"/>
                        <a:t>Teboksary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Russian Federation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4553889"/>
                  </a:ext>
                </a:extLst>
              </a:tr>
            </a:tbl>
          </a:graphicData>
        </a:graphic>
      </p:graphicFrame>
    </p:spTree>
    <p:extLst>
      <p:ext uri="{BB962C8B-B14F-4D97-AF65-F5344CB8AC3E}">
        <p14:creationId xmlns:p14="http://schemas.microsoft.com/office/powerpoint/2010/main" val="131074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766C-81A0-A461-1132-3FB639F0CDD6}"/>
              </a:ext>
            </a:extLst>
          </p:cNvPr>
          <p:cNvSpPr>
            <a:spLocks noGrp="1"/>
          </p:cNvSpPr>
          <p:nvPr>
            <p:ph type="title"/>
          </p:nvPr>
        </p:nvSpPr>
        <p:spPr/>
        <p:txBody>
          <a:bodyPr>
            <a:normAutofit fontScale="90000"/>
          </a:bodyPr>
          <a:lstStyle/>
          <a:p>
            <a:pPr marL="0" indent="0" algn="ctr" rtl="0" eaLnBrk="1" latinLnBrk="0" hangingPunct="1">
              <a:lnSpc>
                <a:spcPct val="90000"/>
              </a:lnSpc>
              <a:buNone/>
            </a:pPr>
            <a:r>
              <a:rPr lang="en-US" sz="3600" dirty="0">
                <a:ln w="0"/>
                <a:solidFill>
                  <a:schemeClr val="accent1"/>
                </a:solidFill>
                <a:effectLst>
                  <a:outerShdw blurRad="38100" dist="25400" dir="5400000" algn="ctr" rotWithShape="0">
                    <a:srgbClr val="6E747A">
                      <a:alpha val="43000"/>
                    </a:srgbClr>
                  </a:outerShdw>
                </a:effectLst>
                <a:latin typeface="Gill Sans Nova" panose="020B0602020104020203" pitchFamily="34" charset="0"/>
              </a:rPr>
              <a:t>Identifying High-Value Customers</a:t>
            </a:r>
            <a:br>
              <a:rPr lang="en-US" sz="1800" dirty="0">
                <a:solidFill>
                  <a:srgbClr val="420023"/>
                </a:solidFill>
                <a:effectLst/>
                <a:latin typeface="Gill Sans Nova" panose="020B0602020104020203" pitchFamily="34" charset="0"/>
              </a:rPr>
            </a:br>
            <a:br>
              <a:rPr lang="en-US" sz="1800" dirty="0">
                <a:solidFill>
                  <a:srgbClr val="420023"/>
                </a:solidFill>
                <a:effectLst/>
                <a:latin typeface="Gill Sans Nova" panose="020B0602020104020203" pitchFamily="34" charset="0"/>
              </a:rPr>
            </a:br>
            <a:r>
              <a:rPr lang="en-US" sz="1800" dirty="0">
                <a:solidFill>
                  <a:srgbClr val="420023"/>
                </a:solidFill>
                <a:effectLst/>
                <a:latin typeface="Gill Sans Nova" panose="020B0602020104020203" pitchFamily="34" charset="0"/>
              </a:rPr>
              <a:t>Recognizing </a:t>
            </a:r>
            <a:r>
              <a:rPr lang="en-US" sz="1800" dirty="0" err="1">
                <a:solidFill>
                  <a:srgbClr val="420023"/>
                </a:solidFill>
                <a:effectLst/>
                <a:latin typeface="Gill Sans Nova" panose="020B0602020104020203" pitchFamily="34" charset="0"/>
              </a:rPr>
              <a:t>Rockbusters</a:t>
            </a:r>
            <a:r>
              <a:rPr lang="en-US" sz="1800" dirty="0">
                <a:solidFill>
                  <a:srgbClr val="420023"/>
                </a:solidFill>
                <a:effectLst/>
                <a:latin typeface="Gill Sans Nova" panose="020B0602020104020203" pitchFamily="34" charset="0"/>
              </a:rPr>
              <a:t>' most valuable customers can aid in developing loyalty-focused promotions and formulating effective marketing strategies. This approach can encourage existing customers to remain with the company while also attracting new clientele.</a:t>
            </a:r>
            <a:endParaRPr lang="en-US" sz="1800" dirty="0"/>
          </a:p>
        </p:txBody>
      </p:sp>
      <p:sp>
        <p:nvSpPr>
          <p:cNvPr id="5" name="TextBox 4">
            <a:extLst>
              <a:ext uri="{FF2B5EF4-FFF2-40B4-BE49-F238E27FC236}">
                <a16:creationId xmlns:a16="http://schemas.microsoft.com/office/drawing/2014/main" id="{9EA88DBC-1072-0EB8-6819-1309C56F27E8}"/>
              </a:ext>
            </a:extLst>
          </p:cNvPr>
          <p:cNvSpPr txBox="1"/>
          <p:nvPr/>
        </p:nvSpPr>
        <p:spPr>
          <a:xfrm>
            <a:off x="681546" y="5036671"/>
            <a:ext cx="9908482" cy="584775"/>
          </a:xfrm>
          <a:prstGeom prst="rect">
            <a:avLst/>
          </a:prstGeom>
          <a:noFill/>
        </p:spPr>
        <p:txBody>
          <a:bodyPr wrap="square" rtlCol="0">
            <a:spAutoFit/>
          </a:bodyPr>
          <a:lstStyle/>
          <a:p>
            <a:r>
              <a:rPr lang="en-US" sz="1600" dirty="0">
                <a:solidFill>
                  <a:srgbClr val="000000"/>
                </a:solidFill>
                <a:effectLst/>
                <a:latin typeface="Calibri" panose="020F0502020204030204" pitchFamily="34" charset="0"/>
              </a:rPr>
              <a:t>Analyzing customer locations reveals that approximately 50% are situated outside the countries with the largest customer bases. This indicates that revenue generation is not constrained by geographic boundaries.</a:t>
            </a:r>
            <a:endParaRPr lang="en-US" sz="1600" dirty="0"/>
          </a:p>
        </p:txBody>
      </p:sp>
      <p:pic>
        <p:nvPicPr>
          <p:cNvPr id="11" name="Content Placeholder 10">
            <a:extLst>
              <a:ext uri="{FF2B5EF4-FFF2-40B4-BE49-F238E27FC236}">
                <a16:creationId xmlns:a16="http://schemas.microsoft.com/office/drawing/2014/main" id="{1D73C370-F495-BCD9-9116-96747CB190CF}"/>
              </a:ext>
            </a:extLst>
          </p:cNvPr>
          <p:cNvPicPr>
            <a:picLocks noGrp="1" noChangeAspect="1"/>
          </p:cNvPicPr>
          <p:nvPr>
            <p:ph idx="1"/>
          </p:nvPr>
        </p:nvPicPr>
        <p:blipFill>
          <a:blip r:embed="rId2"/>
          <a:stretch>
            <a:fillRect/>
          </a:stretch>
        </p:blipFill>
        <p:spPr>
          <a:xfrm>
            <a:off x="394779" y="1683217"/>
            <a:ext cx="9397808" cy="3215343"/>
          </a:xfrm>
          <a:prstGeom prst="rect">
            <a:avLst/>
          </a:prstGeom>
          <a:ln>
            <a:noFill/>
          </a:ln>
          <a:effectLst>
            <a:outerShdw blurRad="76200" dir="18900000" sy="23000" kx="-1200000" algn="bl" rotWithShape="0">
              <a:prstClr val="black">
                <a:alpha val="20000"/>
              </a:prstClr>
            </a:outerShdw>
            <a:softEdge rad="112500"/>
          </a:effectLst>
        </p:spPr>
      </p:pic>
      <p:pic>
        <p:nvPicPr>
          <p:cNvPr id="12" name="Picture 11">
            <a:extLst>
              <a:ext uri="{FF2B5EF4-FFF2-40B4-BE49-F238E27FC236}">
                <a16:creationId xmlns:a16="http://schemas.microsoft.com/office/drawing/2014/main" id="{84AD1BD7-F83D-8C45-A42A-A6E5B99A8E46}"/>
              </a:ext>
            </a:extLst>
          </p:cNvPr>
          <p:cNvPicPr>
            <a:picLocks noChangeAspect="1"/>
          </p:cNvPicPr>
          <p:nvPr/>
        </p:nvPicPr>
        <p:blipFill>
          <a:blip r:embed="rId3"/>
          <a:stretch>
            <a:fillRect/>
          </a:stretch>
        </p:blipFill>
        <p:spPr>
          <a:xfrm>
            <a:off x="9895294" y="2075096"/>
            <a:ext cx="1438349" cy="2431583"/>
          </a:xfrm>
          <a:prstGeom prst="rect">
            <a:avLst/>
          </a:prstGeom>
          <a:ln>
            <a:noFill/>
          </a:ln>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41263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BB14-9E38-D328-9EDD-9AFFCABE9FC7}"/>
              </a:ext>
            </a:extLst>
          </p:cNvPr>
          <p:cNvSpPr>
            <a:spLocks noGrp="1"/>
          </p:cNvSpPr>
          <p:nvPr>
            <p:ph type="title"/>
          </p:nvPr>
        </p:nvSpPr>
        <p:spPr>
          <a:xfrm>
            <a:off x="777240" y="365126"/>
            <a:ext cx="10659110" cy="559908"/>
          </a:xfrm>
        </p:spPr>
        <p:txBody>
          <a:bodyPr>
            <a:normAutofit/>
          </a:bodyPr>
          <a:lstStyle/>
          <a:p>
            <a:pPr algn="ctr"/>
            <a:r>
              <a:rPr lang="en-US" sz="3200">
                <a:solidFill>
                  <a:srgbClr val="97446E"/>
                </a:solidFill>
                <a:effectLst/>
                <a:latin typeface="Gill Sans Nova" panose="020B0602020104020203" pitchFamily="34" charset="0"/>
              </a:rPr>
              <a:t>Earnings categorized by film genre</a:t>
            </a:r>
            <a:endParaRPr lang="en-US" sz="3200" dirty="0">
              <a:ln w="0"/>
              <a:solidFill>
                <a:schemeClr val="accent1"/>
              </a:solidFill>
              <a:effectLst>
                <a:outerShdw blurRad="38100" dist="25400" dir="5400000" algn="ctr" rotWithShape="0">
                  <a:srgbClr val="6E747A">
                    <a:alpha val="43000"/>
                  </a:srgbClr>
                </a:outerShdw>
              </a:effectLst>
            </a:endParaRPr>
          </a:p>
        </p:txBody>
      </p:sp>
      <p:pic>
        <p:nvPicPr>
          <p:cNvPr id="4" name="Content Placeholder 3">
            <a:extLst>
              <a:ext uri="{FF2B5EF4-FFF2-40B4-BE49-F238E27FC236}">
                <a16:creationId xmlns:a16="http://schemas.microsoft.com/office/drawing/2014/main" id="{62E28424-0AC1-1DD7-F534-65AC1533622D}"/>
              </a:ext>
            </a:extLst>
          </p:cNvPr>
          <p:cNvPicPr>
            <a:picLocks noGrp="1" noChangeAspect="1"/>
          </p:cNvPicPr>
          <p:nvPr>
            <p:ph idx="1"/>
          </p:nvPr>
        </p:nvPicPr>
        <p:blipFill>
          <a:blip r:embed="rId2"/>
          <a:stretch>
            <a:fillRect/>
          </a:stretch>
        </p:blipFill>
        <p:spPr>
          <a:xfrm>
            <a:off x="777240" y="925034"/>
            <a:ext cx="3273765" cy="4351338"/>
          </a:xfrm>
          <a:prstGeom prst="rect">
            <a:avLst/>
          </a:prstGeom>
          <a:ln>
            <a:noFill/>
          </a:ln>
          <a:effectLst>
            <a:outerShdw blurRad="76200" dir="18900000" sy="23000" kx="-1200000" algn="bl" rotWithShape="0">
              <a:prstClr val="black">
                <a:alpha val="20000"/>
              </a:prstClr>
            </a:outerShdw>
          </a:effectLst>
        </p:spPr>
      </p:pic>
      <p:cxnSp>
        <p:nvCxnSpPr>
          <p:cNvPr id="9" name="Straight Connector 8">
            <a:extLst>
              <a:ext uri="{FF2B5EF4-FFF2-40B4-BE49-F238E27FC236}">
                <a16:creationId xmlns:a16="http://schemas.microsoft.com/office/drawing/2014/main" id="{D522C497-19CD-78E0-31A5-ACA45FF62FFC}"/>
              </a:ext>
            </a:extLst>
          </p:cNvPr>
          <p:cNvCxnSpPr>
            <a:cxnSpLocks/>
          </p:cNvCxnSpPr>
          <p:nvPr/>
        </p:nvCxnSpPr>
        <p:spPr>
          <a:xfrm>
            <a:off x="5858785" y="951616"/>
            <a:ext cx="0" cy="4298174"/>
          </a:xfrm>
          <a:prstGeom prst="line">
            <a:avLst/>
          </a:prstGeom>
          <a:ln w="0">
            <a:solidFill>
              <a:schemeClr val="accent3">
                <a:lumMod val="60000"/>
                <a:lumOff val="40000"/>
              </a:schemeClr>
            </a:solidFill>
          </a:ln>
          <a:scene3d>
            <a:camera prst="orthographicFront"/>
            <a:lightRig rig="threePt" dir="t"/>
          </a:scene3d>
          <a:sp3d>
            <a:bevelT w="6350"/>
          </a:sp3d>
        </p:spPr>
        <p:style>
          <a:lnRef idx="1">
            <a:schemeClr val="accent1"/>
          </a:lnRef>
          <a:fillRef idx="0">
            <a:schemeClr val="accent1"/>
          </a:fillRef>
          <a:effectRef idx="0">
            <a:schemeClr val="accent1"/>
          </a:effectRef>
          <a:fontRef idx="minor">
            <a:schemeClr val="tx1"/>
          </a:fontRef>
        </p:style>
      </p:cxnSp>
      <p:pic>
        <p:nvPicPr>
          <p:cNvPr id="16" name="Picture 15" descr="A graph of blue and white bars&#10;&#10;AI-generated content may be incorrect.">
            <a:extLst>
              <a:ext uri="{FF2B5EF4-FFF2-40B4-BE49-F238E27FC236}">
                <a16:creationId xmlns:a16="http://schemas.microsoft.com/office/drawing/2014/main" id="{637E5664-D63F-11DD-C363-8BD2E6077F28}"/>
              </a:ext>
            </a:extLst>
          </p:cNvPr>
          <p:cNvPicPr>
            <a:picLocks noChangeAspect="1"/>
          </p:cNvPicPr>
          <p:nvPr/>
        </p:nvPicPr>
        <p:blipFill>
          <a:blip r:embed="rId3"/>
          <a:stretch>
            <a:fillRect/>
          </a:stretch>
        </p:blipFill>
        <p:spPr>
          <a:xfrm>
            <a:off x="7097668" y="925034"/>
            <a:ext cx="3170939" cy="4351338"/>
          </a:xfrm>
          <a:prstGeom prst="rect">
            <a:avLst/>
          </a:prstGeom>
          <a:ln>
            <a:noFill/>
          </a:ln>
          <a:effectLst>
            <a:outerShdw blurRad="76200" dir="18900000" sy="23000" kx="-1200000" algn="bl" rotWithShape="0">
              <a:prstClr val="black">
                <a:alpha val="20000"/>
              </a:prstClr>
            </a:outerShdw>
          </a:effectLst>
        </p:spPr>
      </p:pic>
      <p:sp>
        <p:nvSpPr>
          <p:cNvPr id="17" name="TextBox 16">
            <a:extLst>
              <a:ext uri="{FF2B5EF4-FFF2-40B4-BE49-F238E27FC236}">
                <a16:creationId xmlns:a16="http://schemas.microsoft.com/office/drawing/2014/main" id="{588CE8BF-4961-EF22-6195-30E5AA8371C4}"/>
              </a:ext>
            </a:extLst>
          </p:cNvPr>
          <p:cNvSpPr txBox="1"/>
          <p:nvPr/>
        </p:nvSpPr>
        <p:spPr>
          <a:xfrm>
            <a:off x="472965" y="5833241"/>
            <a:ext cx="10478797" cy="830997"/>
          </a:xfrm>
          <a:prstGeom prst="rect">
            <a:avLst/>
          </a:prstGeom>
          <a:noFill/>
        </p:spPr>
        <p:txBody>
          <a:bodyPr wrap="square" rtlCol="0">
            <a:spAutoFit/>
          </a:bodyPr>
          <a:lstStyle/>
          <a:p>
            <a:r>
              <a:rPr lang="en-US" sz="1600" dirty="0">
                <a:solidFill>
                  <a:srgbClr val="000000"/>
                </a:solidFill>
                <a:effectLst/>
                <a:latin typeface="Calibri" panose="020F0502020204030204" pitchFamily="34" charset="0"/>
              </a:rPr>
              <a:t>The charts above illustrate the top five and bottom five movie genres based on revenue generated. Most genres show similar levels of revenue, with the </a:t>
            </a:r>
            <a:r>
              <a:rPr lang="en-US" sz="1600" b="1" dirty="0">
                <a:solidFill>
                  <a:srgbClr val="000000"/>
                </a:solidFill>
                <a:effectLst/>
                <a:latin typeface="Calibri" panose="020F0502020204030204" pitchFamily="34" charset="0"/>
              </a:rPr>
              <a:t>Thriller</a:t>
            </a:r>
            <a:r>
              <a:rPr lang="en-US" sz="1600" dirty="0">
                <a:solidFill>
                  <a:srgbClr val="000000"/>
                </a:solidFill>
                <a:effectLst/>
                <a:latin typeface="Calibri" panose="020F0502020204030204" pitchFamily="34" charset="0"/>
              </a:rPr>
              <a:t> genre being the notable exception. This indicates a potential opportunity to expand the inventory of thriller titles or implement other strategies to boost rental demand.</a:t>
            </a:r>
            <a:endParaRPr lang="en-US" sz="1600" dirty="0"/>
          </a:p>
        </p:txBody>
      </p:sp>
    </p:spTree>
    <p:extLst>
      <p:ext uri="{BB962C8B-B14F-4D97-AF65-F5344CB8AC3E}">
        <p14:creationId xmlns:p14="http://schemas.microsoft.com/office/powerpoint/2010/main" val="72307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C512-CA38-B2E0-76B6-67E0D5EB7BAC}"/>
              </a:ext>
            </a:extLst>
          </p:cNvPr>
          <p:cNvSpPr>
            <a:spLocks noGrp="1"/>
          </p:cNvSpPr>
          <p:nvPr>
            <p:ph type="title"/>
          </p:nvPr>
        </p:nvSpPr>
        <p:spPr>
          <a:xfrm>
            <a:off x="766445" y="256198"/>
            <a:ext cx="10659110" cy="643868"/>
          </a:xfrm>
        </p:spPr>
        <p:txBody>
          <a:bodyPr>
            <a:normAutofit/>
          </a:bodyPr>
          <a:lstStyle/>
          <a:p>
            <a:pPr algn="ctr"/>
            <a:r>
              <a:rPr lang="en-US" sz="3200">
                <a:ln w="0"/>
                <a:solidFill>
                  <a:schemeClr val="accent1"/>
                </a:solidFill>
                <a:effectLst>
                  <a:outerShdw blurRad="38100" dist="25400" dir="5400000" algn="ctr" rotWithShape="0">
                    <a:srgbClr val="6E747A">
                      <a:alpha val="43000"/>
                    </a:srgbClr>
                  </a:outerShdw>
                </a:effectLst>
              </a:rPr>
              <a:t>Actors generating highest and lowest revenues</a:t>
            </a:r>
            <a:endParaRPr lang="en-US" sz="3200" dirty="0">
              <a:ln w="0"/>
              <a:solidFill>
                <a:schemeClr val="accent1"/>
              </a:solidFill>
              <a:effectLst>
                <a:outerShdw blurRad="38100" dist="25400" dir="5400000" algn="ctr" rotWithShape="0">
                  <a:srgbClr val="6E747A">
                    <a:alpha val="43000"/>
                  </a:srgbClr>
                </a:outerShdw>
              </a:effectLst>
            </a:endParaRPr>
          </a:p>
        </p:txBody>
      </p:sp>
      <p:pic>
        <p:nvPicPr>
          <p:cNvPr id="8" name="Content Placeholder 7">
            <a:extLst>
              <a:ext uri="{FF2B5EF4-FFF2-40B4-BE49-F238E27FC236}">
                <a16:creationId xmlns:a16="http://schemas.microsoft.com/office/drawing/2014/main" id="{98FDDD17-7BCF-6730-8615-32275893E797}"/>
              </a:ext>
            </a:extLst>
          </p:cNvPr>
          <p:cNvPicPr>
            <a:picLocks noGrp="1" noChangeAspect="1"/>
          </p:cNvPicPr>
          <p:nvPr>
            <p:ph idx="1"/>
          </p:nvPr>
        </p:nvPicPr>
        <p:blipFill>
          <a:blip r:embed="rId2"/>
          <a:stretch>
            <a:fillRect/>
          </a:stretch>
        </p:blipFill>
        <p:spPr>
          <a:xfrm>
            <a:off x="0" y="856243"/>
            <a:ext cx="6096001" cy="4427337"/>
          </a:xfrm>
          <a:prstGeom prst="roundRect">
            <a:avLst>
              <a:gd name="adj" fmla="val 8594"/>
            </a:avLst>
          </a:prstGeom>
          <a:solidFill>
            <a:srgbClr val="FFFFFF">
              <a:shade val="85000"/>
            </a:srgbClr>
          </a:solidFill>
          <a:ln>
            <a:noFill/>
          </a:ln>
          <a:effectLst/>
        </p:spPr>
      </p:pic>
      <p:pic>
        <p:nvPicPr>
          <p:cNvPr id="9" name="Picture 8">
            <a:extLst>
              <a:ext uri="{FF2B5EF4-FFF2-40B4-BE49-F238E27FC236}">
                <a16:creationId xmlns:a16="http://schemas.microsoft.com/office/drawing/2014/main" id="{E342E26A-2398-624D-6425-D1BD5903F374}"/>
              </a:ext>
            </a:extLst>
          </p:cNvPr>
          <p:cNvPicPr>
            <a:picLocks noChangeAspect="1"/>
          </p:cNvPicPr>
          <p:nvPr/>
        </p:nvPicPr>
        <p:blipFill>
          <a:blip r:embed="rId3"/>
          <a:stretch>
            <a:fillRect/>
          </a:stretch>
        </p:blipFill>
        <p:spPr>
          <a:xfrm>
            <a:off x="6382407" y="1008994"/>
            <a:ext cx="5704950" cy="4274586"/>
          </a:xfrm>
          <a:prstGeom prst="roundRect">
            <a:avLst>
              <a:gd name="adj" fmla="val 8594"/>
            </a:avLst>
          </a:prstGeom>
          <a:solidFill>
            <a:srgbClr val="FFFFFF">
              <a:shade val="85000"/>
            </a:srgbClr>
          </a:solidFill>
          <a:ln>
            <a:noFill/>
          </a:ln>
          <a:effectLst/>
        </p:spPr>
      </p:pic>
      <p:sp>
        <p:nvSpPr>
          <p:cNvPr id="10" name="TextBox 9">
            <a:extLst>
              <a:ext uri="{FF2B5EF4-FFF2-40B4-BE49-F238E27FC236}">
                <a16:creationId xmlns:a16="http://schemas.microsoft.com/office/drawing/2014/main" id="{B87585B9-7644-E863-D18E-1F9D596A2B8E}"/>
              </a:ext>
            </a:extLst>
          </p:cNvPr>
          <p:cNvSpPr txBox="1"/>
          <p:nvPr/>
        </p:nvSpPr>
        <p:spPr>
          <a:xfrm>
            <a:off x="430924" y="5717628"/>
            <a:ext cx="11466786" cy="830997"/>
          </a:xfrm>
          <a:prstGeom prst="rect">
            <a:avLst/>
          </a:prstGeom>
          <a:noFill/>
        </p:spPr>
        <p:txBody>
          <a:bodyPr wrap="square" rtlCol="0">
            <a:spAutoFit/>
          </a:bodyPr>
          <a:lstStyle/>
          <a:p>
            <a:r>
              <a:rPr lang="en-US" sz="1600" dirty="0">
                <a:solidFill>
                  <a:srgbClr val="000000"/>
                </a:solidFill>
                <a:effectLst/>
                <a:latin typeface="Calibri" panose="020F0502020204030204" pitchFamily="34" charset="0"/>
              </a:rPr>
              <a:t>Within the sphere of revenue generation, some individuals stand out prominently. This assessment highlights the top performers whose films achieve the highest earnings. These actors likely possess a substantial fan following, indicating that prominently featuring their movies could successfully attract more viewers and boost rentals. </a:t>
            </a:r>
            <a:endParaRPr lang="en-US" sz="1600" dirty="0"/>
          </a:p>
        </p:txBody>
      </p:sp>
    </p:spTree>
    <p:extLst>
      <p:ext uri="{BB962C8B-B14F-4D97-AF65-F5344CB8AC3E}">
        <p14:creationId xmlns:p14="http://schemas.microsoft.com/office/powerpoint/2010/main" val="2624297425"/>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6C7BA26-44DC-F445-92F3-23AA3A1A7AE6}">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10187</TotalTime>
  <Words>1278</Words>
  <Application>Microsoft Macintosh PowerPoint</Application>
  <PresentationFormat>Widescreen</PresentationFormat>
  <Paragraphs>141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AvenirNext LT Pro Medium</vt:lpstr>
      <vt:lpstr>Calibri</vt:lpstr>
      <vt:lpstr>Gill Sans Nova</vt:lpstr>
      <vt:lpstr>ConfettiVTI</vt:lpstr>
      <vt:lpstr>Adjusting to the Digital Transition: Rockbuster Stealth's Online Rental Approach</vt:lpstr>
      <vt:lpstr>Problem Statement  In this digital age people prefer to stream content rather than having to rent physical discs. To stay competitive, Rockbuster Stealth management team is planning to use its existing movie licenses to launch an online video rental service </vt:lpstr>
      <vt:lpstr> Objective This analysis aims to employ a data-driven methodology to address the critical questions and leverage the findings to formulate a strategy for the launch of the online streaming service. </vt:lpstr>
      <vt:lpstr>Data-driven approach</vt:lpstr>
      <vt:lpstr>Sales and Customer Data by Country</vt:lpstr>
      <vt:lpstr>Analyzing Customer Distribution in Key Regions</vt:lpstr>
      <vt:lpstr>Identifying High-Value Customers  Recognizing Rockbusters' most valuable customers can aid in developing loyalty-focused promotions and formulating effective marketing strategies. This approach can encourage existing customers to remain with the company while also attracting new clientele.</vt:lpstr>
      <vt:lpstr>Earnings categorized by film genre</vt:lpstr>
      <vt:lpstr>Actors generating highest and lowest revenues</vt:lpstr>
      <vt:lpstr>Rental type revenue trend</vt:lpstr>
      <vt:lpstr>Conclusion and Recommendations </vt:lpstr>
      <vt:lpstr>Next Steps</vt:lpstr>
      <vt:lpstr>Thank You for your cooperation!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molla</dc:creator>
  <cp:lastModifiedBy>mohammed molla</cp:lastModifiedBy>
  <cp:revision>3</cp:revision>
  <dcterms:created xsi:type="dcterms:W3CDTF">2025-01-22T18:15:46Z</dcterms:created>
  <dcterms:modified xsi:type="dcterms:W3CDTF">2025-02-03T19:48:53Z</dcterms:modified>
</cp:coreProperties>
</file>