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1" r:id="rId5"/>
    <p:sldId id="262"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904EBAC-DB15-44FD-AD17-D4FF958A3F5F}" type="datetimeFigureOut">
              <a:rPr lang="pt-PT" smtClean="0"/>
              <a:t>28/05/2020</a:t>
            </a:fld>
            <a:endParaRPr lang="pt-PT"/>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pt-P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AD53944-8317-4D05-B935-9B9CA6C205ED}" type="slidenum">
              <a:rPr lang="pt-PT" smtClean="0"/>
              <a:t>‹#›</a:t>
            </a:fld>
            <a:endParaRPr lang="pt-PT"/>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38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4EBAC-DB15-44FD-AD17-D4FF958A3F5F}" type="datetimeFigureOut">
              <a:rPr lang="pt-PT" smtClean="0"/>
              <a:t>28/05/2020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211695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4EBAC-DB15-44FD-AD17-D4FF958A3F5F}" type="datetimeFigureOut">
              <a:rPr lang="pt-PT" smtClean="0"/>
              <a:t>28/05/2020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365948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4EBAC-DB15-44FD-AD17-D4FF958A3F5F}" type="datetimeFigureOut">
              <a:rPr lang="pt-PT" smtClean="0"/>
              <a:t>28/05/2020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334024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4EBAC-DB15-44FD-AD17-D4FF958A3F5F}" type="datetimeFigureOut">
              <a:rPr lang="pt-PT" smtClean="0"/>
              <a:t>28/05/2020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AD53944-8317-4D05-B935-9B9CA6C205ED}" type="slidenum">
              <a:rPr lang="pt-PT" smtClean="0"/>
              <a:t>‹#›</a:t>
            </a:fld>
            <a:endParaRPr lang="pt-PT"/>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73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04EBAC-DB15-44FD-AD17-D4FF958A3F5F}" type="datetimeFigureOut">
              <a:rPr lang="pt-PT" smtClean="0"/>
              <a:t>28/05/2020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122245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04EBAC-DB15-44FD-AD17-D4FF958A3F5F}" type="datetimeFigureOut">
              <a:rPr lang="pt-PT" smtClean="0"/>
              <a:t>28/05/2020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416064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04EBAC-DB15-44FD-AD17-D4FF958A3F5F}" type="datetimeFigureOut">
              <a:rPr lang="pt-PT" smtClean="0"/>
              <a:t>28/05/2020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52654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4EBAC-DB15-44FD-AD17-D4FF958A3F5F}" type="datetimeFigureOut">
              <a:rPr lang="pt-PT" smtClean="0"/>
              <a:t>28/05/2020</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139699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4EBAC-DB15-44FD-AD17-D4FF958A3F5F}" type="datetimeFigureOut">
              <a:rPr lang="pt-PT" smtClean="0"/>
              <a:t>28/05/2020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271846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4EBAC-DB15-44FD-AD17-D4FF958A3F5F}" type="datetimeFigureOut">
              <a:rPr lang="pt-PT" smtClean="0"/>
              <a:t>28/05/2020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AD53944-8317-4D05-B935-9B9CA6C205ED}" type="slidenum">
              <a:rPr lang="pt-PT" smtClean="0"/>
              <a:t>‹#›</a:t>
            </a:fld>
            <a:endParaRPr lang="pt-PT"/>
          </a:p>
        </p:txBody>
      </p:sp>
    </p:spTree>
    <p:extLst>
      <p:ext uri="{BB962C8B-B14F-4D97-AF65-F5344CB8AC3E}">
        <p14:creationId xmlns:p14="http://schemas.microsoft.com/office/powerpoint/2010/main" val="164038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904EBAC-DB15-44FD-AD17-D4FF958A3F5F}" type="datetimeFigureOut">
              <a:rPr lang="pt-PT" smtClean="0"/>
              <a:t>28/05/2020</a:t>
            </a:fld>
            <a:endParaRPr lang="pt-PT"/>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pt-PT"/>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AD53944-8317-4D05-B935-9B9CA6C205ED}" type="slidenum">
              <a:rPr lang="pt-PT" smtClean="0"/>
              <a:t>‹#›</a:t>
            </a:fld>
            <a:endParaRPr lang="pt-PT"/>
          </a:p>
        </p:txBody>
      </p:sp>
    </p:spTree>
    <p:extLst>
      <p:ext uri="{BB962C8B-B14F-4D97-AF65-F5344CB8AC3E}">
        <p14:creationId xmlns:p14="http://schemas.microsoft.com/office/powerpoint/2010/main" val="236520527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5F41-04FB-4517-960A-2AEC83011D22}"/>
              </a:ext>
            </a:extLst>
          </p:cNvPr>
          <p:cNvSpPr>
            <a:spLocks noGrp="1"/>
          </p:cNvSpPr>
          <p:nvPr>
            <p:ph type="ctrTitle"/>
          </p:nvPr>
        </p:nvSpPr>
        <p:spPr>
          <a:xfrm>
            <a:off x="1109980" y="1350214"/>
            <a:ext cx="9966960" cy="2926080"/>
          </a:xfrm>
        </p:spPr>
        <p:txBody>
          <a:bodyPr/>
          <a:lstStyle/>
          <a:p>
            <a:r>
              <a:rPr lang="en-US" sz="3600" b="1" dirty="0"/>
              <a:t>New Car Dealer Showroom </a:t>
            </a:r>
            <a:br>
              <a:rPr lang="en-US" sz="3600" b="1" dirty="0"/>
            </a:br>
            <a:r>
              <a:rPr lang="en-US" sz="3600" b="1" dirty="0"/>
              <a:t>New York</a:t>
            </a:r>
            <a:endParaRPr lang="pt-PT" sz="3600" dirty="0"/>
          </a:p>
        </p:txBody>
      </p:sp>
    </p:spTree>
    <p:extLst>
      <p:ext uri="{BB962C8B-B14F-4D97-AF65-F5344CB8AC3E}">
        <p14:creationId xmlns:p14="http://schemas.microsoft.com/office/powerpoint/2010/main" val="395536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E7899F-096E-4354-A85B-91B8F3967076}"/>
              </a:ext>
            </a:extLst>
          </p:cNvPr>
          <p:cNvSpPr/>
          <p:nvPr/>
        </p:nvSpPr>
        <p:spPr>
          <a:xfrm>
            <a:off x="350873" y="520996"/>
            <a:ext cx="11525693" cy="4979120"/>
          </a:xfrm>
          <a:prstGeom prst="rect">
            <a:avLst/>
          </a:prstGeom>
        </p:spPr>
        <p:txBody>
          <a:bodyPr wrap="square">
            <a:spAutoFit/>
          </a:bodyPr>
          <a:lstStyle/>
          <a:p>
            <a:pPr>
              <a:lnSpc>
                <a:spcPct val="107000"/>
              </a:lnSpc>
              <a:spcBef>
                <a:spcPts val="1200"/>
              </a:spcBef>
              <a:spcAft>
                <a:spcPts val="0"/>
              </a:spcAft>
            </a:pPr>
            <a:r>
              <a:rPr lang="en-US" sz="2800" b="1" kern="0" dirty="0">
                <a:solidFill>
                  <a:srgbClr val="474A55"/>
                </a:solidFill>
                <a:latin typeface="Century Schoolbook" panose="02040604050505020304" pitchFamily="18" charset="0"/>
                <a:ea typeface="Times New Roman" panose="02020603050405020304" pitchFamily="18" charset="0"/>
                <a:cs typeface="Times New Roman" panose="02020603050405020304" pitchFamily="18" charset="0"/>
              </a:rPr>
              <a:t>1. Introduction</a:t>
            </a:r>
            <a:endParaRPr lang="pt-PT" sz="2800" b="1" kern="0" dirty="0">
              <a:solidFill>
                <a:srgbClr val="474A55"/>
              </a:solidFill>
              <a:latin typeface="Century Schoolbook"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endParaRPr lang="en-US" sz="2000" b="1" dirty="0">
              <a:solidFill>
                <a:srgbClr val="2F3138"/>
              </a:solidFill>
              <a:latin typeface="Century Schoolbook"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r>
              <a:rPr lang="en-US" sz="2000" b="1" dirty="0">
                <a:solidFill>
                  <a:srgbClr val="2F3138"/>
                </a:solidFill>
                <a:latin typeface="Century Schoolbook" panose="02040604050505020304" pitchFamily="18" charset="0"/>
                <a:ea typeface="Times New Roman" panose="02020603050405020304" pitchFamily="18" charset="0"/>
                <a:cs typeface="Times New Roman" panose="02020603050405020304" pitchFamily="18" charset="0"/>
              </a:rPr>
              <a:t>Locations for New Car Dealer with Showroom in New York</a:t>
            </a:r>
          </a:p>
          <a:p>
            <a:pPr>
              <a:lnSpc>
                <a:spcPct val="107000"/>
              </a:lnSpc>
              <a:spcBef>
                <a:spcPts val="200"/>
              </a:spcBef>
              <a:spcAft>
                <a:spcPts val="0"/>
              </a:spcAft>
            </a:pPr>
            <a:endParaRPr lang="pt-PT" sz="2000" b="1" dirty="0">
              <a:solidFill>
                <a:srgbClr val="2F3138"/>
              </a:solidFill>
              <a:latin typeface="Century Schoolbook" panose="020406040505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a:t>The insights derived from analysis will give good understanding of the business environment which help in strategically targeting the market and the best location for a new Showroom for a multi-brand of green car. The offer will be more than just a Toyota Prius hybrid. the show room will offer an entries stock of Mercedes-Benz, BMW, Porsche, and other high-end marques include hybrids, diesels, and unexpectedly high gas mileage.</a:t>
            </a:r>
          </a:p>
          <a:p>
            <a:pPr>
              <a:lnSpc>
                <a:spcPct val="107000"/>
              </a:lnSpc>
              <a:spcAft>
                <a:spcPts val="800"/>
              </a:spcAft>
            </a:pPr>
            <a:endParaRPr lang="en-US" dirty="0"/>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Qualitative data collected from previous studies, strongly suggests that the best places are in fact areas that are near Vegans Restaurant, Cafés and Wine Bars. Social, healthy people with highly concern about efficiency and environment frequent this place often, so opening new showroom near them is a smart decision.</a:t>
            </a:r>
            <a:endParaRPr lang="pt-PT"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pt-PT" dirty="0"/>
          </a:p>
          <a:p>
            <a:pPr>
              <a:lnSpc>
                <a:spcPct val="107000"/>
              </a:lnSpc>
              <a:spcAft>
                <a:spcPts val="800"/>
              </a:spcAft>
            </a:pPr>
            <a:endParaRPr lang="pt-PT"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218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1C632D-8893-4F6C-BB57-B6C199688CBD}"/>
              </a:ext>
            </a:extLst>
          </p:cNvPr>
          <p:cNvSpPr/>
          <p:nvPr/>
        </p:nvSpPr>
        <p:spPr>
          <a:xfrm>
            <a:off x="361507" y="414670"/>
            <a:ext cx="11376837" cy="3678315"/>
          </a:xfrm>
          <a:prstGeom prst="rect">
            <a:avLst/>
          </a:prstGeom>
        </p:spPr>
        <p:txBody>
          <a:bodyPr wrap="square">
            <a:spAutoFit/>
          </a:bodyPr>
          <a:lstStyle/>
          <a:p>
            <a:pPr>
              <a:lnSpc>
                <a:spcPct val="107000"/>
              </a:lnSpc>
              <a:spcBef>
                <a:spcPts val="200"/>
              </a:spcBef>
              <a:spcAft>
                <a:spcPts val="0"/>
              </a:spcAft>
            </a:pPr>
            <a:r>
              <a:rPr lang="en-US" sz="2400" b="1" dirty="0">
                <a:solidFill>
                  <a:srgbClr val="474A55"/>
                </a:solidFill>
                <a:latin typeface="Century Schoolbook" panose="02040604050505020304" pitchFamily="18" charset="0"/>
                <a:ea typeface="Times New Roman" panose="02020603050405020304" pitchFamily="18" charset="0"/>
                <a:cs typeface="Times New Roman" panose="02020603050405020304" pitchFamily="18" charset="0"/>
              </a:rPr>
              <a:t>2. Data</a:t>
            </a:r>
          </a:p>
          <a:p>
            <a:pPr>
              <a:lnSpc>
                <a:spcPct val="107000"/>
              </a:lnSpc>
              <a:spcBef>
                <a:spcPts val="200"/>
              </a:spcBef>
              <a:spcAft>
                <a:spcPts val="0"/>
              </a:spcAft>
            </a:pPr>
            <a:endParaRPr lang="pt-PT" sz="2400" b="1" dirty="0">
              <a:solidFill>
                <a:srgbClr val="474A55"/>
              </a:solidFill>
              <a:latin typeface="Century Schoolbook" panose="02040604050505020304" pitchFamily="18" charset="0"/>
              <a:ea typeface="Times New Roman" panose="02020603050405020304" pitchFamily="18" charset="0"/>
              <a:cs typeface="Times New Roman" panose="02020603050405020304" pitchFamily="18" charset="0"/>
            </a:endParaRPr>
          </a:p>
          <a:p>
            <a:r>
              <a:rPr lang="en-US" b="1" dirty="0"/>
              <a:t>Data 1</a:t>
            </a:r>
            <a:r>
              <a:rPr lang="en-US" dirty="0"/>
              <a:t>: Neighborhood has a total of 5 boroughs and 306 neighborhoods. In order to segment the neighborhoods and explore them, we will essentially need a dataset that contains the 5 boroughs and the neighborhoods that exist in each borough as well as the </a:t>
            </a:r>
            <a:r>
              <a:rPr lang="en-US" dirty="0" err="1"/>
              <a:t>the</a:t>
            </a:r>
            <a:r>
              <a:rPr lang="en-US" dirty="0"/>
              <a:t> latitude and </a:t>
            </a:r>
            <a:r>
              <a:rPr lang="en-US" dirty="0" err="1"/>
              <a:t>logitude</a:t>
            </a:r>
            <a:r>
              <a:rPr lang="en-US" dirty="0"/>
              <a:t> coordinates of each neighborhood.</a:t>
            </a:r>
          </a:p>
          <a:p>
            <a:endParaRPr lang="pt-PT" dirty="0"/>
          </a:p>
          <a:p>
            <a:r>
              <a:rPr lang="en-US" dirty="0"/>
              <a:t>This dataset exists for free on the web. Link to the dataset is: </a:t>
            </a:r>
            <a:r>
              <a:rPr lang="en-US" u="sng" dirty="0">
                <a:hlinkClick r:id="rId2"/>
              </a:rPr>
              <a:t>https://geo.nyu.edu/catalog/nyu_2451_34572</a:t>
            </a:r>
            <a:endParaRPr lang="en-US" u="sng" dirty="0"/>
          </a:p>
          <a:p>
            <a:endParaRPr lang="pt-PT" dirty="0"/>
          </a:p>
          <a:p>
            <a:r>
              <a:rPr lang="en-US" b="1" dirty="0"/>
              <a:t>Data 2: </a:t>
            </a:r>
            <a:r>
              <a:rPr lang="en-US" dirty="0"/>
              <a:t>New York city geographical coordinates data will be </a:t>
            </a:r>
            <a:r>
              <a:rPr lang="en-US" dirty="0" err="1"/>
              <a:t>utlized</a:t>
            </a:r>
            <a:r>
              <a:rPr lang="en-US" dirty="0"/>
              <a:t> as input for the Foursquare API, that will be leveraged to provision venues information for each neighborhood. We will use the Foursquare API to explore neighborhoods in New York City and restaurant, cafe and wine bars locations inside each neighborhood to select the one to propose to the company.</a:t>
            </a:r>
            <a:endParaRPr lang="pt-PT" dirty="0"/>
          </a:p>
        </p:txBody>
      </p:sp>
    </p:spTree>
    <p:extLst>
      <p:ext uri="{BB962C8B-B14F-4D97-AF65-F5344CB8AC3E}">
        <p14:creationId xmlns:p14="http://schemas.microsoft.com/office/powerpoint/2010/main" val="33384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1C632D-8893-4F6C-BB57-B6C199688CBD}"/>
              </a:ext>
            </a:extLst>
          </p:cNvPr>
          <p:cNvSpPr/>
          <p:nvPr/>
        </p:nvSpPr>
        <p:spPr>
          <a:xfrm>
            <a:off x="361507" y="414670"/>
            <a:ext cx="11376837" cy="2258247"/>
          </a:xfrm>
          <a:prstGeom prst="rect">
            <a:avLst/>
          </a:prstGeom>
        </p:spPr>
        <p:txBody>
          <a:bodyPr wrap="square">
            <a:spAutoFit/>
          </a:bodyPr>
          <a:lstStyle/>
          <a:p>
            <a:pPr>
              <a:lnSpc>
                <a:spcPct val="107000"/>
              </a:lnSpc>
              <a:spcBef>
                <a:spcPts val="200"/>
              </a:spcBef>
              <a:spcAft>
                <a:spcPts val="0"/>
              </a:spcAft>
            </a:pPr>
            <a:r>
              <a:rPr lang="en-US" sz="2400" b="1" dirty="0">
                <a:solidFill>
                  <a:srgbClr val="474A55"/>
                </a:solidFill>
                <a:latin typeface="Century Schoolbook" panose="02040604050505020304" pitchFamily="18" charset="0"/>
                <a:ea typeface="Times New Roman" panose="02020603050405020304" pitchFamily="18" charset="0"/>
                <a:cs typeface="Times New Roman" panose="02020603050405020304" pitchFamily="18" charset="0"/>
              </a:rPr>
              <a:t>3. </a:t>
            </a:r>
            <a:r>
              <a:rPr lang="en-US" sz="2400" b="1" dirty="0">
                <a:solidFill>
                  <a:srgbClr val="2F3138"/>
                </a:solidFill>
                <a:latin typeface="Century Schoolbook" panose="02040604050505020304" pitchFamily="18" charset="0"/>
                <a:ea typeface="Times New Roman" panose="02020603050405020304" pitchFamily="18" charset="0"/>
                <a:cs typeface="Times New Roman" panose="02020603050405020304" pitchFamily="18" charset="0"/>
              </a:rPr>
              <a:t>Exploratory Data Analysis</a:t>
            </a:r>
          </a:p>
          <a:p>
            <a:pPr>
              <a:lnSpc>
                <a:spcPct val="107000"/>
              </a:lnSpc>
              <a:spcBef>
                <a:spcPts val="200"/>
              </a:spcBef>
              <a:spcAft>
                <a:spcPts val="0"/>
              </a:spcAft>
            </a:pPr>
            <a:endParaRPr lang="pt-PT" sz="2400" b="1" dirty="0">
              <a:solidFill>
                <a:srgbClr val="2F3138"/>
              </a:solidFill>
              <a:latin typeface="Century Schoolbook" panose="020406040505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Manhattan city Geographical Coordinates Data</a:t>
            </a:r>
          </a:p>
          <a:p>
            <a:pPr algn="just">
              <a:lnSpc>
                <a:spcPct val="107000"/>
              </a:lnSpc>
              <a:spcAft>
                <a:spcPts val="80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pt-PT"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8ABA85-0F7B-48D7-9A8A-04FE2A6D332D}"/>
              </a:ext>
            </a:extLst>
          </p:cNvPr>
          <p:cNvPicPr/>
          <p:nvPr/>
        </p:nvPicPr>
        <p:blipFill>
          <a:blip r:embed="rId2"/>
          <a:stretch>
            <a:fillRect/>
          </a:stretch>
        </p:blipFill>
        <p:spPr>
          <a:xfrm>
            <a:off x="361507" y="1543793"/>
            <a:ext cx="4433777" cy="2258247"/>
          </a:xfrm>
          <a:prstGeom prst="rect">
            <a:avLst/>
          </a:prstGeom>
        </p:spPr>
      </p:pic>
      <p:sp>
        <p:nvSpPr>
          <p:cNvPr id="5" name="Rectangle 4">
            <a:extLst>
              <a:ext uri="{FF2B5EF4-FFF2-40B4-BE49-F238E27FC236}">
                <a16:creationId xmlns:a16="http://schemas.microsoft.com/office/drawing/2014/main" id="{E9063D88-0B4E-4144-88CA-3B9ACD74C580}"/>
              </a:ext>
            </a:extLst>
          </p:cNvPr>
          <p:cNvSpPr/>
          <p:nvPr/>
        </p:nvSpPr>
        <p:spPr>
          <a:xfrm>
            <a:off x="4919331" y="1471289"/>
            <a:ext cx="6468139" cy="1469826"/>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By filtering the data selecting Manhattan only we remain with a total of 39 neighborhoods. </a:t>
            </a:r>
          </a:p>
          <a:p>
            <a:pPr algn="just">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Manhattan is the preferred location</a:t>
            </a:r>
            <a:endParaRPr lang="pt-PT"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5C63C02-F26B-4032-AB37-A990AB74281E}"/>
              </a:ext>
            </a:extLst>
          </p:cNvPr>
          <p:cNvPicPr/>
          <p:nvPr/>
        </p:nvPicPr>
        <p:blipFill>
          <a:blip r:embed="rId3"/>
          <a:stretch>
            <a:fillRect/>
          </a:stretch>
        </p:blipFill>
        <p:spPr>
          <a:xfrm>
            <a:off x="361508" y="4291414"/>
            <a:ext cx="5879804" cy="1960535"/>
          </a:xfrm>
          <a:prstGeom prst="rect">
            <a:avLst/>
          </a:prstGeom>
        </p:spPr>
      </p:pic>
      <p:sp>
        <p:nvSpPr>
          <p:cNvPr id="7" name="Rectangle 6">
            <a:extLst>
              <a:ext uri="{FF2B5EF4-FFF2-40B4-BE49-F238E27FC236}">
                <a16:creationId xmlns:a16="http://schemas.microsoft.com/office/drawing/2014/main" id="{2759F073-6717-4C4A-8470-936A2C98B20E}"/>
              </a:ext>
            </a:extLst>
          </p:cNvPr>
          <p:cNvSpPr/>
          <p:nvPr/>
        </p:nvSpPr>
        <p:spPr>
          <a:xfrm>
            <a:off x="361507" y="4023216"/>
            <a:ext cx="4290918" cy="344069"/>
          </a:xfrm>
          <a:prstGeom prst="rect">
            <a:avLst/>
          </a:prstGeom>
        </p:spPr>
        <p:txBody>
          <a:bodyPr wrap="none">
            <a:spAutoFit/>
          </a:bodyPr>
          <a:lstStyle/>
          <a:p>
            <a:pPr algn="just">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Venues location and categories from Foursquare</a:t>
            </a:r>
          </a:p>
        </p:txBody>
      </p:sp>
    </p:spTree>
    <p:extLst>
      <p:ext uri="{BB962C8B-B14F-4D97-AF65-F5344CB8AC3E}">
        <p14:creationId xmlns:p14="http://schemas.microsoft.com/office/powerpoint/2010/main" val="20121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1C632D-8893-4F6C-BB57-B6C199688CBD}"/>
              </a:ext>
            </a:extLst>
          </p:cNvPr>
          <p:cNvSpPr/>
          <p:nvPr/>
        </p:nvSpPr>
        <p:spPr>
          <a:xfrm>
            <a:off x="361507" y="414670"/>
            <a:ext cx="11376837" cy="1892185"/>
          </a:xfrm>
          <a:prstGeom prst="rect">
            <a:avLst/>
          </a:prstGeom>
        </p:spPr>
        <p:txBody>
          <a:bodyPr wrap="square">
            <a:spAutoFit/>
          </a:bodyPr>
          <a:lstStyle/>
          <a:p>
            <a:pPr>
              <a:lnSpc>
                <a:spcPct val="107000"/>
              </a:lnSpc>
              <a:spcBef>
                <a:spcPts val="200"/>
              </a:spcBef>
              <a:spcAft>
                <a:spcPts val="0"/>
              </a:spcAft>
            </a:pPr>
            <a:r>
              <a:rPr lang="en-US" sz="2400" b="1">
                <a:solidFill>
                  <a:srgbClr val="474A55"/>
                </a:solidFill>
                <a:latin typeface="Century Schoolbook" panose="02040604050505020304" pitchFamily="18" charset="0"/>
                <a:ea typeface="Times New Roman" panose="02020603050405020304" pitchFamily="18" charset="0"/>
                <a:cs typeface="Times New Roman" panose="02020603050405020304" pitchFamily="18" charset="0"/>
              </a:rPr>
              <a:t>3. </a:t>
            </a:r>
            <a:r>
              <a:rPr lang="en-US" sz="2400" b="1">
                <a:solidFill>
                  <a:srgbClr val="2F3138"/>
                </a:solidFill>
                <a:latin typeface="Century Schoolbook" panose="02040604050505020304" pitchFamily="18" charset="0"/>
                <a:ea typeface="Times New Roman" panose="02020603050405020304" pitchFamily="18" charset="0"/>
                <a:cs typeface="Times New Roman" panose="02020603050405020304" pitchFamily="18" charset="0"/>
              </a:rPr>
              <a:t>Exploratory Data Analysis</a:t>
            </a:r>
          </a:p>
          <a:p>
            <a:pPr>
              <a:lnSpc>
                <a:spcPct val="107000"/>
              </a:lnSpc>
              <a:spcBef>
                <a:spcPts val="200"/>
              </a:spcBef>
              <a:spcAft>
                <a:spcPts val="0"/>
              </a:spcAft>
            </a:pPr>
            <a:endParaRPr lang="pt-PT" sz="2400" b="1">
              <a:solidFill>
                <a:srgbClr val="2F3138"/>
              </a:solidFill>
              <a:latin typeface="Century Schoolbook" panose="020406040505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b="1">
                <a:latin typeface="Calibri" panose="020F0502020204030204" pitchFamily="34" charset="0"/>
                <a:ea typeface="Calibri" panose="020F0502020204030204" pitchFamily="34" charset="0"/>
                <a:cs typeface="Times New Roman" panose="02020603050405020304" pitchFamily="18" charset="0"/>
              </a:rPr>
              <a:t>Different types of clusters created by using K-Means Manhattan.</a:t>
            </a:r>
          </a:p>
          <a:p>
            <a:pPr algn="just">
              <a:lnSpc>
                <a:spcPct val="107000"/>
              </a:lnSpc>
              <a:spcAft>
                <a:spcPts val="800"/>
              </a:spcAft>
            </a:pPr>
            <a:endParaRPr lang="en-US" sz="1600" b="1">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pt-PT"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A074BF5-B812-452C-BAB6-7134341D3137}"/>
              </a:ext>
            </a:extLst>
          </p:cNvPr>
          <p:cNvPicPr/>
          <p:nvPr/>
        </p:nvPicPr>
        <p:blipFill rotWithShape="1">
          <a:blip r:embed="rId2"/>
          <a:srcRect b="15949"/>
          <a:stretch/>
        </p:blipFill>
        <p:spPr bwMode="auto">
          <a:xfrm>
            <a:off x="453655" y="1825667"/>
            <a:ext cx="6500037" cy="3607570"/>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3B7F0C18-EDA1-4CDF-B863-D4B3D76FD073}"/>
              </a:ext>
            </a:extLst>
          </p:cNvPr>
          <p:cNvSpPr/>
          <p:nvPr/>
        </p:nvSpPr>
        <p:spPr>
          <a:xfrm>
            <a:off x="7045840" y="1825667"/>
            <a:ext cx="4784652" cy="2655279"/>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Cluster 0</a:t>
            </a:r>
            <a:r>
              <a:rPr lang="en-US" dirty="0">
                <a:latin typeface="Calibri" panose="020F0502020204030204" pitchFamily="34" charset="0"/>
                <a:ea typeface="Calibri" panose="020F0502020204030204" pitchFamily="34" charset="0"/>
                <a:cs typeface="Times New Roman" panose="02020603050405020304" pitchFamily="18" charset="0"/>
              </a:rPr>
              <a:t>: The Total and Total Sum of cluster0 has smallest value. It shows that in this neighborhood the number of selected venues is lower.</a:t>
            </a:r>
          </a:p>
          <a:p>
            <a:pPr>
              <a:lnSpc>
                <a:spcPct val="107000"/>
              </a:lnSpc>
              <a:spcAft>
                <a:spcPts val="800"/>
              </a:spcAft>
            </a:pPr>
            <a:endParaRPr lang="pt-PT"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Cluster 1: </a:t>
            </a:r>
            <a:r>
              <a:rPr lang="en-US" dirty="0">
                <a:latin typeface="Calibri" panose="020F0502020204030204" pitchFamily="34" charset="0"/>
                <a:ea typeface="Calibri" panose="020F0502020204030204" pitchFamily="34" charset="0"/>
                <a:cs typeface="Times New Roman" panose="02020603050405020304" pitchFamily="18" charset="0"/>
              </a:rPr>
              <a:t>The Total and Total Sum of cluster1 has highest value. Number of restaurants are very high.</a:t>
            </a:r>
            <a:endParaRPr lang="pt-PT"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506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1C632D-8893-4F6C-BB57-B6C199688CBD}"/>
              </a:ext>
            </a:extLst>
          </p:cNvPr>
          <p:cNvSpPr/>
          <p:nvPr/>
        </p:nvSpPr>
        <p:spPr>
          <a:xfrm>
            <a:off x="361507" y="414670"/>
            <a:ext cx="11376837" cy="2364365"/>
          </a:xfrm>
          <a:prstGeom prst="rect">
            <a:avLst/>
          </a:prstGeom>
        </p:spPr>
        <p:txBody>
          <a:bodyPr wrap="square">
            <a:spAutoFit/>
          </a:bodyPr>
          <a:lstStyle/>
          <a:p>
            <a:pPr>
              <a:lnSpc>
                <a:spcPct val="107000"/>
              </a:lnSpc>
              <a:spcBef>
                <a:spcPts val="200"/>
              </a:spcBef>
              <a:spcAft>
                <a:spcPts val="0"/>
              </a:spcAft>
            </a:pPr>
            <a:r>
              <a:rPr lang="en-US" sz="2400" b="1" dirty="0">
                <a:solidFill>
                  <a:srgbClr val="474A55"/>
                </a:solidFill>
                <a:latin typeface="Century Schoolbook" panose="02040604050505020304" pitchFamily="18" charset="0"/>
                <a:ea typeface="Times New Roman" panose="02020603050405020304" pitchFamily="18" charset="0"/>
                <a:cs typeface="Times New Roman" panose="02020603050405020304" pitchFamily="18" charset="0"/>
              </a:rPr>
              <a:t>4. </a:t>
            </a:r>
            <a:r>
              <a:rPr lang="en-US" sz="2400" b="1" dirty="0">
                <a:solidFill>
                  <a:srgbClr val="2F3138"/>
                </a:solidFill>
                <a:latin typeface="Century Schoolbook" panose="02040604050505020304" pitchFamily="18" charset="0"/>
                <a:ea typeface="Times New Roman" panose="02020603050405020304" pitchFamily="18" charset="0"/>
                <a:cs typeface="Times New Roman" panose="02020603050405020304" pitchFamily="18" charset="0"/>
              </a:rPr>
              <a:t>Conclusion</a:t>
            </a:r>
          </a:p>
          <a:p>
            <a:pPr>
              <a:lnSpc>
                <a:spcPct val="107000"/>
              </a:lnSpc>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Using the success criteria that the best places to open New Car Dealer selling green cars are in fact areas that are near Vegans Restaurant, Cafés and Wine Bars. Social, healthy people with highly concern about efficiency and environment frequent this place often, so opening new showroom near them is a smart decision.</a:t>
            </a:r>
            <a:endParaRPr lang="pt-PT"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The recommendation is to select a location in </a:t>
            </a:r>
            <a:r>
              <a:rPr lang="en-US" sz="1100" b="1" dirty="0">
                <a:solidFill>
                  <a:srgbClr val="333333"/>
                </a:solidFill>
                <a:latin typeface="Arial" panose="020B0604020202020204" pitchFamily="34" charset="0"/>
                <a:ea typeface="Calibri" panose="020F0502020204030204" pitchFamily="34" charset="0"/>
                <a:cs typeface="Times New Roman" panose="02020603050405020304" pitchFamily="18" charset="0"/>
              </a:rPr>
              <a:t>Tudor City</a:t>
            </a:r>
            <a:r>
              <a:rPr lang="pt-PT" sz="1600" b="1" dirty="0">
                <a:latin typeface="Calibri" panose="020F0502020204030204" pitchFamily="34"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pt-PT"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4B28D99-EC7A-47B4-B486-D78B1F5884C5}"/>
              </a:ext>
            </a:extLst>
          </p:cNvPr>
          <p:cNvPicPr/>
          <p:nvPr/>
        </p:nvPicPr>
        <p:blipFill>
          <a:blip r:embed="rId2"/>
          <a:stretch>
            <a:fillRect/>
          </a:stretch>
        </p:blipFill>
        <p:spPr>
          <a:xfrm>
            <a:off x="453655" y="2441428"/>
            <a:ext cx="7265581" cy="4001902"/>
          </a:xfrm>
          <a:prstGeom prst="rect">
            <a:avLst/>
          </a:prstGeom>
        </p:spPr>
      </p:pic>
    </p:spTree>
    <p:extLst>
      <p:ext uri="{BB962C8B-B14F-4D97-AF65-F5344CB8AC3E}">
        <p14:creationId xmlns:p14="http://schemas.microsoft.com/office/powerpoint/2010/main" val="293667112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22</TotalTime>
  <Words>477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Schoolbook</vt:lpstr>
      <vt:lpstr>Corbel</vt:lpstr>
      <vt:lpstr>Basis</vt:lpstr>
      <vt:lpstr>New Car Dealer Showroom  New York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Car Dealer Showroom  New York</dc:title>
  <dc:creator>César Faria</dc:creator>
  <cp:lastModifiedBy>César Faria</cp:lastModifiedBy>
  <cp:revision>3</cp:revision>
  <dcterms:created xsi:type="dcterms:W3CDTF">2020-05-28T15:44:29Z</dcterms:created>
  <dcterms:modified xsi:type="dcterms:W3CDTF">2020-05-28T16:07:19Z</dcterms:modified>
</cp:coreProperties>
</file>