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5986" autoAdjust="0"/>
  </p:normalViewPr>
  <p:slideViewPr>
    <p:cSldViewPr snapToGrid="0">
      <p:cViewPr varScale="1">
        <p:scale>
          <a:sx n="25" d="100"/>
          <a:sy n="25" d="100"/>
        </p:scale>
        <p:origin x="6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0B723-3AEC-4914-B9BC-1B184E7E853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3682E-BACB-4045-A890-03D043F0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FB4-B886-4DB1-A35E-74C1183C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3B2DE-7FAB-4072-92F5-EAADA08C7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6108-61BE-4064-A61A-136D9081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3CC09-28AD-43EF-B103-2B1F9776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43C8-5BAC-4BA5-A68C-B0F0DDAC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968-AE94-4FBB-9071-94E49D1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B3C0-54D1-4D37-A5C5-1E21BD0B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899E-9D1F-4CCC-9263-A2121E67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3350-2165-4E80-A5BC-050225EA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0B54-7E20-446A-88B1-6106E29A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506F6-9052-4E48-BDBB-56E488349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37003-3DC0-4AAC-AADC-13E572A4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30A3-A713-44E8-A05D-B12E15D7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474D-3FA4-47CB-8276-64772CB9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3C2F-5482-4B0D-B0DB-82B05E6C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4F55-32BE-4888-9652-0693DF95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A25D-9CA2-471D-A520-74FC1FBE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CD99-F810-445B-81FB-2F0EDE28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5A7-3B7B-417A-8EF5-BBFB67D2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1C1D-A22F-4CA3-A4D2-EB3401ED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5A00-6A24-437F-978F-7EAD9F5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364A5-11C7-4FC7-83B7-36890279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E013-C999-4B5F-859B-CB3F76F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4296-8E75-4B8A-87D8-E01E8B2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EC1F-59DC-4B81-B866-7DD554EE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B750-3FCC-4DDC-83ED-D07C7962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D793-4F24-4B41-855C-98C100A5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0F56-8D9A-412D-9C1A-2F59EA2F8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001E-057B-40C8-B2E6-9E0F6EC1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095F2-19D3-4276-AE52-7C954A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3D49D-BF43-44CD-98CD-63B7F7E0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0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99D6-A932-4970-9710-96D5B14C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C9F4-E38B-409A-8DA8-812E7B9C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1E182-5D44-4288-90FD-0AE20F61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5A901-CBE6-4943-873F-8AA13A114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72788-AE14-48B7-85F5-2EE3173B3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96AE1-2395-4BBA-9D10-8B18A7D5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AECA3-7E07-4F18-AFDF-501A1613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0D39F-5FF5-4F8E-9835-E22542C6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E224-BC9E-4973-9DB7-2681D0D0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81371-9644-404E-A289-0141F57C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CF781-E92E-4E17-A4B1-43FEDA3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FB09F-300C-4D82-9C35-65DB90B3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F045-B0C1-40ED-9EEE-845AF4A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FB48E-0B7A-4484-8400-FA1932FA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EDCFC-42E3-4C7A-9492-352618DF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1B-03B2-4C4B-8DB1-CA18CE30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59F8-55C7-4DEC-83EC-C75A1D57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351C9-BA5A-40B6-BAB9-3529E371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A97F5-91D1-48E9-92ED-0670F880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7E19-595B-4A56-82C9-771CFB0A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3E493-7903-413E-9C68-33F65C74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9CC3-D603-4732-B0B9-4534EAE0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306D8-A95D-476D-898F-3FB081F3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6494D-A2B5-44A7-961E-0718DE95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7A47B-E3BA-4567-8FCF-9F0CFEB0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E03B-41E4-4C57-85E8-64C18D1C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F9EBD-FD3D-4782-BE01-F5C44EB2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9A610-926D-4037-AB09-95324396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133A9-4405-4479-B3F6-BBAF5C12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B30A-0CD9-4E87-8769-797203E4E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9A94-02A0-4F2B-96AF-D0081BE981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3333-18E8-416B-8F64-22D5F2886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B30B-0725-4C12-83CC-894850289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F10-FA0A-4AB5-B8FB-244D12E80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5966399" cy="390144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16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FoodBase</a:t>
            </a:r>
            <a:r>
              <a:rPr lang="en-US" sz="16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Corpus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7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Predictability of Meal’s Type by its Ingredients and Characteristics</a:t>
            </a:r>
            <a:br>
              <a:rPr lang="en-US" sz="8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Patrick Aquino and Christopher Fiaschetti, Georgetown University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46818C92-E273-4CC7-80F5-45EF87C5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399" y="602474"/>
            <a:ext cx="7924801" cy="26964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7C74C0-9046-4BA6-8549-3EFC187A323E}"/>
              </a:ext>
            </a:extLst>
          </p:cNvPr>
          <p:cNvSpPr txBox="1"/>
          <p:nvPr/>
        </p:nvSpPr>
        <p:spPr>
          <a:xfrm>
            <a:off x="381000" y="4038390"/>
            <a:ext cx="3716867" cy="885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7E114-38C5-4AD0-9F24-FF4526E37CAB}"/>
              </a:ext>
            </a:extLst>
          </p:cNvPr>
          <p:cNvSpPr txBox="1"/>
          <p:nvPr/>
        </p:nvSpPr>
        <p:spPr>
          <a:xfrm>
            <a:off x="376619" y="5348758"/>
            <a:ext cx="12420600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Our group is interested in labelling meal types by the recipe ingredients and compare our model to the literatures model in 2019: </a:t>
            </a:r>
          </a:p>
          <a:p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FoodBase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Corpus: a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ew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esource of Annotated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ood Entities by 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Gorjan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Popovski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Barbara 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Korousic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Seljak, and Tome 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Eftimov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E258B-7B4D-430B-B159-46BC91CA6392}"/>
              </a:ext>
            </a:extLst>
          </p:cNvPr>
          <p:cNvSpPr txBox="1"/>
          <p:nvPr/>
        </p:nvSpPr>
        <p:spPr>
          <a:xfrm>
            <a:off x="13182600" y="4114914"/>
            <a:ext cx="4640265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the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C55EE-E2A6-49CD-BB7E-C2D1442FB1A9}"/>
              </a:ext>
            </a:extLst>
          </p:cNvPr>
          <p:cNvSpPr txBox="1"/>
          <p:nvPr/>
        </p:nvSpPr>
        <p:spPr>
          <a:xfrm>
            <a:off x="13182599" y="5205306"/>
            <a:ext cx="1242060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utilized the FoodBase_curated.xml data. One initial problem we have with this file is it hard to conduct EDA on this format. Thus, our first procedure is to convert it into a data frame. </a:t>
            </a:r>
            <a:endParaRPr lang="en-US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D936F6-A825-4DF0-849B-D6DCEFB4B3E2}"/>
              </a:ext>
            </a:extLst>
          </p:cNvPr>
          <p:cNvSpPr txBox="1"/>
          <p:nvPr/>
        </p:nvSpPr>
        <p:spPr>
          <a:xfrm>
            <a:off x="13178218" y="7910728"/>
            <a:ext cx="5412392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Exploring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9396F7-FA23-41DD-A40D-12F1F6E49541}"/>
              </a:ext>
            </a:extLst>
          </p:cNvPr>
          <p:cNvSpPr txBox="1"/>
          <p:nvPr/>
        </p:nvSpPr>
        <p:spPr>
          <a:xfrm>
            <a:off x="13227807" y="8701616"/>
            <a:ext cx="124206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Once we have converted the data, we explored what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meal contains in terms of specific ingredients and recipe instructions (in both R and Python). </a:t>
            </a:r>
            <a:endParaRPr lang="en-US" sz="40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0BC0AC-84DE-466A-8A03-26D489A62422}"/>
              </a:ext>
            </a:extLst>
          </p:cNvPr>
          <p:cNvGrpSpPr/>
          <p:nvPr/>
        </p:nvGrpSpPr>
        <p:grpSpPr>
          <a:xfrm>
            <a:off x="26233176" y="4019336"/>
            <a:ext cx="14399437" cy="6907022"/>
            <a:chOff x="25965639" y="9832613"/>
            <a:chExt cx="17440540" cy="836575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16B622B-D564-4B20-958D-D6C9A6E9A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275" y="10913493"/>
              <a:ext cx="17395904" cy="728487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6FB0DB4-ED80-4DA5-A959-E9E11EE00709}"/>
                </a:ext>
              </a:extLst>
            </p:cNvPr>
            <p:cNvSpPr txBox="1"/>
            <p:nvPr/>
          </p:nvSpPr>
          <p:spPr>
            <a:xfrm>
              <a:off x="25965639" y="9832613"/>
              <a:ext cx="8853313" cy="1043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Ingredients TF-IDF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9442F1-5A9B-459D-921C-B32E558766F6}"/>
              </a:ext>
            </a:extLst>
          </p:cNvPr>
          <p:cNvSpPr/>
          <p:nvPr/>
        </p:nvSpPr>
        <p:spPr>
          <a:xfrm>
            <a:off x="376620" y="24737413"/>
            <a:ext cx="43053036" cy="8057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4A1A20-3FBE-4521-B5EE-2F6BD96A18F5}"/>
              </a:ext>
            </a:extLst>
          </p:cNvPr>
          <p:cNvSpPr txBox="1"/>
          <p:nvPr/>
        </p:nvSpPr>
        <p:spPr>
          <a:xfrm>
            <a:off x="376619" y="11634670"/>
            <a:ext cx="16700901" cy="885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Meals with Most Similarity: Dinner and Appetizer/Snacks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021772-48A6-4969-8B54-B1A89F93794D}"/>
              </a:ext>
            </a:extLst>
          </p:cNvPr>
          <p:cNvGrpSpPr/>
          <p:nvPr/>
        </p:nvGrpSpPr>
        <p:grpSpPr>
          <a:xfrm>
            <a:off x="18150340" y="11681227"/>
            <a:ext cx="24826461" cy="12110236"/>
            <a:chOff x="423442" y="11681344"/>
            <a:chExt cx="25523376" cy="121102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92C769-69FD-4207-B0DF-55415A36F17D}"/>
                </a:ext>
              </a:extLst>
            </p:cNvPr>
            <p:cNvSpPr txBox="1"/>
            <p:nvPr/>
          </p:nvSpPr>
          <p:spPr>
            <a:xfrm>
              <a:off x="423443" y="11681344"/>
              <a:ext cx="17395904" cy="8617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5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Wordcloud</a:t>
              </a:r>
              <a:r>
                <a:rPr lang="en-US" sz="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Recipe Instructions (First) Ingredients (Second)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CD5AEA-3513-44F5-945D-AB2FBE531DAE}"/>
                </a:ext>
              </a:extLst>
            </p:cNvPr>
            <p:cNvSpPr txBox="1"/>
            <p:nvPr/>
          </p:nvSpPr>
          <p:spPr>
            <a:xfrm>
              <a:off x="423442" y="12548587"/>
              <a:ext cx="25523374" cy="8617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Drinks                 Dessert               Dinner                App/Snacks         </a:t>
              </a:r>
              <a:r>
                <a:rPr lang="en-US" sz="5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Bfast</a:t>
              </a:r>
              <a:r>
                <a:rPr lang="en-US" sz="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/Lunch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B8F65E1-506B-423A-9A87-29F837E1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443" y="18666021"/>
              <a:ext cx="15392400" cy="51255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DD7A119-BB99-40CC-9F3E-58E87CCB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444" y="13537689"/>
              <a:ext cx="15392400" cy="50624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42DDDD0-1F8E-4121-AE24-AEDC467D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15844" y="13527414"/>
              <a:ext cx="10130974" cy="507273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63320BF-0867-467F-AC33-CA1E7360E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15844" y="18811871"/>
              <a:ext cx="10077450" cy="495988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A179FF09-2E92-46A0-920E-E42D02514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619" y="12766070"/>
            <a:ext cx="7523201" cy="567969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5C6E4ED-353F-41FF-8B83-3AC971D12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18" y="18385248"/>
            <a:ext cx="14486690" cy="6095985"/>
          </a:xfrm>
          <a:prstGeom prst="rect">
            <a:avLst/>
          </a:prstGeom>
        </p:spPr>
      </p:pic>
      <p:pic>
        <p:nvPicPr>
          <p:cNvPr id="63" name="Picture 62" descr="Chart, scatter chart&#10;&#10;Description automatically generated">
            <a:extLst>
              <a:ext uri="{FF2B5EF4-FFF2-40B4-BE49-F238E27FC236}">
                <a16:creationId xmlns:a16="http://schemas.microsoft.com/office/drawing/2014/main" id="{A3D18243-75A6-4FD7-A409-D962D6D94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5" y="12653507"/>
            <a:ext cx="8801081" cy="565783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EDD9D95-E2C1-4649-9769-96E55153199D}"/>
              </a:ext>
            </a:extLst>
          </p:cNvPr>
          <p:cNvSpPr/>
          <p:nvPr/>
        </p:nvSpPr>
        <p:spPr>
          <a:xfrm>
            <a:off x="1496205" y="14856543"/>
            <a:ext cx="2822713" cy="549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7ABF4F-9FB7-408C-80CD-34E3B0417107}"/>
              </a:ext>
            </a:extLst>
          </p:cNvPr>
          <p:cNvSpPr/>
          <p:nvPr/>
        </p:nvSpPr>
        <p:spPr>
          <a:xfrm>
            <a:off x="3722570" y="14865106"/>
            <a:ext cx="596348" cy="211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966FB8-E7E0-4937-9F18-AF812B9721D1}"/>
              </a:ext>
            </a:extLst>
          </p:cNvPr>
          <p:cNvSpPr txBox="1"/>
          <p:nvPr/>
        </p:nvSpPr>
        <p:spPr>
          <a:xfrm>
            <a:off x="1089468" y="24892211"/>
            <a:ext cx="5266203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Models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82FE43-BD53-4BB3-84DE-AA0371AD615E}"/>
              </a:ext>
            </a:extLst>
          </p:cNvPr>
          <p:cNvSpPr txBox="1"/>
          <p:nvPr/>
        </p:nvSpPr>
        <p:spPr>
          <a:xfrm>
            <a:off x="1088636" y="29698643"/>
            <a:ext cx="14170414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/>
              <a:t>The NB Ingredients Model proved to be the best model.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F1 Score: .76  Precision: .77  Recall: .78  Macro-AVG AUC: .95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Even in our best model, 26% of the misclassifications involved Appetizers and Snacks being classified as Dinners (vice versa)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DD82BD-7F5B-4AF8-B444-48D51E284E25}"/>
              </a:ext>
            </a:extLst>
          </p:cNvPr>
          <p:cNvSpPr txBox="1"/>
          <p:nvPr/>
        </p:nvSpPr>
        <p:spPr>
          <a:xfrm>
            <a:off x="36037022" y="24878754"/>
            <a:ext cx="3275909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9BD002-5A51-4788-BCB6-A444049675EE}"/>
              </a:ext>
            </a:extLst>
          </p:cNvPr>
          <p:cNvSpPr txBox="1"/>
          <p:nvPr/>
        </p:nvSpPr>
        <p:spPr>
          <a:xfrm>
            <a:off x="36040812" y="25814196"/>
            <a:ext cx="7185644" cy="6863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/>
              <a:t>Breakfast and Lunch is the most versatile food grouping.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Appetizers and Snacks and Dinners are the closest to each other.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Drinks is the most distinguishable category.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Ingredients models are better than Tags models.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NB Ingredients Model is the most accurate.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8A0D5-54FD-C840-B8A3-90356607E5C3}"/>
              </a:ext>
            </a:extLst>
          </p:cNvPr>
          <p:cNvSpPr txBox="1"/>
          <p:nvPr/>
        </p:nvSpPr>
        <p:spPr>
          <a:xfrm>
            <a:off x="1085849" y="26879421"/>
            <a:ext cx="14170414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/>
              <a:t>Models were developed to predict the classification of a recipe by both Ingredients and Tags, respectively.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KNN, SVM, Decision Trees, and Naïve Bayes were utilized.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233DD9-DC55-2E40-93E9-363B0D2C0517}"/>
              </a:ext>
            </a:extLst>
          </p:cNvPr>
          <p:cNvSpPr txBox="1"/>
          <p:nvPr/>
        </p:nvSpPr>
        <p:spPr>
          <a:xfrm>
            <a:off x="1089468" y="25895311"/>
            <a:ext cx="5266203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854AE6-748A-5F4E-86CF-80D3A537D057}"/>
              </a:ext>
            </a:extLst>
          </p:cNvPr>
          <p:cNvSpPr txBox="1"/>
          <p:nvPr/>
        </p:nvSpPr>
        <p:spPr>
          <a:xfrm>
            <a:off x="1089468" y="28805666"/>
            <a:ext cx="5266203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82E70-89B8-1341-A298-2F9A9CA9C3F6}"/>
              </a:ext>
            </a:extLst>
          </p:cNvPr>
          <p:cNvSpPr/>
          <p:nvPr/>
        </p:nvSpPr>
        <p:spPr>
          <a:xfrm>
            <a:off x="35966399" y="0"/>
            <a:ext cx="7924801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8FC66D-21D1-1E4E-8953-9A99F2C2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214" y="25515672"/>
            <a:ext cx="9393778" cy="66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73B87D-3332-9E47-8119-9B3CF493B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850" y="14935200"/>
            <a:ext cx="3619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B71753-06E9-B141-A1EE-898DC5C4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565" y="24940507"/>
            <a:ext cx="9300784" cy="78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4EC768-51F2-444C-8B4C-F2FFC2729926}"/>
              </a:ext>
            </a:extLst>
          </p:cNvPr>
          <p:cNvCxnSpPr/>
          <p:nvPr/>
        </p:nvCxnSpPr>
        <p:spPr>
          <a:xfrm>
            <a:off x="529018" y="24489958"/>
            <a:ext cx="4260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3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311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Office Theme</vt:lpstr>
      <vt:lpstr>The FoodBase Corpus Analyzing the Predictability of Meal’s Type by its Ingredients and Characteristics Patrick Aquino and Christopher Fiaschetti, Georgetown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FoodBase Corpus Analyzing the Predictability of Meal’s Type by its Ingredients and Characteristics</dc:title>
  <dc:creator>Aquino, Patrick M.</dc:creator>
  <cp:lastModifiedBy>Christopher Fiaschetti</cp:lastModifiedBy>
  <cp:revision>18</cp:revision>
  <dcterms:created xsi:type="dcterms:W3CDTF">2020-12-06T17:02:08Z</dcterms:created>
  <dcterms:modified xsi:type="dcterms:W3CDTF">2020-12-08T00:11:05Z</dcterms:modified>
</cp:coreProperties>
</file>