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2" r:id="rId2"/>
    <p:sldMasterId id="2147483714" r:id="rId3"/>
    <p:sldMasterId id="2147483726" r:id="rId4"/>
  </p:sldMasterIdLst>
  <p:sldIdLst>
    <p:sldId id="272" r:id="rId5"/>
    <p:sldId id="258" r:id="rId6"/>
    <p:sldId id="277" r:id="rId7"/>
    <p:sldId id="257" r:id="rId8"/>
    <p:sldId id="259" r:id="rId9"/>
    <p:sldId id="260" r:id="rId10"/>
    <p:sldId id="261" r:id="rId11"/>
    <p:sldId id="262" r:id="rId12"/>
    <p:sldId id="278" r:id="rId13"/>
    <p:sldId id="264" r:id="rId14"/>
    <p:sldId id="265" r:id="rId15"/>
    <p:sldId id="266" r:id="rId16"/>
    <p:sldId id="267" r:id="rId17"/>
    <p:sldId id="268" r:id="rId18"/>
    <p:sldId id="273" r:id="rId19"/>
    <p:sldId id="263" r:id="rId20"/>
    <p:sldId id="269" r:id="rId21"/>
    <p:sldId id="270" r:id="rId22"/>
    <p:sldId id="271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8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431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93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27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43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966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512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2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87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77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55AF3-65BE-4A52-9C80-AC6B0002B79E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microsoft.com/office/2007/relationships/hdphoto" Target="../media/hdphoto1.wdp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7089" y="2497276"/>
            <a:ext cx="5331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/>
              <a:t>Python Tutorial</a:t>
            </a:r>
          </a:p>
          <a:p>
            <a:pPr algn="ctr"/>
            <a:r>
              <a:rPr lang="zh-TW" altLang="en-US" sz="4800" b="1" spc="603" dirty="0" smtClean="0"/>
              <a:t>第一</a:t>
            </a:r>
            <a:r>
              <a:rPr lang="zh-TW" altLang="en-US" sz="4800" b="1" spc="603" dirty="0"/>
              <a:t>周</a:t>
            </a:r>
          </a:p>
        </p:txBody>
      </p:sp>
      <p:grpSp>
        <p:nvGrpSpPr>
          <p:cNvPr id="59" name="群組 58"/>
          <p:cNvGrpSpPr/>
          <p:nvPr/>
        </p:nvGrpSpPr>
        <p:grpSpPr>
          <a:xfrm>
            <a:off x="147341" y="2914107"/>
            <a:ext cx="731850" cy="654316"/>
            <a:chOff x="213805" y="2451226"/>
            <a:chExt cx="731850" cy="654316"/>
          </a:xfrm>
        </p:grpSpPr>
        <p:pic>
          <p:nvPicPr>
            <p:cNvPr id="60" name="Picture 22" descr="Image result for bulb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群組 60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2" name="圓角矩形 61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圓角矩形 63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圓角矩形 64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角矩形 65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2018.04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004506" y="-142491"/>
            <a:ext cx="4271478" cy="7308686"/>
            <a:chOff x="8004506" y="-142491"/>
            <a:chExt cx="4271478" cy="7308686"/>
          </a:xfrm>
        </p:grpSpPr>
        <p:pic>
          <p:nvPicPr>
            <p:cNvPr id="7" name="Picture 28" descr="Related imag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3499" y="4613951"/>
              <a:ext cx="2552244" cy="25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big 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6987" y="1972706"/>
              <a:ext cx="1067323" cy="106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SQ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17799" y="2573683"/>
              <a:ext cx="843623" cy="843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2906" y="957403"/>
              <a:ext cx="780044" cy="78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data science icon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5167" y="2773710"/>
              <a:ext cx="786124" cy="78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Image result for pie chart icon black and white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8223" y="1006189"/>
              <a:ext cx="752987" cy="75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4" descr="Image result for CHART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4032" y="1446682"/>
              <a:ext cx="636946" cy="636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4" descr="Image result for python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188" y="3864086"/>
              <a:ext cx="924622" cy="924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8" descr="Image result for raw data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1672">
              <a:off x="10789367" y="4836901"/>
              <a:ext cx="948427" cy="94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0" descr="Image result for brain ICON"/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8595685" y="1171149"/>
              <a:ext cx="1223901" cy="12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845" y="333822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9531283" y="214835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0362" y="344188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4" descr="Image result for pen icon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2446">
              <a:off x="10748288" y="4193588"/>
              <a:ext cx="558218" cy="55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2" descr="Image result for computer icon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735" y="4295393"/>
              <a:ext cx="1011548" cy="101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0" descr="Image result for data scientist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580" y="2828348"/>
              <a:ext cx="1037340" cy="9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7319" y="333381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0" descr="Image result for r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prstClr val="black"/>
                <a:srgbClr val="FF99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066" y="1819133"/>
              <a:ext cx="1031067" cy="103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6" descr="Image result for email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8230" y="4845468"/>
              <a:ext cx="817491" cy="817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群組 26"/>
            <p:cNvGrpSpPr/>
            <p:nvPr/>
          </p:nvGrpSpPr>
          <p:grpSpPr>
            <a:xfrm rot="14957210">
              <a:off x="6855990" y="4169851"/>
              <a:ext cx="3490522" cy="1023687"/>
              <a:chOff x="4248758" y="2822710"/>
              <a:chExt cx="3490522" cy="1023687"/>
            </a:xfrm>
          </p:grpSpPr>
          <p:pic>
            <p:nvPicPr>
              <p:cNvPr id="56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4248758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5475132" y="282397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6716855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330580" y="41654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群組 28"/>
            <p:cNvGrpSpPr/>
            <p:nvPr/>
          </p:nvGrpSpPr>
          <p:grpSpPr>
            <a:xfrm rot="18761222">
              <a:off x="7160166" y="701849"/>
              <a:ext cx="2443559" cy="754880"/>
              <a:chOff x="968490" y="994389"/>
              <a:chExt cx="2443559" cy="754880"/>
            </a:xfrm>
          </p:grpSpPr>
          <p:sp>
            <p:nvSpPr>
              <p:cNvPr id="51" name="圓角矩形 50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Picture 68" descr="Image result for business chart icon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8783" y="1504144"/>
              <a:ext cx="1017955" cy="101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482980" y="43178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134" y="428365"/>
              <a:ext cx="719761" cy="719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4" descr="Image result for money icon"/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2613" y="2175546"/>
              <a:ext cx="843371" cy="84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6" descr="Related image"/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3079" y="665987"/>
              <a:ext cx="655138" cy="65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群組 34"/>
            <p:cNvGrpSpPr/>
            <p:nvPr/>
          </p:nvGrpSpPr>
          <p:grpSpPr>
            <a:xfrm>
              <a:off x="9280789" y="783062"/>
              <a:ext cx="657690" cy="588013"/>
              <a:chOff x="5388148" y="4242146"/>
              <a:chExt cx="731850" cy="654316"/>
            </a:xfrm>
          </p:grpSpPr>
          <p:pic>
            <p:nvPicPr>
              <p:cNvPr id="44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群組 44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46" name="圓角矩形 45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6" name="群組 35"/>
            <p:cNvGrpSpPr/>
            <p:nvPr/>
          </p:nvGrpSpPr>
          <p:grpSpPr>
            <a:xfrm rot="20364784">
              <a:off x="10595747" y="3468815"/>
              <a:ext cx="657690" cy="588013"/>
              <a:chOff x="5388148" y="4242146"/>
              <a:chExt cx="731850" cy="654316"/>
            </a:xfrm>
          </p:grpSpPr>
          <p:pic>
            <p:nvPicPr>
              <p:cNvPr id="37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群組 37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67" name="Picture 8" descr="Image result for POWER BI icon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571" y="3649462"/>
            <a:ext cx="552459" cy="5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 notebook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在命令提示字元中，在任何目錄下輸入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就可以啟動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建議先用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將目錄移至想要的工作目錄下，再啟動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會通過瀏覽器啟動，建議將預設瀏覽器設定為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</a:p>
          <a:p>
            <a:pPr lvl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8309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00" y="549791"/>
            <a:ext cx="10515600" cy="114089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7" b="41232"/>
          <a:stretch/>
        </p:blipFill>
        <p:spPr>
          <a:xfrm>
            <a:off x="1151467" y="3461278"/>
            <a:ext cx="9711267" cy="2847975"/>
          </a:xfrm>
        </p:spPr>
      </p:pic>
      <p:sp>
        <p:nvSpPr>
          <p:cNvPr id="5" name="向右箭號 4"/>
          <p:cNvSpPr/>
          <p:nvPr/>
        </p:nvSpPr>
        <p:spPr>
          <a:xfrm rot="10800000">
            <a:off x="10473266" y="3753739"/>
            <a:ext cx="1058334" cy="11514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51467" y="1913467"/>
            <a:ext cx="9381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，就可以新增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</a:p>
        </p:txBody>
      </p:sp>
      <p:sp>
        <p:nvSpPr>
          <p:cNvPr id="3" name="矩形 2"/>
          <p:cNvSpPr/>
          <p:nvPr/>
        </p:nvSpPr>
        <p:spPr>
          <a:xfrm>
            <a:off x="1016000" y="180459"/>
            <a:ext cx="18261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00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7699"/>
            <a:ext cx="10515600" cy="5634567"/>
          </a:xfrm>
        </p:spPr>
      </p:pic>
      <p:sp>
        <p:nvSpPr>
          <p:cNvPr id="5" name="向上箭號 4"/>
          <p:cNvSpPr/>
          <p:nvPr/>
        </p:nvSpPr>
        <p:spPr>
          <a:xfrm>
            <a:off x="5528733" y="3098801"/>
            <a:ext cx="1134533" cy="93669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8200" y="4035498"/>
            <a:ext cx="103970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每個格子稱為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，可以在裡面輸入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Shift + enter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a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在上方增加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b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在下方增加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連按兩次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儲存檔案，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 s</a:t>
            </a:r>
          </a:p>
        </p:txBody>
      </p:sp>
      <p:sp>
        <p:nvSpPr>
          <p:cNvPr id="2" name="矩形 1"/>
          <p:cNvSpPr/>
          <p:nvPr/>
        </p:nvSpPr>
        <p:spPr>
          <a:xfrm>
            <a:off x="1076325" y="206401"/>
            <a:ext cx="18261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+mn-ea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+mn-ea"/>
              </a:rPr>
              <a:t>教學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816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99006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 notebook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的小技巧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查詢各種命令的快捷鍵，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Ctrl +Shift + P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中斷程式碼執行，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Esc +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連按兩次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重新啟動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，並執行全部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3896507"/>
            <a:ext cx="11277594" cy="1367918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7721599" y="2819400"/>
            <a:ext cx="457200" cy="10220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6800" y="185658"/>
            <a:ext cx="18261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 err="1">
                <a:solidFill>
                  <a:schemeClr val="bg1"/>
                </a:solidFill>
                <a:latin typeface="+mn-ea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+mn-ea"/>
              </a:rPr>
              <a:t>教學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5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Jupyter notebook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的小技巧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的運行時間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%%time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for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 range(5000000):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		print(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Wall time: 0 ns               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該段程式碼運作所花費的時間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右箭號 3"/>
          <p:cNvSpPr/>
          <p:nvPr/>
        </p:nvSpPr>
        <p:spPr>
          <a:xfrm rot="10800000">
            <a:off x="4411133" y="4343399"/>
            <a:ext cx="1218142" cy="5164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82271" y="180459"/>
            <a:ext cx="18169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b="1" spc="300" dirty="0">
                <a:solidFill>
                  <a:schemeClr val="bg1"/>
                </a:solidFill>
                <a:latin typeface="+mn-ea"/>
              </a:rPr>
              <a:t>Jupyter</a:t>
            </a:r>
            <a:r>
              <a:rPr lang="zh-TW" altLang="en-US" b="1" spc="300" dirty="0">
                <a:solidFill>
                  <a:schemeClr val="bg1"/>
                </a:solidFill>
                <a:latin typeface="+mn-ea"/>
              </a:rPr>
              <a:t>教學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08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9" y="1424518"/>
            <a:ext cx="9752381" cy="504613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809" y="524932"/>
            <a:ext cx="3462867" cy="728135"/>
          </a:xfrm>
          <a:solidFill>
            <a:srgbClr val="0070C0"/>
          </a:solidFill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5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505" y="594782"/>
            <a:ext cx="10058400" cy="831427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—String(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字串使用上會用單引號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或雙引號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””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成對將其包起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‘Python’ or “Python” 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字串是可以被索引，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第一個字元的索引為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 = ‘Python’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word[0] = ‘P’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字串具有不可變性，對特定字元賦值會報錯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80" y="223334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2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—List(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575174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串列使用上會用方括號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成對將其包起，內部的元素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(item)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則用逗號分隔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squares = [1, 4, 9 ,16 ,25]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串列內的元素可以索引，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索引值同樣從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開始計算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串列可改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內部的元素，也可以新增或刪除元素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串列中還可以包含其他串列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[1,2] b = [3,4]  x =[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    x  =  [[1,2], [3,4]]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0" y="220131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0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435398"/>
            <a:ext cx="10058400" cy="99229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—Tuple(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32490"/>
            <a:ext cx="10287000" cy="3957109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使用上會用括號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成對將其包起，內部的元素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(item)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則用逗號分隔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squares =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1, 4, 9 ,16 ,25)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內的元素可以索引，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索引值同樣從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開始計算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內的元素不可變，也不可以新增或刪除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tuple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中還可以包含其他串列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 = (1,2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 = (3,4)  x =(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00" y="130598"/>
            <a:ext cx="1590675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56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6526" y="635001"/>
            <a:ext cx="10198947" cy="797559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—Dictionary(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1854" y="1769533"/>
            <a:ext cx="10281945" cy="4478867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使用上會用大括號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{}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成對將其包起或是用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函數，內部的元素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(item)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則用逗號分隔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是帶有鍵值（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{key : value,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key:value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= {‘jack’ : 4098,  ‘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nancy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 : 4139}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 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的索引是由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當作索引，而不是數字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內的元素可變，也可以新增或刪除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dictionary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內的元素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取得字典內的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.keys()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855" y="196334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8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本周目標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>
                <a:latin typeface="+mn-ea"/>
              </a:rPr>
              <a:t>Python</a:t>
            </a:r>
            <a:r>
              <a:rPr lang="zh-TW" altLang="en-US" sz="3200" dirty="0" smtClean="0">
                <a:latin typeface="+mn-ea"/>
              </a:rPr>
              <a:t>的</a:t>
            </a:r>
            <a:r>
              <a:rPr lang="zh-TW" altLang="en-US" sz="3200" dirty="0" smtClean="0">
                <a:latin typeface="+mn-ea"/>
              </a:rPr>
              <a:t>安裝及</a:t>
            </a:r>
            <a:r>
              <a:rPr lang="zh-TW" altLang="en-US" sz="3200" dirty="0" smtClean="0">
                <a:latin typeface="+mn-ea"/>
              </a:rPr>
              <a:t>資料分析、機器學習套件的安裝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en-US" altLang="zh-TW" sz="3200" dirty="0" smtClean="0">
                <a:latin typeface="+mn-ea"/>
              </a:rPr>
              <a:t>Jupyter notebook</a:t>
            </a:r>
            <a:r>
              <a:rPr lang="zh-TW" altLang="en-US" sz="3200" dirty="0" smtClean="0">
                <a:latin typeface="+mn-ea"/>
              </a:rPr>
              <a:t>的使用教學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en-US" altLang="zh-TW" sz="3200" dirty="0" smtClean="0">
                <a:latin typeface="+mn-ea"/>
              </a:rPr>
              <a:t>Python</a:t>
            </a:r>
            <a:r>
              <a:rPr lang="zh-TW" altLang="en-US" sz="3200" dirty="0" smtClean="0">
                <a:latin typeface="+mn-ea"/>
              </a:rPr>
              <a:t>基礎</a:t>
            </a:r>
            <a:r>
              <a:rPr lang="en-US" altLang="zh-TW" sz="3200" dirty="0" smtClean="0">
                <a:latin typeface="+mn-ea"/>
              </a:rPr>
              <a:t>—</a:t>
            </a:r>
            <a:r>
              <a:rPr lang="zh-TW" altLang="en-US" sz="3200" dirty="0" smtClean="0">
                <a:latin typeface="+mn-ea"/>
              </a:rPr>
              <a:t>常用的資料型別、控制流程</a:t>
            </a:r>
            <a:endParaRPr lang="en-US" altLang="zh-TW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1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482600"/>
            <a:ext cx="10058400" cy="78909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的控制流程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37359"/>
            <a:ext cx="10287000" cy="45364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的標準寫法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value in range(10):</a:t>
            </a:r>
          </a:p>
          <a:p>
            <a:pPr marL="457200" lvl="1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print(value)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的語法差異不大，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是使用縮排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(Tab)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而非大括號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00" y="113268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9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2804" y="0"/>
            <a:ext cx="10136743" cy="1450757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的控制流程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2804" y="1737360"/>
            <a:ext cx="10300995" cy="4604174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else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語句的標準寫法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my_seq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list(range(1,11))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index in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my_seq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14400" lvl="2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(index%3 == 0):</a:t>
            </a:r>
          </a:p>
          <a:p>
            <a:pPr marL="914400" lvl="2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print(index, 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整除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pPr marL="914400" lvl="2" indent="0">
              <a:buNone/>
            </a:pP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(index % 3 ==1):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		print(index, "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餘數是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1")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else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14400" lvl="2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		print(index, "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除以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餘數是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2")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2805" y="177284"/>
            <a:ext cx="1475789" cy="369332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87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6" y="2724149"/>
            <a:ext cx="2879724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環境準備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73150" y="558800"/>
            <a:ext cx="2531533" cy="74162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0427"/>
            <a:ext cx="9702800" cy="4851401"/>
          </a:xfrm>
        </p:spPr>
      </p:pic>
    </p:spTree>
    <p:extLst>
      <p:ext uri="{BB962C8B-B14F-4D97-AF65-F5344CB8AC3E}">
        <p14:creationId xmlns:p14="http://schemas.microsoft.com/office/powerpoint/2010/main" val="21934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34533"/>
            <a:ext cx="10515600" cy="504243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Anaconda</a:t>
            </a:r>
            <a:r>
              <a:rPr lang="zh-TW" altLang="en-US" dirty="0" smtClean="0">
                <a:latin typeface="+mn-ea"/>
              </a:rPr>
              <a:t>的下載連結：</a:t>
            </a:r>
            <a:r>
              <a:rPr lang="en-US" altLang="zh-TW" dirty="0" smtClean="0">
                <a:solidFill>
                  <a:srgbClr val="C00000"/>
                </a:solidFill>
                <a:latin typeface="+mn-ea"/>
                <a:hlinkClick r:id="rId2"/>
              </a:rPr>
              <a:t>https://www.anaconda.com/download/</a:t>
            </a:r>
            <a:endParaRPr lang="en-US" altLang="zh-TW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選擇 </a:t>
            </a:r>
            <a:r>
              <a:rPr lang="en-US" altLang="zh-TW" dirty="0" smtClean="0">
                <a:latin typeface="+mn-ea"/>
              </a:rPr>
              <a:t>Python 3.6 version</a:t>
            </a: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打開安裝檔選擇</a:t>
            </a:r>
            <a:r>
              <a:rPr lang="en-US" altLang="zh-TW" dirty="0" smtClean="0">
                <a:latin typeface="+mn-ea"/>
              </a:rPr>
              <a:t>Next</a:t>
            </a: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 smtClean="0">
                <a:latin typeface="+mn-ea"/>
              </a:rPr>
              <a:t>選擇</a:t>
            </a:r>
            <a:r>
              <a:rPr lang="en-US" altLang="zh-TW" dirty="0" smtClean="0">
                <a:latin typeface="+mn-ea"/>
              </a:rPr>
              <a:t>I Agree</a:t>
            </a: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>
                <a:latin typeface="+mn-ea"/>
              </a:rPr>
              <a:t>選擇僅供自已使用或是這台電腦所有用戶使用</a:t>
            </a:r>
            <a:endParaRPr lang="en-US" altLang="zh-TW" dirty="0" smtClean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>
                <a:latin typeface="+mn-ea"/>
              </a:rPr>
              <a:t>設定安裝路徑，路徑盡量不要包含中文</a:t>
            </a:r>
            <a:endParaRPr lang="en-US" altLang="zh-TW" dirty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  <p:sp>
        <p:nvSpPr>
          <p:cNvPr id="6" name="標題 9"/>
          <p:cNvSpPr>
            <a:spLocks noGrp="1"/>
          </p:cNvSpPr>
          <p:nvPr>
            <p:ph type="title"/>
          </p:nvPr>
        </p:nvSpPr>
        <p:spPr>
          <a:xfrm>
            <a:off x="177801" y="143933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1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99" y="315099"/>
            <a:ext cx="8009467" cy="6227802"/>
          </a:xfrm>
        </p:spPr>
      </p:pic>
      <p:sp>
        <p:nvSpPr>
          <p:cNvPr id="6" name="向右箭號 5"/>
          <p:cNvSpPr/>
          <p:nvPr/>
        </p:nvSpPr>
        <p:spPr>
          <a:xfrm>
            <a:off x="1807632" y="2002367"/>
            <a:ext cx="1210733" cy="7958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93233" y="1246138"/>
            <a:ext cx="91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必須勾選</a:t>
            </a:r>
            <a:endParaRPr lang="zh-TW" altLang="en-US" sz="3600" b="1" dirty="0"/>
          </a:p>
        </p:txBody>
      </p:sp>
      <p:sp>
        <p:nvSpPr>
          <p:cNvPr id="8" name="標題 9"/>
          <p:cNvSpPr>
            <a:spLocks noGrp="1"/>
          </p:cNvSpPr>
          <p:nvPr>
            <p:ph type="title"/>
          </p:nvPr>
        </p:nvSpPr>
        <p:spPr>
          <a:xfrm>
            <a:off x="177801" y="143933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508000"/>
            <a:ext cx="10515600" cy="5668963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就安裝完畢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79" y="374441"/>
            <a:ext cx="7634288" cy="593608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722532" y="5522174"/>
            <a:ext cx="2387602" cy="8805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9"/>
          <p:cNvSpPr>
            <a:spLocks noGrp="1"/>
          </p:cNvSpPr>
          <p:nvPr>
            <p:ph type="title"/>
          </p:nvPr>
        </p:nvSpPr>
        <p:spPr>
          <a:xfrm>
            <a:off x="177801" y="143933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9"/>
          <p:cNvSpPr>
            <a:spLocks noGrp="1"/>
          </p:cNvSpPr>
          <p:nvPr>
            <p:ph type="title"/>
          </p:nvPr>
        </p:nvSpPr>
        <p:spPr>
          <a:xfrm>
            <a:off x="127001" y="0"/>
            <a:ext cx="1549400" cy="4572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accent1">
                    <a:lumMod val="50000"/>
                  </a:schemeClr>
                </a:solidFill>
              </a:rPr>
              <a:t>環境準備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的命令提示字元中，輸入 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若安裝成功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794933"/>
            <a:ext cx="10575843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279899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err="1" smtClean="0">
                <a:solidFill>
                  <a:schemeClr val="bg1"/>
                </a:solidFill>
              </a:rPr>
              <a:t>Jupyter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教學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738</Words>
  <Application>Microsoft Office PowerPoint</Application>
  <PresentationFormat>寬螢幕</PresentationFormat>
  <Paragraphs>137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Office 佈景主題</vt:lpstr>
      <vt:lpstr>回顧</vt:lpstr>
      <vt:lpstr>1_回顧</vt:lpstr>
      <vt:lpstr>有機</vt:lpstr>
      <vt:lpstr>PowerPoint 簡報</vt:lpstr>
      <vt:lpstr>本周目標</vt:lpstr>
      <vt:lpstr>環境準備</vt:lpstr>
      <vt:lpstr>環境準備</vt:lpstr>
      <vt:lpstr>環境準備</vt:lpstr>
      <vt:lpstr>環境準備</vt:lpstr>
      <vt:lpstr>環境準備</vt:lpstr>
      <vt:lpstr>環境準備</vt:lpstr>
      <vt:lpstr>Jupyter教學</vt:lpstr>
      <vt:lpstr>Jupyter notebook</vt:lpstr>
      <vt:lpstr>如何在Jupyter notebook新增notebook</vt:lpstr>
      <vt:lpstr>PowerPoint 簡報</vt:lpstr>
      <vt:lpstr>Jupyter notebook的小技巧</vt:lpstr>
      <vt:lpstr> Jupyter notebook的小技巧</vt:lpstr>
      <vt:lpstr>Python 基礎</vt:lpstr>
      <vt:lpstr>Python的資料型別—String(字串)</vt:lpstr>
      <vt:lpstr>Python的資料型別—List(串列)</vt:lpstr>
      <vt:lpstr>Python的資料型別—Tuple(元組)</vt:lpstr>
      <vt:lpstr>Python的資料型別—Dictionary(字典)</vt:lpstr>
      <vt:lpstr>Python的控制流程— 迴圈</vt:lpstr>
      <vt:lpstr>Python的控制流程— 迴圈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159</cp:revision>
  <dcterms:created xsi:type="dcterms:W3CDTF">2018-04-17T05:15:45Z</dcterms:created>
  <dcterms:modified xsi:type="dcterms:W3CDTF">2018-04-18T07:29:29Z</dcterms:modified>
</cp:coreProperties>
</file>