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14" r:id="rId2"/>
    <p:sldMasterId id="2147483726" r:id="rId3"/>
  </p:sldMasterIdLst>
  <p:sldIdLst>
    <p:sldId id="272" r:id="rId4"/>
    <p:sldId id="258" r:id="rId5"/>
    <p:sldId id="277" r:id="rId6"/>
    <p:sldId id="281" r:id="rId7"/>
    <p:sldId id="282" r:id="rId8"/>
    <p:sldId id="278" r:id="rId9"/>
    <p:sldId id="264" r:id="rId10"/>
    <p:sldId id="283" r:id="rId11"/>
    <p:sldId id="284" r:id="rId12"/>
    <p:sldId id="285" r:id="rId13"/>
    <p:sldId id="279" r:id="rId14"/>
    <p:sldId id="263" r:id="rId15"/>
    <p:sldId id="288" r:id="rId16"/>
    <p:sldId id="269" r:id="rId17"/>
    <p:sldId id="287" r:id="rId18"/>
    <p:sldId id="286" r:id="rId19"/>
    <p:sldId id="291" r:id="rId20"/>
    <p:sldId id="292" r:id="rId21"/>
    <p:sldId id="293" r:id="rId22"/>
    <p:sldId id="280" r:id="rId23"/>
    <p:sldId id="289" r:id="rId24"/>
    <p:sldId id="296" r:id="rId25"/>
    <p:sldId id="294" r:id="rId26"/>
    <p:sldId id="295" r:id="rId27"/>
    <p:sldId id="276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07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11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015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843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0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797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779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579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6453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495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A55AF3-65BE-4A52-9C80-AC6B0002B79E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72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61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1766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6429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182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3A55AF3-65BE-4A52-9C80-AC6B0002B79E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8839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8280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5742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7178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6484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4543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60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9839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9925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8965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1818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2440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9938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7512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314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0090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1775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13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14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94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44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20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96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36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55AF3-65BE-4A52-9C80-AC6B0002B79E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1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A55AF3-65BE-4A52-9C80-AC6B0002B79E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79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A55AF3-65BE-4A52-9C80-AC6B0002B79E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36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microsoft.com/office/2007/relationships/hdphoto" Target="../media/hdphoto1.wdp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image" Target="../media/image8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47089" y="2497276"/>
            <a:ext cx="5331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spc="603" dirty="0" smtClean="0"/>
              <a:t>Python Tutorial</a:t>
            </a:r>
          </a:p>
          <a:p>
            <a:pPr algn="ctr"/>
            <a:r>
              <a:rPr lang="zh-TW" altLang="en-US" sz="4800" b="1" spc="603" dirty="0" smtClean="0"/>
              <a:t>第二周</a:t>
            </a:r>
            <a:endParaRPr lang="zh-TW" altLang="en-US" sz="4800" b="1" spc="603" dirty="0"/>
          </a:p>
        </p:txBody>
      </p:sp>
      <p:grpSp>
        <p:nvGrpSpPr>
          <p:cNvPr id="59" name="群組 58"/>
          <p:cNvGrpSpPr/>
          <p:nvPr/>
        </p:nvGrpSpPr>
        <p:grpSpPr>
          <a:xfrm>
            <a:off x="147341" y="2914107"/>
            <a:ext cx="731850" cy="654316"/>
            <a:chOff x="213805" y="2451226"/>
            <a:chExt cx="731850" cy="654316"/>
          </a:xfrm>
        </p:grpSpPr>
        <p:pic>
          <p:nvPicPr>
            <p:cNvPr id="60" name="Picture 22" descr="Image result for bulb icon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3805" y="2451226"/>
              <a:ext cx="731850" cy="654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1" name="群組 60"/>
            <p:cNvGrpSpPr/>
            <p:nvPr/>
          </p:nvGrpSpPr>
          <p:grpSpPr>
            <a:xfrm rot="1973758">
              <a:off x="556620" y="2456492"/>
              <a:ext cx="235506" cy="72754"/>
              <a:chOff x="968490" y="994389"/>
              <a:chExt cx="2443559" cy="75488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62" name="圓角矩形 61"/>
              <p:cNvSpPr/>
              <p:nvPr/>
            </p:nvSpPr>
            <p:spPr>
              <a:xfrm rot="20700000" flipH="1">
                <a:off x="1447485" y="1079946"/>
                <a:ext cx="249825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圓角矩形 62"/>
              <p:cNvSpPr/>
              <p:nvPr/>
            </p:nvSpPr>
            <p:spPr>
              <a:xfrm rot="900000">
                <a:off x="2673299" y="1098656"/>
                <a:ext cx="249825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圓角矩形 63"/>
              <p:cNvSpPr/>
              <p:nvPr/>
            </p:nvSpPr>
            <p:spPr>
              <a:xfrm rot="1800000" flipH="1">
                <a:off x="3162222" y="1298738"/>
                <a:ext cx="249827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圓角矩形 64"/>
              <p:cNvSpPr/>
              <p:nvPr/>
            </p:nvSpPr>
            <p:spPr>
              <a:xfrm rot="19800000">
                <a:off x="968490" y="1280964"/>
                <a:ext cx="249827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圓角矩形 65"/>
              <p:cNvSpPr/>
              <p:nvPr/>
            </p:nvSpPr>
            <p:spPr>
              <a:xfrm flipH="1">
                <a:off x="2069391" y="994389"/>
                <a:ext cx="249827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矩形 73"/>
          <p:cNvSpPr/>
          <p:nvPr/>
        </p:nvSpPr>
        <p:spPr>
          <a:xfrm>
            <a:off x="550250" y="5662959"/>
            <a:ext cx="13051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TW" spc="3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2018.04</a:t>
            </a:r>
            <a:endParaRPr lang="en-US" altLang="zh-TW" spc="3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algn="ctr">
              <a:spcAft>
                <a:spcPts val="0"/>
              </a:spcAft>
            </a:pPr>
            <a:r>
              <a:rPr lang="zh-TW" altLang="en-US" spc="3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王金</a:t>
            </a:r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旺</a:t>
            </a:r>
            <a:endParaRPr lang="zh-TW" altLang="zh-TW" spc="3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8004506" y="-142491"/>
            <a:ext cx="4271478" cy="7308686"/>
            <a:chOff x="8004506" y="-142491"/>
            <a:chExt cx="4271478" cy="7308686"/>
          </a:xfrm>
        </p:grpSpPr>
        <p:pic>
          <p:nvPicPr>
            <p:cNvPr id="7" name="Picture 28" descr="Related image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3499" y="4613951"/>
              <a:ext cx="2552244" cy="2552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big data icon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106987" y="1972706"/>
              <a:ext cx="1067323" cy="1067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Image result for SQL icon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017799" y="2573683"/>
              <a:ext cx="843623" cy="843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Related image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2906" y="957403"/>
              <a:ext cx="780044" cy="780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2" descr="Image result for data science icon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5167" y="2773710"/>
              <a:ext cx="786124" cy="786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8" descr="Image result for pie chart icon black and white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8223" y="1006189"/>
              <a:ext cx="752987" cy="752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4" descr="Image result for CHART icon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4032" y="1446682"/>
              <a:ext cx="636946" cy="636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4" descr="Image result for python icon"/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1188" y="3864086"/>
              <a:ext cx="924622" cy="924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8" descr="Image result for raw data ICON"/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51672">
              <a:off x="10789367" y="4836901"/>
              <a:ext cx="948427" cy="948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0" descr="Image result for brain ICON"/>
            <p:cNvPicPr>
              <a:picLocks noChangeAspect="1" noChangeArrowheads="1"/>
            </p:cNvPicPr>
            <p:nvPr/>
          </p:nvPicPr>
          <p:blipFill>
            <a:blip r:embed="rId1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29608">
              <a:off x="8595685" y="1171149"/>
              <a:ext cx="1223901" cy="1223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2" descr="Image result for 箭頭 icon"/>
            <p:cNvPicPr>
              <a:picLocks noChangeAspect="1" noChangeArrowheads="1"/>
            </p:cNvPicPr>
            <p:nvPr/>
          </p:nvPicPr>
          <p:blipFill>
            <a:blip r:embed="rId1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1845" y="3338222"/>
              <a:ext cx="467753" cy="984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2" descr="Image result for 箭頭 icon"/>
            <p:cNvPicPr>
              <a:picLocks noChangeAspect="1" noChangeArrowheads="1"/>
            </p:cNvPicPr>
            <p:nvPr/>
          </p:nvPicPr>
          <p:blipFill>
            <a:blip r:embed="rId1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65844">
              <a:off x="9531283" y="2148351"/>
              <a:ext cx="467753" cy="984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2" descr="Image result for 箭頭 icon"/>
            <p:cNvPicPr>
              <a:picLocks noChangeAspect="1" noChangeArrowheads="1"/>
            </p:cNvPicPr>
            <p:nvPr/>
          </p:nvPicPr>
          <p:blipFill>
            <a:blip r:embed="rId1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0362" y="3441881"/>
              <a:ext cx="467753" cy="984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4" descr="Image result for pen icon"/>
            <p:cNvPicPr>
              <a:picLocks noChangeAspect="1" noChangeArrowheads="1"/>
            </p:cNvPicPr>
            <p:nvPr/>
          </p:nvPicPr>
          <p:blipFill>
            <a:blip r:embed="rId1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372446">
              <a:off x="10748288" y="4193588"/>
              <a:ext cx="558218" cy="558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52" descr="Image result for computer icon"/>
            <p:cNvPicPr>
              <a:picLocks noChangeAspect="1" noChangeArrowheads="1"/>
            </p:cNvPicPr>
            <p:nvPr/>
          </p:nvPicPr>
          <p:blipFill>
            <a:blip r:embed="rId1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4735" y="4295393"/>
              <a:ext cx="1011548" cy="1011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0" descr="Image result for data scientist icon"/>
            <p:cNvPicPr>
              <a:picLocks noChangeAspect="1" noChangeArrowheads="1"/>
            </p:cNvPicPr>
            <p:nvPr/>
          </p:nvPicPr>
          <p:blipFill>
            <a:blip r:embed="rId1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3580" y="2828348"/>
              <a:ext cx="1037340" cy="907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2" descr="Image result for 箭頭 icon"/>
            <p:cNvPicPr>
              <a:picLocks noChangeAspect="1" noChangeArrowheads="1"/>
            </p:cNvPicPr>
            <p:nvPr/>
          </p:nvPicPr>
          <p:blipFill>
            <a:blip r:embed="rId1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7319" y="3333812"/>
              <a:ext cx="467753" cy="984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0" descr="Image result for r icon"/>
            <p:cNvPicPr>
              <a:picLocks noChangeAspect="1" noChangeArrowheads="1"/>
            </p:cNvPicPr>
            <p:nvPr/>
          </p:nvPicPr>
          <p:blipFill>
            <a:blip r:embed="rId18" cstate="print">
              <a:duotone>
                <a:prstClr val="black"/>
                <a:srgbClr val="FF993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9066" y="1819133"/>
              <a:ext cx="1031067" cy="1031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6" descr="Image result for email icon"/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8230" y="4845468"/>
              <a:ext cx="817491" cy="817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" name="群組 26"/>
            <p:cNvGrpSpPr/>
            <p:nvPr/>
          </p:nvGrpSpPr>
          <p:grpSpPr>
            <a:xfrm rot="14957210">
              <a:off x="6855990" y="4169851"/>
              <a:ext cx="3490522" cy="1023687"/>
              <a:chOff x="4248758" y="2822710"/>
              <a:chExt cx="3490522" cy="1023687"/>
            </a:xfrm>
          </p:grpSpPr>
          <p:pic>
            <p:nvPicPr>
              <p:cNvPr id="56" name="Picture 56" descr="Related image"/>
              <p:cNvPicPr>
                <a:picLocks noChangeAspect="1" noChangeArrowheads="1"/>
              </p:cNvPicPr>
              <p:nvPr/>
            </p:nvPicPr>
            <p:blipFill>
              <a:blip r:embed="rId20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700000">
                <a:off x="4248758" y="2822710"/>
                <a:ext cx="1022425" cy="1022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56" descr="Related image"/>
              <p:cNvPicPr>
                <a:picLocks noChangeAspect="1" noChangeArrowheads="1"/>
              </p:cNvPicPr>
              <p:nvPr/>
            </p:nvPicPr>
            <p:blipFill>
              <a:blip r:embed="rId20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700000">
                <a:off x="5475132" y="2823972"/>
                <a:ext cx="1022425" cy="1022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56" descr="Related image"/>
              <p:cNvPicPr>
                <a:picLocks noChangeAspect="1" noChangeArrowheads="1"/>
              </p:cNvPicPr>
              <p:nvPr/>
            </p:nvPicPr>
            <p:blipFill>
              <a:blip r:embed="rId20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700000">
                <a:off x="6716855" y="2822710"/>
                <a:ext cx="1022425" cy="1022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8" name="Picture 42" descr="Image result for 箭頭 icon"/>
            <p:cNvPicPr>
              <a:picLocks noChangeAspect="1" noChangeArrowheads="1"/>
            </p:cNvPicPr>
            <p:nvPr/>
          </p:nvPicPr>
          <p:blipFill>
            <a:blip r:embed="rId2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46105">
              <a:off x="11330580" y="4165451"/>
              <a:ext cx="308743" cy="649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" name="群組 28"/>
            <p:cNvGrpSpPr/>
            <p:nvPr/>
          </p:nvGrpSpPr>
          <p:grpSpPr>
            <a:xfrm rot="18761222">
              <a:off x="7160166" y="701849"/>
              <a:ext cx="2443559" cy="754880"/>
              <a:chOff x="968490" y="994389"/>
              <a:chExt cx="2443559" cy="754880"/>
            </a:xfrm>
          </p:grpSpPr>
          <p:sp>
            <p:nvSpPr>
              <p:cNvPr id="51" name="圓角矩形 50"/>
              <p:cNvSpPr/>
              <p:nvPr/>
            </p:nvSpPr>
            <p:spPr>
              <a:xfrm rot="20700000" flipH="1">
                <a:off x="1447485" y="1079946"/>
                <a:ext cx="249825" cy="45053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圓角矩形 51"/>
              <p:cNvSpPr/>
              <p:nvPr/>
            </p:nvSpPr>
            <p:spPr>
              <a:xfrm rot="900000">
                <a:off x="2673299" y="1098656"/>
                <a:ext cx="249825" cy="45053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圓角矩形 52"/>
              <p:cNvSpPr/>
              <p:nvPr/>
            </p:nvSpPr>
            <p:spPr>
              <a:xfrm rot="1800000" flipH="1">
                <a:off x="3162222" y="1298738"/>
                <a:ext cx="249827" cy="45053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圓角矩形 53"/>
              <p:cNvSpPr/>
              <p:nvPr/>
            </p:nvSpPr>
            <p:spPr>
              <a:xfrm rot="19800000">
                <a:off x="968490" y="1280964"/>
                <a:ext cx="249827" cy="45053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圓角矩形 54"/>
              <p:cNvSpPr/>
              <p:nvPr/>
            </p:nvSpPr>
            <p:spPr>
              <a:xfrm flipH="1">
                <a:off x="2069391" y="994389"/>
                <a:ext cx="249827" cy="45053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0" name="Picture 68" descr="Image result for business chart icon"/>
            <p:cNvPicPr>
              <a:picLocks noChangeAspect="1" noChangeArrowheads="1"/>
            </p:cNvPicPr>
            <p:nvPr/>
          </p:nvPicPr>
          <p:blipFill>
            <a:blip r:embed="rId2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8783" y="1504144"/>
              <a:ext cx="1017955" cy="10179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2" descr="Image result for 箭頭 icon"/>
            <p:cNvPicPr>
              <a:picLocks noChangeAspect="1" noChangeArrowheads="1"/>
            </p:cNvPicPr>
            <p:nvPr/>
          </p:nvPicPr>
          <p:blipFill>
            <a:blip r:embed="rId2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46105">
              <a:off x="11482980" y="4317851"/>
              <a:ext cx="308743" cy="649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70" descr="Image result for scatter chart icon"/>
            <p:cNvPicPr>
              <a:picLocks noChangeAspect="1" noChangeArrowheads="1"/>
            </p:cNvPicPr>
            <p:nvPr/>
          </p:nvPicPr>
          <p:blipFill>
            <a:blip r:embed="rId2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78134" y="428365"/>
              <a:ext cx="719761" cy="719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74" descr="Image result for money icon"/>
            <p:cNvPicPr>
              <a:picLocks noChangeAspect="1" noChangeArrowheads="1"/>
            </p:cNvPicPr>
            <p:nvPr/>
          </p:nvPicPr>
          <p:blipFill>
            <a:blip r:embed="rId2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2613" y="2175546"/>
              <a:ext cx="843371" cy="843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76" descr="Related image"/>
            <p:cNvPicPr>
              <a:picLocks noChangeAspect="1" noChangeArrowheads="1"/>
            </p:cNvPicPr>
            <p:nvPr/>
          </p:nvPicPr>
          <p:blipFill>
            <a:blip r:embed="rId2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83079" y="665987"/>
              <a:ext cx="655138" cy="655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5" name="群組 34"/>
            <p:cNvGrpSpPr/>
            <p:nvPr/>
          </p:nvGrpSpPr>
          <p:grpSpPr>
            <a:xfrm>
              <a:off x="9280789" y="783062"/>
              <a:ext cx="657690" cy="588013"/>
              <a:chOff x="5388148" y="4242146"/>
              <a:chExt cx="731850" cy="654316"/>
            </a:xfrm>
          </p:grpSpPr>
          <p:pic>
            <p:nvPicPr>
              <p:cNvPr id="44" name="Picture 22" descr="Image result for bulb icon"/>
              <p:cNvPicPr>
                <a:picLocks noChangeAspect="1" noChangeArrowheads="1"/>
              </p:cNvPicPr>
              <p:nvPr/>
            </p:nvPicPr>
            <p:blipFill>
              <a:blip r:embed="rId26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88148" y="4242146"/>
                <a:ext cx="731850" cy="654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5" name="群組 44"/>
              <p:cNvGrpSpPr/>
              <p:nvPr/>
            </p:nvGrpSpPr>
            <p:grpSpPr>
              <a:xfrm rot="1973758">
                <a:off x="5730963" y="4247412"/>
                <a:ext cx="235506" cy="72754"/>
                <a:chOff x="968490" y="994389"/>
                <a:chExt cx="2443559" cy="754880"/>
              </a:xfrm>
            </p:grpSpPr>
            <p:sp>
              <p:nvSpPr>
                <p:cNvPr id="46" name="圓角矩形 45"/>
                <p:cNvSpPr/>
                <p:nvPr/>
              </p:nvSpPr>
              <p:spPr>
                <a:xfrm rot="20700000" flipH="1">
                  <a:off x="1447485" y="1079946"/>
                  <a:ext cx="249825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圓角矩形 46"/>
                <p:cNvSpPr/>
                <p:nvPr/>
              </p:nvSpPr>
              <p:spPr>
                <a:xfrm rot="900000">
                  <a:off x="2673299" y="1098656"/>
                  <a:ext cx="249825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圓角矩形 47"/>
                <p:cNvSpPr/>
                <p:nvPr/>
              </p:nvSpPr>
              <p:spPr>
                <a:xfrm rot="1800000" flipH="1">
                  <a:off x="3162222" y="1298738"/>
                  <a:ext cx="249827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圓角矩形 48"/>
                <p:cNvSpPr/>
                <p:nvPr/>
              </p:nvSpPr>
              <p:spPr>
                <a:xfrm rot="19800000">
                  <a:off x="968490" y="1280964"/>
                  <a:ext cx="249827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圓角矩形 49"/>
                <p:cNvSpPr/>
                <p:nvPr/>
              </p:nvSpPr>
              <p:spPr>
                <a:xfrm flipH="1">
                  <a:off x="2069391" y="994389"/>
                  <a:ext cx="249827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36" name="群組 35"/>
            <p:cNvGrpSpPr/>
            <p:nvPr/>
          </p:nvGrpSpPr>
          <p:grpSpPr>
            <a:xfrm rot="20364784">
              <a:off x="10595747" y="3468815"/>
              <a:ext cx="657690" cy="588013"/>
              <a:chOff x="5388148" y="4242146"/>
              <a:chExt cx="731850" cy="654316"/>
            </a:xfrm>
          </p:grpSpPr>
          <p:pic>
            <p:nvPicPr>
              <p:cNvPr id="37" name="Picture 22" descr="Image result for bulb icon"/>
              <p:cNvPicPr>
                <a:picLocks noChangeAspect="1" noChangeArrowheads="1"/>
              </p:cNvPicPr>
              <p:nvPr/>
            </p:nvPicPr>
            <p:blipFill>
              <a:blip r:embed="rId26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88148" y="4242146"/>
                <a:ext cx="731850" cy="654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8" name="群組 37"/>
              <p:cNvGrpSpPr/>
              <p:nvPr/>
            </p:nvGrpSpPr>
            <p:grpSpPr>
              <a:xfrm rot="1973758">
                <a:off x="5730963" y="4247412"/>
                <a:ext cx="235506" cy="72754"/>
                <a:chOff x="968490" y="994389"/>
                <a:chExt cx="2443559" cy="754880"/>
              </a:xfrm>
            </p:grpSpPr>
            <p:sp>
              <p:nvSpPr>
                <p:cNvPr id="39" name="圓角矩形 38"/>
                <p:cNvSpPr/>
                <p:nvPr/>
              </p:nvSpPr>
              <p:spPr>
                <a:xfrm rot="20700000" flipH="1">
                  <a:off x="1447485" y="1079946"/>
                  <a:ext cx="249825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 rot="900000">
                  <a:off x="2673299" y="1098656"/>
                  <a:ext cx="249825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 rot="1800000" flipH="1">
                  <a:off x="3162222" y="1298738"/>
                  <a:ext cx="249827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 rot="19800000">
                  <a:off x="968490" y="1280964"/>
                  <a:ext cx="249827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 flipH="1">
                  <a:off x="2069391" y="994389"/>
                  <a:ext cx="249827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pic>
        <p:nvPicPr>
          <p:cNvPr id="67" name="Picture 8" descr="Image result for POWER BI icon"/>
          <p:cNvPicPr>
            <a:picLocks noChangeAspect="1" noChangeArrowheads="1"/>
          </p:cNvPicPr>
          <p:nvPr/>
        </p:nvPicPr>
        <p:blipFill>
          <a:blip r:embed="rId2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571" y="3649462"/>
            <a:ext cx="552459" cy="58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71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讀取資料的常用函數：第三部分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95799"/>
          </a:xfrm>
        </p:spPr>
        <p:txBody>
          <a:bodyPr>
            <a:normAutofit/>
          </a:bodyPr>
          <a:lstStyle/>
          <a:p>
            <a:pPr lvl="1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讀取資料常見問題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檔案名稱包含中文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，導致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函數無法讀取而報錯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文件編碼問題，注意文件編碼是否為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utf-8</a:t>
            </a:r>
          </a:p>
          <a:p>
            <a:pPr lvl="1"/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80" y="188607"/>
            <a:ext cx="14257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b="1" spc="3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讀取資料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058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9"/>
          <p:cNvSpPr>
            <a:spLocks noGrp="1"/>
          </p:cNvSpPr>
          <p:nvPr>
            <p:ph type="title"/>
          </p:nvPr>
        </p:nvSpPr>
        <p:spPr>
          <a:xfrm>
            <a:off x="968375" y="2724149"/>
            <a:ext cx="4357158" cy="885825"/>
          </a:xfrm>
          <a:noFill/>
        </p:spPr>
        <p:txBody>
          <a:bodyPr>
            <a:noAutofit/>
          </a:bodyPr>
          <a:lstStyle/>
          <a:p>
            <a:pPr algn="ctr"/>
            <a:r>
              <a:rPr lang="zh-TW" altLang="en-US" sz="4800" b="1" spc="300" dirty="0" smtClean="0">
                <a:solidFill>
                  <a:schemeClr val="bg1"/>
                </a:solidFill>
              </a:rPr>
              <a:t>利用</a:t>
            </a:r>
            <a:r>
              <a:rPr lang="en-US" altLang="zh-TW" sz="4800" b="1" spc="300" dirty="0" smtClean="0">
                <a:solidFill>
                  <a:schemeClr val="bg1"/>
                </a:solidFill>
              </a:rPr>
              <a:t>Pandas</a:t>
            </a:r>
            <a:r>
              <a:rPr lang="zh-TW" altLang="en-US" sz="4800" b="1" spc="300" dirty="0" smtClean="0">
                <a:solidFill>
                  <a:schemeClr val="bg1"/>
                </a:solidFill>
              </a:rPr>
              <a:t>整理資料</a:t>
            </a:r>
            <a:endParaRPr lang="zh-TW" altLang="en-US" sz="48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8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2505" y="594782"/>
            <a:ext cx="10058400" cy="831427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資料整理：檢查數據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573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head()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方法：打印出前五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row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數據，可以讓我們對數據有個大致的了解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data.head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descibe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方法：查看數據的描述統計資訊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data.describe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回傳：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count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mean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std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min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、四分位數、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 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79" y="223334"/>
            <a:ext cx="1425787" cy="37144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528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2505" y="594782"/>
            <a:ext cx="10058400" cy="831427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資料整理：檢查數據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573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info()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方法：回傳數據有多非遺失值、記憶體使用量等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data.info()</a:t>
            </a:r>
          </a:p>
          <a:p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79" y="223334"/>
            <a:ext cx="1425787" cy="37144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200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541866"/>
            <a:ext cx="10058400" cy="90275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資料整理：選擇、過濾數據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1766359"/>
            <a:ext cx="10287000" cy="4575174"/>
          </a:xfrm>
        </p:spPr>
        <p:txBody>
          <a:bodyPr>
            <a:normAutofit/>
          </a:bodyPr>
          <a:lstStyle/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選擇欄位：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data[‘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欄位名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’]</a:t>
            </a:r>
          </a:p>
          <a:p>
            <a:pPr lvl="1"/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選擇多欄位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data[[‘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1’,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2’]]</a:t>
            </a:r>
          </a:p>
          <a:p>
            <a:pPr lvl="1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選擇該欄位前幾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數據：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data[‘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欄位名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’][:10]  (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選擇前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條件過濾： 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data[data[‘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’]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過濾條件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6799" y="220131"/>
            <a:ext cx="1456267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503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541866"/>
            <a:ext cx="10058400" cy="90275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資料整理：處理遺失值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1766359"/>
            <a:ext cx="10287000" cy="4956174"/>
          </a:xfrm>
        </p:spPr>
        <p:txBody>
          <a:bodyPr>
            <a:normAutofit/>
          </a:bodyPr>
          <a:lstStyle/>
          <a:p>
            <a:pPr lvl="1"/>
            <a:r>
              <a:rPr lang="en-US" altLang="zh-TW" sz="3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fillna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(value)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：將遺失值替換成欲替換的值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(value)</a:t>
            </a:r>
          </a:p>
          <a:p>
            <a:pPr lvl="2"/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data.fillna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(‘0’)</a:t>
            </a:r>
          </a:p>
          <a:p>
            <a:pPr lvl="2"/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dropna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：刪除任何包含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Nan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值的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row</a:t>
            </a:r>
          </a:p>
          <a:p>
            <a:pPr lvl="2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24128" lvl="3" indent="-457200">
              <a:buFont typeface="+mj-lt"/>
              <a:buAutoNum type="arabicPeriod"/>
            </a:pP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how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all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為整筆資料都是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Nan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值的才刪除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any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為一筆資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料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中只要有一個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Nan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值就刪除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24128" lvl="3" indent="-457200">
              <a:buFont typeface="+mj-lt"/>
              <a:buAutoNum type="arabicPeriod"/>
            </a:pP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aixs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axis=0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，處理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row</a:t>
            </a:r>
            <a:b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axis=1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，處理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column</a:t>
            </a:r>
          </a:p>
          <a:p>
            <a:pPr lvl="2"/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24128" lvl="3" indent="-457200">
              <a:buFont typeface="+mj-lt"/>
              <a:buAutoNum type="arabicPeriod" startAt="2"/>
            </a:pP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6799" y="220131"/>
            <a:ext cx="1456267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865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541866"/>
            <a:ext cx="10058400" cy="90275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資料整理：文字相關處理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1766359"/>
            <a:ext cx="10287000" cy="4956174"/>
          </a:xfrm>
        </p:spPr>
        <p:txBody>
          <a:bodyPr>
            <a:normAutofit/>
          </a:bodyPr>
          <a:lstStyle/>
          <a:p>
            <a:pPr lvl="1"/>
            <a:r>
              <a:rPr lang="en-US" altLang="zh-TW" sz="3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Str.upper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：將英文全改為大寫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data[‘title’].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str.upper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pPr lvl="2"/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Str.lower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：將英文全改為小寫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data[‘title’].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str.lower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pPr lvl="2"/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Str.strip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：去除不想要的字符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Data[‘title’].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str.strip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(‘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想去除的字符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’)</a:t>
            </a:r>
          </a:p>
          <a:p>
            <a:pPr lvl="1"/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6799" y="220131"/>
            <a:ext cx="1456267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2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541866"/>
            <a:ext cx="10058400" cy="90275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資料整理：數據合併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1766359"/>
            <a:ext cx="10287000" cy="4956174"/>
          </a:xfrm>
        </p:spPr>
        <p:txBody>
          <a:bodyPr>
            <a:normAutofit/>
          </a:bodyPr>
          <a:lstStyle/>
          <a:p>
            <a:pPr lvl="1"/>
            <a:r>
              <a:rPr lang="en-US" altLang="zh-TW" sz="3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pd.concat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絕大多數情況下，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concat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都能滿足數據連接的需求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重要參數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axis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：表格要沿著哪一軸連接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join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inner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代表兩表交集的部分，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outer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代表聯集的部分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6799" y="220131"/>
            <a:ext cx="1456267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580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541866"/>
            <a:ext cx="10058400" cy="90275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資料整理：數據合併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1766359"/>
            <a:ext cx="10287000" cy="4956174"/>
          </a:xfrm>
        </p:spPr>
        <p:txBody>
          <a:bodyPr>
            <a:normAutofit/>
          </a:bodyPr>
          <a:lstStyle/>
          <a:p>
            <a:pPr lvl="1"/>
            <a:r>
              <a:rPr lang="en-US" altLang="zh-TW" sz="3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pd.append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沿著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axis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連接資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料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等同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axis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concat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6799" y="220131"/>
            <a:ext cx="1456267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435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541866"/>
            <a:ext cx="10058400" cy="90275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資料整理：分組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1766359"/>
            <a:ext cx="10287000" cy="4956174"/>
          </a:xfrm>
        </p:spPr>
        <p:txBody>
          <a:bodyPr>
            <a:normAutofit/>
          </a:bodyPr>
          <a:lstStyle/>
          <a:p>
            <a:pPr lvl="1"/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pd.groupby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([‘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’])</a:t>
            </a:r>
          </a:p>
          <a:p>
            <a:pPr lvl="2"/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pd.groupby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([‘col1’])</a:t>
            </a:r>
          </a:p>
          <a:p>
            <a:pPr lvl="2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能一次分多個群組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pd.groupby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([‘col1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’,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‘col2])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6799" y="220131"/>
            <a:ext cx="1456267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147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本</a:t>
            </a:r>
            <a:r>
              <a:rPr lang="zh-TW" altLang="en-US" dirty="0"/>
              <a:t>週</a:t>
            </a:r>
            <a:r>
              <a:rPr lang="zh-TW" altLang="en-US" dirty="0" smtClean="0"/>
              <a:t>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3200" dirty="0" smtClean="0">
                <a:latin typeface="+mn-ea"/>
              </a:rPr>
              <a:t>Python</a:t>
            </a:r>
            <a:r>
              <a:rPr lang="zh-TW" altLang="en-US" sz="3200" dirty="0" smtClean="0">
                <a:latin typeface="+mn-ea"/>
              </a:rPr>
              <a:t>如何自定義函數、</a:t>
            </a:r>
            <a:r>
              <a:rPr lang="en-US" altLang="zh-TW" sz="3200" dirty="0" smtClean="0">
                <a:latin typeface="+mn-ea"/>
              </a:rPr>
              <a:t>axis(</a:t>
            </a:r>
            <a:r>
              <a:rPr lang="zh-TW" altLang="en-US" sz="3200" dirty="0" smtClean="0">
                <a:latin typeface="+mn-ea"/>
              </a:rPr>
              <a:t>軸</a:t>
            </a:r>
            <a:r>
              <a:rPr lang="en-US" altLang="zh-TW" sz="3200" dirty="0" smtClean="0">
                <a:latin typeface="+mn-ea"/>
              </a:rPr>
              <a:t>)</a:t>
            </a:r>
            <a:r>
              <a:rPr lang="zh-TW" altLang="en-US" sz="3200" dirty="0" smtClean="0">
                <a:latin typeface="+mn-ea"/>
              </a:rPr>
              <a:t>的概念</a:t>
            </a:r>
            <a:endParaRPr lang="en-US" altLang="zh-TW" sz="3200" dirty="0" smtClean="0">
              <a:latin typeface="+mn-ea"/>
            </a:endParaRPr>
          </a:p>
          <a:p>
            <a:endParaRPr lang="en-US" altLang="zh-TW" sz="3200" dirty="0" smtClean="0">
              <a:latin typeface="+mn-ea"/>
            </a:endParaRPr>
          </a:p>
          <a:p>
            <a:r>
              <a:rPr lang="zh-TW" altLang="en-US" sz="3200" dirty="0" smtClean="0">
                <a:latin typeface="+mn-ea"/>
              </a:rPr>
              <a:t>使用</a:t>
            </a:r>
            <a:r>
              <a:rPr lang="en-US" altLang="zh-TW" sz="3200" dirty="0" smtClean="0">
                <a:latin typeface="+mn-ea"/>
              </a:rPr>
              <a:t>Pandas </a:t>
            </a:r>
            <a:r>
              <a:rPr lang="zh-TW" altLang="en-US" sz="3200" dirty="0" smtClean="0">
                <a:latin typeface="+mn-ea"/>
              </a:rPr>
              <a:t>讀取資料、整理資</a:t>
            </a:r>
            <a:r>
              <a:rPr lang="zh-TW" altLang="en-US" sz="3200" dirty="0">
                <a:latin typeface="+mn-ea"/>
              </a:rPr>
              <a:t>料</a:t>
            </a:r>
            <a:endParaRPr lang="en-US" altLang="zh-TW" sz="3200" dirty="0" smtClean="0">
              <a:latin typeface="+mn-ea"/>
            </a:endParaRPr>
          </a:p>
          <a:p>
            <a:endParaRPr lang="en-US" altLang="zh-TW" sz="3200" dirty="0" smtClean="0">
              <a:latin typeface="+mn-ea"/>
            </a:endParaRPr>
          </a:p>
          <a:p>
            <a:r>
              <a:rPr lang="zh-TW" altLang="en-US" sz="3200" dirty="0" smtClean="0">
                <a:latin typeface="+mn-ea"/>
              </a:rPr>
              <a:t>使用</a:t>
            </a:r>
            <a:r>
              <a:rPr lang="en-US" altLang="zh-TW" sz="3200" dirty="0" smtClean="0">
                <a:latin typeface="+mn-ea"/>
              </a:rPr>
              <a:t>Pandas</a:t>
            </a:r>
            <a:r>
              <a:rPr lang="zh-TW" altLang="en-US" sz="3200" dirty="0" smtClean="0">
                <a:latin typeface="+mn-ea"/>
              </a:rPr>
              <a:t>處理時間序列資料</a:t>
            </a:r>
            <a:endParaRPr lang="en-US" altLang="zh-TW" sz="3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611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9"/>
          <p:cNvSpPr>
            <a:spLocks noGrp="1"/>
          </p:cNvSpPr>
          <p:nvPr>
            <p:ph type="title"/>
          </p:nvPr>
        </p:nvSpPr>
        <p:spPr>
          <a:xfrm>
            <a:off x="968375" y="2724149"/>
            <a:ext cx="5525558" cy="885825"/>
          </a:xfrm>
          <a:noFill/>
        </p:spPr>
        <p:txBody>
          <a:bodyPr>
            <a:noAutofit/>
          </a:bodyPr>
          <a:lstStyle/>
          <a:p>
            <a:pPr algn="ctr"/>
            <a:r>
              <a:rPr lang="zh-TW" altLang="en-US" sz="4800" b="1" spc="300" dirty="0" smtClean="0">
                <a:solidFill>
                  <a:schemeClr val="bg1"/>
                </a:solidFill>
              </a:rPr>
              <a:t>利用</a:t>
            </a:r>
            <a:r>
              <a:rPr lang="en-US" altLang="zh-TW" sz="4800" b="1" spc="300" dirty="0" smtClean="0">
                <a:solidFill>
                  <a:schemeClr val="bg1"/>
                </a:solidFill>
              </a:rPr>
              <a:t>Pandas</a:t>
            </a:r>
            <a:r>
              <a:rPr lang="zh-TW" altLang="en-US" sz="4800" b="1" spc="300" dirty="0" smtClean="0">
                <a:solidFill>
                  <a:schemeClr val="bg1"/>
                </a:solidFill>
              </a:rPr>
              <a:t>處理時間序列</a:t>
            </a:r>
            <a:endParaRPr lang="zh-TW" altLang="en-US" sz="48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1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541866"/>
            <a:ext cx="10058400" cy="90275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解析原始資料的時間格式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1766359"/>
            <a:ext cx="10464800" cy="4956174"/>
          </a:xfrm>
        </p:spPr>
        <p:txBody>
          <a:bodyPr>
            <a:normAutofit/>
          </a:bodyPr>
          <a:lstStyle/>
          <a:p>
            <a:pPr lvl="2"/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pd.to_datetime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df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[‘time’])</a:t>
            </a:r>
          </a:p>
          <a:p>
            <a:pPr lvl="2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使用情境為：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資料讀取函數無法解析時可用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1278" lvl="3" indent="-514350">
              <a:buFont typeface="+mj-lt"/>
              <a:buAutoNum type="arabicPeriod"/>
            </a:pP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4/23/2018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1278" lvl="3" indent="-514350">
              <a:buFont typeface="+mj-lt"/>
              <a:buAutoNum type="arabicPeriod"/>
            </a:pP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23/04/2018</a:t>
            </a:r>
          </a:p>
          <a:p>
            <a:pPr marL="1081278" lvl="3" indent="-514350">
              <a:buFont typeface="+mj-lt"/>
              <a:buAutoNum type="arabicPeriod"/>
            </a:pP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2018.04.23</a:t>
            </a:r>
          </a:p>
          <a:p>
            <a:pPr marL="1081278" lvl="3" indent="-514350">
              <a:buFont typeface="+mj-lt"/>
              <a:buAutoNum type="arabicPeriod"/>
            </a:pP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2018/3/2</a:t>
            </a:r>
          </a:p>
          <a:p>
            <a:pPr marL="1081278" lvl="3" indent="-514350">
              <a:buFont typeface="+mj-lt"/>
              <a:buAutoNum type="arabicPeriod"/>
            </a:pP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2018-02-01</a:t>
            </a:r>
          </a:p>
          <a:p>
            <a:pPr marL="1081278" lvl="3" indent="-514350">
              <a:buFont typeface="+mj-lt"/>
              <a:buAutoNum type="arabicPeriod"/>
            </a:pPr>
            <a:r>
              <a:rPr lang="en-US" altLang="zh-TW" sz="3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2018/02/01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6799" y="186265"/>
            <a:ext cx="211666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時間序列資料整理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131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541866"/>
            <a:ext cx="10058400" cy="90275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時間設定為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DataFrame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1766359"/>
            <a:ext cx="10287000" cy="4956174"/>
          </a:xfrm>
        </p:spPr>
        <p:txBody>
          <a:bodyPr>
            <a:normAutofit/>
          </a:bodyPr>
          <a:lstStyle/>
          <a:p>
            <a:pPr lvl="2"/>
            <a:r>
              <a:rPr lang="en-US" altLang="zh-TW" sz="4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df.index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4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df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[‘date’]</a:t>
            </a:r>
          </a:p>
          <a:p>
            <a:pPr lvl="2"/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 </a:t>
            </a:r>
            <a:r>
              <a:rPr lang="en-US" altLang="zh-TW" sz="4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df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[‘date’] </a:t>
            </a:r>
          </a:p>
          <a:p>
            <a:pPr lvl="3"/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要記得刪除原本在</a:t>
            </a:r>
            <a:r>
              <a:rPr lang="en-US" altLang="zh-TW" sz="4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dataframe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的欄位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6799" y="186265"/>
            <a:ext cx="211666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時間序列資料整理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657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541866"/>
            <a:ext cx="10058400" cy="90275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從時間中提取年、月、日、小時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1766359"/>
            <a:ext cx="10287000" cy="4956174"/>
          </a:xfrm>
        </p:spPr>
        <p:txBody>
          <a:bodyPr>
            <a:normAutofit/>
          </a:bodyPr>
          <a:lstStyle/>
          <a:p>
            <a:pPr lvl="2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當時間為表格中一個欄位時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df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[‘year’]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df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[‘time’].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dt.year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當時間為表格索引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(index)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df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[‘year’]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df.index.year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6799" y="186265"/>
            <a:ext cx="211666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時間序列資料整理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810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541866"/>
            <a:ext cx="10058400" cy="90275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計算每日平均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1766359"/>
            <a:ext cx="10287000" cy="4956174"/>
          </a:xfrm>
        </p:spPr>
        <p:txBody>
          <a:bodyPr>
            <a:normAutofit/>
          </a:bodyPr>
          <a:lstStyle/>
          <a:p>
            <a:pPr lvl="2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resample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可指定任何時間頻率，每年、每月、每日或每半小時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範例： 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df.resample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(‘D’).mean()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6799" y="186265"/>
            <a:ext cx="211666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時間序列資料整理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516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謝謝您的聆聽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99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9"/>
          <p:cNvSpPr>
            <a:spLocks noGrp="1"/>
          </p:cNvSpPr>
          <p:nvPr>
            <p:ph type="title"/>
          </p:nvPr>
        </p:nvSpPr>
        <p:spPr>
          <a:xfrm>
            <a:off x="968375" y="2724149"/>
            <a:ext cx="3916891" cy="885825"/>
          </a:xfrm>
          <a:noFill/>
        </p:spPr>
        <p:txBody>
          <a:bodyPr>
            <a:noAutofit/>
          </a:bodyPr>
          <a:lstStyle/>
          <a:p>
            <a:pPr algn="ctr"/>
            <a:r>
              <a:rPr lang="en-US" altLang="zh-TW" sz="4800" b="1" spc="300" dirty="0" smtClean="0">
                <a:solidFill>
                  <a:schemeClr val="bg1"/>
                </a:solidFill>
              </a:rPr>
              <a:t>Python</a:t>
            </a:r>
            <a:r>
              <a:rPr lang="zh-TW" altLang="en-US" sz="4800" b="1" spc="300" dirty="0" smtClean="0">
                <a:solidFill>
                  <a:schemeClr val="bg1"/>
                </a:solidFill>
              </a:rPr>
              <a:t>基礎</a:t>
            </a:r>
            <a:endParaRPr lang="zh-TW" altLang="en-US" sz="48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57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 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自定義函數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如何自定義一個函數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範例：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66928" lvl="3" indent="0">
              <a:buNone/>
            </a:pP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函數名稱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9808" lvl="4" indent="0"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函數說明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9808" lvl="4" indent="0"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9808" lvl="4" indent="0"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return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可選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80" y="188607"/>
            <a:ext cx="140885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9369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Axis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（軸）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266" y="1854201"/>
            <a:ext cx="7814733" cy="3767666"/>
          </a:xfrm>
        </p:spPr>
      </p:pic>
      <p:sp>
        <p:nvSpPr>
          <p:cNvPr id="5" name="矩形 4"/>
          <p:cNvSpPr/>
          <p:nvPr/>
        </p:nvSpPr>
        <p:spPr>
          <a:xfrm>
            <a:off x="1097280" y="188607"/>
            <a:ext cx="140885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700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9"/>
          <p:cNvSpPr>
            <a:spLocks noGrp="1"/>
          </p:cNvSpPr>
          <p:nvPr>
            <p:ph type="title"/>
          </p:nvPr>
        </p:nvSpPr>
        <p:spPr>
          <a:xfrm>
            <a:off x="968375" y="2724149"/>
            <a:ext cx="4357158" cy="885825"/>
          </a:xfrm>
          <a:noFill/>
        </p:spPr>
        <p:txBody>
          <a:bodyPr>
            <a:noAutofit/>
          </a:bodyPr>
          <a:lstStyle/>
          <a:p>
            <a:pPr algn="ctr"/>
            <a:r>
              <a:rPr lang="zh-TW" altLang="en-US" sz="4800" b="1" spc="300" dirty="0" smtClean="0">
                <a:solidFill>
                  <a:schemeClr val="bg1"/>
                </a:solidFill>
              </a:rPr>
              <a:t>利用</a:t>
            </a:r>
            <a:r>
              <a:rPr lang="en-US" altLang="zh-TW" sz="4800" b="1" spc="300" dirty="0" smtClean="0">
                <a:solidFill>
                  <a:schemeClr val="bg1"/>
                </a:solidFill>
              </a:rPr>
              <a:t>Pandas</a:t>
            </a:r>
            <a:r>
              <a:rPr lang="zh-TW" altLang="en-US" sz="4800" b="1" spc="300" dirty="0" smtClean="0">
                <a:solidFill>
                  <a:schemeClr val="bg1"/>
                </a:solidFill>
              </a:rPr>
              <a:t>讀取資料</a:t>
            </a:r>
            <a:endParaRPr lang="zh-TW" altLang="en-US" sz="48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16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讀取資料的常用函數：第一部分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95799"/>
          </a:xfrm>
        </p:spPr>
        <p:txBody>
          <a:bodyPr>
            <a:normAutofit/>
          </a:bodyPr>
          <a:lstStyle/>
          <a:p>
            <a:pPr lvl="1"/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pd.read_table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(‘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路徑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檔案名稱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.txt’)</a:t>
            </a:r>
          </a:p>
          <a:p>
            <a:pPr lvl="2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只要為表格形式的資料皆可使用此函數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重要參數：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sep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分隔符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header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	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頭如何設定，預設是將第一列設定為標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頭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index_col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：指定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哪一欄位為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索引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471400" lvl="8" indent="0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80" y="188607"/>
            <a:ext cx="14257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b="1" spc="3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讀取資料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611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讀取資料的常用函數：第一部分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重要參數：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encoding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：當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資料中有中文時必須特別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nrows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	設定讀取幾列資料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，可避免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一次讀取大量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skiprows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：可設定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要跳過幾列資料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後才讀取資料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parse_dates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：將指定欄位的值轉換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timestamp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dtype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 指定欄位的數據類型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80" y="188607"/>
            <a:ext cx="143425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b="1" spc="3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讀取資料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209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讀取資料的常用函數：第二部分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95799"/>
          </a:xfrm>
        </p:spPr>
        <p:txBody>
          <a:bodyPr>
            <a:normAutofit/>
          </a:bodyPr>
          <a:lstStyle/>
          <a:p>
            <a:pPr lvl="1"/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pd.read_excel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(‘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路徑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檔案名稱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xlsx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’)</a:t>
            </a:r>
          </a:p>
          <a:p>
            <a:pPr lvl="2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專門讀取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試算表的函數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pd.read_csv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(‘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路徑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檔案名稱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.csv’)</a:t>
            </a:r>
          </a:p>
          <a:p>
            <a:pPr lvl="2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專門讀取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檔的函數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pd.read_html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(‘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’)</a:t>
            </a:r>
          </a:p>
          <a:p>
            <a:pPr lvl="2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專門讀取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的函數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80" y="188607"/>
            <a:ext cx="14257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b="1" spc="3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讀取資料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92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佈景主題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回顧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有機">
  <a:themeElements>
    <a:clrScheme name="藍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1638</TotalTime>
  <Words>723</Words>
  <Application>Microsoft Office PowerPoint</Application>
  <PresentationFormat>寬螢幕</PresentationFormat>
  <Paragraphs>165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25</vt:i4>
      </vt:variant>
    </vt:vector>
  </HeadingPairs>
  <TitlesOfParts>
    <vt:vector size="33" baseType="lpstr">
      <vt:lpstr>微軟正黑體</vt:lpstr>
      <vt:lpstr>新細明體</vt:lpstr>
      <vt:lpstr>Arial</vt:lpstr>
      <vt:lpstr>Calibri</vt:lpstr>
      <vt:lpstr>Calibri Light</vt:lpstr>
      <vt:lpstr>Office 佈景主題</vt:lpstr>
      <vt:lpstr>1_回顧</vt:lpstr>
      <vt:lpstr>有機</vt:lpstr>
      <vt:lpstr>PowerPoint 簡報</vt:lpstr>
      <vt:lpstr>本週目標</vt:lpstr>
      <vt:lpstr>Python基礎</vt:lpstr>
      <vt:lpstr>Def (自定義函數)</vt:lpstr>
      <vt:lpstr>Axis （軸）</vt:lpstr>
      <vt:lpstr>利用Pandas讀取資料</vt:lpstr>
      <vt:lpstr>讀取資料的常用函數：第一部分</vt:lpstr>
      <vt:lpstr>讀取資料的常用函數：第一部分</vt:lpstr>
      <vt:lpstr>讀取資料的常用函數：第二部分</vt:lpstr>
      <vt:lpstr>讀取資料的常用函數：第三部分</vt:lpstr>
      <vt:lpstr>利用Pandas整理資料</vt:lpstr>
      <vt:lpstr>資料整理：檢查數據</vt:lpstr>
      <vt:lpstr>資料整理：檢查數據</vt:lpstr>
      <vt:lpstr>資料整理：選擇、過濾數據</vt:lpstr>
      <vt:lpstr>資料整理：處理遺失值</vt:lpstr>
      <vt:lpstr>資料整理：文字相關處理</vt:lpstr>
      <vt:lpstr>資料整理：數據合併</vt:lpstr>
      <vt:lpstr>資料整理：數據合併</vt:lpstr>
      <vt:lpstr>資料整理：分組</vt:lpstr>
      <vt:lpstr>利用Pandas處理時間序列</vt:lpstr>
      <vt:lpstr>解析原始資料的時間格式</vt:lpstr>
      <vt:lpstr>將時間設定為DataFrame的index</vt:lpstr>
      <vt:lpstr>從時間中提取年、月、日、小時</vt:lpstr>
      <vt:lpstr>計算每日平均</vt:lpstr>
      <vt:lpstr>謝謝您的聆聽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Windows 使用者</dc:creator>
  <cp:lastModifiedBy>Windows 使用者</cp:lastModifiedBy>
  <cp:revision>273</cp:revision>
  <dcterms:created xsi:type="dcterms:W3CDTF">2018-04-17T05:15:45Z</dcterms:created>
  <dcterms:modified xsi:type="dcterms:W3CDTF">2018-04-27T01:24:16Z</dcterms:modified>
</cp:coreProperties>
</file>